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4"/>
  </p:sldMasterIdLst>
  <p:notesMasterIdLst>
    <p:notesMasterId r:id="rId211"/>
  </p:notesMasterIdLst>
  <p:handoutMasterIdLst>
    <p:handoutMasterId r:id="rId212"/>
  </p:handoutMasterIdLst>
  <p:sldIdLst>
    <p:sldId id="1403" r:id="rId5"/>
    <p:sldId id="1602" r:id="rId6"/>
    <p:sldId id="1402" r:id="rId7"/>
    <p:sldId id="1616" r:id="rId8"/>
    <p:sldId id="1603" r:id="rId9"/>
    <p:sldId id="1609" r:id="rId10"/>
    <p:sldId id="1731" r:id="rId11"/>
    <p:sldId id="1732" r:id="rId12"/>
    <p:sldId id="1733" r:id="rId13"/>
    <p:sldId id="1734" r:id="rId14"/>
    <p:sldId id="1410" r:id="rId15"/>
    <p:sldId id="1621" r:id="rId16"/>
    <p:sldId id="1623" r:id="rId17"/>
    <p:sldId id="1624" r:id="rId18"/>
    <p:sldId id="1625" r:id="rId19"/>
    <p:sldId id="1626" r:id="rId20"/>
    <p:sldId id="1750" r:id="rId21"/>
    <p:sldId id="1628" r:id="rId22"/>
    <p:sldId id="1629" r:id="rId23"/>
    <p:sldId id="1630" r:id="rId24"/>
    <p:sldId id="1631" r:id="rId25"/>
    <p:sldId id="1632" r:id="rId26"/>
    <p:sldId id="1633" r:id="rId27"/>
    <p:sldId id="1634" r:id="rId28"/>
    <p:sldId id="1635" r:id="rId29"/>
    <p:sldId id="1636" r:id="rId30"/>
    <p:sldId id="1637" r:id="rId31"/>
    <p:sldId id="1735" r:id="rId32"/>
    <p:sldId id="1736" r:id="rId33"/>
    <p:sldId id="1640" r:id="rId34"/>
    <p:sldId id="1641" r:id="rId35"/>
    <p:sldId id="1642" r:id="rId36"/>
    <p:sldId id="1643" r:id="rId37"/>
    <p:sldId id="1644" r:id="rId38"/>
    <p:sldId id="1645" r:id="rId39"/>
    <p:sldId id="1646" r:id="rId40"/>
    <p:sldId id="1647" r:id="rId41"/>
    <p:sldId id="1648" r:id="rId42"/>
    <p:sldId id="1649" r:id="rId43"/>
    <p:sldId id="1650" r:id="rId44"/>
    <p:sldId id="1651" r:id="rId45"/>
    <p:sldId id="1652" r:id="rId46"/>
    <p:sldId id="1653" r:id="rId47"/>
    <p:sldId id="1654" r:id="rId48"/>
    <p:sldId id="1737" r:id="rId49"/>
    <p:sldId id="1656" r:id="rId50"/>
    <p:sldId id="1657" r:id="rId51"/>
    <p:sldId id="1658" r:id="rId52"/>
    <p:sldId id="1659" r:id="rId53"/>
    <p:sldId id="1660" r:id="rId54"/>
    <p:sldId id="1661" r:id="rId55"/>
    <p:sldId id="1662" r:id="rId56"/>
    <p:sldId id="1663" r:id="rId57"/>
    <p:sldId id="1664" r:id="rId58"/>
    <p:sldId id="1665" r:id="rId59"/>
    <p:sldId id="1666" r:id="rId60"/>
    <p:sldId id="1667" r:id="rId61"/>
    <p:sldId id="1668" r:id="rId62"/>
    <p:sldId id="1669" r:id="rId63"/>
    <p:sldId id="1670" r:id="rId64"/>
    <p:sldId id="1671" r:id="rId65"/>
    <p:sldId id="1672" r:id="rId66"/>
    <p:sldId id="1673" r:id="rId67"/>
    <p:sldId id="1674" r:id="rId68"/>
    <p:sldId id="1675" r:id="rId69"/>
    <p:sldId id="1676" r:id="rId70"/>
    <p:sldId id="1677" r:id="rId71"/>
    <p:sldId id="1678" r:id="rId72"/>
    <p:sldId id="1679" r:id="rId73"/>
    <p:sldId id="1680" r:id="rId74"/>
    <p:sldId id="1681" r:id="rId75"/>
    <p:sldId id="1682" r:id="rId76"/>
    <p:sldId id="1683" r:id="rId77"/>
    <p:sldId id="1684" r:id="rId78"/>
    <p:sldId id="1610" r:id="rId79"/>
    <p:sldId id="1412" r:id="rId80"/>
    <p:sldId id="1413" r:id="rId81"/>
    <p:sldId id="1414" r:id="rId82"/>
    <p:sldId id="1415" r:id="rId83"/>
    <p:sldId id="1416" r:id="rId84"/>
    <p:sldId id="1498" r:id="rId85"/>
    <p:sldId id="1418" r:id="rId86"/>
    <p:sldId id="1499" r:id="rId87"/>
    <p:sldId id="1419" r:id="rId88"/>
    <p:sldId id="1685" r:id="rId89"/>
    <p:sldId id="1420" r:id="rId90"/>
    <p:sldId id="1421" r:id="rId91"/>
    <p:sldId id="1422" r:id="rId92"/>
    <p:sldId id="1423" r:id="rId93"/>
    <p:sldId id="1424" r:id="rId94"/>
    <p:sldId id="1425" r:id="rId95"/>
    <p:sldId id="1426" r:id="rId96"/>
    <p:sldId id="1427" r:id="rId97"/>
    <p:sldId id="1428" r:id="rId98"/>
    <p:sldId id="1429" r:id="rId99"/>
    <p:sldId id="1611" r:id="rId100"/>
    <p:sldId id="1431" r:id="rId101"/>
    <p:sldId id="1432" r:id="rId102"/>
    <p:sldId id="1433" r:id="rId103"/>
    <p:sldId id="1434" r:id="rId104"/>
    <p:sldId id="1435" r:id="rId105"/>
    <p:sldId id="1436" r:id="rId106"/>
    <p:sldId id="1615" r:id="rId107"/>
    <p:sldId id="1438" r:id="rId108"/>
    <p:sldId id="1439" r:id="rId109"/>
    <p:sldId id="1686" r:id="rId110"/>
    <p:sldId id="1440" r:id="rId111"/>
    <p:sldId id="1441" r:id="rId112"/>
    <p:sldId id="1442" r:id="rId113"/>
    <p:sldId id="1749" r:id="rId114"/>
    <p:sldId id="1444" r:id="rId115"/>
    <p:sldId id="1445" r:id="rId116"/>
    <p:sldId id="1446" r:id="rId117"/>
    <p:sldId id="1447" r:id="rId118"/>
    <p:sldId id="1688" r:id="rId119"/>
    <p:sldId id="1448" r:id="rId120"/>
    <p:sldId id="1449" r:id="rId121"/>
    <p:sldId id="1450" r:id="rId122"/>
    <p:sldId id="1451" r:id="rId123"/>
    <p:sldId id="1452" r:id="rId124"/>
    <p:sldId id="1453" r:id="rId125"/>
    <p:sldId id="1454" r:id="rId126"/>
    <p:sldId id="1455" r:id="rId127"/>
    <p:sldId id="1456" r:id="rId128"/>
    <p:sldId id="1457" r:id="rId129"/>
    <p:sldId id="1458" r:id="rId130"/>
    <p:sldId id="1459" r:id="rId131"/>
    <p:sldId id="1460" r:id="rId132"/>
    <p:sldId id="1461" r:id="rId133"/>
    <p:sldId id="1462" r:id="rId134"/>
    <p:sldId id="1463" r:id="rId135"/>
    <p:sldId id="1464" r:id="rId136"/>
    <p:sldId id="1465" r:id="rId137"/>
    <p:sldId id="1466" r:id="rId138"/>
    <p:sldId id="1467" r:id="rId139"/>
    <p:sldId id="1468" r:id="rId140"/>
    <p:sldId id="1469" r:id="rId141"/>
    <p:sldId id="1470" r:id="rId142"/>
    <p:sldId id="1471" r:id="rId143"/>
    <p:sldId id="1472" r:id="rId144"/>
    <p:sldId id="1473" r:id="rId145"/>
    <p:sldId id="1474" r:id="rId146"/>
    <p:sldId id="1475" r:id="rId147"/>
    <p:sldId id="1476" r:id="rId148"/>
    <p:sldId id="1477" r:id="rId149"/>
    <p:sldId id="1478" r:id="rId150"/>
    <p:sldId id="1479" r:id="rId151"/>
    <p:sldId id="1480" r:id="rId152"/>
    <p:sldId id="1481" r:id="rId153"/>
    <p:sldId id="1482" r:id="rId154"/>
    <p:sldId id="1483" r:id="rId155"/>
    <p:sldId id="1484" r:id="rId156"/>
    <p:sldId id="1485" r:id="rId157"/>
    <p:sldId id="1486" r:id="rId158"/>
    <p:sldId id="1487" r:id="rId159"/>
    <p:sldId id="1488" r:id="rId160"/>
    <p:sldId id="1489" r:id="rId161"/>
    <p:sldId id="1490" r:id="rId162"/>
    <p:sldId id="1491" r:id="rId163"/>
    <p:sldId id="1613" r:id="rId164"/>
    <p:sldId id="1719" r:id="rId165"/>
    <p:sldId id="1738" r:id="rId166"/>
    <p:sldId id="1739" r:id="rId167"/>
    <p:sldId id="1740" r:id="rId168"/>
    <p:sldId id="1741" r:id="rId169"/>
    <p:sldId id="1742" r:id="rId170"/>
    <p:sldId id="1743" r:id="rId171"/>
    <p:sldId id="1744" r:id="rId172"/>
    <p:sldId id="1745" r:id="rId173"/>
    <p:sldId id="1746" r:id="rId174"/>
    <p:sldId id="1747" r:id="rId175"/>
    <p:sldId id="1748" r:id="rId176"/>
    <p:sldId id="1690" r:id="rId177"/>
    <p:sldId id="1691" r:id="rId178"/>
    <p:sldId id="1692" r:id="rId179"/>
    <p:sldId id="1693" r:id="rId180"/>
    <p:sldId id="1694" r:id="rId181"/>
    <p:sldId id="1493" r:id="rId182"/>
    <p:sldId id="1494" r:id="rId183"/>
    <p:sldId id="1495" r:id="rId184"/>
    <p:sldId id="1496" r:id="rId185"/>
    <p:sldId id="1695" r:id="rId186"/>
    <p:sldId id="1497" r:id="rId187"/>
    <p:sldId id="1696" r:id="rId188"/>
    <p:sldId id="1697" r:id="rId189"/>
    <p:sldId id="1698" r:id="rId190"/>
    <p:sldId id="1699" r:id="rId191"/>
    <p:sldId id="1700" r:id="rId192"/>
    <p:sldId id="1701" r:id="rId193"/>
    <p:sldId id="1702" r:id="rId194"/>
    <p:sldId id="1703" r:id="rId195"/>
    <p:sldId id="1704" r:id="rId196"/>
    <p:sldId id="1705" r:id="rId197"/>
    <p:sldId id="1710" r:id="rId198"/>
    <p:sldId id="1706" r:id="rId199"/>
    <p:sldId id="1707" r:id="rId200"/>
    <p:sldId id="1708" r:id="rId201"/>
    <p:sldId id="1709" r:id="rId202"/>
    <p:sldId id="1711" r:id="rId203"/>
    <p:sldId id="1712" r:id="rId204"/>
    <p:sldId id="1713" r:id="rId205"/>
    <p:sldId id="1714" r:id="rId206"/>
    <p:sldId id="1715" r:id="rId207"/>
    <p:sldId id="1716" r:id="rId208"/>
    <p:sldId id="1717" r:id="rId209"/>
    <p:sldId id="1718" r:id="rId210"/>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ldId id="1403"/>
            <p14:sldId id="1602"/>
            <p14:sldId id="1402"/>
            <p14:sldId id="1616"/>
          </p14:sldIdLst>
        </p14:section>
        <p14:section name="タイトルなしのセクション" id="{F3D21EF8-A50D-4B58-9A4E-BE065A8DABC2}">
          <p14:sldIdLst>
            <p14:sldId id="1603"/>
            <p14:sldId id="1609"/>
            <p14:sldId id="1731"/>
            <p14:sldId id="1732"/>
            <p14:sldId id="1733"/>
            <p14:sldId id="1734"/>
            <p14:sldId id="1410"/>
          </p14:sldIdLst>
        </p14:section>
        <p14:section name="タイトルなしのセクション" id="{24E85E60-FC37-4103-8533-BEC1247F2464}">
          <p14:sldIdLst>
            <p14:sldId id="1621"/>
            <p14:sldId id="1623"/>
            <p14:sldId id="1624"/>
            <p14:sldId id="1625"/>
            <p14:sldId id="1626"/>
            <p14:sldId id="1750"/>
            <p14:sldId id="1628"/>
            <p14:sldId id="1629"/>
            <p14:sldId id="1630"/>
            <p14:sldId id="1631"/>
            <p14:sldId id="1632"/>
            <p14:sldId id="1633"/>
            <p14:sldId id="1634"/>
            <p14:sldId id="1635"/>
            <p14:sldId id="1636"/>
            <p14:sldId id="1637"/>
            <p14:sldId id="1735"/>
            <p14:sldId id="1736"/>
            <p14:sldId id="1640"/>
            <p14:sldId id="1641"/>
            <p14:sldId id="1642"/>
            <p14:sldId id="1643"/>
            <p14:sldId id="1644"/>
            <p14:sldId id="1645"/>
            <p14:sldId id="1646"/>
            <p14:sldId id="1647"/>
            <p14:sldId id="1648"/>
            <p14:sldId id="1649"/>
            <p14:sldId id="1650"/>
            <p14:sldId id="1651"/>
            <p14:sldId id="1652"/>
            <p14:sldId id="1653"/>
            <p14:sldId id="1654"/>
            <p14:sldId id="1737"/>
            <p14:sldId id="1656"/>
            <p14:sldId id="1657"/>
            <p14:sldId id="1658"/>
            <p14:sldId id="1659"/>
            <p14:sldId id="1660"/>
            <p14:sldId id="1661"/>
            <p14:sldId id="1662"/>
            <p14:sldId id="1663"/>
            <p14:sldId id="1664"/>
            <p14:sldId id="1665"/>
            <p14:sldId id="1666"/>
            <p14:sldId id="1667"/>
            <p14:sldId id="1668"/>
            <p14:sldId id="1669"/>
            <p14:sldId id="1670"/>
            <p14:sldId id="1671"/>
            <p14:sldId id="1672"/>
            <p14:sldId id="1673"/>
            <p14:sldId id="1674"/>
            <p14:sldId id="1675"/>
            <p14:sldId id="1676"/>
            <p14:sldId id="1677"/>
            <p14:sldId id="1678"/>
            <p14:sldId id="1679"/>
            <p14:sldId id="1680"/>
            <p14:sldId id="1681"/>
            <p14:sldId id="1682"/>
            <p14:sldId id="1683"/>
          </p14:sldIdLst>
        </p14:section>
        <p14:section name="タイトルなしのセクション" id="{A18EE494-D92C-442B-B0B4-645B72238750}">
          <p14:sldIdLst>
            <p14:sldId id="1684"/>
            <p14:sldId id="1610"/>
            <p14:sldId id="1412"/>
            <p14:sldId id="1413"/>
            <p14:sldId id="1414"/>
            <p14:sldId id="1415"/>
            <p14:sldId id="1416"/>
            <p14:sldId id="1498"/>
            <p14:sldId id="1418"/>
            <p14:sldId id="1499"/>
            <p14:sldId id="1419"/>
          </p14:sldIdLst>
        </p14:section>
        <p14:section name="タイトルなしのセクション" id="{C2E21162-9601-4309-B3F5-1C266A080077}">
          <p14:sldIdLst>
            <p14:sldId id="1685"/>
            <p14:sldId id="1420"/>
            <p14:sldId id="1421"/>
            <p14:sldId id="1422"/>
            <p14:sldId id="1423"/>
            <p14:sldId id="1424"/>
            <p14:sldId id="1425"/>
            <p14:sldId id="1426"/>
            <p14:sldId id="1427"/>
            <p14:sldId id="1428"/>
            <p14:sldId id="1429"/>
            <p14:sldId id="1611"/>
            <p14:sldId id="1431"/>
            <p14:sldId id="1432"/>
            <p14:sldId id="1433"/>
            <p14:sldId id="1434"/>
            <p14:sldId id="1435"/>
            <p14:sldId id="1436"/>
            <p14:sldId id="1615"/>
            <p14:sldId id="1438"/>
            <p14:sldId id="1439"/>
          </p14:sldIdLst>
        </p14:section>
        <p14:section name="タイトルなしのセクション" id="{C15D4E7E-5C4B-43D1-8330-C2264A54DDCA}">
          <p14:sldIdLst>
            <p14:sldId id="1686"/>
            <p14:sldId id="1440"/>
            <p14:sldId id="1441"/>
            <p14:sldId id="1442"/>
            <p14:sldId id="1749"/>
            <p14:sldId id="1444"/>
            <p14:sldId id="1445"/>
            <p14:sldId id="1446"/>
            <p14:sldId id="1447"/>
          </p14:sldIdLst>
        </p14:section>
        <p14:section name="タイトルなしのセクション" id="{D4AD486D-B3BA-4074-8090-52C011686C78}">
          <p14:sldIdLst>
            <p14:sldId id="1688"/>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470"/>
            <p14:sldId id="1471"/>
            <p14:sldId id="1472"/>
            <p14:sldId id="1473"/>
            <p14:sldId id="1474"/>
            <p14:sldId id="1475"/>
            <p14:sldId id="1476"/>
            <p14:sldId id="1477"/>
            <p14:sldId id="1478"/>
            <p14:sldId id="1479"/>
            <p14:sldId id="1480"/>
            <p14:sldId id="1481"/>
            <p14:sldId id="1482"/>
            <p14:sldId id="1483"/>
            <p14:sldId id="1484"/>
            <p14:sldId id="1485"/>
            <p14:sldId id="1486"/>
            <p14:sldId id="1487"/>
            <p14:sldId id="1488"/>
            <p14:sldId id="1489"/>
            <p14:sldId id="1490"/>
            <p14:sldId id="1491"/>
            <p14:sldId id="1613"/>
          </p14:sldIdLst>
        </p14:section>
        <p14:section name="タイトルなしのセクション" id="{C5B9C40A-C1FA-4076-9399-8BF1958466E9}">
          <p14:sldIdLst>
            <p14:sldId id="1719"/>
            <p14:sldId id="1738"/>
            <p14:sldId id="1739"/>
            <p14:sldId id="1740"/>
            <p14:sldId id="1741"/>
            <p14:sldId id="1742"/>
            <p14:sldId id="1743"/>
            <p14:sldId id="1744"/>
            <p14:sldId id="1745"/>
            <p14:sldId id="1746"/>
            <p14:sldId id="1747"/>
            <p14:sldId id="1748"/>
          </p14:sldIdLst>
        </p14:section>
        <p14:section name="タイトルなしのセクション" id="{9720A8D4-B865-4870-A84E-CBCF49E6AED5}">
          <p14:sldIdLst>
            <p14:sldId id="1690"/>
            <p14:sldId id="1691"/>
            <p14:sldId id="1692"/>
            <p14:sldId id="1693"/>
            <p14:sldId id="1694"/>
            <p14:sldId id="1493"/>
            <p14:sldId id="1494"/>
            <p14:sldId id="1495"/>
            <p14:sldId id="1496"/>
            <p14:sldId id="1695"/>
            <p14:sldId id="1497"/>
            <p14:sldId id="1696"/>
            <p14:sldId id="1697"/>
            <p14:sldId id="1698"/>
            <p14:sldId id="1699"/>
            <p14:sldId id="1700"/>
            <p14:sldId id="1701"/>
            <p14:sldId id="1702"/>
            <p14:sldId id="1703"/>
            <p14:sldId id="1704"/>
            <p14:sldId id="1705"/>
            <p14:sldId id="1710"/>
            <p14:sldId id="1706"/>
            <p14:sldId id="1707"/>
            <p14:sldId id="1708"/>
            <p14:sldId id="1709"/>
            <p14:sldId id="1711"/>
            <p14:sldId id="1712"/>
            <p14:sldId id="1713"/>
            <p14:sldId id="1714"/>
            <p14:sldId id="1715"/>
            <p14:sldId id="1716"/>
            <p14:sldId id="1717"/>
            <p14:sldId id="17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8233" autoAdjust="0"/>
  </p:normalViewPr>
  <p:slideViewPr>
    <p:cSldViewPr>
      <p:cViewPr>
        <p:scale>
          <a:sx n="110" d="100"/>
          <a:sy n="110" d="100"/>
        </p:scale>
        <p:origin x="144" y="-168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tableStyles" Target="tableStyles.xml"/><Relationship Id="rId211"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handoutMaster" Target="handoutMasters/handoutMaster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viewProps" Target="view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25913;&#38761;&#35413;&#20385;&#65288;&#31354;&#28207;&#38306;&#20418;&#12487;&#12540;&#12479;&#65289;301106.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embeddings/oleObject1.bin"/></Relationships>
</file>

<file path=ppt/charts/_rels/chart12.xml.rels><?xml version="1.0" encoding="UTF-8" standalone="yes"?>
<Relationships xmlns="http://schemas.openxmlformats.org/package/2006/relationships"><Relationship Id="rId1" Type="http://schemas.openxmlformats.org/officeDocument/2006/relationships/oleObject" Target="file:///\\10.19.135.21\seisaku\_11&#20027;&#35201;&#20491;&#21029;&#35506;&#38988;(&#19968;&#33324;)\&#9675;&#25913;&#38761;&#35413;&#20385;&#12503;&#12525;&#12472;&#12455;&#12463;&#12488;\&#21508;&#25285;&#24403;&#20316;&#26989;&#12501;&#12457;&#12523;&#12480;\&#30000;&#20013;&#20316;&#26989;&#12501;&#12457;&#12523;&#12480;\&#25945;&#32946;&#20104;&#31639;&#25512;&#31227;\&#25913;&#38761;&#35413;&#20385;&#12503;&#12525;&#12472;&#12455;&#12463;&#12488;&#25945;&#32946;&#20104;&#31639;&#12398;&#25512;&#31227;&#12493;&#12479;300226&#9314;.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1" Type="http://schemas.openxmlformats.org/officeDocument/2006/relationships/oleObject" Target="file:///\\10.19.135.21\seisaku\_11&#20027;&#35201;&#20491;&#21029;&#35506;&#38988;(&#19968;&#33324;)\&#9675;&#25913;&#38761;&#35413;&#20385;&#12503;&#12525;&#12472;&#12455;&#12463;&#12488;\&#21508;&#25285;&#24403;&#20316;&#26989;&#12501;&#12457;&#12523;&#12480;\&#30000;&#20013;&#20316;&#26989;&#12501;&#12457;&#12523;&#12480;\&#37096;&#23616;&#35519;&#25972;\&#25945;&#32946;&#24193;\&#25945;&#32946;&#24193;&#20462;&#27491;&#9314;&#28857;&#26908;&#12539;&#26842;&#21368;&#12375;p27&#12464;&#12521;&#12501;&#65288;&#31169;&#23398;&#28961;&#20767;&#21270;&#35036;&#21161;&#37329;&#20803;&#12487;&#12540;&#12479;&#65289;30022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72430275483859E-2"/>
          <c:y val="9.7158950617283954E-2"/>
          <c:w val="0.82641828308046861"/>
          <c:h val="0.66450771604938275"/>
        </c:manualLayout>
      </c:layout>
      <c:barChart>
        <c:barDir val="col"/>
        <c:grouping val="clustered"/>
        <c:varyColors val="0"/>
        <c:ser>
          <c:idx val="0"/>
          <c:order val="0"/>
          <c:tx>
            <c:strRef>
              <c:f>データ!$B$16</c:f>
              <c:strCache>
                <c:ptCount val="1"/>
                <c:pt idx="0">
                  <c:v>関空・LCC便数</c:v>
                </c:pt>
              </c:strCache>
            </c:strRef>
          </c:tx>
          <c:spPr>
            <a:solidFill>
              <a:srgbClr val="FF0000"/>
            </a:solidFill>
            <a:ln>
              <a:solidFill>
                <a:srgbClr val="FF0000"/>
              </a:solidFill>
            </a:ln>
          </c:spPr>
          <c:invertIfNegative val="0"/>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データ!$B$17:$B$27</c:f>
              <c:numCache>
                <c:formatCode>General</c:formatCode>
                <c:ptCount val="11"/>
                <c:pt idx="0">
                  <c:v>12</c:v>
                </c:pt>
                <c:pt idx="1">
                  <c:v>17</c:v>
                </c:pt>
                <c:pt idx="2">
                  <c:v>42</c:v>
                </c:pt>
                <c:pt idx="3">
                  <c:v>43</c:v>
                </c:pt>
                <c:pt idx="4">
                  <c:v>104</c:v>
                </c:pt>
                <c:pt idx="5">
                  <c:v>119</c:v>
                </c:pt>
                <c:pt idx="6">
                  <c:v>170</c:v>
                </c:pt>
                <c:pt idx="7">
                  <c:v>308</c:v>
                </c:pt>
                <c:pt idx="8">
                  <c:v>365</c:v>
                </c:pt>
                <c:pt idx="9">
                  <c:v>431</c:v>
                </c:pt>
                <c:pt idx="10">
                  <c:v>472</c:v>
                </c:pt>
              </c:numCache>
            </c:numRef>
          </c:val>
          <c:extLst>
            <c:ext xmlns:c16="http://schemas.microsoft.com/office/drawing/2014/chart" uri="{C3380CC4-5D6E-409C-BE32-E72D297353CC}">
              <c16:uniqueId val="{00000000-8266-4BB1-99F2-93A2FEB905DB}"/>
            </c:ext>
          </c:extLst>
        </c:ser>
        <c:ser>
          <c:idx val="2"/>
          <c:order val="1"/>
          <c:tx>
            <c:strRef>
              <c:f>データ!$H$16</c:f>
              <c:strCache>
                <c:ptCount val="1"/>
                <c:pt idx="0">
                  <c:v>成田+羽田・LCC便数</c:v>
                </c:pt>
              </c:strCache>
            </c:strRef>
          </c:tx>
          <c:spPr>
            <a:solidFill>
              <a:schemeClr val="accent2">
                <a:lumMod val="60000"/>
                <a:lumOff val="40000"/>
              </a:schemeClr>
            </a:solidFill>
            <a:ln>
              <a:solidFill>
                <a:schemeClr val="accent2">
                  <a:lumMod val="60000"/>
                  <a:lumOff val="40000"/>
                </a:schemeClr>
              </a:solidFill>
            </a:ln>
          </c:spPr>
          <c:invertIfNegative val="0"/>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データ!$H$17:$H$27</c:f>
              <c:numCache>
                <c:formatCode>0_ </c:formatCode>
                <c:ptCount val="11"/>
                <c:pt idx="0">
                  <c:v>0</c:v>
                </c:pt>
                <c:pt idx="1">
                  <c:v>14</c:v>
                </c:pt>
                <c:pt idx="2">
                  <c:v>14</c:v>
                </c:pt>
                <c:pt idx="3">
                  <c:v>31</c:v>
                </c:pt>
                <c:pt idx="4">
                  <c:v>38</c:v>
                </c:pt>
                <c:pt idx="5">
                  <c:v>40</c:v>
                </c:pt>
                <c:pt idx="6">
                  <c:v>96</c:v>
                </c:pt>
                <c:pt idx="7">
                  <c:v>148</c:v>
                </c:pt>
                <c:pt idx="8">
                  <c:v>222.5</c:v>
                </c:pt>
                <c:pt idx="9">
                  <c:v>333</c:v>
                </c:pt>
                <c:pt idx="10">
                  <c:v>397.5</c:v>
                </c:pt>
              </c:numCache>
            </c:numRef>
          </c:val>
          <c:extLst>
            <c:ext xmlns:c16="http://schemas.microsoft.com/office/drawing/2014/chart" uri="{C3380CC4-5D6E-409C-BE32-E72D297353CC}">
              <c16:uniqueId val="{00000001-8266-4BB1-99F2-93A2FEB905DB}"/>
            </c:ext>
          </c:extLst>
        </c:ser>
        <c:dLbls>
          <c:showLegendKey val="0"/>
          <c:showVal val="0"/>
          <c:showCatName val="0"/>
          <c:showSerName val="0"/>
          <c:showPercent val="0"/>
          <c:showBubbleSize val="0"/>
        </c:dLbls>
        <c:gapWidth val="150"/>
        <c:axId val="377356568"/>
        <c:axId val="377355392"/>
      </c:barChart>
      <c:lineChart>
        <c:grouping val="standard"/>
        <c:varyColors val="0"/>
        <c:ser>
          <c:idx val="1"/>
          <c:order val="2"/>
          <c:tx>
            <c:strRef>
              <c:f>データ!$L$16</c:f>
              <c:strCache>
                <c:ptCount val="1"/>
                <c:pt idx="0">
                  <c:v>関空・LCC割合</c:v>
                </c:pt>
              </c:strCache>
            </c:strRef>
          </c:tx>
          <c:spPr>
            <a:ln>
              <a:solidFill>
                <a:srgbClr val="FF0000"/>
              </a:solidFill>
            </a:ln>
          </c:spPr>
          <c:marker>
            <c:symbol val="none"/>
          </c:marker>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データ!$L$17:$L$27</c:f>
              <c:numCache>
                <c:formatCode>0%</c:formatCode>
                <c:ptCount val="11"/>
                <c:pt idx="0">
                  <c:v>0.02</c:v>
                </c:pt>
                <c:pt idx="1">
                  <c:v>0.03</c:v>
                </c:pt>
                <c:pt idx="2">
                  <c:v>7.0000000000000007E-2</c:v>
                </c:pt>
                <c:pt idx="3">
                  <c:v>7.0000000000000007E-2</c:v>
                </c:pt>
                <c:pt idx="4">
                  <c:v>0.15</c:v>
                </c:pt>
                <c:pt idx="5">
                  <c:v>0.17</c:v>
                </c:pt>
                <c:pt idx="6">
                  <c:v>0.22</c:v>
                </c:pt>
                <c:pt idx="7">
                  <c:v>0.3</c:v>
                </c:pt>
                <c:pt idx="8">
                  <c:v>0.33</c:v>
                </c:pt>
                <c:pt idx="9">
                  <c:v>0.37</c:v>
                </c:pt>
                <c:pt idx="10">
                  <c:v>0.39</c:v>
                </c:pt>
              </c:numCache>
            </c:numRef>
          </c:val>
          <c:smooth val="0"/>
          <c:extLst>
            <c:ext xmlns:c16="http://schemas.microsoft.com/office/drawing/2014/chart" uri="{C3380CC4-5D6E-409C-BE32-E72D297353CC}">
              <c16:uniqueId val="{00000002-8266-4BB1-99F2-93A2FEB905DB}"/>
            </c:ext>
          </c:extLst>
        </c:ser>
        <c:ser>
          <c:idx val="3"/>
          <c:order val="3"/>
          <c:tx>
            <c:strRef>
              <c:f>データ!$N$16</c:f>
              <c:strCache>
                <c:ptCount val="1"/>
                <c:pt idx="0">
                  <c:v>成田+羽田・LCC割合</c:v>
                </c:pt>
              </c:strCache>
            </c:strRef>
          </c:tx>
          <c:spPr>
            <a:ln>
              <a:solidFill>
                <a:srgbClr val="0070C0"/>
              </a:solidFill>
              <a:prstDash val="sysDash"/>
            </a:ln>
          </c:spPr>
          <c:marker>
            <c:symbol val="none"/>
          </c:marker>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データ!$O$17:$O$27</c:f>
              <c:numCache>
                <c:formatCode>0%</c:formatCode>
                <c:ptCount val="11"/>
                <c:pt idx="0">
                  <c:v>0</c:v>
                </c:pt>
                <c:pt idx="1">
                  <c:v>9.675190048375951E-3</c:v>
                </c:pt>
                <c:pt idx="2">
                  <c:v>9.5956134338588076E-3</c:v>
                </c:pt>
                <c:pt idx="3">
                  <c:v>1.7775229357798166E-2</c:v>
                </c:pt>
                <c:pt idx="4">
                  <c:v>2.1615472127417521E-2</c:v>
                </c:pt>
                <c:pt idx="5">
                  <c:v>2.2259321090706732E-2</c:v>
                </c:pt>
                <c:pt idx="6">
                  <c:v>4.8289738430583498E-2</c:v>
                </c:pt>
                <c:pt idx="7">
                  <c:v>7.2584600294261892E-2</c:v>
                </c:pt>
                <c:pt idx="8">
                  <c:v>9.8844957796534877E-2</c:v>
                </c:pt>
                <c:pt idx="9">
                  <c:v>0.140625</c:v>
                </c:pt>
                <c:pt idx="10">
                  <c:v>0.16247700797057021</c:v>
                </c:pt>
              </c:numCache>
            </c:numRef>
          </c:val>
          <c:smooth val="0"/>
          <c:extLst>
            <c:ext xmlns:c16="http://schemas.microsoft.com/office/drawing/2014/chart" uri="{C3380CC4-5D6E-409C-BE32-E72D297353CC}">
              <c16:uniqueId val="{00000003-8266-4BB1-99F2-93A2FEB905DB}"/>
            </c:ext>
          </c:extLst>
        </c:ser>
        <c:dLbls>
          <c:showLegendKey val="0"/>
          <c:showVal val="0"/>
          <c:showCatName val="0"/>
          <c:showSerName val="0"/>
          <c:showPercent val="0"/>
          <c:showBubbleSize val="0"/>
        </c:dLbls>
        <c:marker val="1"/>
        <c:smooth val="0"/>
        <c:axId val="378719072"/>
        <c:axId val="378714368"/>
      </c:lineChart>
      <c:catAx>
        <c:axId val="377356568"/>
        <c:scaling>
          <c:orientation val="minMax"/>
        </c:scaling>
        <c:delete val="0"/>
        <c:axPos val="b"/>
        <c:numFmt formatCode="General" sourceLinked="0"/>
        <c:majorTickMark val="out"/>
        <c:minorTickMark val="none"/>
        <c:tickLblPos val="nextTo"/>
        <c:txPr>
          <a:bodyPr/>
          <a:lstStyle/>
          <a:p>
            <a:pPr>
              <a:defRPr sz="900"/>
            </a:pPr>
            <a:endParaRPr lang="ja-JP"/>
          </a:p>
        </c:txPr>
        <c:crossAx val="377355392"/>
        <c:crosses val="autoZero"/>
        <c:auto val="1"/>
        <c:lblAlgn val="ctr"/>
        <c:lblOffset val="100"/>
        <c:noMultiLvlLbl val="0"/>
      </c:catAx>
      <c:valAx>
        <c:axId val="377355392"/>
        <c:scaling>
          <c:orientation val="minMax"/>
        </c:scaling>
        <c:delete val="0"/>
        <c:axPos val="l"/>
        <c:majorGridlines/>
        <c:numFmt formatCode="General" sourceLinked="1"/>
        <c:majorTickMark val="out"/>
        <c:minorTickMark val="none"/>
        <c:tickLblPos val="nextTo"/>
        <c:crossAx val="377356568"/>
        <c:crosses val="autoZero"/>
        <c:crossBetween val="between"/>
      </c:valAx>
      <c:valAx>
        <c:axId val="378714368"/>
        <c:scaling>
          <c:orientation val="minMax"/>
        </c:scaling>
        <c:delete val="0"/>
        <c:axPos val="r"/>
        <c:numFmt formatCode="0%" sourceLinked="1"/>
        <c:majorTickMark val="out"/>
        <c:minorTickMark val="none"/>
        <c:tickLblPos val="nextTo"/>
        <c:crossAx val="378719072"/>
        <c:crosses val="max"/>
        <c:crossBetween val="between"/>
        <c:majorUnit val="0.1"/>
      </c:valAx>
      <c:catAx>
        <c:axId val="378719072"/>
        <c:scaling>
          <c:orientation val="minMax"/>
        </c:scaling>
        <c:delete val="1"/>
        <c:axPos val="b"/>
        <c:numFmt formatCode="General" sourceLinked="1"/>
        <c:majorTickMark val="out"/>
        <c:minorTickMark val="none"/>
        <c:tickLblPos val="nextTo"/>
        <c:crossAx val="378714368"/>
        <c:crosses val="autoZero"/>
        <c:auto val="1"/>
        <c:lblAlgn val="ctr"/>
        <c:lblOffset val="100"/>
        <c:noMultiLvlLbl val="0"/>
      </c:catAx>
    </c:plotArea>
    <c:legend>
      <c:legendPos val="b"/>
      <c:layout>
        <c:manualLayout>
          <c:xMode val="edge"/>
          <c:yMode val="edge"/>
          <c:x val="0"/>
          <c:y val="0.85326635802469131"/>
          <c:w val="0.99926850607088746"/>
          <c:h val="9.1856982777673221E-2"/>
        </c:manualLayout>
      </c:layout>
      <c:overlay val="0"/>
      <c:txPr>
        <a:bodyPr/>
        <a:lstStyle/>
        <a:p>
          <a:pPr>
            <a:defRPr sz="800"/>
          </a:pPr>
          <a:endParaRPr lang="ja-JP"/>
        </a:p>
      </c:txPr>
    </c:legend>
    <c:plotVisOnly val="1"/>
    <c:dispBlanksAs val="gap"/>
    <c:showDLblsOverMax val="0"/>
  </c:chart>
  <c:spPr>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'[Microsoft PowerPoint 内のグラフ]Sheet1'!$I$51</c:f>
              <c:strCache>
                <c:ptCount val="1"/>
                <c:pt idx="0">
                  <c:v>大阪府</c:v>
                </c:pt>
              </c:strCache>
            </c:strRef>
          </c:tx>
          <c:marker>
            <c:spPr>
              <a:solidFill>
                <a:schemeClr val="tx1"/>
              </a:solidFill>
            </c:spPr>
          </c:marker>
          <c:cat>
            <c:numRef>
              <c:f>'[Microsoft PowerPoint 内のグラフ]Sheet1'!$J$50:$L$50</c:f>
              <c:numCache>
                <c:formatCode>General</c:formatCode>
                <c:ptCount val="3"/>
                <c:pt idx="0">
                  <c:v>2008</c:v>
                </c:pt>
                <c:pt idx="1">
                  <c:v>2014</c:v>
                </c:pt>
                <c:pt idx="2">
                  <c:v>2018</c:v>
                </c:pt>
              </c:numCache>
            </c:numRef>
          </c:cat>
          <c:val>
            <c:numRef>
              <c:f>'[Microsoft PowerPoint 内のグラフ]Sheet1'!$J$51:$L$51</c:f>
              <c:numCache>
                <c:formatCode>0.000</c:formatCode>
                <c:ptCount val="3"/>
                <c:pt idx="0">
                  <c:v>0.95899999999999996</c:v>
                </c:pt>
                <c:pt idx="1">
                  <c:v>0.96399999999999997</c:v>
                </c:pt>
                <c:pt idx="2">
                  <c:v>0.98599999999999999</c:v>
                </c:pt>
              </c:numCache>
            </c:numRef>
          </c:val>
          <c:smooth val="0"/>
          <c:extLst>
            <c:ext xmlns:c16="http://schemas.microsoft.com/office/drawing/2014/chart" uri="{C3380CC4-5D6E-409C-BE32-E72D297353CC}">
              <c16:uniqueId val="{00000000-5102-437D-BBCC-738D3AE07475}"/>
            </c:ext>
          </c:extLst>
        </c:ser>
        <c:ser>
          <c:idx val="1"/>
          <c:order val="1"/>
          <c:tx>
            <c:strRef>
              <c:f>'[Microsoft PowerPoint 内のグラフ]Sheet1'!$I$52</c:f>
              <c:strCache>
                <c:ptCount val="1"/>
                <c:pt idx="0">
                  <c:v>京都府</c:v>
                </c:pt>
              </c:strCache>
            </c:strRef>
          </c:tx>
          <c:cat>
            <c:numRef>
              <c:f>'[Microsoft PowerPoint 内のグラフ]Sheet1'!$J$50:$L$50</c:f>
              <c:numCache>
                <c:formatCode>General</c:formatCode>
                <c:ptCount val="3"/>
                <c:pt idx="0">
                  <c:v>2008</c:v>
                </c:pt>
                <c:pt idx="1">
                  <c:v>2014</c:v>
                </c:pt>
                <c:pt idx="2">
                  <c:v>2018</c:v>
                </c:pt>
              </c:numCache>
            </c:numRef>
          </c:cat>
          <c:val>
            <c:numRef>
              <c:f>'[Microsoft PowerPoint 内のグラフ]Sheet1'!$J$52:$L$52</c:f>
              <c:numCache>
                <c:formatCode>0.000</c:formatCode>
                <c:ptCount val="3"/>
                <c:pt idx="0">
                  <c:v>1.016</c:v>
                </c:pt>
                <c:pt idx="1">
                  <c:v>1.004</c:v>
                </c:pt>
                <c:pt idx="2">
                  <c:v>1.0149999999999999</c:v>
                </c:pt>
              </c:numCache>
            </c:numRef>
          </c:val>
          <c:smooth val="0"/>
          <c:extLst>
            <c:ext xmlns:c16="http://schemas.microsoft.com/office/drawing/2014/chart" uri="{C3380CC4-5D6E-409C-BE32-E72D297353CC}">
              <c16:uniqueId val="{00000001-5102-437D-BBCC-738D3AE07475}"/>
            </c:ext>
          </c:extLst>
        </c:ser>
        <c:ser>
          <c:idx val="2"/>
          <c:order val="2"/>
          <c:tx>
            <c:strRef>
              <c:f>'[Microsoft PowerPoint 内のグラフ]Sheet1'!$I$53</c:f>
              <c:strCache>
                <c:ptCount val="1"/>
                <c:pt idx="0">
                  <c:v>兵庫県</c:v>
                </c:pt>
              </c:strCache>
            </c:strRef>
          </c:tx>
          <c:cat>
            <c:numRef>
              <c:f>'[Microsoft PowerPoint 内のグラフ]Sheet1'!$J$50:$L$50</c:f>
              <c:numCache>
                <c:formatCode>General</c:formatCode>
                <c:ptCount val="3"/>
                <c:pt idx="0">
                  <c:v>2008</c:v>
                </c:pt>
                <c:pt idx="1">
                  <c:v>2014</c:v>
                </c:pt>
                <c:pt idx="2">
                  <c:v>2018</c:v>
                </c:pt>
              </c:numCache>
            </c:numRef>
          </c:cat>
          <c:val>
            <c:numRef>
              <c:f>'[Microsoft PowerPoint 内のグラフ]Sheet1'!$J$53:$L$53</c:f>
              <c:numCache>
                <c:formatCode>0.000</c:formatCode>
                <c:ptCount val="3"/>
                <c:pt idx="0">
                  <c:v>1.0349999999999999</c:v>
                </c:pt>
                <c:pt idx="1">
                  <c:v>1.0329999999999999</c:v>
                </c:pt>
                <c:pt idx="2">
                  <c:v>1.0449999999999999</c:v>
                </c:pt>
              </c:numCache>
            </c:numRef>
          </c:val>
          <c:smooth val="0"/>
          <c:extLst>
            <c:ext xmlns:c16="http://schemas.microsoft.com/office/drawing/2014/chart" uri="{C3380CC4-5D6E-409C-BE32-E72D297353CC}">
              <c16:uniqueId val="{00000002-5102-437D-BBCC-738D3AE07475}"/>
            </c:ext>
          </c:extLst>
        </c:ser>
        <c:ser>
          <c:idx val="3"/>
          <c:order val="3"/>
          <c:tx>
            <c:strRef>
              <c:f>'[Microsoft PowerPoint 内のグラフ]Sheet1'!$I$54</c:f>
              <c:strCache>
                <c:ptCount val="1"/>
                <c:pt idx="0">
                  <c:v>神奈川県</c:v>
                </c:pt>
              </c:strCache>
            </c:strRef>
          </c:tx>
          <c:cat>
            <c:numRef>
              <c:f>'[Microsoft PowerPoint 内のグラフ]Sheet1'!$J$50:$L$50</c:f>
              <c:numCache>
                <c:formatCode>General</c:formatCode>
                <c:ptCount val="3"/>
                <c:pt idx="0">
                  <c:v>2008</c:v>
                </c:pt>
                <c:pt idx="1">
                  <c:v>2014</c:v>
                </c:pt>
                <c:pt idx="2">
                  <c:v>2018</c:v>
                </c:pt>
              </c:numCache>
            </c:numRef>
          </c:cat>
          <c:val>
            <c:numRef>
              <c:f>'[Microsoft PowerPoint 内のグラフ]Sheet1'!$J$54:$L$54</c:f>
              <c:numCache>
                <c:formatCode>0.000</c:formatCode>
                <c:ptCount val="3"/>
                <c:pt idx="0">
                  <c:v>0.99199999999999999</c:v>
                </c:pt>
                <c:pt idx="1">
                  <c:v>0.99399999999999999</c:v>
                </c:pt>
                <c:pt idx="2">
                  <c:v>1</c:v>
                </c:pt>
              </c:numCache>
            </c:numRef>
          </c:val>
          <c:smooth val="0"/>
          <c:extLst>
            <c:ext xmlns:c16="http://schemas.microsoft.com/office/drawing/2014/chart" uri="{C3380CC4-5D6E-409C-BE32-E72D297353CC}">
              <c16:uniqueId val="{00000003-5102-437D-BBCC-738D3AE07475}"/>
            </c:ext>
          </c:extLst>
        </c:ser>
        <c:dLbls>
          <c:showLegendKey val="0"/>
          <c:showVal val="0"/>
          <c:showCatName val="0"/>
          <c:showSerName val="0"/>
          <c:showPercent val="0"/>
          <c:showBubbleSize val="0"/>
        </c:dLbls>
        <c:marker val="1"/>
        <c:smooth val="0"/>
        <c:axId val="485348208"/>
        <c:axId val="485348992"/>
      </c:lineChart>
      <c:catAx>
        <c:axId val="485348208"/>
        <c:scaling>
          <c:orientation val="minMax"/>
        </c:scaling>
        <c:delete val="0"/>
        <c:axPos val="b"/>
        <c:numFmt formatCode="General" sourceLinked="1"/>
        <c:majorTickMark val="out"/>
        <c:minorTickMark val="none"/>
        <c:tickLblPos val="nextTo"/>
        <c:crossAx val="485348992"/>
        <c:crosses val="autoZero"/>
        <c:auto val="1"/>
        <c:lblAlgn val="ctr"/>
        <c:lblOffset val="100"/>
        <c:noMultiLvlLbl val="0"/>
      </c:catAx>
      <c:valAx>
        <c:axId val="485348992"/>
        <c:scaling>
          <c:orientation val="minMax"/>
          <c:max val="1.05"/>
          <c:min val="0.95000000000000007"/>
        </c:scaling>
        <c:delete val="0"/>
        <c:axPos val="l"/>
        <c:majorGridlines/>
        <c:numFmt formatCode="0.0%" sourceLinked="0"/>
        <c:majorTickMark val="out"/>
        <c:minorTickMark val="none"/>
        <c:tickLblPos val="nextTo"/>
        <c:crossAx val="48534820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255426310673588E-2"/>
          <c:y val="9.5072097469297817E-2"/>
          <c:w val="0.91183248357024449"/>
          <c:h val="0.71129969864878007"/>
        </c:manualLayout>
      </c:layout>
      <c:barChart>
        <c:barDir val="col"/>
        <c:grouping val="stacked"/>
        <c:varyColors val="0"/>
        <c:ser>
          <c:idx val="0"/>
          <c:order val="0"/>
          <c:tx>
            <c:strRef>
              <c:f>'[改革評価プロジェクト教育予算の推移ネタ300226③.xlsx]グラフ用 (2)'!$A$13</c:f>
              <c:strCache>
                <c:ptCount val="1"/>
                <c:pt idx="0">
                  <c:v>教育費</c:v>
                </c:pt>
              </c:strCache>
            </c:strRef>
          </c:tx>
          <c:spPr>
            <a:solidFill>
              <a:schemeClr val="tx2"/>
            </a:solidFill>
            <a:ln>
              <a:solidFill>
                <a:schemeClr val="tx1"/>
              </a:solidFill>
            </a:ln>
          </c:spPr>
          <c:invertIfNegative val="0"/>
          <c:cat>
            <c:numRef>
              <c:f>'[改革評価プロジェクト教育予算の推移ネタ300226③.xlsx]グラフ用 (2)'!$B$12:$L$12</c:f>
              <c:numCache>
                <c:formatCode>0_);[Red]\(0\)</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'[改革評価プロジェクト教育予算の推移ネタ300226③.xlsx]グラフ用 (2)'!$B$13:$L$13</c:f>
              <c:numCache>
                <c:formatCode>#,##0_ </c:formatCode>
                <c:ptCount val="11"/>
                <c:pt idx="0">
                  <c:v>70.791399999999996</c:v>
                </c:pt>
                <c:pt idx="1">
                  <c:v>68.780799999999999</c:v>
                </c:pt>
                <c:pt idx="2">
                  <c:v>66.318600000000004</c:v>
                </c:pt>
                <c:pt idx="3">
                  <c:v>66.486699999999999</c:v>
                </c:pt>
                <c:pt idx="4">
                  <c:v>67.2761</c:v>
                </c:pt>
                <c:pt idx="5">
                  <c:v>66.176500000000004</c:v>
                </c:pt>
                <c:pt idx="6">
                  <c:v>69.616200000000006</c:v>
                </c:pt>
                <c:pt idx="7">
                  <c:v>69.606700000000004</c:v>
                </c:pt>
                <c:pt idx="8">
                  <c:v>69.752799999999993</c:v>
                </c:pt>
                <c:pt idx="9">
                  <c:v>54.620699999999999</c:v>
                </c:pt>
                <c:pt idx="10">
                  <c:v>54.8628</c:v>
                </c:pt>
              </c:numCache>
            </c:numRef>
          </c:val>
          <c:extLst>
            <c:ext xmlns:c16="http://schemas.microsoft.com/office/drawing/2014/chart" uri="{C3380CC4-5D6E-409C-BE32-E72D297353CC}">
              <c16:uniqueId val="{00000000-7DC0-43A9-87D4-F1865D9B86A9}"/>
            </c:ext>
          </c:extLst>
        </c:ser>
        <c:ser>
          <c:idx val="1"/>
          <c:order val="1"/>
          <c:tx>
            <c:strRef>
              <c:f>'[改革評価プロジェクト教育予算の推移ネタ300226③.xlsx]グラフ用 (2)'!$A$14</c:f>
              <c:strCache>
                <c:ptCount val="1"/>
                <c:pt idx="0">
                  <c:v>一般会計</c:v>
                </c:pt>
              </c:strCache>
            </c:strRef>
          </c:tx>
          <c:spPr>
            <a:solidFill>
              <a:schemeClr val="accent2">
                <a:lumMod val="20000"/>
                <a:lumOff val="80000"/>
              </a:schemeClr>
            </a:solidFill>
            <a:ln>
              <a:solidFill>
                <a:schemeClr val="tx1"/>
              </a:solidFill>
            </a:ln>
          </c:spPr>
          <c:invertIfNegative val="0"/>
          <c:cat>
            <c:numRef>
              <c:f>'[改革評価プロジェクト教育予算の推移ネタ300226③.xlsx]グラフ用 (2)'!$B$12:$L$12</c:f>
              <c:numCache>
                <c:formatCode>0_);[Red]\(0\)</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'[改革評価プロジェクト教育予算の推移ネタ300226③.xlsx]グラフ用 (2)'!$B$14:$L$14</c:f>
              <c:numCache>
                <c:formatCode>#,##0_ </c:formatCode>
                <c:ptCount val="11"/>
                <c:pt idx="0">
                  <c:v>221.67699999999999</c:v>
                </c:pt>
                <c:pt idx="1">
                  <c:v>235.13380000000001</c:v>
                </c:pt>
                <c:pt idx="2">
                  <c:v>325.52510000000001</c:v>
                </c:pt>
                <c:pt idx="3">
                  <c:v>257.68729999999999</c:v>
                </c:pt>
                <c:pt idx="4">
                  <c:v>234.6439</c:v>
                </c:pt>
                <c:pt idx="5">
                  <c:v>223.30799999999999</c:v>
                </c:pt>
                <c:pt idx="6">
                  <c:v>237.51140000000001</c:v>
                </c:pt>
                <c:pt idx="7">
                  <c:v>259.25029999999998</c:v>
                </c:pt>
                <c:pt idx="8">
                  <c:v>257.97070000000002</c:v>
                </c:pt>
                <c:pt idx="9">
                  <c:v>254.03530000000001</c:v>
                </c:pt>
                <c:pt idx="10">
                  <c:v>200.5652</c:v>
                </c:pt>
              </c:numCache>
            </c:numRef>
          </c:val>
          <c:extLst>
            <c:ext xmlns:c16="http://schemas.microsoft.com/office/drawing/2014/chart" uri="{C3380CC4-5D6E-409C-BE32-E72D297353CC}">
              <c16:uniqueId val="{00000001-7DC0-43A9-87D4-F1865D9B86A9}"/>
            </c:ext>
          </c:extLst>
        </c:ser>
        <c:dLbls>
          <c:showLegendKey val="0"/>
          <c:showVal val="0"/>
          <c:showCatName val="0"/>
          <c:showSerName val="0"/>
          <c:showPercent val="0"/>
          <c:showBubbleSize val="0"/>
        </c:dLbls>
        <c:gapWidth val="150"/>
        <c:overlap val="100"/>
        <c:axId val="485353696"/>
        <c:axId val="485349776"/>
      </c:barChart>
      <c:catAx>
        <c:axId val="485353696"/>
        <c:scaling>
          <c:orientation val="minMax"/>
        </c:scaling>
        <c:delete val="0"/>
        <c:axPos val="b"/>
        <c:numFmt formatCode="0_);[Red]\(0\)" sourceLinked="1"/>
        <c:majorTickMark val="out"/>
        <c:minorTickMark val="none"/>
        <c:tickLblPos val="nextTo"/>
        <c:crossAx val="485349776"/>
        <c:crosses val="autoZero"/>
        <c:auto val="1"/>
        <c:lblAlgn val="ctr"/>
        <c:lblOffset val="100"/>
        <c:noMultiLvlLbl val="0"/>
      </c:catAx>
      <c:valAx>
        <c:axId val="485349776"/>
        <c:scaling>
          <c:orientation val="minMax"/>
        </c:scaling>
        <c:delete val="0"/>
        <c:axPos val="l"/>
        <c:majorGridlines/>
        <c:numFmt formatCode="#,##0_ " sourceLinked="1"/>
        <c:majorTickMark val="out"/>
        <c:minorTickMark val="none"/>
        <c:tickLblPos val="nextTo"/>
        <c:crossAx val="485353696"/>
        <c:crosses val="autoZero"/>
        <c:crossBetween val="between"/>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'[改革評価プロジェクト教育予算の推移ネタ300226③.xlsx]グラフ用 (2)'!$A$28</c:f>
              <c:strCache>
                <c:ptCount val="1"/>
                <c:pt idx="0">
                  <c:v>うち教育関連事業</c:v>
                </c:pt>
              </c:strCache>
            </c:strRef>
          </c:tx>
          <c:spPr>
            <a:solidFill>
              <a:schemeClr val="tx2"/>
            </a:solidFill>
            <a:ln>
              <a:solidFill>
                <a:schemeClr val="tx1"/>
              </a:solidFill>
            </a:ln>
          </c:spPr>
          <c:invertIfNegative val="0"/>
          <c:cat>
            <c:numRef>
              <c:f>'[改革評価プロジェクト教育予算の推移ネタ300226③.xlsx]グラフ用 (2)'!$B$27:$J$27</c:f>
              <c:numCache>
                <c:formatCode>0_ </c:formatCode>
                <c:ptCount val="9"/>
                <c:pt idx="0">
                  <c:v>2010</c:v>
                </c:pt>
                <c:pt idx="1">
                  <c:v>2011</c:v>
                </c:pt>
                <c:pt idx="2">
                  <c:v>2012</c:v>
                </c:pt>
                <c:pt idx="3">
                  <c:v>2013</c:v>
                </c:pt>
                <c:pt idx="4">
                  <c:v>2014</c:v>
                </c:pt>
                <c:pt idx="5">
                  <c:v>2015</c:v>
                </c:pt>
                <c:pt idx="6">
                  <c:v>2016</c:v>
                </c:pt>
                <c:pt idx="7">
                  <c:v>2017</c:v>
                </c:pt>
                <c:pt idx="8">
                  <c:v>2018</c:v>
                </c:pt>
              </c:numCache>
            </c:numRef>
          </c:cat>
          <c:val>
            <c:numRef>
              <c:f>'[改革評価プロジェクト教育予算の推移ネタ300226③.xlsx]グラフ用 (2)'!$B$28:$J$28</c:f>
              <c:numCache>
                <c:formatCode>#,##0_ </c:formatCode>
                <c:ptCount val="9"/>
                <c:pt idx="0">
                  <c:v>84.46</c:v>
                </c:pt>
                <c:pt idx="1">
                  <c:v>148.93</c:v>
                </c:pt>
                <c:pt idx="2">
                  <c:v>267.04000000000002</c:v>
                </c:pt>
                <c:pt idx="3">
                  <c:v>234.22</c:v>
                </c:pt>
                <c:pt idx="4">
                  <c:v>236.7</c:v>
                </c:pt>
                <c:pt idx="5">
                  <c:v>220.19</c:v>
                </c:pt>
                <c:pt idx="6">
                  <c:v>205.34</c:v>
                </c:pt>
                <c:pt idx="7" formatCode="General">
                  <c:v>200.44</c:v>
                </c:pt>
                <c:pt idx="8" formatCode="General">
                  <c:v>196.55</c:v>
                </c:pt>
              </c:numCache>
            </c:numRef>
          </c:val>
          <c:extLst>
            <c:ext xmlns:c16="http://schemas.microsoft.com/office/drawing/2014/chart" uri="{C3380CC4-5D6E-409C-BE32-E72D297353CC}">
              <c16:uniqueId val="{00000000-8364-404A-B4C2-239376B984CB}"/>
            </c:ext>
          </c:extLst>
        </c:ser>
        <c:ser>
          <c:idx val="1"/>
          <c:order val="1"/>
          <c:tx>
            <c:strRef>
              <c:f>'[改革評価プロジェクト教育予算の推移ネタ300226③.xlsx]グラフ用 (2)'!$A$29</c:f>
              <c:strCache>
                <c:ptCount val="1"/>
                <c:pt idx="0">
                  <c:v>知事重点事業</c:v>
                </c:pt>
              </c:strCache>
            </c:strRef>
          </c:tx>
          <c:spPr>
            <a:solidFill>
              <a:schemeClr val="accent2">
                <a:lumMod val="20000"/>
                <a:lumOff val="80000"/>
              </a:schemeClr>
            </a:solidFill>
            <a:ln>
              <a:solidFill>
                <a:schemeClr val="tx1"/>
              </a:solidFill>
            </a:ln>
          </c:spPr>
          <c:invertIfNegative val="0"/>
          <c:cat>
            <c:numRef>
              <c:f>'[改革評価プロジェクト教育予算の推移ネタ300226③.xlsx]グラフ用 (2)'!$B$27:$J$27</c:f>
              <c:numCache>
                <c:formatCode>0_ </c:formatCode>
                <c:ptCount val="9"/>
                <c:pt idx="0">
                  <c:v>2010</c:v>
                </c:pt>
                <c:pt idx="1">
                  <c:v>2011</c:v>
                </c:pt>
                <c:pt idx="2">
                  <c:v>2012</c:v>
                </c:pt>
                <c:pt idx="3">
                  <c:v>2013</c:v>
                </c:pt>
                <c:pt idx="4">
                  <c:v>2014</c:v>
                </c:pt>
                <c:pt idx="5">
                  <c:v>2015</c:v>
                </c:pt>
                <c:pt idx="6">
                  <c:v>2016</c:v>
                </c:pt>
                <c:pt idx="7">
                  <c:v>2017</c:v>
                </c:pt>
                <c:pt idx="8">
                  <c:v>2018</c:v>
                </c:pt>
              </c:numCache>
            </c:numRef>
          </c:cat>
          <c:val>
            <c:numRef>
              <c:f>'[改革評価プロジェクト教育予算の推移ネタ300226③.xlsx]グラフ用 (2)'!$B$29:$J$29</c:f>
              <c:numCache>
                <c:formatCode>#,##0_ </c:formatCode>
                <c:ptCount val="9"/>
                <c:pt idx="0">
                  <c:v>51.37</c:v>
                </c:pt>
                <c:pt idx="1">
                  <c:v>63.09</c:v>
                </c:pt>
                <c:pt idx="2">
                  <c:v>65.75</c:v>
                </c:pt>
                <c:pt idx="3">
                  <c:v>40.159999999999997</c:v>
                </c:pt>
                <c:pt idx="4">
                  <c:v>217.94</c:v>
                </c:pt>
                <c:pt idx="5">
                  <c:v>570.15</c:v>
                </c:pt>
                <c:pt idx="6">
                  <c:v>563.04</c:v>
                </c:pt>
                <c:pt idx="7" formatCode="General">
                  <c:v>482.33</c:v>
                </c:pt>
                <c:pt idx="8" formatCode="General">
                  <c:v>448.36</c:v>
                </c:pt>
              </c:numCache>
            </c:numRef>
          </c:val>
          <c:extLst>
            <c:ext xmlns:c16="http://schemas.microsoft.com/office/drawing/2014/chart" uri="{C3380CC4-5D6E-409C-BE32-E72D297353CC}">
              <c16:uniqueId val="{00000001-8364-404A-B4C2-239376B984CB}"/>
            </c:ext>
          </c:extLst>
        </c:ser>
        <c:dLbls>
          <c:showLegendKey val="0"/>
          <c:showVal val="0"/>
          <c:showCatName val="0"/>
          <c:showSerName val="0"/>
          <c:showPercent val="0"/>
          <c:showBubbleSize val="0"/>
        </c:dLbls>
        <c:gapWidth val="150"/>
        <c:overlap val="100"/>
        <c:axId val="485352128"/>
        <c:axId val="485352912"/>
      </c:barChart>
      <c:catAx>
        <c:axId val="485352128"/>
        <c:scaling>
          <c:orientation val="minMax"/>
        </c:scaling>
        <c:delete val="0"/>
        <c:axPos val="b"/>
        <c:numFmt formatCode="0_ " sourceLinked="1"/>
        <c:majorTickMark val="out"/>
        <c:minorTickMark val="none"/>
        <c:tickLblPos val="nextTo"/>
        <c:crossAx val="485352912"/>
        <c:crosses val="autoZero"/>
        <c:auto val="1"/>
        <c:lblAlgn val="ctr"/>
        <c:lblOffset val="100"/>
        <c:noMultiLvlLbl val="0"/>
      </c:catAx>
      <c:valAx>
        <c:axId val="485352912"/>
        <c:scaling>
          <c:orientation val="minMax"/>
        </c:scaling>
        <c:delete val="0"/>
        <c:axPos val="l"/>
        <c:majorGridlines/>
        <c:numFmt formatCode="#,##0_ " sourceLinked="1"/>
        <c:majorTickMark val="out"/>
        <c:minorTickMark val="none"/>
        <c:tickLblPos val="nextTo"/>
        <c:crossAx val="48535212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Sheet3!$B$3</c:f>
              <c:strCache>
                <c:ptCount val="1"/>
                <c:pt idx="0">
                  <c:v>公立</c:v>
                </c:pt>
              </c:strCache>
            </c:strRef>
          </c:tx>
          <c:spPr>
            <a:solidFill>
              <a:schemeClr val="accent1">
                <a:lumMod val="50000"/>
              </a:schemeClr>
            </a:solidFill>
          </c:spPr>
          <c:invertIfNegative val="0"/>
          <c:dLbls>
            <c:spPr>
              <a:noFill/>
              <a:ln>
                <a:noFill/>
              </a:ln>
              <a:effectLst/>
            </c:spPr>
            <c:txPr>
              <a:bodyPr/>
              <a:lstStyle/>
              <a:p>
                <a:pPr>
                  <a:defRPr sz="1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Sheet3!$A$4:$A$13</c:f>
              <c:numCache>
                <c:formatCode>General</c:formatCode>
                <c:ptCount val="10"/>
                <c:pt idx="0">
                  <c:v>2018</c:v>
                </c:pt>
                <c:pt idx="1">
                  <c:v>2017</c:v>
                </c:pt>
                <c:pt idx="2">
                  <c:v>2016</c:v>
                </c:pt>
                <c:pt idx="3">
                  <c:v>2015</c:v>
                </c:pt>
                <c:pt idx="4">
                  <c:v>2014</c:v>
                </c:pt>
                <c:pt idx="5">
                  <c:v>2013</c:v>
                </c:pt>
                <c:pt idx="6">
                  <c:v>2012</c:v>
                </c:pt>
                <c:pt idx="7">
                  <c:v>2011</c:v>
                </c:pt>
                <c:pt idx="8">
                  <c:v>2010</c:v>
                </c:pt>
                <c:pt idx="9">
                  <c:v>2009</c:v>
                </c:pt>
              </c:numCache>
            </c:numRef>
          </c:cat>
          <c:val>
            <c:numRef>
              <c:f>Sheet3!$B$4:$B$13</c:f>
              <c:numCache>
                <c:formatCode>General</c:formatCode>
                <c:ptCount val="10"/>
                <c:pt idx="0">
                  <c:v>65.5</c:v>
                </c:pt>
                <c:pt idx="1">
                  <c:v>65.8</c:v>
                </c:pt>
                <c:pt idx="2">
                  <c:v>66.900000000000006</c:v>
                </c:pt>
                <c:pt idx="3">
                  <c:v>67.099999999999994</c:v>
                </c:pt>
                <c:pt idx="4">
                  <c:v>67.099999999999994</c:v>
                </c:pt>
                <c:pt idx="5">
                  <c:v>66.400000000000006</c:v>
                </c:pt>
                <c:pt idx="6">
                  <c:v>65.7</c:v>
                </c:pt>
                <c:pt idx="7">
                  <c:v>67.8</c:v>
                </c:pt>
                <c:pt idx="8">
                  <c:v>72.599999999999994</c:v>
                </c:pt>
                <c:pt idx="9">
                  <c:v>71.5</c:v>
                </c:pt>
              </c:numCache>
            </c:numRef>
          </c:val>
          <c:extLst>
            <c:ext xmlns:c16="http://schemas.microsoft.com/office/drawing/2014/chart" uri="{C3380CC4-5D6E-409C-BE32-E72D297353CC}">
              <c16:uniqueId val="{00000000-F38F-4545-9434-B71A345CB4F2}"/>
            </c:ext>
          </c:extLst>
        </c:ser>
        <c:ser>
          <c:idx val="1"/>
          <c:order val="1"/>
          <c:tx>
            <c:strRef>
              <c:f>Sheet3!$C$3</c:f>
              <c:strCache>
                <c:ptCount val="1"/>
                <c:pt idx="0">
                  <c:v>私立</c:v>
                </c:pt>
              </c:strCache>
            </c:strRef>
          </c:tx>
          <c:spPr>
            <a:solidFill>
              <a:schemeClr val="bg1"/>
            </a:solidFill>
            <a:ln w="19050">
              <a:solidFill>
                <a:schemeClr val="accent2">
                  <a:lumMod val="75000"/>
                </a:schemeClr>
              </a:solid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Sheet3!$A$4:$A$13</c:f>
              <c:numCache>
                <c:formatCode>General</c:formatCode>
                <c:ptCount val="10"/>
                <c:pt idx="0">
                  <c:v>2018</c:v>
                </c:pt>
                <c:pt idx="1">
                  <c:v>2017</c:v>
                </c:pt>
                <c:pt idx="2">
                  <c:v>2016</c:v>
                </c:pt>
                <c:pt idx="3">
                  <c:v>2015</c:v>
                </c:pt>
                <c:pt idx="4">
                  <c:v>2014</c:v>
                </c:pt>
                <c:pt idx="5">
                  <c:v>2013</c:v>
                </c:pt>
                <c:pt idx="6">
                  <c:v>2012</c:v>
                </c:pt>
                <c:pt idx="7">
                  <c:v>2011</c:v>
                </c:pt>
                <c:pt idx="8">
                  <c:v>2010</c:v>
                </c:pt>
                <c:pt idx="9">
                  <c:v>2009</c:v>
                </c:pt>
              </c:numCache>
            </c:numRef>
          </c:cat>
          <c:val>
            <c:numRef>
              <c:f>Sheet3!$C$4:$C$13</c:f>
              <c:numCache>
                <c:formatCode>General</c:formatCode>
                <c:ptCount val="10"/>
                <c:pt idx="0">
                  <c:v>34.5</c:v>
                </c:pt>
                <c:pt idx="1">
                  <c:v>34.200000000000003</c:v>
                </c:pt>
                <c:pt idx="2">
                  <c:v>33.1</c:v>
                </c:pt>
                <c:pt idx="3">
                  <c:v>32.9</c:v>
                </c:pt>
                <c:pt idx="4">
                  <c:v>32.9</c:v>
                </c:pt>
                <c:pt idx="5">
                  <c:v>33.6</c:v>
                </c:pt>
                <c:pt idx="6">
                  <c:v>34.299999999999997</c:v>
                </c:pt>
                <c:pt idx="7">
                  <c:v>32.200000000000003</c:v>
                </c:pt>
                <c:pt idx="8">
                  <c:v>27.4</c:v>
                </c:pt>
                <c:pt idx="9">
                  <c:v>28.5</c:v>
                </c:pt>
              </c:numCache>
            </c:numRef>
          </c:val>
          <c:extLst>
            <c:ext xmlns:c16="http://schemas.microsoft.com/office/drawing/2014/chart" uri="{C3380CC4-5D6E-409C-BE32-E72D297353CC}">
              <c16:uniqueId val="{00000001-F38F-4545-9434-B71A345CB4F2}"/>
            </c:ext>
          </c:extLst>
        </c:ser>
        <c:dLbls>
          <c:showLegendKey val="0"/>
          <c:showVal val="0"/>
          <c:showCatName val="0"/>
          <c:showSerName val="0"/>
          <c:showPercent val="0"/>
          <c:showBubbleSize val="0"/>
        </c:dLbls>
        <c:gapWidth val="150"/>
        <c:overlap val="100"/>
        <c:axId val="378608904"/>
        <c:axId val="378614000"/>
      </c:barChart>
      <c:catAx>
        <c:axId val="378608904"/>
        <c:scaling>
          <c:orientation val="minMax"/>
        </c:scaling>
        <c:delete val="0"/>
        <c:axPos val="l"/>
        <c:numFmt formatCode="General" sourceLinked="1"/>
        <c:majorTickMark val="out"/>
        <c:minorTickMark val="none"/>
        <c:tickLblPos val="nextTo"/>
        <c:txPr>
          <a:bodyPr/>
          <a:lstStyle/>
          <a:p>
            <a:pPr>
              <a:defRPr sz="1200"/>
            </a:pPr>
            <a:endParaRPr lang="ja-JP"/>
          </a:p>
        </c:txPr>
        <c:crossAx val="378614000"/>
        <c:crosses val="autoZero"/>
        <c:auto val="1"/>
        <c:lblAlgn val="ctr"/>
        <c:lblOffset val="100"/>
        <c:noMultiLvlLbl val="0"/>
      </c:catAx>
      <c:valAx>
        <c:axId val="378614000"/>
        <c:scaling>
          <c:orientation val="minMax"/>
        </c:scaling>
        <c:delete val="0"/>
        <c:axPos val="b"/>
        <c:majorGridlines/>
        <c:numFmt formatCode="0%" sourceLinked="1"/>
        <c:majorTickMark val="out"/>
        <c:minorTickMark val="none"/>
        <c:tickLblPos val="nextTo"/>
        <c:crossAx val="378608904"/>
        <c:crosses val="autoZero"/>
        <c:crossBetween val="between"/>
        <c:majorUnit val="0.1"/>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444699801031239E-2"/>
          <c:y val="5.5814038179427317E-2"/>
          <c:w val="0.91312053695965489"/>
          <c:h val="0.63224295624953986"/>
        </c:manualLayout>
      </c:layout>
      <c:barChart>
        <c:barDir val="col"/>
        <c:grouping val="stacked"/>
        <c:varyColors val="0"/>
        <c:ser>
          <c:idx val="0"/>
          <c:order val="0"/>
          <c:tx>
            <c:strRef>
              <c:f>'[教育庁修正③点検・棚卸しp27グラフ（私学無償化補助金元データ）300227.xlsx]予算額'!$A$9</c:f>
              <c:strCache>
                <c:ptCount val="1"/>
                <c:pt idx="0">
                  <c:v>経常費</c:v>
                </c:pt>
              </c:strCache>
            </c:strRef>
          </c:tx>
          <c:invertIfNegative val="0"/>
          <c:dLbls>
            <c:dLbl>
              <c:idx val="0"/>
              <c:layout>
                <c:manualLayout>
                  <c:x val="2.7873897609297501E-3"/>
                  <c:y val="-0.305698048443109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95F-48B2-814D-0C473D3119B7}"/>
                </c:ext>
              </c:extLst>
            </c:dLbl>
            <c:dLbl>
              <c:idx val="1"/>
              <c:layout>
                <c:manualLayout>
                  <c:x val="0"/>
                  <c:y val="-0.2874288704536555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95F-48B2-814D-0C473D3119B7}"/>
                </c:ext>
              </c:extLst>
            </c:dLbl>
            <c:dLbl>
              <c:idx val="2"/>
              <c:layout>
                <c:manualLayout>
                  <c:x val="9.6570983842724434E-6"/>
                  <c:y val="-0.2782053580903798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95F-48B2-814D-0C473D3119B7}"/>
                </c:ext>
              </c:extLst>
            </c:dLbl>
            <c:dLbl>
              <c:idx val="3"/>
              <c:layout>
                <c:manualLayout>
                  <c:x val="0"/>
                  <c:y val="-0.287446435563492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95F-48B2-814D-0C473D3119B7}"/>
                </c:ext>
              </c:extLst>
            </c:dLbl>
            <c:dLbl>
              <c:idx val="4"/>
              <c:layout>
                <c:manualLayout>
                  <c:x val="-2.19479508734626E-7"/>
                  <c:y val="-0.3011753985999144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95F-48B2-814D-0C473D3119B7}"/>
                </c:ext>
              </c:extLst>
            </c:dLbl>
            <c:dLbl>
              <c:idx val="5"/>
              <c:layout>
                <c:manualLayout>
                  <c:x val="0"/>
                  <c:y val="-0.3056266901843970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95F-48B2-814D-0C473D3119B7}"/>
                </c:ext>
              </c:extLst>
            </c:dLbl>
            <c:dLbl>
              <c:idx val="6"/>
              <c:layout>
                <c:manualLayout>
                  <c:x val="2.7777326625454267E-3"/>
                  <c:y val="-0.3516915566712653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95F-48B2-814D-0C473D3119B7}"/>
                </c:ext>
              </c:extLst>
            </c:dLbl>
            <c:dLbl>
              <c:idx val="7"/>
              <c:layout>
                <c:manualLayout>
                  <c:x val="-2.787383707258599E-3"/>
                  <c:y val="-0.3219030971205906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95F-48B2-814D-0C473D3119B7}"/>
                </c:ext>
              </c:extLst>
            </c:dLbl>
            <c:dLbl>
              <c:idx val="8"/>
              <c:layout>
                <c:manualLayout>
                  <c:x val="-5.027662701631048E-3"/>
                  <c:y val="-0.3211434827940823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95F-48B2-814D-0C473D3119B7}"/>
                </c:ext>
              </c:extLst>
            </c:dLbl>
            <c:dLbl>
              <c:idx val="9"/>
              <c:layout>
                <c:manualLayout>
                  <c:x val="-3.3517751344206985E-3"/>
                  <c:y val="-0.3369845488350073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95F-48B2-814D-0C473D3119B7}"/>
                </c:ext>
              </c:extLst>
            </c:dLbl>
            <c:dLbl>
              <c:idx val="10"/>
              <c:layout>
                <c:manualLayout>
                  <c:x val="0"/>
                  <c:y val="-0.3420116994064795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95F-48B2-814D-0C473D3119B7}"/>
                </c:ext>
              </c:extLst>
            </c:dLbl>
            <c:dLbl>
              <c:idx val="11"/>
              <c:layout>
                <c:manualLayout>
                  <c:x val="1.6758875672103493E-3"/>
                  <c:y val="-0.3222827063645309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95F-48B2-814D-0C473D3119B7}"/>
                </c:ext>
              </c:extLst>
            </c:dLbl>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'[教育庁修正③点検・棚卸しp27グラフ（私学無償化補助金元データ）300227.xlsx]予算額'!$B$8:$M$8</c:f>
              <c:numCache>
                <c:formatCode>0_);[Red]\(0\)</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'[教育庁修正③点検・棚卸しp27グラフ（私学無償化補助金元データ）300227.xlsx]予算額'!$B$9:$M$9</c:f>
              <c:numCache>
                <c:formatCode>0.0_);[Red]\(0.0\)</c:formatCode>
                <c:ptCount val="12"/>
                <c:pt idx="0">
                  <c:v>236</c:v>
                </c:pt>
                <c:pt idx="1">
                  <c:v>224.2</c:v>
                </c:pt>
                <c:pt idx="2">
                  <c:v>220.4</c:v>
                </c:pt>
                <c:pt idx="3">
                  <c:v>223.1</c:v>
                </c:pt>
                <c:pt idx="4">
                  <c:v>233.3</c:v>
                </c:pt>
                <c:pt idx="5">
                  <c:v>240.5</c:v>
                </c:pt>
                <c:pt idx="6">
                  <c:v>256.8</c:v>
                </c:pt>
                <c:pt idx="7">
                  <c:v>287.10000000000002</c:v>
                </c:pt>
                <c:pt idx="8">
                  <c:v>293.60000000000002</c:v>
                </c:pt>
                <c:pt idx="9">
                  <c:v>291.60000000000002</c:v>
                </c:pt>
                <c:pt idx="10">
                  <c:v>291.2</c:v>
                </c:pt>
                <c:pt idx="11">
                  <c:v>289.3</c:v>
                </c:pt>
              </c:numCache>
            </c:numRef>
          </c:val>
          <c:extLst>
            <c:ext xmlns:c16="http://schemas.microsoft.com/office/drawing/2014/chart" uri="{C3380CC4-5D6E-409C-BE32-E72D297353CC}">
              <c16:uniqueId val="{0000000C-695F-48B2-814D-0C473D3119B7}"/>
            </c:ext>
          </c:extLst>
        </c:ser>
        <c:dLbls>
          <c:showLegendKey val="0"/>
          <c:showVal val="0"/>
          <c:showCatName val="0"/>
          <c:showSerName val="0"/>
          <c:showPercent val="0"/>
          <c:showBubbleSize val="0"/>
        </c:dLbls>
        <c:gapWidth val="150"/>
        <c:overlap val="100"/>
        <c:axId val="485354480"/>
        <c:axId val="485347816"/>
      </c:barChart>
      <c:catAx>
        <c:axId val="485354480"/>
        <c:scaling>
          <c:orientation val="minMax"/>
        </c:scaling>
        <c:delete val="0"/>
        <c:axPos val="b"/>
        <c:numFmt formatCode="0_);[Red]\(0\)" sourceLinked="1"/>
        <c:majorTickMark val="out"/>
        <c:minorTickMark val="none"/>
        <c:tickLblPos val="nextTo"/>
        <c:crossAx val="485347816"/>
        <c:crosses val="autoZero"/>
        <c:auto val="1"/>
        <c:lblAlgn val="ctr"/>
        <c:lblOffset val="100"/>
        <c:noMultiLvlLbl val="0"/>
      </c:catAx>
      <c:valAx>
        <c:axId val="485347816"/>
        <c:scaling>
          <c:orientation val="minMax"/>
        </c:scaling>
        <c:delete val="0"/>
        <c:axPos val="l"/>
        <c:majorGridlines/>
        <c:numFmt formatCode="0.0_);[Red]\(0.0\)" sourceLinked="1"/>
        <c:majorTickMark val="out"/>
        <c:minorTickMark val="none"/>
        <c:tickLblPos val="nextTo"/>
        <c:crossAx val="485354480"/>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05940398506142E-2"/>
          <c:y val="5.2516158732121482E-2"/>
          <c:w val="0.83974223119059332"/>
          <c:h val="0.65397258620907983"/>
        </c:manualLayout>
      </c:layout>
      <c:barChart>
        <c:barDir val="col"/>
        <c:grouping val="stacked"/>
        <c:varyColors val="0"/>
        <c:ser>
          <c:idx val="0"/>
          <c:order val="0"/>
          <c:tx>
            <c:strRef>
              <c:f>'[教育庁修正③点検・棚卸しp27グラフ（私学無償化補助金元データ）300227.xlsx]予算額'!$A$3</c:f>
              <c:strCache>
                <c:ptCount val="1"/>
                <c:pt idx="0">
                  <c:v>特定財源</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'[教育庁修正③点検・棚卸しp27グラフ（私学無償化補助金元データ）300227.xlsx]予算額'!$B$2:$M$2</c:f>
              <c:numCache>
                <c:formatCode>0_);[Red]\(0\)</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'[教育庁修正③点検・棚卸しp27グラフ（私学無償化補助金元データ）300227.xlsx]予算額'!$B$3:$M$3</c:f>
              <c:numCache>
                <c:formatCode>General</c:formatCode>
                <c:ptCount val="12"/>
                <c:pt idx="2" formatCode="0.0_);[Red]\(0.0\)">
                  <c:v>1.1000000000000001</c:v>
                </c:pt>
                <c:pt idx="3" formatCode="0.0_);[Red]\(0.0\)">
                  <c:v>13.6</c:v>
                </c:pt>
                <c:pt idx="4" formatCode="0.0_);[Red]\(0.0\)">
                  <c:v>27.7</c:v>
                </c:pt>
                <c:pt idx="5" formatCode="0.0_);[Red]\(0.0\)">
                  <c:v>45.8</c:v>
                </c:pt>
                <c:pt idx="6" formatCode="0.0_);[Red]\(0.0\)">
                  <c:v>59.9</c:v>
                </c:pt>
                <c:pt idx="7" formatCode="0.0_);[Red]\(0.0\)">
                  <c:v>56.6</c:v>
                </c:pt>
              </c:numCache>
            </c:numRef>
          </c:val>
          <c:extLst>
            <c:ext xmlns:c16="http://schemas.microsoft.com/office/drawing/2014/chart" uri="{C3380CC4-5D6E-409C-BE32-E72D297353CC}">
              <c16:uniqueId val="{00000000-E565-4E85-95BD-0311F4F29723}"/>
            </c:ext>
          </c:extLst>
        </c:ser>
        <c:ser>
          <c:idx val="1"/>
          <c:order val="1"/>
          <c:tx>
            <c:strRef>
              <c:f>'[教育庁修正③点検・棚卸しp27グラフ（私学無償化補助金元データ）300227.xlsx]予算額'!$A$4</c:f>
              <c:strCache>
                <c:ptCount val="1"/>
                <c:pt idx="0">
                  <c:v>一般財源</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'[教育庁修正③点検・棚卸しp27グラフ（私学無償化補助金元データ）300227.xlsx]予算額'!$B$2:$M$2</c:f>
              <c:numCache>
                <c:formatCode>0_);[Red]\(0\)</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'[教育庁修正③点検・棚卸しp27グラフ（私学無償化補助金元データ）300227.xlsx]予算額'!$B$4:$M$4</c:f>
              <c:numCache>
                <c:formatCode>0.0_);[Red]\(0.0\)</c:formatCode>
                <c:ptCount val="12"/>
                <c:pt idx="0">
                  <c:v>66.8</c:v>
                </c:pt>
                <c:pt idx="1">
                  <c:v>68.099999999999994</c:v>
                </c:pt>
                <c:pt idx="2">
                  <c:v>63.4</c:v>
                </c:pt>
                <c:pt idx="3">
                  <c:v>59</c:v>
                </c:pt>
                <c:pt idx="4">
                  <c:v>93.7</c:v>
                </c:pt>
                <c:pt idx="5">
                  <c:v>132.19999999999999</c:v>
                </c:pt>
                <c:pt idx="6">
                  <c:v>168.3</c:v>
                </c:pt>
                <c:pt idx="7">
                  <c:v>171.8</c:v>
                </c:pt>
                <c:pt idx="8">
                  <c:v>217.4</c:v>
                </c:pt>
                <c:pt idx="9">
                  <c:v>202.7</c:v>
                </c:pt>
                <c:pt idx="10">
                  <c:v>197.9</c:v>
                </c:pt>
                <c:pt idx="11">
                  <c:v>192.2</c:v>
                </c:pt>
              </c:numCache>
            </c:numRef>
          </c:val>
          <c:extLst>
            <c:ext xmlns:c16="http://schemas.microsoft.com/office/drawing/2014/chart" uri="{C3380CC4-5D6E-409C-BE32-E72D297353CC}">
              <c16:uniqueId val="{00000001-E565-4E85-95BD-0311F4F29723}"/>
            </c:ext>
          </c:extLst>
        </c:ser>
        <c:dLbls>
          <c:showLegendKey val="0"/>
          <c:showVal val="0"/>
          <c:showCatName val="0"/>
          <c:showSerName val="0"/>
          <c:showPercent val="0"/>
          <c:showBubbleSize val="0"/>
        </c:dLbls>
        <c:gapWidth val="150"/>
        <c:overlap val="100"/>
        <c:axId val="378606552"/>
        <c:axId val="378606944"/>
      </c:barChart>
      <c:catAx>
        <c:axId val="378606552"/>
        <c:scaling>
          <c:orientation val="minMax"/>
        </c:scaling>
        <c:delete val="0"/>
        <c:axPos val="b"/>
        <c:numFmt formatCode="0_);[Red]\(0\)" sourceLinked="1"/>
        <c:majorTickMark val="out"/>
        <c:minorTickMark val="none"/>
        <c:tickLblPos val="nextTo"/>
        <c:crossAx val="378606944"/>
        <c:crosses val="autoZero"/>
        <c:auto val="1"/>
        <c:lblAlgn val="ctr"/>
        <c:lblOffset val="100"/>
        <c:noMultiLvlLbl val="0"/>
      </c:catAx>
      <c:valAx>
        <c:axId val="378606944"/>
        <c:scaling>
          <c:orientation val="minMax"/>
        </c:scaling>
        <c:delete val="0"/>
        <c:axPos val="l"/>
        <c:majorGridlines/>
        <c:numFmt formatCode="General" sourceLinked="1"/>
        <c:majorTickMark val="out"/>
        <c:minorTickMark val="none"/>
        <c:tickLblPos val="nextTo"/>
        <c:crossAx val="3786065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13330253526621E-2"/>
          <c:y val="0.2584530483531885"/>
          <c:w val="0.66675442045888922"/>
          <c:h val="0.56284265633373176"/>
        </c:manualLayout>
      </c:layout>
      <c:barChart>
        <c:barDir val="col"/>
        <c:grouping val="stacked"/>
        <c:varyColors val="0"/>
        <c:ser>
          <c:idx val="1"/>
          <c:order val="0"/>
          <c:tx>
            <c:strRef>
              <c:f>知的財産権出願件数!$B$3</c:f>
              <c:strCache>
                <c:ptCount val="1"/>
                <c:pt idx="0">
                  <c:v>学会等発表件数</c:v>
                </c:pt>
              </c:strCache>
            </c:strRef>
          </c:tx>
          <c:spPr>
            <a:solidFill>
              <a:schemeClr val="bg1">
                <a:lumMod val="75000"/>
              </a:schemeClr>
            </a:solidFill>
          </c:spPr>
          <c:invertIfNegative val="0"/>
          <c:val>
            <c:numRef>
              <c:f>知的財産権出願件数!$C$3:$J$3</c:f>
              <c:numCache>
                <c:formatCode>General</c:formatCode>
                <c:ptCount val="8"/>
                <c:pt idx="0">
                  <c:v>65</c:v>
                </c:pt>
                <c:pt idx="1">
                  <c:v>53</c:v>
                </c:pt>
                <c:pt idx="2">
                  <c:v>71</c:v>
                </c:pt>
                <c:pt idx="3">
                  <c:v>65</c:v>
                </c:pt>
                <c:pt idx="4">
                  <c:v>86</c:v>
                </c:pt>
                <c:pt idx="5">
                  <c:v>88</c:v>
                </c:pt>
                <c:pt idx="6">
                  <c:v>100</c:v>
                </c:pt>
                <c:pt idx="7">
                  <c:v>128</c:v>
                </c:pt>
              </c:numCache>
            </c:numRef>
          </c:val>
          <c:extLst>
            <c:ext xmlns:c16="http://schemas.microsoft.com/office/drawing/2014/chart" uri="{C3380CC4-5D6E-409C-BE32-E72D297353CC}">
              <c16:uniqueId val="{00000000-0448-41FB-8E5A-ECE15F2366F2}"/>
            </c:ext>
          </c:extLst>
        </c:ser>
        <c:ser>
          <c:idx val="0"/>
          <c:order val="1"/>
          <c:tx>
            <c:strRef>
              <c:f>知的財産権出願件数!$B$2</c:f>
              <c:strCache>
                <c:ptCount val="1"/>
                <c:pt idx="0">
                  <c:v>学術論文数</c:v>
                </c:pt>
              </c:strCache>
            </c:strRef>
          </c:tx>
          <c:spPr>
            <a:solidFill>
              <a:schemeClr val="tx1">
                <a:lumMod val="65000"/>
                <a:lumOff val="35000"/>
              </a:schemeClr>
            </a:solidFill>
          </c:spPr>
          <c:invertIfNegative val="0"/>
          <c:val>
            <c:numRef>
              <c:f>知的財産権出願件数!$C$2:$J$2</c:f>
              <c:numCache>
                <c:formatCode>General</c:formatCode>
                <c:ptCount val="8"/>
                <c:pt idx="0">
                  <c:v>30</c:v>
                </c:pt>
                <c:pt idx="1">
                  <c:v>20</c:v>
                </c:pt>
                <c:pt idx="2">
                  <c:v>37</c:v>
                </c:pt>
                <c:pt idx="3">
                  <c:v>37</c:v>
                </c:pt>
                <c:pt idx="4">
                  <c:v>28</c:v>
                </c:pt>
                <c:pt idx="5">
                  <c:v>30</c:v>
                </c:pt>
                <c:pt idx="6">
                  <c:v>28</c:v>
                </c:pt>
                <c:pt idx="7">
                  <c:v>40</c:v>
                </c:pt>
              </c:numCache>
            </c:numRef>
          </c:val>
          <c:extLst>
            <c:ext xmlns:c16="http://schemas.microsoft.com/office/drawing/2014/chart" uri="{C3380CC4-5D6E-409C-BE32-E72D297353CC}">
              <c16:uniqueId val="{00000001-0448-41FB-8E5A-ECE15F2366F2}"/>
            </c:ext>
          </c:extLst>
        </c:ser>
        <c:dLbls>
          <c:showLegendKey val="0"/>
          <c:showVal val="0"/>
          <c:showCatName val="0"/>
          <c:showSerName val="0"/>
          <c:showPercent val="0"/>
          <c:showBubbleSize val="0"/>
        </c:dLbls>
        <c:gapWidth val="55"/>
        <c:overlap val="100"/>
        <c:axId val="538690456"/>
        <c:axId val="538688104"/>
      </c:barChart>
      <c:catAx>
        <c:axId val="538690456"/>
        <c:scaling>
          <c:orientation val="minMax"/>
        </c:scaling>
        <c:delete val="1"/>
        <c:axPos val="b"/>
        <c:majorTickMark val="none"/>
        <c:minorTickMark val="none"/>
        <c:tickLblPos val="nextTo"/>
        <c:crossAx val="538688104"/>
        <c:crosses val="autoZero"/>
        <c:auto val="1"/>
        <c:lblAlgn val="ctr"/>
        <c:lblOffset val="100"/>
        <c:noMultiLvlLbl val="0"/>
      </c:catAx>
      <c:valAx>
        <c:axId val="538688104"/>
        <c:scaling>
          <c:orientation val="minMax"/>
          <c:min val="0"/>
        </c:scaling>
        <c:delete val="0"/>
        <c:axPos val="l"/>
        <c:majorGridlines/>
        <c:minorGridlines>
          <c:spPr>
            <a:ln>
              <a:noFill/>
            </a:ln>
          </c:spPr>
        </c:minorGridlines>
        <c:numFmt formatCode="General" sourceLinked="0"/>
        <c:majorTickMark val="none"/>
        <c:minorTickMark val="none"/>
        <c:tickLblPos val="nextTo"/>
        <c:txPr>
          <a:bodyPr/>
          <a:lstStyle/>
          <a:p>
            <a:pPr>
              <a:defRPr baseline="0"/>
            </a:pPr>
            <a:endParaRPr lang="ja-JP"/>
          </a:p>
        </c:txPr>
        <c:crossAx val="538690456"/>
        <c:crosses val="autoZero"/>
        <c:crossBetween val="between"/>
        <c:majorUnit val="50"/>
      </c:valAx>
    </c:plotArea>
    <c:legend>
      <c:legendPos val="r"/>
      <c:legendEntry>
        <c:idx val="1"/>
        <c:txPr>
          <a:bodyPr/>
          <a:lstStyle/>
          <a:p>
            <a:pPr>
              <a:defRPr>
                <a:latin typeface="+mn-ea"/>
                <a:ea typeface="+mn-ea"/>
              </a:defRPr>
            </a:pPr>
            <a:endParaRPr lang="ja-JP"/>
          </a:p>
        </c:txPr>
      </c:legendEntry>
      <c:layout>
        <c:manualLayout>
          <c:xMode val="edge"/>
          <c:yMode val="edge"/>
          <c:x val="0.73957069444444445"/>
          <c:y val="0.38461597222222221"/>
          <c:w val="0.18165319444444444"/>
          <c:h val="0.40715694444444445"/>
        </c:manualLayout>
      </c:layout>
      <c:overlay val="0"/>
      <c:txPr>
        <a:bodyPr/>
        <a:lstStyle/>
        <a:p>
          <a:pPr>
            <a:defRPr>
              <a:latin typeface="+mn-ea"/>
              <a:ea typeface="+mn-ea"/>
            </a:defRPr>
          </a:pPr>
          <a:endParaRPr lang="ja-JP"/>
        </a:p>
      </c:txPr>
    </c:legend>
    <c:plotVisOnly val="1"/>
    <c:dispBlanksAs val="gap"/>
    <c:showDLblsOverMax val="0"/>
  </c:chart>
  <c:spPr>
    <a:noFill/>
    <a:ln>
      <a:noFill/>
    </a:ln>
  </c:sp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94305555555563E-2"/>
          <c:y val="9.8012500000000002E-2"/>
          <c:w val="0.66584293811099693"/>
          <c:h val="0.61263088824423262"/>
        </c:manualLayout>
      </c:layout>
      <c:barChart>
        <c:barDir val="col"/>
        <c:grouping val="stacked"/>
        <c:varyColors val="0"/>
        <c:ser>
          <c:idx val="0"/>
          <c:order val="0"/>
          <c:tx>
            <c:strRef>
              <c:f>知的財産権出願件数!$B$4</c:f>
              <c:strCache>
                <c:ptCount val="1"/>
                <c:pt idx="0">
                  <c:v>知的財産権出願件数</c:v>
                </c:pt>
              </c:strCache>
            </c:strRef>
          </c:tx>
          <c:spPr>
            <a:solidFill>
              <a:schemeClr val="bg1">
                <a:lumMod val="75000"/>
              </a:schemeClr>
            </a:solidFill>
          </c:spPr>
          <c:invertIfNegative val="0"/>
          <c:val>
            <c:numRef>
              <c:f>知的財産権出願件数!$C$4:$J$4</c:f>
              <c:numCache>
                <c:formatCode>General</c:formatCode>
                <c:ptCount val="8"/>
                <c:pt idx="0">
                  <c:v>3</c:v>
                </c:pt>
                <c:pt idx="1">
                  <c:v>5</c:v>
                </c:pt>
                <c:pt idx="2">
                  <c:v>2</c:v>
                </c:pt>
                <c:pt idx="3">
                  <c:v>9</c:v>
                </c:pt>
                <c:pt idx="4">
                  <c:v>2</c:v>
                </c:pt>
                <c:pt idx="5">
                  <c:v>7</c:v>
                </c:pt>
                <c:pt idx="6">
                  <c:v>3</c:v>
                </c:pt>
                <c:pt idx="7">
                  <c:v>9</c:v>
                </c:pt>
              </c:numCache>
            </c:numRef>
          </c:val>
          <c:extLst>
            <c:ext xmlns:c16="http://schemas.microsoft.com/office/drawing/2014/chart" uri="{C3380CC4-5D6E-409C-BE32-E72D297353CC}">
              <c16:uniqueId val="{00000000-F097-4C32-A173-520303989E77}"/>
            </c:ext>
          </c:extLst>
        </c:ser>
        <c:dLbls>
          <c:showLegendKey val="0"/>
          <c:showVal val="0"/>
          <c:showCatName val="0"/>
          <c:showSerName val="0"/>
          <c:showPercent val="0"/>
          <c:showBubbleSize val="0"/>
        </c:dLbls>
        <c:gapWidth val="55"/>
        <c:overlap val="100"/>
        <c:axId val="538689280"/>
        <c:axId val="538690848"/>
      </c:barChart>
      <c:catAx>
        <c:axId val="538689280"/>
        <c:scaling>
          <c:orientation val="minMax"/>
        </c:scaling>
        <c:delete val="1"/>
        <c:axPos val="b"/>
        <c:majorTickMark val="none"/>
        <c:minorTickMark val="none"/>
        <c:tickLblPos val="nextTo"/>
        <c:crossAx val="538690848"/>
        <c:crosses val="autoZero"/>
        <c:auto val="1"/>
        <c:lblAlgn val="ctr"/>
        <c:lblOffset val="100"/>
        <c:noMultiLvlLbl val="0"/>
      </c:catAx>
      <c:valAx>
        <c:axId val="538690848"/>
        <c:scaling>
          <c:orientation val="minMax"/>
          <c:max val="10"/>
          <c:min val="0"/>
        </c:scaling>
        <c:delete val="0"/>
        <c:axPos val="l"/>
        <c:majorGridlines/>
        <c:minorGridlines>
          <c:spPr>
            <a:ln>
              <a:noFill/>
            </a:ln>
          </c:spPr>
        </c:minorGridlines>
        <c:numFmt formatCode="General" sourceLinked="0"/>
        <c:majorTickMark val="none"/>
        <c:minorTickMark val="none"/>
        <c:tickLblPos val="nextTo"/>
        <c:txPr>
          <a:bodyPr/>
          <a:lstStyle/>
          <a:p>
            <a:pPr>
              <a:defRPr baseline="0"/>
            </a:pPr>
            <a:endParaRPr lang="ja-JP"/>
          </a:p>
        </c:txPr>
        <c:crossAx val="538689280"/>
        <c:crosses val="autoZero"/>
        <c:crossBetween val="between"/>
        <c:majorUnit val="5"/>
      </c:valAx>
    </c:plotArea>
    <c:legend>
      <c:legendPos val="r"/>
      <c:layout>
        <c:manualLayout>
          <c:xMode val="edge"/>
          <c:yMode val="edge"/>
          <c:x val="0.72150430555555556"/>
          <c:y val="0.39437291666666657"/>
          <c:w val="0.18870875000000001"/>
          <c:h val="0.15948124999999999"/>
        </c:manualLayout>
      </c:layout>
      <c:overlay val="0"/>
    </c:legend>
    <c:plotVisOnly val="1"/>
    <c:dispBlanksAs val="gap"/>
    <c:showDLblsOverMax val="0"/>
  </c:chart>
  <c:spPr>
    <a:noFill/>
    <a:ln>
      <a:noFill/>
    </a:ln>
  </c:sp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53730686851001E-2"/>
          <c:y val="6.2373010171739039E-2"/>
          <c:w val="0.68743907392508008"/>
          <c:h val="0.5782947744523711"/>
        </c:manualLayout>
      </c:layout>
      <c:barChart>
        <c:barDir val="col"/>
        <c:grouping val="stacked"/>
        <c:varyColors val="0"/>
        <c:ser>
          <c:idx val="0"/>
          <c:order val="0"/>
          <c:tx>
            <c:strRef>
              <c:f>知的財産権出願件数!$B$5</c:f>
              <c:strCache>
                <c:ptCount val="1"/>
                <c:pt idx="0">
                  <c:v>競争的研究資金の応募件数</c:v>
                </c:pt>
              </c:strCache>
            </c:strRef>
          </c:tx>
          <c:spPr>
            <a:solidFill>
              <a:schemeClr val="bg1">
                <a:lumMod val="75000"/>
              </a:schemeClr>
            </a:solidFill>
          </c:spPr>
          <c:invertIfNegative val="0"/>
          <c:cat>
            <c:strRef>
              <c:f>知的財産権出願件数!$C$1:$J$1</c:f>
              <c:strCache>
                <c:ptCount val="8"/>
                <c:pt idx="0">
                  <c:v>2010年度</c:v>
                </c:pt>
                <c:pt idx="1">
                  <c:v>2011年度</c:v>
                </c:pt>
                <c:pt idx="2">
                  <c:v>2012年度</c:v>
                </c:pt>
                <c:pt idx="3">
                  <c:v>2013年度</c:v>
                </c:pt>
                <c:pt idx="4">
                  <c:v>2014年度</c:v>
                </c:pt>
                <c:pt idx="5">
                  <c:v>2015年度</c:v>
                </c:pt>
                <c:pt idx="6">
                  <c:v>2016年度</c:v>
                </c:pt>
                <c:pt idx="7">
                  <c:v>2017年度</c:v>
                </c:pt>
              </c:strCache>
            </c:strRef>
          </c:cat>
          <c:val>
            <c:numRef>
              <c:f>知的財産権出願件数!$C$5:$J$5</c:f>
              <c:numCache>
                <c:formatCode>General</c:formatCode>
                <c:ptCount val="8"/>
                <c:pt idx="0">
                  <c:v>43</c:v>
                </c:pt>
                <c:pt idx="1">
                  <c:v>35</c:v>
                </c:pt>
                <c:pt idx="2">
                  <c:v>53</c:v>
                </c:pt>
                <c:pt idx="3">
                  <c:v>49</c:v>
                </c:pt>
                <c:pt idx="4">
                  <c:v>44</c:v>
                </c:pt>
                <c:pt idx="5">
                  <c:v>46</c:v>
                </c:pt>
                <c:pt idx="6">
                  <c:v>56</c:v>
                </c:pt>
                <c:pt idx="7">
                  <c:v>67</c:v>
                </c:pt>
              </c:numCache>
            </c:numRef>
          </c:val>
          <c:extLst>
            <c:ext xmlns:c16="http://schemas.microsoft.com/office/drawing/2014/chart" uri="{C3380CC4-5D6E-409C-BE32-E72D297353CC}">
              <c16:uniqueId val="{00000000-A0FC-4397-80F5-204B8D3521A9}"/>
            </c:ext>
          </c:extLst>
        </c:ser>
        <c:dLbls>
          <c:showLegendKey val="0"/>
          <c:showVal val="0"/>
          <c:showCatName val="0"/>
          <c:showSerName val="0"/>
          <c:showPercent val="0"/>
          <c:showBubbleSize val="0"/>
        </c:dLbls>
        <c:gapWidth val="55"/>
        <c:overlap val="100"/>
        <c:axId val="538691632"/>
        <c:axId val="538692024"/>
      </c:barChart>
      <c:catAx>
        <c:axId val="538691632"/>
        <c:scaling>
          <c:orientation val="minMax"/>
        </c:scaling>
        <c:delete val="0"/>
        <c:axPos val="b"/>
        <c:numFmt formatCode="General" sourceLinked="0"/>
        <c:majorTickMark val="none"/>
        <c:minorTickMark val="none"/>
        <c:tickLblPos val="nextTo"/>
        <c:crossAx val="538692024"/>
        <c:crosses val="autoZero"/>
        <c:auto val="1"/>
        <c:lblAlgn val="ctr"/>
        <c:lblOffset val="100"/>
        <c:noMultiLvlLbl val="0"/>
      </c:catAx>
      <c:valAx>
        <c:axId val="538692024"/>
        <c:scaling>
          <c:orientation val="minMax"/>
          <c:max val="70"/>
          <c:min val="0"/>
        </c:scaling>
        <c:delete val="0"/>
        <c:axPos val="l"/>
        <c:majorGridlines/>
        <c:minorGridlines>
          <c:spPr>
            <a:ln>
              <a:noFill/>
            </a:ln>
          </c:spPr>
        </c:minorGridlines>
        <c:numFmt formatCode="General" sourceLinked="0"/>
        <c:majorTickMark val="none"/>
        <c:minorTickMark val="none"/>
        <c:tickLblPos val="nextTo"/>
        <c:txPr>
          <a:bodyPr/>
          <a:lstStyle/>
          <a:p>
            <a:pPr>
              <a:defRPr baseline="0"/>
            </a:pPr>
            <a:endParaRPr lang="ja-JP"/>
          </a:p>
        </c:txPr>
        <c:crossAx val="538691632"/>
        <c:crosses val="autoZero"/>
        <c:crossBetween val="between"/>
        <c:majorUnit val="35"/>
      </c:valAx>
      <c:spPr>
        <a:scene3d>
          <a:camera prst="orthographicFront"/>
          <a:lightRig rig="threePt" dir="t"/>
        </a:scene3d>
      </c:spPr>
    </c:plotArea>
    <c:legend>
      <c:legendPos val="r"/>
      <c:layout>
        <c:manualLayout>
          <c:xMode val="edge"/>
          <c:yMode val="edge"/>
          <c:x val="0.75143651111066023"/>
          <c:y val="0.41242530387692344"/>
          <c:w val="0.24681886262057703"/>
          <c:h val="0.13103552947875757"/>
        </c:manualLayout>
      </c:layout>
      <c:overlay val="0"/>
    </c:legend>
    <c:plotVisOnly val="1"/>
    <c:dispBlanksAs val="gap"/>
    <c:showDLblsOverMax val="0"/>
  </c:chart>
  <c:spPr>
    <a:noFill/>
    <a:ln>
      <a:noFill/>
    </a:ln>
  </c:sp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ja-JP" altLang="en-US" sz="1200" u="sng" dirty="0" smtClean="0"/>
              <a:t>滞</a:t>
            </a:r>
            <a:r>
              <a:rPr lang="ja-JP" altLang="en-US" sz="1200" u="sng" baseline="0" dirty="0" smtClean="0"/>
              <a:t> </a:t>
            </a:r>
            <a:r>
              <a:rPr lang="ja-JP" altLang="en-US" sz="1200" u="sng" dirty="0" smtClean="0"/>
              <a:t>納 債 権 の 内 訳</a:t>
            </a:r>
            <a:endParaRPr lang="en-US" altLang="ja-JP" sz="1200" u="sng" dirty="0" smtClean="0"/>
          </a:p>
          <a:p>
            <a:pPr>
              <a:defRPr sz="1862" b="1" i="0" u="none" strike="noStrike" kern="1200" cap="all" spc="50" baseline="0">
                <a:solidFill>
                  <a:schemeClr val="tx1">
                    <a:lumMod val="65000"/>
                    <a:lumOff val="35000"/>
                  </a:schemeClr>
                </a:solidFill>
                <a:latin typeface="+mn-lt"/>
                <a:ea typeface="+mn-ea"/>
                <a:cs typeface="+mn-cs"/>
              </a:defRPr>
            </a:pPr>
            <a:r>
              <a:rPr lang="en-US" altLang="ja-JP" sz="900" u="sng" dirty="0" smtClean="0"/>
              <a:t>2017</a:t>
            </a:r>
            <a:r>
              <a:rPr lang="ja-JP" altLang="en-US" sz="900" u="sng" dirty="0" smtClean="0"/>
              <a:t>年決算額</a:t>
            </a:r>
            <a:endParaRPr lang="ja-JP" altLang="en-US" sz="900" u="sng" dirty="0"/>
          </a:p>
        </c:rich>
      </c:tx>
      <c:layout>
        <c:manualLayout>
          <c:xMode val="edge"/>
          <c:yMode val="edge"/>
          <c:x val="0.29609210087768023"/>
          <c:y val="2.1874999999999999E-2"/>
        </c:manualLayout>
      </c:layout>
      <c:overlay val="0"/>
      <c:spPr>
        <a:noFill/>
        <a:ln>
          <a:noFill/>
        </a:ln>
        <a:effectLst/>
      </c:spPr>
    </c:title>
    <c:autoTitleDeleted val="0"/>
    <c:plotArea>
      <c:layout>
        <c:manualLayout>
          <c:layoutTarget val="inner"/>
          <c:xMode val="edge"/>
          <c:yMode val="edge"/>
          <c:x val="2.1086425179810943E-2"/>
          <c:y val="0.18268823818897637"/>
          <c:w val="0.95758321539152658"/>
          <c:h val="0.78047933070866138"/>
        </c:manualLayout>
      </c:layout>
      <c:doughnutChart>
        <c:varyColors val="1"/>
        <c:ser>
          <c:idx val="0"/>
          <c:order val="0"/>
          <c:tx>
            <c:strRef>
              <c:f>Sheet1!$B$1</c:f>
              <c:strCache>
                <c:ptCount val="1"/>
                <c:pt idx="0">
                  <c:v>滞納債権の内訳</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EED-41E1-A587-A407AB1E59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EED-41E1-A587-A407AB1E597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EED-41E1-A587-A407AB1E597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EED-41E1-A587-A407AB1E597C}"/>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EED-41E1-A587-A407AB1E597C}"/>
              </c:ext>
            </c:extLst>
          </c:dPt>
          <c:dLbls>
            <c:dLbl>
              <c:idx val="0"/>
              <c:layout/>
              <c:tx>
                <c:rich>
                  <a:bodyPr rot="0" spcFirstLastPara="1" vertOverflow="ellipsis" vert="horz" wrap="square" lIns="38100" tIns="19050" rIns="38100" bIns="19050" anchor="ctr" anchorCtr="1">
                    <a:noAutofit/>
                  </a:bodyPr>
                  <a:lstStyle/>
                  <a:p>
                    <a:pPr>
                      <a:lnSpc>
                        <a:spcPts val="1300"/>
                      </a:lnSpc>
                      <a:defRPr sz="1197" b="1" i="0" u="none" strike="noStrike" kern="1200" baseline="0">
                        <a:solidFill>
                          <a:schemeClr val="tx1"/>
                        </a:solidFill>
                        <a:latin typeface="+mn-lt"/>
                        <a:ea typeface="+mn-ea"/>
                        <a:cs typeface="+mn-cs"/>
                      </a:defRPr>
                    </a:pPr>
                    <a:fld id="{3ED7771F-EC66-4993-88EC-7382FEF806E0}" type="CATEGORYNAME">
                      <a:rPr lang="ja-JP" altLang="en-US" smtClean="0">
                        <a:solidFill>
                          <a:schemeClr val="tx1"/>
                        </a:solidFill>
                        <a:latin typeface="ＭＳ ゴシック" panose="020B0609070205080204" pitchFamily="49" charset="-128"/>
                        <a:ea typeface="ＭＳ ゴシック" panose="020B0609070205080204" pitchFamily="49" charset="-128"/>
                      </a:rPr>
                      <a:pPr>
                        <a:lnSpc>
                          <a:spcPts val="1300"/>
                        </a:lnSpc>
                        <a:defRPr sz="1197" b="1" i="0" u="none" strike="noStrike" kern="1200" baseline="0">
                          <a:solidFill>
                            <a:schemeClr val="tx1"/>
                          </a:solidFill>
                          <a:latin typeface="+mn-lt"/>
                          <a:ea typeface="+mn-ea"/>
                          <a:cs typeface="+mn-cs"/>
                        </a:defRPr>
                      </a:pPr>
                      <a:t>[分類名]</a:t>
                    </a:fld>
                    <a:endParaRPr lang="ja-JP" altLang="en-US" dirty="0" smtClean="0">
                      <a:solidFill>
                        <a:schemeClr val="tx1"/>
                      </a:solidFill>
                      <a:latin typeface="ＭＳ ゴシック" panose="020B0609070205080204" pitchFamily="49" charset="-128"/>
                      <a:ea typeface="ＭＳ ゴシック" panose="020B0609070205080204" pitchFamily="49" charset="-128"/>
                    </a:endParaRPr>
                  </a:p>
                  <a:p>
                    <a:pPr>
                      <a:lnSpc>
                        <a:spcPts val="1300"/>
                      </a:lnSpc>
                      <a:defRPr sz="1197" b="1" i="0" u="none" strike="noStrike" kern="1200" baseline="0">
                        <a:solidFill>
                          <a:schemeClr val="tx1"/>
                        </a:solidFill>
                        <a:latin typeface="+mn-lt"/>
                        <a:ea typeface="+mn-ea"/>
                        <a:cs typeface="+mn-cs"/>
                      </a:defRPr>
                    </a:pPr>
                    <a:r>
                      <a:rPr lang="en-US" altLang="ja-JP" baseline="0" dirty="0" smtClean="0">
                        <a:solidFill>
                          <a:schemeClr val="tx1"/>
                        </a:solidFill>
                        <a:latin typeface="ＭＳ ゴシック" panose="020B0609070205080204" pitchFamily="49" charset="-128"/>
                        <a:ea typeface="ＭＳ ゴシック" panose="020B0609070205080204" pitchFamily="49" charset="-128"/>
                      </a:rPr>
                      <a:t>79.9</a:t>
                    </a:r>
                    <a:r>
                      <a:rPr lang="ja-JP" altLang="en-US" baseline="0" dirty="0" smtClean="0">
                        <a:solidFill>
                          <a:schemeClr val="tx1"/>
                        </a:solidFill>
                        <a:latin typeface="ＭＳ ゴシック" panose="020B0609070205080204" pitchFamily="49" charset="-128"/>
                        <a:ea typeface="ＭＳ ゴシック" panose="020B0609070205080204" pitchFamily="49" charset="-128"/>
                      </a:rPr>
                      <a:t>億円</a:t>
                    </a:r>
                    <a:r>
                      <a:rPr lang="ja-JP" altLang="en-US" baseline="0" dirty="0">
                        <a:solidFill>
                          <a:schemeClr val="tx1"/>
                        </a:solidFill>
                        <a:latin typeface="ＭＳ ゴシック" panose="020B0609070205080204" pitchFamily="49" charset="-128"/>
                        <a:ea typeface="ＭＳ ゴシック" panose="020B0609070205080204" pitchFamily="49" charset="-128"/>
                      </a:rPr>
                      <a:t>
</a:t>
                    </a:r>
                    <a:fld id="{0FEA2108-2B10-4711-A93D-1C6B570B9AD8}" type="PERCENTAGE">
                      <a:rPr lang="en-US" altLang="ja-JP" baseline="0" dirty="0">
                        <a:solidFill>
                          <a:schemeClr val="tx1"/>
                        </a:solidFill>
                        <a:latin typeface="ＭＳ ゴシック" panose="020B0609070205080204" pitchFamily="49" charset="-128"/>
                        <a:ea typeface="ＭＳ ゴシック" panose="020B0609070205080204" pitchFamily="49" charset="-128"/>
                      </a:rPr>
                      <a:pPr>
                        <a:lnSpc>
                          <a:spcPts val="1300"/>
                        </a:lnSpc>
                        <a:defRPr sz="1197" b="1" i="0" u="none" strike="noStrike" kern="1200" baseline="0">
                          <a:solidFill>
                            <a:schemeClr val="tx1"/>
                          </a:solidFill>
                          <a:latin typeface="+mn-lt"/>
                          <a:ea typeface="+mn-ea"/>
                          <a:cs typeface="+mn-cs"/>
                        </a:defRPr>
                      </a:pPr>
                      <a:t>[パーセンテージ]</a:t>
                    </a:fld>
                    <a:endParaRPr lang="ja-JP" altLang="en-US" baseline="0" dirty="0">
                      <a:solidFill>
                        <a:schemeClr val="tx1"/>
                      </a:solidFill>
                      <a:latin typeface="ＭＳ ゴシック" panose="020B0609070205080204" pitchFamily="49" charset="-128"/>
                      <a:ea typeface="ＭＳ ゴシック" panose="020B0609070205080204" pitchFamily="49" charset="-128"/>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1-8EED-41E1-A587-A407AB1E597C}"/>
                </c:ext>
              </c:extLst>
            </c:dLbl>
            <c:dLbl>
              <c:idx val="1"/>
              <c:layout/>
              <c:tx>
                <c:rich>
                  <a:bodyPr rot="0" spcFirstLastPara="1" vertOverflow="ellipsis" vert="horz" wrap="square" lIns="38100" tIns="19050" rIns="38100" bIns="19050" anchor="ctr" anchorCtr="1">
                    <a:noAutofit/>
                  </a:bodyPr>
                  <a:lstStyle/>
                  <a:p>
                    <a:pPr>
                      <a:lnSpc>
                        <a:spcPts val="1300"/>
                      </a:lnSpc>
                      <a:defRPr sz="1197" b="1" i="0" u="none" strike="noStrike" kern="1200" baseline="0">
                        <a:solidFill>
                          <a:schemeClr val="tx1"/>
                        </a:solidFill>
                        <a:latin typeface="+mn-lt"/>
                        <a:ea typeface="+mn-ea"/>
                        <a:cs typeface="+mn-cs"/>
                      </a:defRPr>
                    </a:pPr>
                    <a:fld id="{05CE1766-B935-447A-8E88-9538CE94F283}" type="CATEGORYNAME">
                      <a:rPr lang="zh-TW" altLang="en-US" smtClean="0">
                        <a:solidFill>
                          <a:schemeClr val="tx1"/>
                        </a:solidFill>
                        <a:latin typeface="ＭＳ ゴシック" panose="020B0609070205080204" pitchFamily="49" charset="-128"/>
                        <a:ea typeface="ＭＳ ゴシック" panose="020B0609070205080204" pitchFamily="49" charset="-128"/>
                      </a:rPr>
                      <a:pPr>
                        <a:lnSpc>
                          <a:spcPts val="1300"/>
                        </a:lnSpc>
                        <a:defRPr sz="1197" b="1" i="0" u="none" strike="noStrike" kern="1200" baseline="0">
                          <a:solidFill>
                            <a:schemeClr val="tx1"/>
                          </a:solidFill>
                          <a:latin typeface="+mn-lt"/>
                          <a:ea typeface="+mn-ea"/>
                          <a:cs typeface="+mn-cs"/>
                        </a:defRPr>
                      </a:pPr>
                      <a:t>[分類名]</a:t>
                    </a:fld>
                    <a:endParaRPr lang="zh-TW" altLang="en-US" dirty="0" smtClean="0">
                      <a:solidFill>
                        <a:schemeClr val="tx1"/>
                      </a:solidFill>
                      <a:latin typeface="ＭＳ ゴシック" panose="020B0609070205080204" pitchFamily="49" charset="-128"/>
                      <a:ea typeface="ＭＳ ゴシック" panose="020B0609070205080204" pitchFamily="49" charset="-128"/>
                    </a:endParaRPr>
                  </a:p>
                  <a:p>
                    <a:pPr>
                      <a:lnSpc>
                        <a:spcPts val="1300"/>
                      </a:lnSpc>
                      <a:defRPr sz="1197" b="1" i="0" u="none" strike="noStrike" kern="1200" baseline="0">
                        <a:solidFill>
                          <a:schemeClr val="tx1"/>
                        </a:solidFill>
                        <a:latin typeface="+mn-lt"/>
                        <a:ea typeface="+mn-ea"/>
                        <a:cs typeface="+mn-cs"/>
                      </a:defRPr>
                    </a:pPr>
                    <a:r>
                      <a:rPr lang="en-US" altLang="zh-TW" baseline="0" dirty="0" smtClean="0">
                        <a:solidFill>
                          <a:schemeClr val="tx1"/>
                        </a:solidFill>
                        <a:latin typeface="ＭＳ ゴシック" panose="020B0609070205080204" pitchFamily="49" charset="-128"/>
                        <a:ea typeface="ＭＳ ゴシック" panose="020B0609070205080204" pitchFamily="49" charset="-128"/>
                      </a:rPr>
                      <a:t>61.9</a:t>
                    </a:r>
                    <a:r>
                      <a:rPr lang="zh-TW" altLang="en-US" baseline="0" dirty="0" smtClean="0">
                        <a:solidFill>
                          <a:schemeClr val="tx1"/>
                        </a:solidFill>
                        <a:latin typeface="ＭＳ ゴシック" panose="020B0609070205080204" pitchFamily="49" charset="-128"/>
                        <a:ea typeface="ＭＳ ゴシック" panose="020B0609070205080204" pitchFamily="49" charset="-128"/>
                      </a:rPr>
                      <a:t>億円</a:t>
                    </a:r>
                    <a:r>
                      <a:rPr lang="zh-TW" altLang="en-US" baseline="0" dirty="0">
                        <a:solidFill>
                          <a:schemeClr val="tx1"/>
                        </a:solidFill>
                        <a:latin typeface="ＭＳ ゴシック" panose="020B0609070205080204" pitchFamily="49" charset="-128"/>
                        <a:ea typeface="ＭＳ ゴシック" panose="020B0609070205080204" pitchFamily="49" charset="-128"/>
                      </a:rPr>
                      <a:t>
</a:t>
                    </a:r>
                    <a:fld id="{C2E8D179-4251-4ED8-BA2C-D0B524B6D184}" type="PERCENTAGE">
                      <a:rPr lang="en-US" altLang="zh-TW" baseline="0">
                        <a:solidFill>
                          <a:schemeClr val="tx1"/>
                        </a:solidFill>
                        <a:latin typeface="ＭＳ ゴシック" panose="020B0609070205080204" pitchFamily="49" charset="-128"/>
                        <a:ea typeface="ＭＳ ゴシック" panose="020B0609070205080204" pitchFamily="49" charset="-128"/>
                      </a:rPr>
                      <a:pPr>
                        <a:lnSpc>
                          <a:spcPts val="1300"/>
                        </a:lnSpc>
                        <a:defRPr sz="1197" b="1" i="0" u="none" strike="noStrike" kern="1200" baseline="0">
                          <a:solidFill>
                            <a:schemeClr val="tx1"/>
                          </a:solidFill>
                          <a:latin typeface="+mn-lt"/>
                          <a:ea typeface="+mn-ea"/>
                          <a:cs typeface="+mn-cs"/>
                        </a:defRPr>
                      </a:pPr>
                      <a:t>[パーセンテージ]</a:t>
                    </a:fld>
                    <a:endParaRPr lang="zh-TW" altLang="en-US" baseline="0" dirty="0">
                      <a:solidFill>
                        <a:schemeClr val="tx1"/>
                      </a:solidFill>
                      <a:latin typeface="ＭＳ ゴシック" panose="020B0609070205080204" pitchFamily="49" charset="-128"/>
                      <a:ea typeface="ＭＳ ゴシック" panose="020B0609070205080204" pitchFamily="49" charset="-128"/>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3-8EED-41E1-A587-A407AB1E597C}"/>
                </c:ext>
              </c:extLst>
            </c:dLbl>
            <c:dLbl>
              <c:idx val="2"/>
              <c:layout/>
              <c:tx>
                <c:rich>
                  <a:bodyPr rot="0" spcFirstLastPara="1" vertOverflow="ellipsis" vert="horz" wrap="square" lIns="38100" tIns="19050" rIns="38100" bIns="19050" anchor="ctr" anchorCtr="1">
                    <a:noAutofit/>
                  </a:bodyPr>
                  <a:lstStyle/>
                  <a:p>
                    <a:pPr>
                      <a:lnSpc>
                        <a:spcPts val="1300"/>
                      </a:lnSpc>
                      <a:defRPr sz="1197" b="1" i="0" u="none" strike="noStrike" kern="1200" baseline="0">
                        <a:solidFill>
                          <a:schemeClr val="tx1"/>
                        </a:solidFill>
                        <a:latin typeface="+mn-lt"/>
                        <a:ea typeface="+mn-ea"/>
                        <a:cs typeface="+mn-cs"/>
                      </a:defRPr>
                    </a:pPr>
                    <a:fld id="{AD632461-BD93-442C-BF2B-C86031D05533}" type="CATEGORYNAME">
                      <a:rPr lang="zh-TW" altLang="en-US" smtClean="0">
                        <a:solidFill>
                          <a:schemeClr val="tx1"/>
                        </a:solidFill>
                        <a:latin typeface="ＭＳ ゴシック" panose="020B0609070205080204" pitchFamily="49" charset="-128"/>
                        <a:ea typeface="ＭＳ ゴシック" panose="020B0609070205080204" pitchFamily="49" charset="-128"/>
                      </a:rPr>
                      <a:pPr>
                        <a:lnSpc>
                          <a:spcPts val="1300"/>
                        </a:lnSpc>
                        <a:defRPr sz="1197" b="1" i="0" u="none" strike="noStrike" kern="1200" baseline="0">
                          <a:solidFill>
                            <a:schemeClr val="tx1"/>
                          </a:solidFill>
                          <a:latin typeface="+mn-lt"/>
                          <a:ea typeface="+mn-ea"/>
                          <a:cs typeface="+mn-cs"/>
                        </a:defRPr>
                      </a:pPr>
                      <a:t>[分類名]</a:t>
                    </a:fld>
                    <a:endParaRPr lang="zh-TW" altLang="en-US" dirty="0" smtClean="0">
                      <a:solidFill>
                        <a:schemeClr val="tx1"/>
                      </a:solidFill>
                      <a:latin typeface="ＭＳ ゴシック" panose="020B0609070205080204" pitchFamily="49" charset="-128"/>
                      <a:ea typeface="ＭＳ ゴシック" panose="020B0609070205080204" pitchFamily="49" charset="-128"/>
                    </a:endParaRPr>
                  </a:p>
                  <a:p>
                    <a:pPr>
                      <a:lnSpc>
                        <a:spcPts val="1300"/>
                      </a:lnSpc>
                      <a:defRPr sz="1197" b="1" i="0" u="none" strike="noStrike" kern="1200" baseline="0">
                        <a:solidFill>
                          <a:schemeClr val="tx1"/>
                        </a:solidFill>
                        <a:latin typeface="+mn-lt"/>
                        <a:ea typeface="+mn-ea"/>
                        <a:cs typeface="+mn-cs"/>
                      </a:defRPr>
                    </a:pPr>
                    <a:r>
                      <a:rPr lang="en-US" altLang="zh-TW" baseline="0" dirty="0" smtClean="0">
                        <a:solidFill>
                          <a:schemeClr val="tx1"/>
                        </a:solidFill>
                        <a:latin typeface="ＭＳ ゴシック" panose="020B0609070205080204" pitchFamily="49" charset="-128"/>
                        <a:ea typeface="ＭＳ ゴシック" panose="020B0609070205080204" pitchFamily="49" charset="-128"/>
                      </a:rPr>
                      <a:t>43.1</a:t>
                    </a:r>
                    <a:r>
                      <a:rPr lang="zh-TW" altLang="en-US" baseline="0" dirty="0" smtClean="0">
                        <a:solidFill>
                          <a:schemeClr val="tx1"/>
                        </a:solidFill>
                        <a:latin typeface="ＭＳ ゴシック" panose="020B0609070205080204" pitchFamily="49" charset="-128"/>
                        <a:ea typeface="ＭＳ ゴシック" panose="020B0609070205080204" pitchFamily="49" charset="-128"/>
                      </a:rPr>
                      <a:t>億円</a:t>
                    </a:r>
                    <a:r>
                      <a:rPr lang="zh-TW" altLang="en-US" baseline="0" dirty="0">
                        <a:solidFill>
                          <a:schemeClr val="tx1"/>
                        </a:solidFill>
                        <a:latin typeface="ＭＳ ゴシック" panose="020B0609070205080204" pitchFamily="49" charset="-128"/>
                        <a:ea typeface="ＭＳ ゴシック" panose="020B0609070205080204" pitchFamily="49" charset="-128"/>
                      </a:rPr>
                      <a:t>
</a:t>
                    </a:r>
                    <a:fld id="{90879C89-9F06-4817-8BBB-C8AC12F84305}" type="PERCENTAGE">
                      <a:rPr lang="en-US" altLang="zh-TW" baseline="0">
                        <a:solidFill>
                          <a:schemeClr val="tx1"/>
                        </a:solidFill>
                        <a:latin typeface="ＭＳ ゴシック" panose="020B0609070205080204" pitchFamily="49" charset="-128"/>
                        <a:ea typeface="ＭＳ ゴシック" panose="020B0609070205080204" pitchFamily="49" charset="-128"/>
                      </a:rPr>
                      <a:pPr>
                        <a:lnSpc>
                          <a:spcPts val="1300"/>
                        </a:lnSpc>
                        <a:defRPr sz="1197" b="1" i="0" u="none" strike="noStrike" kern="1200" baseline="0">
                          <a:solidFill>
                            <a:schemeClr val="tx1"/>
                          </a:solidFill>
                          <a:latin typeface="+mn-lt"/>
                          <a:ea typeface="+mn-ea"/>
                          <a:cs typeface="+mn-cs"/>
                        </a:defRPr>
                      </a:pPr>
                      <a:t>[パーセンテージ]</a:t>
                    </a:fld>
                    <a:endParaRPr lang="zh-TW" altLang="en-US" baseline="0" dirty="0">
                      <a:solidFill>
                        <a:schemeClr val="tx1"/>
                      </a:solidFill>
                      <a:latin typeface="ＭＳ ゴシック" panose="020B0609070205080204" pitchFamily="49" charset="-128"/>
                      <a:ea typeface="ＭＳ ゴシック" panose="020B0609070205080204" pitchFamily="49" charset="-128"/>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5-8EED-41E1-A587-A407AB1E597C}"/>
                </c:ext>
              </c:extLst>
            </c:dLbl>
            <c:dLbl>
              <c:idx val="3"/>
              <c:layout>
                <c:manualLayout>
                  <c:x val="2.8755862875139478E-2"/>
                  <c:y val="-1.2499876968503937E-2"/>
                </c:manualLayout>
              </c:layout>
              <c:tx>
                <c:rich>
                  <a:bodyPr rot="0" spcFirstLastPara="1" vertOverflow="ellipsis" vert="horz" wrap="square" lIns="38100" tIns="19050" rIns="38100" bIns="19050" anchor="ctr" anchorCtr="1">
                    <a:spAutoFit/>
                  </a:bodyPr>
                  <a:lstStyle/>
                  <a:p>
                    <a:pPr>
                      <a:lnSpc>
                        <a:spcPts val="1200"/>
                      </a:lnSpc>
                      <a:defRPr sz="1197" b="1" i="0" u="none" strike="noStrike" kern="1200" baseline="0">
                        <a:solidFill>
                          <a:schemeClr val="tx1"/>
                        </a:solidFill>
                        <a:latin typeface="+mn-lt"/>
                        <a:ea typeface="+mn-ea"/>
                        <a:cs typeface="+mn-cs"/>
                      </a:defRPr>
                    </a:pPr>
                    <a:fld id="{2651B127-6DDA-445E-A068-D583AD06D054}" type="CATEGORYNAME">
                      <a:rPr lang="zh-TW" altLang="en-US" sz="1100" smtClean="0">
                        <a:solidFill>
                          <a:schemeClr val="tx1"/>
                        </a:solidFill>
                        <a:latin typeface="ＭＳ ゴシック" panose="020B0609070205080204" pitchFamily="49" charset="-128"/>
                        <a:ea typeface="ＭＳ ゴシック" panose="020B0609070205080204" pitchFamily="49" charset="-128"/>
                      </a:rPr>
                      <a:pPr>
                        <a:lnSpc>
                          <a:spcPts val="1200"/>
                        </a:lnSpc>
                        <a:defRPr sz="1197" b="1" i="0" u="none" strike="noStrike" kern="1200" baseline="0">
                          <a:solidFill>
                            <a:schemeClr val="tx1"/>
                          </a:solidFill>
                          <a:latin typeface="+mn-lt"/>
                          <a:ea typeface="+mn-ea"/>
                          <a:cs typeface="+mn-cs"/>
                        </a:defRPr>
                      </a:pPr>
                      <a:t>[分類名]</a:t>
                    </a:fld>
                    <a:endParaRPr lang="zh-TW" altLang="en-US" sz="1100" dirty="0" smtClean="0">
                      <a:solidFill>
                        <a:schemeClr val="tx1"/>
                      </a:solidFill>
                      <a:latin typeface="ＭＳ ゴシック" panose="020B0609070205080204" pitchFamily="49" charset="-128"/>
                      <a:ea typeface="ＭＳ ゴシック" panose="020B0609070205080204" pitchFamily="49" charset="-128"/>
                    </a:endParaRPr>
                  </a:p>
                  <a:p>
                    <a:pPr>
                      <a:lnSpc>
                        <a:spcPts val="1200"/>
                      </a:lnSpc>
                      <a:defRPr sz="1197" b="1" i="0" u="none" strike="noStrike" kern="1200" baseline="0">
                        <a:solidFill>
                          <a:schemeClr val="tx1"/>
                        </a:solidFill>
                        <a:latin typeface="+mn-lt"/>
                        <a:ea typeface="+mn-ea"/>
                        <a:cs typeface="+mn-cs"/>
                      </a:defRPr>
                    </a:pPr>
                    <a:r>
                      <a:rPr lang="en-US" altLang="zh-TW" baseline="0" dirty="0" smtClean="0">
                        <a:solidFill>
                          <a:schemeClr val="tx1"/>
                        </a:solidFill>
                        <a:latin typeface="ＭＳ ゴシック" panose="020B0609070205080204" pitchFamily="49" charset="-128"/>
                        <a:ea typeface="ＭＳ ゴシック" panose="020B0609070205080204" pitchFamily="49" charset="-128"/>
                      </a:rPr>
                      <a:t>28.6</a:t>
                    </a:r>
                    <a:r>
                      <a:rPr lang="zh-TW" altLang="en-US" baseline="0" dirty="0" smtClean="0">
                        <a:solidFill>
                          <a:schemeClr val="tx1"/>
                        </a:solidFill>
                        <a:latin typeface="ＭＳ ゴシック" panose="020B0609070205080204" pitchFamily="49" charset="-128"/>
                        <a:ea typeface="ＭＳ ゴシック" panose="020B0609070205080204" pitchFamily="49" charset="-128"/>
                      </a:rPr>
                      <a:t>億円</a:t>
                    </a:r>
                    <a:r>
                      <a:rPr lang="zh-TW" altLang="en-US" baseline="0" dirty="0">
                        <a:solidFill>
                          <a:schemeClr val="tx1"/>
                        </a:solidFill>
                        <a:latin typeface="ＭＳ ゴシック" panose="020B0609070205080204" pitchFamily="49" charset="-128"/>
                        <a:ea typeface="ＭＳ ゴシック" panose="020B0609070205080204" pitchFamily="49" charset="-128"/>
                      </a:rPr>
                      <a:t>
</a:t>
                    </a:r>
                    <a:fld id="{163D3ABD-23D9-4BED-9EE3-490219C694BC}" type="PERCENTAGE">
                      <a:rPr lang="en-US" altLang="zh-TW" baseline="0">
                        <a:solidFill>
                          <a:schemeClr val="tx1"/>
                        </a:solidFill>
                        <a:latin typeface="ＭＳ ゴシック" panose="020B0609070205080204" pitchFamily="49" charset="-128"/>
                        <a:ea typeface="ＭＳ ゴシック" panose="020B0609070205080204" pitchFamily="49" charset="-128"/>
                      </a:rPr>
                      <a:pPr>
                        <a:lnSpc>
                          <a:spcPts val="1200"/>
                        </a:lnSpc>
                        <a:defRPr sz="1197" b="1" i="0" u="none" strike="noStrike" kern="1200" baseline="0">
                          <a:solidFill>
                            <a:schemeClr val="tx1"/>
                          </a:solidFill>
                          <a:latin typeface="+mn-lt"/>
                          <a:ea typeface="+mn-ea"/>
                          <a:cs typeface="+mn-cs"/>
                        </a:defRPr>
                      </a:pPr>
                      <a:t>[パーセンテージ]</a:t>
                    </a:fld>
                    <a:endParaRPr lang="zh-TW" altLang="en-US" baseline="0" dirty="0">
                      <a:solidFill>
                        <a:schemeClr val="tx1"/>
                      </a:solidFill>
                      <a:latin typeface="ＭＳ ゴシック" panose="020B0609070205080204" pitchFamily="49" charset="-128"/>
                      <a:ea typeface="ＭＳ ゴシック" panose="020B0609070205080204" pitchFamily="49" charset="-128"/>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333379624486168"/>
                      <c:h val="0.24957824803149603"/>
                    </c:manualLayout>
                  </c15:layout>
                  <c15:dlblFieldTable/>
                  <c15:showDataLabelsRange val="0"/>
                </c:ext>
                <c:ext xmlns:c16="http://schemas.microsoft.com/office/drawing/2014/chart" uri="{C3380CC4-5D6E-409C-BE32-E72D297353CC}">
                  <c16:uniqueId val="{00000007-8EED-41E1-A587-A407AB1E597C}"/>
                </c:ext>
              </c:extLst>
            </c:dLbl>
            <c:dLbl>
              <c:idx val="4"/>
              <c:layout>
                <c:manualLayout>
                  <c:x val="3.4507035450167374E-2"/>
                  <c:y val="-3.90625E-2"/>
                </c:manualLayout>
              </c:layout>
              <c:tx>
                <c:rich>
                  <a:bodyPr rot="0" spcFirstLastPara="1" vertOverflow="ellipsis" vert="horz" wrap="square" lIns="38100" tIns="19050" rIns="38100" bIns="19050" anchor="ctr" anchorCtr="1">
                    <a:noAutofit/>
                  </a:bodyPr>
                  <a:lstStyle/>
                  <a:p>
                    <a:pPr>
                      <a:lnSpc>
                        <a:spcPts val="1300"/>
                      </a:lnSpc>
                      <a:defRPr sz="1197" b="1" i="0" u="none" strike="noStrike" kern="1200" baseline="0">
                        <a:solidFill>
                          <a:schemeClr val="tx1"/>
                        </a:solidFill>
                        <a:latin typeface="+mn-lt"/>
                        <a:ea typeface="+mn-ea"/>
                        <a:cs typeface="+mn-cs"/>
                      </a:defRPr>
                    </a:pPr>
                    <a:fld id="{DA06425C-92E7-456C-90F7-98110F886C6E}" type="CATEGORYNAME">
                      <a:rPr lang="ja-JP" altLang="en-US" smtClean="0">
                        <a:solidFill>
                          <a:schemeClr val="tx1"/>
                        </a:solidFill>
                        <a:latin typeface="ＭＳ ゴシック" panose="020B0609070205080204" pitchFamily="49" charset="-128"/>
                        <a:ea typeface="ＭＳ ゴシック" panose="020B0609070205080204" pitchFamily="49" charset="-128"/>
                      </a:rPr>
                      <a:pPr>
                        <a:lnSpc>
                          <a:spcPts val="1300"/>
                        </a:lnSpc>
                        <a:defRPr sz="1197" b="1" i="0" u="none" strike="noStrike" kern="1200" baseline="0">
                          <a:solidFill>
                            <a:schemeClr val="tx1"/>
                          </a:solidFill>
                          <a:latin typeface="+mn-lt"/>
                          <a:ea typeface="+mn-ea"/>
                          <a:cs typeface="+mn-cs"/>
                        </a:defRPr>
                      </a:pPr>
                      <a:t>[分類名]</a:t>
                    </a:fld>
                    <a:endParaRPr lang="ja-JP" altLang="en-US" dirty="0" smtClean="0">
                      <a:solidFill>
                        <a:schemeClr val="tx1"/>
                      </a:solidFill>
                      <a:latin typeface="ＭＳ ゴシック" panose="020B0609070205080204" pitchFamily="49" charset="-128"/>
                      <a:ea typeface="ＭＳ ゴシック" panose="020B0609070205080204" pitchFamily="49" charset="-128"/>
                    </a:endParaRPr>
                  </a:p>
                  <a:p>
                    <a:pPr>
                      <a:lnSpc>
                        <a:spcPts val="1300"/>
                      </a:lnSpc>
                      <a:defRPr sz="1197" b="1" i="0" u="none" strike="noStrike" kern="1200" baseline="0">
                        <a:solidFill>
                          <a:schemeClr val="tx1"/>
                        </a:solidFill>
                        <a:latin typeface="+mn-lt"/>
                        <a:ea typeface="+mn-ea"/>
                        <a:cs typeface="+mn-cs"/>
                      </a:defRPr>
                    </a:pPr>
                    <a:r>
                      <a:rPr lang="en-US" altLang="ja-JP" baseline="0" dirty="0" smtClean="0">
                        <a:solidFill>
                          <a:schemeClr val="tx1"/>
                        </a:solidFill>
                        <a:latin typeface="ＭＳ ゴシック" panose="020B0609070205080204" pitchFamily="49" charset="-128"/>
                        <a:ea typeface="ＭＳ ゴシック" panose="020B0609070205080204" pitchFamily="49" charset="-128"/>
                      </a:rPr>
                      <a:t>41.5</a:t>
                    </a:r>
                    <a:r>
                      <a:rPr lang="ja-JP" altLang="en-US" baseline="0" dirty="0" smtClean="0">
                        <a:solidFill>
                          <a:schemeClr val="tx1"/>
                        </a:solidFill>
                        <a:latin typeface="ＭＳ ゴシック" panose="020B0609070205080204" pitchFamily="49" charset="-128"/>
                        <a:ea typeface="ＭＳ ゴシック" panose="020B0609070205080204" pitchFamily="49" charset="-128"/>
                      </a:rPr>
                      <a:t>億円</a:t>
                    </a:r>
                    <a:r>
                      <a:rPr lang="ja-JP" altLang="en-US" baseline="0" dirty="0">
                        <a:solidFill>
                          <a:schemeClr val="tx1"/>
                        </a:solidFill>
                        <a:latin typeface="ＭＳ ゴシック" panose="020B0609070205080204" pitchFamily="49" charset="-128"/>
                        <a:ea typeface="ＭＳ ゴシック" panose="020B0609070205080204" pitchFamily="49" charset="-128"/>
                      </a:rPr>
                      <a:t>
</a:t>
                    </a:r>
                    <a:fld id="{A53BC446-5AB9-4C94-BAB8-285CF82C17CC}" type="PERCENTAGE">
                      <a:rPr lang="en-US" altLang="ja-JP" baseline="0">
                        <a:solidFill>
                          <a:schemeClr val="tx1"/>
                        </a:solidFill>
                        <a:latin typeface="ＭＳ ゴシック" panose="020B0609070205080204" pitchFamily="49" charset="-128"/>
                        <a:ea typeface="ＭＳ ゴシック" panose="020B0609070205080204" pitchFamily="49" charset="-128"/>
                      </a:rPr>
                      <a:pPr>
                        <a:lnSpc>
                          <a:spcPts val="1300"/>
                        </a:lnSpc>
                        <a:defRPr sz="1197" b="1" i="0" u="none" strike="noStrike" kern="1200" baseline="0">
                          <a:solidFill>
                            <a:schemeClr val="tx1"/>
                          </a:solidFill>
                          <a:latin typeface="+mn-lt"/>
                          <a:ea typeface="+mn-ea"/>
                          <a:cs typeface="+mn-cs"/>
                        </a:defRPr>
                      </a:pPr>
                      <a:t>[パーセンテージ]</a:t>
                    </a:fld>
                    <a:endParaRPr lang="ja-JP" altLang="en-US" baseline="0" dirty="0">
                      <a:solidFill>
                        <a:schemeClr val="tx1"/>
                      </a:solidFill>
                      <a:latin typeface="ＭＳ ゴシック" panose="020B0609070205080204" pitchFamily="49" charset="-128"/>
                      <a:ea typeface="ＭＳ ゴシック" panose="020B0609070205080204" pitchFamily="49" charset="-128"/>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2280042555658067"/>
                      <c:h val="0.18178125000000001"/>
                    </c:manualLayout>
                  </c15:layout>
                  <c15:dlblFieldTable/>
                  <c15:showDataLabelsRange val="0"/>
                </c:ext>
                <c:ext xmlns:c16="http://schemas.microsoft.com/office/drawing/2014/chart" uri="{C3380CC4-5D6E-409C-BE32-E72D297353CC}">
                  <c16:uniqueId val="{00000009-8EED-41E1-A587-A407AB1E59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府税</c:v>
                </c:pt>
                <c:pt idx="1">
                  <c:v>道路事業弁償金</c:v>
                </c:pt>
                <c:pt idx="2">
                  <c:v>府営住宅使用料等</c:v>
                </c:pt>
                <c:pt idx="3">
                  <c:v>経営改善資金等貸付金</c:v>
                </c:pt>
                <c:pt idx="4">
                  <c:v>その他</c:v>
                </c:pt>
              </c:strCache>
            </c:strRef>
          </c:cat>
          <c:val>
            <c:numRef>
              <c:f>Sheet1!$B$2:$B$6</c:f>
              <c:numCache>
                <c:formatCode>General</c:formatCode>
                <c:ptCount val="5"/>
                <c:pt idx="0">
                  <c:v>79.900000000000006</c:v>
                </c:pt>
                <c:pt idx="1">
                  <c:v>61.9</c:v>
                </c:pt>
                <c:pt idx="2">
                  <c:v>43.1</c:v>
                </c:pt>
                <c:pt idx="3">
                  <c:v>28.6</c:v>
                </c:pt>
                <c:pt idx="4">
                  <c:v>41.5</c:v>
                </c:pt>
              </c:numCache>
            </c:numRef>
          </c:val>
          <c:extLst>
            <c:ext xmlns:c16="http://schemas.microsoft.com/office/drawing/2014/chart" uri="{C3380CC4-5D6E-409C-BE32-E72D297353CC}">
              <c16:uniqueId val="{0000000A-8EED-41E1-A587-A407AB1E597C}"/>
            </c:ext>
          </c:extLst>
        </c:ser>
        <c:dLbls>
          <c:showLegendKey val="0"/>
          <c:showVal val="0"/>
          <c:showCatName val="0"/>
          <c:showSerName val="0"/>
          <c:showPercent val="1"/>
          <c:showBubbleSize val="0"/>
          <c:showLeaderLines val="1"/>
        </c:dLbls>
        <c:firstSliceAng val="0"/>
        <c:holeSize val="34"/>
      </c:doughnut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4101110289391E-2"/>
          <c:y val="0.11594228395061729"/>
          <c:w val="0.80621517094017092"/>
          <c:h val="0.74575771604938268"/>
        </c:manualLayout>
      </c:layout>
      <c:barChart>
        <c:barDir val="col"/>
        <c:grouping val="clustered"/>
        <c:varyColors val="0"/>
        <c:ser>
          <c:idx val="0"/>
          <c:order val="0"/>
          <c:tx>
            <c:strRef>
              <c:f>データ!$N$34</c:f>
              <c:strCache>
                <c:ptCount val="1"/>
                <c:pt idx="0">
                  <c:v>関空</c:v>
                </c:pt>
              </c:strCache>
            </c:strRef>
          </c:tx>
          <c:spPr>
            <a:solidFill>
              <a:srgbClr val="FF0000"/>
            </a:solidFill>
          </c:spPr>
          <c:invertIfNegative val="0"/>
          <c:cat>
            <c:strRef>
              <c:f>データ!$M$35:$M$45</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データ!$N$35:$N$45</c:f>
              <c:numCache>
                <c:formatCode>General</c:formatCode>
                <c:ptCount val="11"/>
                <c:pt idx="0">
                  <c:v>59</c:v>
                </c:pt>
                <c:pt idx="1">
                  <c:v>53</c:v>
                </c:pt>
                <c:pt idx="2">
                  <c:v>55</c:v>
                </c:pt>
                <c:pt idx="3">
                  <c:v>58</c:v>
                </c:pt>
                <c:pt idx="4">
                  <c:v>54</c:v>
                </c:pt>
                <c:pt idx="5">
                  <c:v>56</c:v>
                </c:pt>
                <c:pt idx="6">
                  <c:v>54</c:v>
                </c:pt>
                <c:pt idx="7">
                  <c:v>74</c:v>
                </c:pt>
                <c:pt idx="8">
                  <c:v>69</c:v>
                </c:pt>
                <c:pt idx="9">
                  <c:v>66</c:v>
                </c:pt>
                <c:pt idx="10">
                  <c:v>68</c:v>
                </c:pt>
              </c:numCache>
            </c:numRef>
          </c:val>
          <c:extLst>
            <c:ext xmlns:c16="http://schemas.microsoft.com/office/drawing/2014/chart" uri="{C3380CC4-5D6E-409C-BE32-E72D297353CC}">
              <c16:uniqueId val="{00000000-9EE0-4C21-8DB4-C51E8F8ED660}"/>
            </c:ext>
          </c:extLst>
        </c:ser>
        <c:ser>
          <c:idx val="1"/>
          <c:order val="1"/>
          <c:tx>
            <c:strRef>
              <c:f>データ!$O$34</c:f>
              <c:strCache>
                <c:ptCount val="1"/>
                <c:pt idx="0">
                  <c:v>成田</c:v>
                </c:pt>
              </c:strCache>
            </c:strRef>
          </c:tx>
          <c:spPr>
            <a:solidFill>
              <a:schemeClr val="accent2">
                <a:lumMod val="60000"/>
                <a:lumOff val="40000"/>
              </a:schemeClr>
            </a:solidFill>
          </c:spPr>
          <c:invertIfNegative val="0"/>
          <c:cat>
            <c:strRef>
              <c:f>データ!$M$35:$M$45</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データ!$O$35:$O$45</c:f>
              <c:numCache>
                <c:formatCode>General</c:formatCode>
                <c:ptCount val="11"/>
                <c:pt idx="0">
                  <c:v>82</c:v>
                </c:pt>
                <c:pt idx="1">
                  <c:v>96</c:v>
                </c:pt>
                <c:pt idx="2">
                  <c:v>101</c:v>
                </c:pt>
                <c:pt idx="3">
                  <c:v>96</c:v>
                </c:pt>
                <c:pt idx="4">
                  <c:v>91</c:v>
                </c:pt>
                <c:pt idx="5">
                  <c:v>98</c:v>
                </c:pt>
                <c:pt idx="6">
                  <c:v>100</c:v>
                </c:pt>
                <c:pt idx="7">
                  <c:v>100</c:v>
                </c:pt>
                <c:pt idx="8">
                  <c:v>107</c:v>
                </c:pt>
                <c:pt idx="9">
                  <c:v>108</c:v>
                </c:pt>
                <c:pt idx="10">
                  <c:v>115</c:v>
                </c:pt>
              </c:numCache>
            </c:numRef>
          </c:val>
          <c:extLst>
            <c:ext xmlns:c16="http://schemas.microsoft.com/office/drawing/2014/chart" uri="{C3380CC4-5D6E-409C-BE32-E72D297353CC}">
              <c16:uniqueId val="{00000001-9EE0-4C21-8DB4-C51E8F8ED660}"/>
            </c:ext>
          </c:extLst>
        </c:ser>
        <c:ser>
          <c:idx val="2"/>
          <c:order val="2"/>
          <c:tx>
            <c:v>羽田</c:v>
          </c:tx>
          <c:spPr>
            <a:solidFill>
              <a:schemeClr val="accent1"/>
            </a:solidFill>
          </c:spPr>
          <c:invertIfNegative val="0"/>
          <c:cat>
            <c:strRef>
              <c:f>データ!$M$35:$M$45</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データ!$P$35:$P$45</c:f>
              <c:numCache>
                <c:formatCode>General</c:formatCode>
                <c:ptCount val="11"/>
                <c:pt idx="0">
                  <c:v>3</c:v>
                </c:pt>
                <c:pt idx="1">
                  <c:v>4</c:v>
                </c:pt>
                <c:pt idx="2">
                  <c:v>4</c:v>
                </c:pt>
                <c:pt idx="3">
                  <c:v>19</c:v>
                </c:pt>
                <c:pt idx="4">
                  <c:v>17</c:v>
                </c:pt>
                <c:pt idx="5">
                  <c:v>17</c:v>
                </c:pt>
                <c:pt idx="6">
                  <c:v>26</c:v>
                </c:pt>
                <c:pt idx="7">
                  <c:v>26</c:v>
                </c:pt>
                <c:pt idx="8">
                  <c:v>29</c:v>
                </c:pt>
                <c:pt idx="9">
                  <c:v>34</c:v>
                </c:pt>
                <c:pt idx="10">
                  <c:v>32</c:v>
                </c:pt>
              </c:numCache>
            </c:numRef>
          </c:val>
          <c:extLst>
            <c:ext xmlns:c16="http://schemas.microsoft.com/office/drawing/2014/chart" uri="{C3380CC4-5D6E-409C-BE32-E72D297353CC}">
              <c16:uniqueId val="{00000002-9EE0-4C21-8DB4-C51E8F8ED660}"/>
            </c:ext>
          </c:extLst>
        </c:ser>
        <c:dLbls>
          <c:showLegendKey val="0"/>
          <c:showVal val="0"/>
          <c:showCatName val="0"/>
          <c:showSerName val="0"/>
          <c:showPercent val="0"/>
          <c:showBubbleSize val="0"/>
        </c:dLbls>
        <c:gapWidth val="150"/>
        <c:axId val="378718680"/>
        <c:axId val="378714760"/>
      </c:barChart>
      <c:catAx>
        <c:axId val="378718680"/>
        <c:scaling>
          <c:orientation val="minMax"/>
        </c:scaling>
        <c:delete val="0"/>
        <c:axPos val="b"/>
        <c:numFmt formatCode="General" sourceLinked="0"/>
        <c:majorTickMark val="out"/>
        <c:minorTickMark val="none"/>
        <c:tickLblPos val="nextTo"/>
        <c:txPr>
          <a:bodyPr/>
          <a:lstStyle/>
          <a:p>
            <a:pPr>
              <a:defRPr sz="870"/>
            </a:pPr>
            <a:endParaRPr lang="ja-JP"/>
          </a:p>
        </c:txPr>
        <c:crossAx val="378714760"/>
        <c:crosses val="autoZero"/>
        <c:auto val="1"/>
        <c:lblAlgn val="ctr"/>
        <c:lblOffset val="100"/>
        <c:noMultiLvlLbl val="0"/>
      </c:catAx>
      <c:valAx>
        <c:axId val="378714760"/>
        <c:scaling>
          <c:orientation val="minMax"/>
        </c:scaling>
        <c:delete val="0"/>
        <c:axPos val="l"/>
        <c:majorGridlines/>
        <c:title>
          <c:tx>
            <c:rich>
              <a:bodyPr rot="0" vert="horz"/>
              <a:lstStyle/>
              <a:p>
                <a:pPr>
                  <a:defRPr b="0"/>
                </a:pPr>
                <a:r>
                  <a:rPr lang="en-US" altLang="ja-JP" b="0"/>
                  <a:t>(</a:t>
                </a:r>
                <a:r>
                  <a:rPr lang="ja-JP" altLang="en-US" b="0"/>
                  <a:t>都市</a:t>
                </a:r>
                <a:r>
                  <a:rPr lang="en-US" altLang="ja-JP" b="0"/>
                  <a:t>)</a:t>
                </a:r>
                <a:endParaRPr lang="ja-JP" altLang="en-US" b="0"/>
              </a:p>
            </c:rich>
          </c:tx>
          <c:layout>
            <c:manualLayout>
              <c:xMode val="edge"/>
              <c:yMode val="edge"/>
              <c:x val="3.2954059829059822E-2"/>
              <c:y val="3.4070679012345687E-2"/>
            </c:manualLayout>
          </c:layout>
          <c:overlay val="0"/>
        </c:title>
        <c:numFmt formatCode="General" sourceLinked="1"/>
        <c:majorTickMark val="out"/>
        <c:minorTickMark val="none"/>
        <c:tickLblPos val="nextTo"/>
        <c:crossAx val="378718680"/>
        <c:crosses val="autoZero"/>
        <c:crossBetween val="between"/>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300" b="0" dirty="0" smtClean="0"/>
              <a:t>訪日外国</a:t>
            </a:r>
            <a:r>
              <a:rPr lang="ja-JP" altLang="en-US" sz="1300" b="0" dirty="0"/>
              <a:t>人数</a:t>
            </a:r>
          </a:p>
        </c:rich>
      </c:tx>
      <c:layout>
        <c:manualLayout>
          <c:xMode val="edge"/>
          <c:yMode val="edge"/>
          <c:x val="0.38602564102564102"/>
          <c:y val="1.1759259259259259E-2"/>
        </c:manualLayout>
      </c:layout>
      <c:overlay val="0"/>
    </c:title>
    <c:autoTitleDeleted val="0"/>
    <c:plotArea>
      <c:layout>
        <c:manualLayout>
          <c:layoutTarget val="inner"/>
          <c:xMode val="edge"/>
          <c:yMode val="edge"/>
          <c:x val="8.901618547681539E-2"/>
          <c:y val="0.11251172839506172"/>
          <c:w val="0.84243675213675229"/>
          <c:h val="0.70885401234567902"/>
        </c:manualLayout>
      </c:layout>
      <c:lineChart>
        <c:grouping val="standard"/>
        <c:varyColors val="0"/>
        <c:ser>
          <c:idx val="24"/>
          <c:order val="0"/>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00-7AFE-4200-AAC0-FBEFF32B1ADE}"/>
            </c:ext>
          </c:extLst>
        </c:ser>
        <c:ser>
          <c:idx val="25"/>
          <c:order val="1"/>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01-7AFE-4200-AAC0-FBEFF32B1ADE}"/>
            </c:ext>
          </c:extLst>
        </c:ser>
        <c:ser>
          <c:idx val="26"/>
          <c:order val="2"/>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02-7AFE-4200-AAC0-FBEFF32B1ADE}"/>
            </c:ext>
          </c:extLst>
        </c:ser>
        <c:ser>
          <c:idx val="27"/>
          <c:order val="3"/>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03-7AFE-4200-AAC0-FBEFF32B1ADE}"/>
            </c:ext>
          </c:extLst>
        </c:ser>
        <c:ser>
          <c:idx val="28"/>
          <c:order val="4"/>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04-7AFE-4200-AAC0-FBEFF32B1ADE}"/>
            </c:ext>
          </c:extLst>
        </c:ser>
        <c:ser>
          <c:idx val="29"/>
          <c:order val="5"/>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05-7AFE-4200-AAC0-FBEFF32B1ADE}"/>
            </c:ext>
          </c:extLst>
        </c:ser>
        <c:ser>
          <c:idx val="30"/>
          <c:order val="6"/>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06-7AFE-4200-AAC0-FBEFF32B1ADE}"/>
            </c:ext>
          </c:extLst>
        </c:ser>
        <c:ser>
          <c:idx val="31"/>
          <c:order val="7"/>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07-7AFE-4200-AAC0-FBEFF32B1ADE}"/>
            </c:ext>
          </c:extLst>
        </c:ser>
        <c:ser>
          <c:idx val="32"/>
          <c:order val="8"/>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08-7AFE-4200-AAC0-FBEFF32B1ADE}"/>
            </c:ext>
          </c:extLst>
        </c:ser>
        <c:ser>
          <c:idx val="33"/>
          <c:order val="9"/>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09-7AFE-4200-AAC0-FBEFF32B1ADE}"/>
            </c:ext>
          </c:extLst>
        </c:ser>
        <c:ser>
          <c:idx val="34"/>
          <c:order val="10"/>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0A-7AFE-4200-AAC0-FBEFF32B1ADE}"/>
            </c:ext>
          </c:extLst>
        </c:ser>
        <c:ser>
          <c:idx val="35"/>
          <c:order val="11"/>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0B-7AFE-4200-AAC0-FBEFF32B1ADE}"/>
            </c:ext>
          </c:extLst>
        </c:ser>
        <c:ser>
          <c:idx val="36"/>
          <c:order val="12"/>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0C-7AFE-4200-AAC0-FBEFF32B1ADE}"/>
            </c:ext>
          </c:extLst>
        </c:ser>
        <c:ser>
          <c:idx val="37"/>
          <c:order val="13"/>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0D-7AFE-4200-AAC0-FBEFF32B1ADE}"/>
            </c:ext>
          </c:extLst>
        </c:ser>
        <c:ser>
          <c:idx val="38"/>
          <c:order val="14"/>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0E-7AFE-4200-AAC0-FBEFF32B1ADE}"/>
            </c:ext>
          </c:extLst>
        </c:ser>
        <c:ser>
          <c:idx val="39"/>
          <c:order val="15"/>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0F-7AFE-4200-AAC0-FBEFF32B1ADE}"/>
            </c:ext>
          </c:extLst>
        </c:ser>
        <c:ser>
          <c:idx val="40"/>
          <c:order val="16"/>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10-7AFE-4200-AAC0-FBEFF32B1ADE}"/>
            </c:ext>
          </c:extLst>
        </c:ser>
        <c:ser>
          <c:idx val="41"/>
          <c:order val="17"/>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11-7AFE-4200-AAC0-FBEFF32B1ADE}"/>
            </c:ext>
          </c:extLst>
        </c:ser>
        <c:ser>
          <c:idx val="42"/>
          <c:order val="18"/>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12-7AFE-4200-AAC0-FBEFF32B1ADE}"/>
            </c:ext>
          </c:extLst>
        </c:ser>
        <c:ser>
          <c:idx val="43"/>
          <c:order val="19"/>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13-7AFE-4200-AAC0-FBEFF32B1ADE}"/>
            </c:ext>
          </c:extLst>
        </c:ser>
        <c:ser>
          <c:idx val="44"/>
          <c:order val="20"/>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14-7AFE-4200-AAC0-FBEFF32B1ADE}"/>
            </c:ext>
          </c:extLst>
        </c:ser>
        <c:ser>
          <c:idx val="45"/>
          <c:order val="21"/>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15-7AFE-4200-AAC0-FBEFF32B1ADE}"/>
            </c:ext>
          </c:extLst>
        </c:ser>
        <c:ser>
          <c:idx val="46"/>
          <c:order val="22"/>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16-7AFE-4200-AAC0-FBEFF32B1ADE}"/>
            </c:ext>
          </c:extLst>
        </c:ser>
        <c:ser>
          <c:idx val="47"/>
          <c:order val="23"/>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17-7AFE-4200-AAC0-FBEFF32B1ADE}"/>
            </c:ext>
          </c:extLst>
        </c:ser>
        <c:ser>
          <c:idx val="12"/>
          <c:order val="24"/>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18-7AFE-4200-AAC0-FBEFF32B1ADE}"/>
            </c:ext>
          </c:extLst>
        </c:ser>
        <c:ser>
          <c:idx val="13"/>
          <c:order val="25"/>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19-7AFE-4200-AAC0-FBEFF32B1ADE}"/>
            </c:ext>
          </c:extLst>
        </c:ser>
        <c:ser>
          <c:idx val="14"/>
          <c:order val="26"/>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1A-7AFE-4200-AAC0-FBEFF32B1ADE}"/>
            </c:ext>
          </c:extLst>
        </c:ser>
        <c:ser>
          <c:idx val="15"/>
          <c:order val="27"/>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1B-7AFE-4200-AAC0-FBEFF32B1ADE}"/>
            </c:ext>
          </c:extLst>
        </c:ser>
        <c:ser>
          <c:idx val="16"/>
          <c:order val="28"/>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1C-7AFE-4200-AAC0-FBEFF32B1ADE}"/>
            </c:ext>
          </c:extLst>
        </c:ser>
        <c:ser>
          <c:idx val="17"/>
          <c:order val="29"/>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1D-7AFE-4200-AAC0-FBEFF32B1ADE}"/>
            </c:ext>
          </c:extLst>
        </c:ser>
        <c:ser>
          <c:idx val="18"/>
          <c:order val="30"/>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1E-7AFE-4200-AAC0-FBEFF32B1ADE}"/>
            </c:ext>
          </c:extLst>
        </c:ser>
        <c:ser>
          <c:idx val="19"/>
          <c:order val="31"/>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1F-7AFE-4200-AAC0-FBEFF32B1ADE}"/>
            </c:ext>
          </c:extLst>
        </c:ser>
        <c:ser>
          <c:idx val="20"/>
          <c:order val="32"/>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20-7AFE-4200-AAC0-FBEFF32B1ADE}"/>
            </c:ext>
          </c:extLst>
        </c:ser>
        <c:ser>
          <c:idx val="21"/>
          <c:order val="33"/>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21-7AFE-4200-AAC0-FBEFF32B1ADE}"/>
            </c:ext>
          </c:extLst>
        </c:ser>
        <c:ser>
          <c:idx val="22"/>
          <c:order val="34"/>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22-7AFE-4200-AAC0-FBEFF32B1ADE}"/>
            </c:ext>
          </c:extLst>
        </c:ser>
        <c:ser>
          <c:idx val="23"/>
          <c:order val="35"/>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23-7AFE-4200-AAC0-FBEFF32B1ADE}"/>
            </c:ext>
          </c:extLst>
        </c:ser>
        <c:ser>
          <c:idx val="6"/>
          <c:order val="36"/>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24-7AFE-4200-AAC0-FBEFF32B1ADE}"/>
            </c:ext>
          </c:extLst>
        </c:ser>
        <c:ser>
          <c:idx val="7"/>
          <c:order val="37"/>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25-7AFE-4200-AAC0-FBEFF32B1ADE}"/>
            </c:ext>
          </c:extLst>
        </c:ser>
        <c:ser>
          <c:idx val="8"/>
          <c:order val="38"/>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26-7AFE-4200-AAC0-FBEFF32B1ADE}"/>
            </c:ext>
          </c:extLst>
        </c:ser>
        <c:ser>
          <c:idx val="9"/>
          <c:order val="39"/>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27-7AFE-4200-AAC0-FBEFF32B1ADE}"/>
            </c:ext>
          </c:extLst>
        </c:ser>
        <c:ser>
          <c:idx val="10"/>
          <c:order val="40"/>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28-7AFE-4200-AAC0-FBEFF32B1ADE}"/>
            </c:ext>
          </c:extLst>
        </c:ser>
        <c:ser>
          <c:idx val="11"/>
          <c:order val="41"/>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29-7AFE-4200-AAC0-FBEFF32B1ADE}"/>
            </c:ext>
          </c:extLst>
        </c:ser>
        <c:ser>
          <c:idx val="3"/>
          <c:order val="42"/>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2A-7AFE-4200-AAC0-FBEFF32B1ADE}"/>
            </c:ext>
          </c:extLst>
        </c:ser>
        <c:ser>
          <c:idx val="4"/>
          <c:order val="43"/>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2B-7AFE-4200-AAC0-FBEFF32B1ADE}"/>
            </c:ext>
          </c:extLst>
        </c:ser>
        <c:ser>
          <c:idx val="5"/>
          <c:order val="44"/>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2C-7AFE-4200-AAC0-FBEFF32B1ADE}"/>
            </c:ext>
          </c:extLst>
        </c:ser>
        <c:ser>
          <c:idx val="0"/>
          <c:order val="45"/>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c:ext xmlns:c16="http://schemas.microsoft.com/office/drawing/2014/chart" uri="{C3380CC4-5D6E-409C-BE32-E72D297353CC}">
              <c16:uniqueId val="{0000002D-7AFE-4200-AAC0-FBEFF32B1ADE}"/>
            </c:ext>
          </c:extLst>
        </c:ser>
        <c:ser>
          <c:idx val="1"/>
          <c:order val="46"/>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c:ext xmlns:c16="http://schemas.microsoft.com/office/drawing/2014/chart" uri="{C3380CC4-5D6E-409C-BE32-E72D297353CC}">
              <c16:uniqueId val="{0000002E-7AFE-4200-AAC0-FBEFF32B1ADE}"/>
            </c:ext>
          </c:extLst>
        </c:ser>
        <c:ser>
          <c:idx val="2"/>
          <c:order val="47"/>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c:ext xmlns:c16="http://schemas.microsoft.com/office/drawing/2014/chart" uri="{C3380CC4-5D6E-409C-BE32-E72D297353CC}">
              <c16:uniqueId val="{0000002F-7AFE-4200-AAC0-FBEFF32B1ADE}"/>
            </c:ext>
          </c:extLst>
        </c:ser>
        <c:dLbls>
          <c:showLegendKey val="0"/>
          <c:showVal val="0"/>
          <c:showCatName val="0"/>
          <c:showSerName val="0"/>
          <c:showPercent val="0"/>
          <c:showBubbleSize val="0"/>
        </c:dLbls>
        <c:smooth val="0"/>
        <c:axId val="378721424"/>
        <c:axId val="378715152"/>
      </c:lineChart>
      <c:catAx>
        <c:axId val="378721424"/>
        <c:scaling>
          <c:orientation val="minMax"/>
        </c:scaling>
        <c:delete val="0"/>
        <c:axPos val="b"/>
        <c:title>
          <c:tx>
            <c:rich>
              <a:bodyPr/>
              <a:lstStyle/>
              <a:p>
                <a:pPr>
                  <a:defRPr b="0"/>
                </a:pPr>
                <a:r>
                  <a:rPr lang="en-US" altLang="ja-JP" b="0"/>
                  <a:t>(</a:t>
                </a:r>
                <a:r>
                  <a:rPr lang="ja-JP" altLang="en-US" b="0"/>
                  <a:t>年</a:t>
                </a:r>
                <a:r>
                  <a:rPr lang="en-US" altLang="ja-JP" b="0"/>
                  <a:t>)</a:t>
                </a:r>
                <a:endParaRPr lang="ja-JP" altLang="en-US" b="0"/>
              </a:p>
            </c:rich>
          </c:tx>
          <c:layout>
            <c:manualLayout>
              <c:xMode val="edge"/>
              <c:yMode val="edge"/>
              <c:x val="0.89956559829059812"/>
              <c:y val="0.88428425925925913"/>
            </c:manualLayout>
          </c:layout>
          <c:overlay val="0"/>
        </c:title>
        <c:numFmt formatCode="General" sourceLinked="1"/>
        <c:majorTickMark val="out"/>
        <c:minorTickMark val="none"/>
        <c:tickLblPos val="nextTo"/>
        <c:crossAx val="378715152"/>
        <c:crosses val="autoZero"/>
        <c:auto val="1"/>
        <c:lblAlgn val="ctr"/>
        <c:lblOffset val="100"/>
        <c:noMultiLvlLbl val="0"/>
      </c:catAx>
      <c:valAx>
        <c:axId val="378715152"/>
        <c:scaling>
          <c:orientation val="minMax"/>
        </c:scaling>
        <c:delete val="0"/>
        <c:axPos val="l"/>
        <c:majorGridlines/>
        <c:title>
          <c:tx>
            <c:rich>
              <a:bodyPr rot="0" vert="horz"/>
              <a:lstStyle/>
              <a:p>
                <a:pPr>
                  <a:defRPr b="0"/>
                </a:pPr>
                <a:r>
                  <a:rPr lang="en-US" altLang="ja-JP" b="0"/>
                  <a:t>(</a:t>
                </a:r>
                <a:r>
                  <a:rPr lang="ja-JP" altLang="en-US" b="0"/>
                  <a:t>万人</a:t>
                </a:r>
                <a:r>
                  <a:rPr lang="en-US" altLang="ja-JP" b="0"/>
                  <a:t>)</a:t>
                </a:r>
                <a:endParaRPr lang="ja-JP" altLang="en-US" b="0"/>
              </a:p>
            </c:rich>
          </c:tx>
          <c:layout>
            <c:manualLayout>
              <c:xMode val="edge"/>
              <c:yMode val="edge"/>
              <c:x val="2.1837606837606837E-2"/>
              <c:y val="1.2663888888888896E-2"/>
            </c:manualLayout>
          </c:layout>
          <c:overlay val="0"/>
        </c:title>
        <c:numFmt formatCode="General" sourceLinked="1"/>
        <c:majorTickMark val="out"/>
        <c:minorTickMark val="none"/>
        <c:tickLblPos val="nextTo"/>
        <c:crossAx val="378721424"/>
        <c:crosses val="autoZero"/>
        <c:crossBetween val="between"/>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15507436570428"/>
          <c:y val="0.12473395061728397"/>
          <c:w val="0.77973846153846149"/>
          <c:h val="0.72900555555555557"/>
        </c:manualLayout>
      </c:layout>
      <c:barChart>
        <c:barDir val="col"/>
        <c:grouping val="clustered"/>
        <c:varyColors val="0"/>
        <c:ser>
          <c:idx val="0"/>
          <c:order val="0"/>
          <c:tx>
            <c:strRef>
              <c:f>データ!$B$2</c:f>
              <c:strCache>
                <c:ptCount val="1"/>
                <c:pt idx="0">
                  <c:v>関空</c:v>
                </c:pt>
              </c:strCache>
            </c:strRef>
          </c:tx>
          <c:spPr>
            <a:solidFill>
              <a:srgbClr val="FF0000"/>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データ!$B$3:$B$13</c:f>
              <c:numCache>
                <c:formatCode>General</c:formatCode>
                <c:ptCount val="11"/>
                <c:pt idx="0">
                  <c:v>598</c:v>
                </c:pt>
                <c:pt idx="1">
                  <c:v>599</c:v>
                </c:pt>
                <c:pt idx="2">
                  <c:v>594</c:v>
                </c:pt>
                <c:pt idx="3">
                  <c:v>581</c:v>
                </c:pt>
                <c:pt idx="4">
                  <c:v>716</c:v>
                </c:pt>
                <c:pt idx="5">
                  <c:v>695</c:v>
                </c:pt>
                <c:pt idx="6">
                  <c:v>775</c:v>
                </c:pt>
                <c:pt idx="7">
                  <c:v>1034</c:v>
                </c:pt>
                <c:pt idx="8">
                  <c:v>1109</c:v>
                </c:pt>
                <c:pt idx="9">
                  <c:v>1169</c:v>
                </c:pt>
                <c:pt idx="10">
                  <c:v>1219</c:v>
                </c:pt>
              </c:numCache>
            </c:numRef>
          </c:val>
          <c:extLst>
            <c:ext xmlns:c16="http://schemas.microsoft.com/office/drawing/2014/chart" uri="{C3380CC4-5D6E-409C-BE32-E72D297353CC}">
              <c16:uniqueId val="{00000000-580E-49B8-A4F9-6F3E9EA059FE}"/>
            </c:ext>
          </c:extLst>
        </c:ser>
        <c:ser>
          <c:idx val="1"/>
          <c:order val="1"/>
          <c:tx>
            <c:strRef>
              <c:f>データ!$C$2</c:f>
              <c:strCache>
                <c:ptCount val="1"/>
                <c:pt idx="0">
                  <c:v>成田</c:v>
                </c:pt>
              </c:strCache>
            </c:strRef>
          </c:tx>
          <c:spPr>
            <a:solidFill>
              <a:schemeClr val="accent2">
                <a:lumMod val="60000"/>
                <a:lumOff val="40000"/>
              </a:schemeClr>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データ!$C$3:$C$13</c:f>
              <c:numCache>
                <c:formatCode>General</c:formatCode>
                <c:ptCount val="11"/>
                <c:pt idx="0">
                  <c:v>1458</c:v>
                </c:pt>
                <c:pt idx="1">
                  <c:v>1432</c:v>
                </c:pt>
                <c:pt idx="2">
                  <c:v>1441</c:v>
                </c:pt>
                <c:pt idx="3">
                  <c:v>1359</c:v>
                </c:pt>
                <c:pt idx="4">
                  <c:v>1380</c:v>
                </c:pt>
                <c:pt idx="5">
                  <c:v>1419</c:v>
                </c:pt>
                <c:pt idx="6">
                  <c:v>1428</c:v>
                </c:pt>
                <c:pt idx="7">
                  <c:v>1454</c:v>
                </c:pt>
                <c:pt idx="8">
                  <c:v>1548</c:v>
                </c:pt>
                <c:pt idx="9">
                  <c:v>1610</c:v>
                </c:pt>
                <c:pt idx="10">
                  <c:v>1663</c:v>
                </c:pt>
              </c:numCache>
            </c:numRef>
          </c:val>
          <c:extLst>
            <c:ext xmlns:c16="http://schemas.microsoft.com/office/drawing/2014/chart" uri="{C3380CC4-5D6E-409C-BE32-E72D297353CC}">
              <c16:uniqueId val="{00000001-580E-49B8-A4F9-6F3E9EA059FE}"/>
            </c:ext>
          </c:extLst>
        </c:ser>
        <c:ser>
          <c:idx val="2"/>
          <c:order val="2"/>
          <c:tx>
            <c:v>羽田</c:v>
          </c:tx>
          <c:spPr>
            <a:solidFill>
              <a:schemeClr val="accent1"/>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データ!$E$3:$E$13</c:f>
              <c:numCache>
                <c:formatCode>General</c:formatCode>
                <c:ptCount val="11"/>
                <c:pt idx="0">
                  <c:v>14</c:v>
                </c:pt>
                <c:pt idx="1">
                  <c:v>15</c:v>
                </c:pt>
                <c:pt idx="2">
                  <c:v>18</c:v>
                </c:pt>
                <c:pt idx="3">
                  <c:v>385</c:v>
                </c:pt>
                <c:pt idx="4">
                  <c:v>378</c:v>
                </c:pt>
                <c:pt idx="5">
                  <c:v>378</c:v>
                </c:pt>
                <c:pt idx="6">
                  <c:v>560</c:v>
                </c:pt>
                <c:pt idx="7" formatCode="0_ ">
                  <c:v>585</c:v>
                </c:pt>
                <c:pt idx="8" formatCode="0_ ">
                  <c:v>703</c:v>
                </c:pt>
                <c:pt idx="9" formatCode="0_ ">
                  <c:v>758</c:v>
                </c:pt>
                <c:pt idx="10" formatCode="0_ ">
                  <c:v>783.5</c:v>
                </c:pt>
              </c:numCache>
            </c:numRef>
          </c:val>
          <c:extLst>
            <c:ext xmlns:c16="http://schemas.microsoft.com/office/drawing/2014/chart" uri="{C3380CC4-5D6E-409C-BE32-E72D297353CC}">
              <c16:uniqueId val="{00000002-580E-49B8-A4F9-6F3E9EA059FE}"/>
            </c:ext>
          </c:extLst>
        </c:ser>
        <c:dLbls>
          <c:showLegendKey val="0"/>
          <c:showVal val="0"/>
          <c:showCatName val="0"/>
          <c:showSerName val="0"/>
          <c:showPercent val="0"/>
          <c:showBubbleSize val="0"/>
        </c:dLbls>
        <c:gapWidth val="110"/>
        <c:axId val="378717504"/>
        <c:axId val="378720640"/>
      </c:barChart>
      <c:catAx>
        <c:axId val="378717504"/>
        <c:scaling>
          <c:orientation val="minMax"/>
        </c:scaling>
        <c:delete val="0"/>
        <c:axPos val="b"/>
        <c:numFmt formatCode="General" sourceLinked="1"/>
        <c:majorTickMark val="out"/>
        <c:minorTickMark val="none"/>
        <c:tickLblPos val="nextTo"/>
        <c:txPr>
          <a:bodyPr/>
          <a:lstStyle/>
          <a:p>
            <a:pPr>
              <a:defRPr sz="900"/>
            </a:pPr>
            <a:endParaRPr lang="ja-JP"/>
          </a:p>
        </c:txPr>
        <c:crossAx val="378720640"/>
        <c:crosses val="autoZero"/>
        <c:auto val="1"/>
        <c:lblAlgn val="ctr"/>
        <c:lblOffset val="100"/>
        <c:noMultiLvlLbl val="0"/>
      </c:catAx>
      <c:valAx>
        <c:axId val="378720640"/>
        <c:scaling>
          <c:orientation val="minMax"/>
        </c:scaling>
        <c:delete val="0"/>
        <c:axPos val="l"/>
        <c:majorGridlines/>
        <c:numFmt formatCode="General" sourceLinked="1"/>
        <c:majorTickMark val="out"/>
        <c:minorTickMark val="none"/>
        <c:tickLblPos val="nextTo"/>
        <c:crossAx val="378717504"/>
        <c:crosses val="autoZero"/>
        <c:crossBetween val="between"/>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0"/>
            </a:pPr>
            <a:r>
              <a:rPr lang="ja-JP" altLang="en-US" sz="1300" b="0"/>
              <a:t>国際貨物取扱量</a:t>
            </a:r>
          </a:p>
        </c:rich>
      </c:tx>
      <c:layout>
        <c:manualLayout>
          <c:xMode val="edge"/>
          <c:yMode val="edge"/>
          <c:x val="0.3747638888888889"/>
          <c:y val="1.7638888888888888E-2"/>
        </c:manualLayout>
      </c:layout>
      <c:overlay val="0"/>
    </c:title>
    <c:autoTitleDeleted val="0"/>
    <c:plotArea>
      <c:layout>
        <c:manualLayout>
          <c:layoutTarget val="inner"/>
          <c:xMode val="edge"/>
          <c:yMode val="edge"/>
          <c:x val="0.11468179380803208"/>
          <c:y val="7.8318981481481489E-2"/>
          <c:w val="0.82341639647985176"/>
          <c:h val="0.80570115740740755"/>
        </c:manualLayout>
      </c:layout>
      <c:lineChart>
        <c:grouping val="standard"/>
        <c:varyColors val="0"/>
        <c:ser>
          <c:idx val="0"/>
          <c:order val="0"/>
          <c:tx>
            <c:strRef>
              <c:f>データ!$J$2</c:f>
              <c:strCache>
                <c:ptCount val="1"/>
                <c:pt idx="0">
                  <c:v>関空</c:v>
                </c:pt>
              </c:strCache>
            </c:strRef>
          </c:tx>
          <c:spPr>
            <a:ln>
              <a:solidFill>
                <a:srgbClr val="FF0000"/>
              </a:solidFill>
            </a:ln>
          </c:spPr>
          <c:marker>
            <c:symbol val="none"/>
          </c:marker>
          <c:cat>
            <c:numRef>
              <c:f>データ!$G$3:$G$12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データ!$J$3:$J$12</c:f>
              <c:numCache>
                <c:formatCode>General</c:formatCode>
                <c:ptCount val="10"/>
                <c:pt idx="0">
                  <c:v>75</c:v>
                </c:pt>
                <c:pt idx="1">
                  <c:v>55</c:v>
                </c:pt>
                <c:pt idx="2">
                  <c:v>70</c:v>
                </c:pt>
                <c:pt idx="3">
                  <c:v>69</c:v>
                </c:pt>
                <c:pt idx="4">
                  <c:v>67</c:v>
                </c:pt>
                <c:pt idx="5">
                  <c:v>64</c:v>
                </c:pt>
                <c:pt idx="6">
                  <c:v>70</c:v>
                </c:pt>
                <c:pt idx="7">
                  <c:v>70</c:v>
                </c:pt>
                <c:pt idx="8">
                  <c:v>71</c:v>
                </c:pt>
                <c:pt idx="9" formatCode="0_ ">
                  <c:v>81.470399999999998</c:v>
                </c:pt>
              </c:numCache>
            </c:numRef>
          </c:val>
          <c:smooth val="0"/>
          <c:extLst>
            <c:ext xmlns:c16="http://schemas.microsoft.com/office/drawing/2014/chart" uri="{C3380CC4-5D6E-409C-BE32-E72D297353CC}">
              <c16:uniqueId val="{00000000-2B63-4A18-9F9C-AEBD783051E4}"/>
            </c:ext>
          </c:extLst>
        </c:ser>
        <c:ser>
          <c:idx val="1"/>
          <c:order val="1"/>
          <c:tx>
            <c:strRef>
              <c:f>データ!$K$2</c:f>
              <c:strCache>
                <c:ptCount val="1"/>
                <c:pt idx="0">
                  <c:v>成田</c:v>
                </c:pt>
              </c:strCache>
            </c:strRef>
          </c:tx>
          <c:spPr>
            <a:ln>
              <a:solidFill>
                <a:srgbClr val="0070C0"/>
              </a:solidFill>
              <a:prstDash val="sysDash"/>
            </a:ln>
          </c:spPr>
          <c:marker>
            <c:symbol val="none"/>
          </c:marker>
          <c:cat>
            <c:numRef>
              <c:f>データ!$G$3:$G$12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データ!$K$3:$K$12</c:f>
              <c:numCache>
                <c:formatCode>General</c:formatCode>
                <c:ptCount val="10"/>
                <c:pt idx="0">
                  <c:v>206</c:v>
                </c:pt>
                <c:pt idx="1">
                  <c:v>181</c:v>
                </c:pt>
                <c:pt idx="2">
                  <c:v>213</c:v>
                </c:pt>
                <c:pt idx="3">
                  <c:v>190</c:v>
                </c:pt>
                <c:pt idx="4">
                  <c:v>195</c:v>
                </c:pt>
                <c:pt idx="5">
                  <c:v>194</c:v>
                </c:pt>
                <c:pt idx="6">
                  <c:v>204</c:v>
                </c:pt>
                <c:pt idx="7">
                  <c:v>204</c:v>
                </c:pt>
                <c:pt idx="8">
                  <c:v>208</c:v>
                </c:pt>
                <c:pt idx="9" formatCode="0_ ">
                  <c:v>226.28989999999999</c:v>
                </c:pt>
              </c:numCache>
            </c:numRef>
          </c:val>
          <c:smooth val="0"/>
          <c:extLst>
            <c:ext xmlns:c16="http://schemas.microsoft.com/office/drawing/2014/chart" uri="{C3380CC4-5D6E-409C-BE32-E72D297353CC}">
              <c16:uniqueId val="{00000001-2B63-4A18-9F9C-AEBD783051E4}"/>
            </c:ext>
          </c:extLst>
        </c:ser>
        <c:ser>
          <c:idx val="2"/>
          <c:order val="2"/>
          <c:tx>
            <c:strRef>
              <c:f>データ!$M$2</c:f>
              <c:strCache>
                <c:ptCount val="1"/>
                <c:pt idx="0">
                  <c:v>羽田</c:v>
                </c:pt>
              </c:strCache>
            </c:strRef>
          </c:tx>
          <c:marker>
            <c:symbol val="none"/>
          </c:marker>
          <c:cat>
            <c:numRef>
              <c:f>データ!$G$3:$G$12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データ!$M$3:$M$12</c:f>
              <c:numCache>
                <c:formatCode>General</c:formatCode>
                <c:ptCount val="10"/>
                <c:pt idx="0">
                  <c:v>1</c:v>
                </c:pt>
                <c:pt idx="1">
                  <c:v>1</c:v>
                </c:pt>
                <c:pt idx="2">
                  <c:v>4</c:v>
                </c:pt>
                <c:pt idx="3">
                  <c:v>12</c:v>
                </c:pt>
                <c:pt idx="4">
                  <c:v>14</c:v>
                </c:pt>
                <c:pt idx="5">
                  <c:v>15</c:v>
                </c:pt>
                <c:pt idx="6">
                  <c:v>27</c:v>
                </c:pt>
                <c:pt idx="7">
                  <c:v>33</c:v>
                </c:pt>
                <c:pt idx="8">
                  <c:v>42</c:v>
                </c:pt>
                <c:pt idx="9" formatCode="0_ ">
                  <c:v>54.113900000000001</c:v>
                </c:pt>
              </c:numCache>
            </c:numRef>
          </c:val>
          <c:smooth val="0"/>
          <c:extLst>
            <c:ext xmlns:c16="http://schemas.microsoft.com/office/drawing/2014/chart" uri="{C3380CC4-5D6E-409C-BE32-E72D297353CC}">
              <c16:uniqueId val="{00000002-2B63-4A18-9F9C-AEBD783051E4}"/>
            </c:ext>
          </c:extLst>
        </c:ser>
        <c:dLbls>
          <c:showLegendKey val="0"/>
          <c:showVal val="0"/>
          <c:showCatName val="0"/>
          <c:showSerName val="0"/>
          <c:showPercent val="0"/>
          <c:showBubbleSize val="0"/>
        </c:dLbls>
        <c:smooth val="0"/>
        <c:axId val="378715936"/>
        <c:axId val="378719464"/>
      </c:lineChart>
      <c:catAx>
        <c:axId val="378715936"/>
        <c:scaling>
          <c:orientation val="minMax"/>
        </c:scaling>
        <c:delete val="0"/>
        <c:axPos val="b"/>
        <c:numFmt formatCode="General" sourceLinked="0"/>
        <c:majorTickMark val="out"/>
        <c:minorTickMark val="none"/>
        <c:tickLblPos val="nextTo"/>
        <c:txPr>
          <a:bodyPr/>
          <a:lstStyle/>
          <a:p>
            <a:pPr>
              <a:defRPr sz="900"/>
            </a:pPr>
            <a:endParaRPr lang="ja-JP"/>
          </a:p>
        </c:txPr>
        <c:crossAx val="378719464"/>
        <c:crosses val="autoZero"/>
        <c:auto val="1"/>
        <c:lblAlgn val="ctr"/>
        <c:lblOffset val="100"/>
        <c:noMultiLvlLbl val="0"/>
      </c:catAx>
      <c:valAx>
        <c:axId val="378719464"/>
        <c:scaling>
          <c:orientation val="minMax"/>
        </c:scaling>
        <c:delete val="0"/>
        <c:axPos val="l"/>
        <c:majorGridlines/>
        <c:numFmt formatCode="General" sourceLinked="1"/>
        <c:majorTickMark val="out"/>
        <c:minorTickMark val="none"/>
        <c:tickLblPos val="nextTo"/>
        <c:crossAx val="378715936"/>
        <c:crosses val="autoZero"/>
        <c:crossBetween val="between"/>
      </c:valAx>
    </c:plotArea>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0"/>
            </a:pPr>
            <a:r>
              <a:rPr lang="ja-JP" altLang="en-US" sz="1300" b="0"/>
              <a:t>関空の医薬品貿易額</a:t>
            </a:r>
            <a:r>
              <a:rPr lang="en-US" altLang="ja-JP" sz="1300" b="0"/>
              <a:t>(</a:t>
            </a:r>
            <a:r>
              <a:rPr lang="ja-JP" altLang="en-US" sz="1300" b="0"/>
              <a:t>輸出入金額合計）</a:t>
            </a:r>
          </a:p>
        </c:rich>
      </c:tx>
      <c:layout>
        <c:manualLayout>
          <c:xMode val="edge"/>
          <c:yMode val="edge"/>
          <c:x val="0.10411277777777778"/>
          <c:y val="8.819444444444444E-3"/>
        </c:manualLayout>
      </c:layout>
      <c:overlay val="0"/>
    </c:title>
    <c:autoTitleDeleted val="0"/>
    <c:plotArea>
      <c:layout>
        <c:manualLayout>
          <c:layoutTarget val="inner"/>
          <c:xMode val="edge"/>
          <c:yMode val="edge"/>
          <c:x val="0.14952777777777773"/>
          <c:y val="8.8201851851851851E-2"/>
          <c:w val="0.79408250000000002"/>
          <c:h val="0.75064652777777763"/>
        </c:manualLayout>
      </c:layout>
      <c:barChart>
        <c:barDir val="col"/>
        <c:grouping val="clustered"/>
        <c:varyColors val="0"/>
        <c:ser>
          <c:idx val="0"/>
          <c:order val="0"/>
          <c:tx>
            <c:strRef>
              <c:f>データ!$P$21</c:f>
              <c:strCache>
                <c:ptCount val="1"/>
                <c:pt idx="0">
                  <c:v>関空</c:v>
                </c:pt>
              </c:strCache>
            </c:strRef>
          </c:tx>
          <c:spPr>
            <a:solidFill>
              <a:srgbClr val="FF0000"/>
            </a:solidFill>
          </c:spPr>
          <c:invertIfNegative val="0"/>
          <c:cat>
            <c:numRef>
              <c:f>データ!$O$22:$O$31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データ!$P$22:$P$31</c:f>
              <c:numCache>
                <c:formatCode>0_);[Red]\(0\)</c:formatCode>
                <c:ptCount val="10"/>
                <c:pt idx="0">
                  <c:v>4660</c:v>
                </c:pt>
                <c:pt idx="1">
                  <c:v>5727</c:v>
                </c:pt>
                <c:pt idx="2">
                  <c:v>6284</c:v>
                </c:pt>
                <c:pt idx="3">
                  <c:v>6956</c:v>
                </c:pt>
                <c:pt idx="4">
                  <c:v>7177</c:v>
                </c:pt>
                <c:pt idx="5">
                  <c:v>7759</c:v>
                </c:pt>
                <c:pt idx="6">
                  <c:v>7392</c:v>
                </c:pt>
                <c:pt idx="7">
                  <c:v>7850</c:v>
                </c:pt>
                <c:pt idx="8">
                  <c:v>8098</c:v>
                </c:pt>
                <c:pt idx="9" formatCode="0_ ">
                  <c:v>8427.2937199999997</c:v>
                </c:pt>
              </c:numCache>
            </c:numRef>
          </c:val>
          <c:extLst>
            <c:ext xmlns:c16="http://schemas.microsoft.com/office/drawing/2014/chart" uri="{C3380CC4-5D6E-409C-BE32-E72D297353CC}">
              <c16:uniqueId val="{00000000-EC7E-4CB8-9DC5-CB1806A2A571}"/>
            </c:ext>
          </c:extLst>
        </c:ser>
        <c:ser>
          <c:idx val="1"/>
          <c:order val="1"/>
          <c:tx>
            <c:strRef>
              <c:f>データ!$S$21</c:f>
              <c:strCache>
                <c:ptCount val="1"/>
                <c:pt idx="0">
                  <c:v>成田＋羽田</c:v>
                </c:pt>
              </c:strCache>
            </c:strRef>
          </c:tx>
          <c:spPr>
            <a:solidFill>
              <a:schemeClr val="accent2">
                <a:lumMod val="60000"/>
                <a:lumOff val="40000"/>
              </a:schemeClr>
            </a:solidFill>
          </c:spPr>
          <c:invertIfNegative val="0"/>
          <c:cat>
            <c:numRef>
              <c:f>データ!$O$22:$O$31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データ!$S$22:$S$31</c:f>
              <c:numCache>
                <c:formatCode>0_);[Red]\(0\)</c:formatCode>
                <c:ptCount val="10"/>
                <c:pt idx="0">
                  <c:v>7041.08</c:v>
                </c:pt>
                <c:pt idx="1">
                  <c:v>8483.0499999999993</c:v>
                </c:pt>
                <c:pt idx="2">
                  <c:v>8706</c:v>
                </c:pt>
                <c:pt idx="3">
                  <c:v>9965</c:v>
                </c:pt>
                <c:pt idx="4">
                  <c:v>11071</c:v>
                </c:pt>
                <c:pt idx="5">
                  <c:v>11834</c:v>
                </c:pt>
                <c:pt idx="6">
                  <c:v>11286</c:v>
                </c:pt>
                <c:pt idx="7">
                  <c:v>17446</c:v>
                </c:pt>
                <c:pt idx="8">
                  <c:v>13622</c:v>
                </c:pt>
                <c:pt idx="9">
                  <c:v>14858.331690000001</c:v>
                </c:pt>
              </c:numCache>
            </c:numRef>
          </c:val>
          <c:extLst>
            <c:ext xmlns:c16="http://schemas.microsoft.com/office/drawing/2014/chart" uri="{C3380CC4-5D6E-409C-BE32-E72D297353CC}">
              <c16:uniqueId val="{00000001-EC7E-4CB8-9DC5-CB1806A2A571}"/>
            </c:ext>
          </c:extLst>
        </c:ser>
        <c:dLbls>
          <c:showLegendKey val="0"/>
          <c:showVal val="0"/>
          <c:showCatName val="0"/>
          <c:showSerName val="0"/>
          <c:showPercent val="0"/>
          <c:showBubbleSize val="0"/>
        </c:dLbls>
        <c:gapWidth val="150"/>
        <c:axId val="378721032"/>
        <c:axId val="378716328"/>
      </c:barChart>
      <c:catAx>
        <c:axId val="378721032"/>
        <c:scaling>
          <c:orientation val="minMax"/>
        </c:scaling>
        <c:delete val="0"/>
        <c:axPos val="b"/>
        <c:title>
          <c:tx>
            <c:rich>
              <a:bodyPr/>
              <a:lstStyle/>
              <a:p>
                <a:pPr>
                  <a:defRPr b="0"/>
                </a:pPr>
                <a:r>
                  <a:rPr lang="en-US" altLang="ja-JP" b="0"/>
                  <a:t>(</a:t>
                </a:r>
                <a:r>
                  <a:rPr lang="ja-JP" altLang="en-US" b="0"/>
                  <a:t>年度</a:t>
                </a:r>
                <a:r>
                  <a:rPr lang="en-US" altLang="ja-JP" b="0"/>
                  <a:t>)</a:t>
                </a:r>
                <a:endParaRPr lang="ja-JP" altLang="en-US" b="0"/>
              </a:p>
            </c:rich>
          </c:tx>
          <c:layout>
            <c:manualLayout>
              <c:xMode val="edge"/>
              <c:yMode val="edge"/>
              <c:x val="0.87166250000000001"/>
              <c:y val="0.88603726851851849"/>
            </c:manualLayout>
          </c:layout>
          <c:overlay val="0"/>
        </c:title>
        <c:numFmt formatCode="General" sourceLinked="1"/>
        <c:majorTickMark val="out"/>
        <c:minorTickMark val="none"/>
        <c:tickLblPos val="nextTo"/>
        <c:crossAx val="378716328"/>
        <c:crosses val="autoZero"/>
        <c:auto val="1"/>
        <c:lblAlgn val="ctr"/>
        <c:lblOffset val="100"/>
        <c:noMultiLvlLbl val="0"/>
      </c:catAx>
      <c:valAx>
        <c:axId val="378716328"/>
        <c:scaling>
          <c:orientation val="minMax"/>
        </c:scaling>
        <c:delete val="0"/>
        <c:axPos val="l"/>
        <c:majorGridlines/>
        <c:numFmt formatCode="0_);[Red]\(0\)" sourceLinked="1"/>
        <c:majorTickMark val="out"/>
        <c:minorTickMark val="none"/>
        <c:tickLblPos val="nextTo"/>
        <c:crossAx val="378721032"/>
        <c:crosses val="autoZero"/>
        <c:crossBetween val="between"/>
      </c:valAx>
    </c:plotArea>
    <c:legend>
      <c:legendPos val="b"/>
      <c:layout>
        <c:manualLayout>
          <c:xMode val="edge"/>
          <c:yMode val="edge"/>
          <c:x val="0.30180444444444443"/>
          <c:y val="0.88804328703703705"/>
          <c:w val="0.38933527777777777"/>
          <c:h val="5.3160416666666668E-2"/>
        </c:manualLayout>
      </c:layout>
      <c:overlay val="0"/>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Sheet1!$I$21</c:f>
              <c:strCache>
                <c:ptCount val="1"/>
                <c:pt idx="0">
                  <c:v>大阪府</c:v>
                </c:pt>
              </c:strCache>
            </c:strRef>
          </c:tx>
          <c:marker>
            <c:spPr>
              <a:solidFill>
                <a:schemeClr val="tx1"/>
              </a:solidFill>
            </c:spPr>
          </c:marker>
          <c:cat>
            <c:numRef>
              <c:f>Sheet1!$J$20:$L$20</c:f>
              <c:numCache>
                <c:formatCode>General</c:formatCode>
                <c:ptCount val="3"/>
                <c:pt idx="0">
                  <c:v>2008</c:v>
                </c:pt>
                <c:pt idx="1">
                  <c:v>2014</c:v>
                </c:pt>
                <c:pt idx="2">
                  <c:v>2018</c:v>
                </c:pt>
              </c:numCache>
            </c:numRef>
          </c:cat>
          <c:val>
            <c:numRef>
              <c:f>Sheet1!$J$21:$L$21</c:f>
              <c:numCache>
                <c:formatCode>0.000</c:formatCode>
                <c:ptCount val="3"/>
                <c:pt idx="0">
                  <c:v>0.98599999999999999</c:v>
                </c:pt>
                <c:pt idx="1">
                  <c:v>0.99</c:v>
                </c:pt>
                <c:pt idx="2">
                  <c:v>0.998</c:v>
                </c:pt>
              </c:numCache>
            </c:numRef>
          </c:val>
          <c:smooth val="0"/>
          <c:extLst>
            <c:ext xmlns:c16="http://schemas.microsoft.com/office/drawing/2014/chart" uri="{C3380CC4-5D6E-409C-BE32-E72D297353CC}">
              <c16:uniqueId val="{00000000-DD7F-44BD-B87F-07F44D2CFE89}"/>
            </c:ext>
          </c:extLst>
        </c:ser>
        <c:ser>
          <c:idx val="1"/>
          <c:order val="1"/>
          <c:tx>
            <c:strRef>
              <c:f>Sheet1!$I$22</c:f>
              <c:strCache>
                <c:ptCount val="1"/>
                <c:pt idx="0">
                  <c:v>京都府</c:v>
                </c:pt>
              </c:strCache>
            </c:strRef>
          </c:tx>
          <c:cat>
            <c:numRef>
              <c:f>Sheet1!$J$20:$L$20</c:f>
              <c:numCache>
                <c:formatCode>General</c:formatCode>
                <c:ptCount val="3"/>
                <c:pt idx="0">
                  <c:v>2008</c:v>
                </c:pt>
                <c:pt idx="1">
                  <c:v>2014</c:v>
                </c:pt>
                <c:pt idx="2">
                  <c:v>2018</c:v>
                </c:pt>
              </c:numCache>
            </c:numRef>
          </c:cat>
          <c:val>
            <c:numRef>
              <c:f>Sheet1!$J$22:$L$22</c:f>
              <c:numCache>
                <c:formatCode>0.000</c:formatCode>
                <c:ptCount val="3"/>
                <c:pt idx="0">
                  <c:v>1.0429999999999999</c:v>
                </c:pt>
                <c:pt idx="1">
                  <c:v>1.0229999999999999</c:v>
                </c:pt>
                <c:pt idx="2">
                  <c:v>1.015625</c:v>
                </c:pt>
              </c:numCache>
            </c:numRef>
          </c:val>
          <c:smooth val="0"/>
          <c:extLst>
            <c:ext xmlns:c16="http://schemas.microsoft.com/office/drawing/2014/chart" uri="{C3380CC4-5D6E-409C-BE32-E72D297353CC}">
              <c16:uniqueId val="{00000001-DD7F-44BD-B87F-07F44D2CFE89}"/>
            </c:ext>
          </c:extLst>
        </c:ser>
        <c:ser>
          <c:idx val="2"/>
          <c:order val="2"/>
          <c:tx>
            <c:strRef>
              <c:f>Sheet1!$I$23</c:f>
              <c:strCache>
                <c:ptCount val="1"/>
                <c:pt idx="0">
                  <c:v>兵庫県</c:v>
                </c:pt>
              </c:strCache>
            </c:strRef>
          </c:tx>
          <c:cat>
            <c:numRef>
              <c:f>Sheet1!$J$20:$L$20</c:f>
              <c:numCache>
                <c:formatCode>General</c:formatCode>
                <c:ptCount val="3"/>
                <c:pt idx="0">
                  <c:v>2008</c:v>
                </c:pt>
                <c:pt idx="1">
                  <c:v>2014</c:v>
                </c:pt>
                <c:pt idx="2">
                  <c:v>2018</c:v>
                </c:pt>
              </c:numCache>
            </c:numRef>
          </c:cat>
          <c:val>
            <c:numRef>
              <c:f>Sheet1!$J$23:$L$23</c:f>
              <c:numCache>
                <c:formatCode>0.000</c:formatCode>
                <c:ptCount val="3"/>
                <c:pt idx="0">
                  <c:v>1.0109999999999999</c:v>
                </c:pt>
                <c:pt idx="1">
                  <c:v>0.995</c:v>
                </c:pt>
                <c:pt idx="2">
                  <c:v>0.984375</c:v>
                </c:pt>
              </c:numCache>
            </c:numRef>
          </c:val>
          <c:smooth val="0"/>
          <c:extLst>
            <c:ext xmlns:c16="http://schemas.microsoft.com/office/drawing/2014/chart" uri="{C3380CC4-5D6E-409C-BE32-E72D297353CC}">
              <c16:uniqueId val="{00000002-DD7F-44BD-B87F-07F44D2CFE89}"/>
            </c:ext>
          </c:extLst>
        </c:ser>
        <c:ser>
          <c:idx val="3"/>
          <c:order val="3"/>
          <c:tx>
            <c:strRef>
              <c:f>Sheet1!$I$24</c:f>
              <c:strCache>
                <c:ptCount val="1"/>
                <c:pt idx="0">
                  <c:v>神奈川県</c:v>
                </c:pt>
              </c:strCache>
            </c:strRef>
          </c:tx>
          <c:cat>
            <c:numRef>
              <c:f>Sheet1!$J$20:$L$20</c:f>
              <c:numCache>
                <c:formatCode>General</c:formatCode>
                <c:ptCount val="3"/>
                <c:pt idx="0">
                  <c:v>2008</c:v>
                </c:pt>
                <c:pt idx="1">
                  <c:v>2014</c:v>
                </c:pt>
                <c:pt idx="2">
                  <c:v>2018</c:v>
                </c:pt>
              </c:numCache>
            </c:numRef>
          </c:cat>
          <c:val>
            <c:numRef>
              <c:f>Sheet1!$J$24:$L$24</c:f>
              <c:numCache>
                <c:formatCode>0.000</c:formatCode>
                <c:ptCount val="3"/>
                <c:pt idx="0">
                  <c:v>0.99299999999999999</c:v>
                </c:pt>
                <c:pt idx="1">
                  <c:v>0.98499999999999999</c:v>
                </c:pt>
                <c:pt idx="2">
                  <c:v>1</c:v>
                </c:pt>
              </c:numCache>
            </c:numRef>
          </c:val>
          <c:smooth val="0"/>
          <c:extLst>
            <c:ext xmlns:c16="http://schemas.microsoft.com/office/drawing/2014/chart" uri="{C3380CC4-5D6E-409C-BE32-E72D297353CC}">
              <c16:uniqueId val="{00000003-DD7F-44BD-B87F-07F44D2CFE89}"/>
            </c:ext>
          </c:extLst>
        </c:ser>
        <c:dLbls>
          <c:showLegendKey val="0"/>
          <c:showVal val="0"/>
          <c:showCatName val="0"/>
          <c:showSerName val="0"/>
          <c:showPercent val="0"/>
          <c:showBubbleSize val="0"/>
        </c:dLbls>
        <c:marker val="1"/>
        <c:smooth val="0"/>
        <c:axId val="378717112"/>
        <c:axId val="378713976"/>
      </c:lineChart>
      <c:catAx>
        <c:axId val="378717112"/>
        <c:scaling>
          <c:orientation val="minMax"/>
        </c:scaling>
        <c:delete val="0"/>
        <c:axPos val="b"/>
        <c:numFmt formatCode="General" sourceLinked="1"/>
        <c:majorTickMark val="out"/>
        <c:minorTickMark val="none"/>
        <c:tickLblPos val="nextTo"/>
        <c:crossAx val="378713976"/>
        <c:crosses val="autoZero"/>
        <c:auto val="1"/>
        <c:lblAlgn val="ctr"/>
        <c:lblOffset val="100"/>
        <c:noMultiLvlLbl val="0"/>
      </c:catAx>
      <c:valAx>
        <c:axId val="378713976"/>
        <c:scaling>
          <c:orientation val="minMax"/>
          <c:min val="0.95000000000000007"/>
        </c:scaling>
        <c:delete val="0"/>
        <c:axPos val="l"/>
        <c:majorGridlines/>
        <c:numFmt formatCode="0.0%" sourceLinked="0"/>
        <c:majorTickMark val="out"/>
        <c:minorTickMark val="none"/>
        <c:tickLblPos val="nextTo"/>
        <c:crossAx val="3787171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'[Microsoft PowerPoint 内のグラフ]Sheet1'!$I$6</c:f>
              <c:strCache>
                <c:ptCount val="1"/>
                <c:pt idx="0">
                  <c:v>大阪府</c:v>
                </c:pt>
              </c:strCache>
            </c:strRef>
          </c:tx>
          <c:marker>
            <c:spPr>
              <a:solidFill>
                <a:schemeClr val="tx1"/>
              </a:solidFill>
            </c:spPr>
          </c:marker>
          <c:cat>
            <c:numRef>
              <c:f>'[Microsoft PowerPoint 内のグラフ]Sheet1'!$J$5:$L$5</c:f>
              <c:numCache>
                <c:formatCode>General</c:formatCode>
                <c:ptCount val="3"/>
                <c:pt idx="0">
                  <c:v>2008</c:v>
                </c:pt>
                <c:pt idx="1">
                  <c:v>2014</c:v>
                </c:pt>
                <c:pt idx="2">
                  <c:v>2018</c:v>
                </c:pt>
              </c:numCache>
            </c:numRef>
          </c:cat>
          <c:val>
            <c:numRef>
              <c:f>'[Microsoft PowerPoint 内のグラフ]Sheet1'!$J$6:$L$6</c:f>
              <c:numCache>
                <c:formatCode>0.000</c:formatCode>
                <c:ptCount val="3"/>
                <c:pt idx="0">
                  <c:v>0.95899999999999996</c:v>
                </c:pt>
                <c:pt idx="1">
                  <c:v>0.97</c:v>
                </c:pt>
                <c:pt idx="2">
                  <c:v>0.96299999999999997</c:v>
                </c:pt>
              </c:numCache>
            </c:numRef>
          </c:val>
          <c:smooth val="0"/>
          <c:extLst>
            <c:ext xmlns:c16="http://schemas.microsoft.com/office/drawing/2014/chart" uri="{C3380CC4-5D6E-409C-BE32-E72D297353CC}">
              <c16:uniqueId val="{00000000-8257-4CA7-ABB0-F26573F7C67C}"/>
            </c:ext>
          </c:extLst>
        </c:ser>
        <c:ser>
          <c:idx val="1"/>
          <c:order val="1"/>
          <c:tx>
            <c:strRef>
              <c:f>'[Microsoft PowerPoint 内のグラフ]Sheet1'!$I$7</c:f>
              <c:strCache>
                <c:ptCount val="1"/>
                <c:pt idx="0">
                  <c:v>京都府</c:v>
                </c:pt>
              </c:strCache>
            </c:strRef>
          </c:tx>
          <c:cat>
            <c:numRef>
              <c:f>'[Microsoft PowerPoint 内のグラフ]Sheet1'!$J$5:$L$5</c:f>
              <c:numCache>
                <c:formatCode>General</c:formatCode>
                <c:ptCount val="3"/>
                <c:pt idx="0">
                  <c:v>2008</c:v>
                </c:pt>
                <c:pt idx="1">
                  <c:v>2014</c:v>
                </c:pt>
                <c:pt idx="2">
                  <c:v>2018</c:v>
                </c:pt>
              </c:numCache>
            </c:numRef>
          </c:cat>
          <c:val>
            <c:numRef>
              <c:f>'[Microsoft PowerPoint 内のグラフ]Sheet1'!$J$7:$L$7</c:f>
              <c:numCache>
                <c:formatCode>0.000</c:formatCode>
                <c:ptCount val="3"/>
                <c:pt idx="0">
                  <c:v>1.046</c:v>
                </c:pt>
                <c:pt idx="1">
                  <c:v>1.0049999999999999</c:v>
                </c:pt>
                <c:pt idx="2">
                  <c:v>1.028169014084507</c:v>
                </c:pt>
              </c:numCache>
            </c:numRef>
          </c:val>
          <c:smooth val="0"/>
          <c:extLst>
            <c:ext xmlns:c16="http://schemas.microsoft.com/office/drawing/2014/chart" uri="{C3380CC4-5D6E-409C-BE32-E72D297353CC}">
              <c16:uniqueId val="{00000001-8257-4CA7-ABB0-F26573F7C67C}"/>
            </c:ext>
          </c:extLst>
        </c:ser>
        <c:ser>
          <c:idx val="2"/>
          <c:order val="2"/>
          <c:tx>
            <c:strRef>
              <c:f>'[Microsoft PowerPoint 内のグラフ]Sheet1'!$I$8</c:f>
              <c:strCache>
                <c:ptCount val="1"/>
                <c:pt idx="0">
                  <c:v>兵庫県</c:v>
                </c:pt>
              </c:strCache>
            </c:strRef>
          </c:tx>
          <c:cat>
            <c:numRef>
              <c:f>'[Microsoft PowerPoint 内のグラフ]Sheet1'!$J$5:$L$5</c:f>
              <c:numCache>
                <c:formatCode>General</c:formatCode>
                <c:ptCount val="3"/>
                <c:pt idx="0">
                  <c:v>2008</c:v>
                </c:pt>
                <c:pt idx="1">
                  <c:v>2014</c:v>
                </c:pt>
                <c:pt idx="2">
                  <c:v>2018</c:v>
                </c:pt>
              </c:numCache>
            </c:numRef>
          </c:cat>
          <c:val>
            <c:numRef>
              <c:f>'[Microsoft PowerPoint 内のグラフ]Sheet1'!$J$8:$L$8</c:f>
              <c:numCache>
                <c:formatCode>0.000</c:formatCode>
                <c:ptCount val="3"/>
                <c:pt idx="0">
                  <c:v>1.0109999999999999</c:v>
                </c:pt>
                <c:pt idx="1">
                  <c:v>1</c:v>
                </c:pt>
                <c:pt idx="2">
                  <c:v>0.9859154929577465</c:v>
                </c:pt>
              </c:numCache>
            </c:numRef>
          </c:val>
          <c:smooth val="0"/>
          <c:extLst>
            <c:ext xmlns:c16="http://schemas.microsoft.com/office/drawing/2014/chart" uri="{C3380CC4-5D6E-409C-BE32-E72D297353CC}">
              <c16:uniqueId val="{00000002-8257-4CA7-ABB0-F26573F7C67C}"/>
            </c:ext>
          </c:extLst>
        </c:ser>
        <c:ser>
          <c:idx val="3"/>
          <c:order val="3"/>
          <c:tx>
            <c:strRef>
              <c:f>'[Microsoft PowerPoint 内のグラフ]Sheet1'!$I$9</c:f>
              <c:strCache>
                <c:ptCount val="1"/>
                <c:pt idx="0">
                  <c:v>神奈川県</c:v>
                </c:pt>
              </c:strCache>
            </c:strRef>
          </c:tx>
          <c:cat>
            <c:numRef>
              <c:f>'[Microsoft PowerPoint 内のグラフ]Sheet1'!$J$5:$L$5</c:f>
              <c:numCache>
                <c:formatCode>General</c:formatCode>
                <c:ptCount val="3"/>
                <c:pt idx="0">
                  <c:v>2008</c:v>
                </c:pt>
                <c:pt idx="1">
                  <c:v>2014</c:v>
                </c:pt>
                <c:pt idx="2">
                  <c:v>2018</c:v>
                </c:pt>
              </c:numCache>
            </c:numRef>
          </c:cat>
          <c:val>
            <c:numRef>
              <c:f>'[Microsoft PowerPoint 内のグラフ]Sheet1'!$J$9:$L$9</c:f>
              <c:numCache>
                <c:formatCode>0.000</c:formatCode>
                <c:ptCount val="3"/>
                <c:pt idx="0">
                  <c:v>0.995</c:v>
                </c:pt>
                <c:pt idx="1">
                  <c:v>0.97799999999999998</c:v>
                </c:pt>
                <c:pt idx="2">
                  <c:v>0.9859154929577465</c:v>
                </c:pt>
              </c:numCache>
            </c:numRef>
          </c:val>
          <c:smooth val="0"/>
          <c:extLst>
            <c:ext xmlns:c16="http://schemas.microsoft.com/office/drawing/2014/chart" uri="{C3380CC4-5D6E-409C-BE32-E72D297353CC}">
              <c16:uniqueId val="{00000003-8257-4CA7-ABB0-F26573F7C67C}"/>
            </c:ext>
          </c:extLst>
        </c:ser>
        <c:dLbls>
          <c:showLegendKey val="0"/>
          <c:showVal val="0"/>
          <c:showCatName val="0"/>
          <c:showSerName val="0"/>
          <c:showPercent val="0"/>
          <c:showBubbleSize val="0"/>
        </c:dLbls>
        <c:marker val="1"/>
        <c:smooth val="0"/>
        <c:axId val="485354872"/>
        <c:axId val="485351344"/>
      </c:lineChart>
      <c:catAx>
        <c:axId val="485354872"/>
        <c:scaling>
          <c:orientation val="minMax"/>
        </c:scaling>
        <c:delete val="0"/>
        <c:axPos val="b"/>
        <c:numFmt formatCode="General" sourceLinked="1"/>
        <c:majorTickMark val="out"/>
        <c:minorTickMark val="none"/>
        <c:tickLblPos val="nextTo"/>
        <c:crossAx val="485351344"/>
        <c:crosses val="autoZero"/>
        <c:auto val="1"/>
        <c:lblAlgn val="ctr"/>
        <c:lblOffset val="100"/>
        <c:noMultiLvlLbl val="0"/>
      </c:catAx>
      <c:valAx>
        <c:axId val="485351344"/>
        <c:scaling>
          <c:orientation val="minMax"/>
          <c:max val="1.05"/>
          <c:min val="0.95000000000000007"/>
        </c:scaling>
        <c:delete val="0"/>
        <c:axPos val="l"/>
        <c:majorGridlines/>
        <c:numFmt formatCode="0.0%" sourceLinked="0"/>
        <c:majorTickMark val="out"/>
        <c:minorTickMark val="none"/>
        <c:tickLblPos val="nextTo"/>
        <c:crossAx val="485354872"/>
        <c:crosses val="autoZero"/>
        <c:crossBetween val="between"/>
        <c:majorUnit val="1.0000000000000002E-2"/>
      </c:valAx>
    </c:plotArea>
    <c:legend>
      <c:legendPos val="r"/>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'[Microsoft PowerPoint 内のグラフ]Sheet1'!$I$36</c:f>
              <c:strCache>
                <c:ptCount val="1"/>
                <c:pt idx="0">
                  <c:v>大阪府</c:v>
                </c:pt>
              </c:strCache>
            </c:strRef>
          </c:tx>
          <c:marker>
            <c:spPr>
              <a:solidFill>
                <a:schemeClr val="tx1"/>
              </a:solidFill>
            </c:spPr>
          </c:marker>
          <c:cat>
            <c:numRef>
              <c:f>'[Microsoft PowerPoint 内のグラフ]Sheet1'!$J$35:$L$35</c:f>
              <c:numCache>
                <c:formatCode>General</c:formatCode>
                <c:ptCount val="3"/>
                <c:pt idx="0">
                  <c:v>2008</c:v>
                </c:pt>
                <c:pt idx="1">
                  <c:v>2014</c:v>
                </c:pt>
                <c:pt idx="2">
                  <c:v>2018</c:v>
                </c:pt>
              </c:numCache>
            </c:numRef>
          </c:cat>
          <c:val>
            <c:numRef>
              <c:f>'[Microsoft PowerPoint 内のグラフ]Sheet1'!$J$36:$L$36</c:f>
              <c:numCache>
                <c:formatCode>0.000</c:formatCode>
                <c:ptCount val="3"/>
                <c:pt idx="0">
                  <c:v>0.95799999999999996</c:v>
                </c:pt>
                <c:pt idx="1">
                  <c:v>0.97</c:v>
                </c:pt>
                <c:pt idx="2">
                  <c:v>0.98199999999999998</c:v>
                </c:pt>
              </c:numCache>
            </c:numRef>
          </c:val>
          <c:smooth val="0"/>
          <c:extLst>
            <c:ext xmlns:c16="http://schemas.microsoft.com/office/drawing/2014/chart" uri="{C3380CC4-5D6E-409C-BE32-E72D297353CC}">
              <c16:uniqueId val="{00000000-70E4-4878-A16C-BFEA68730C58}"/>
            </c:ext>
          </c:extLst>
        </c:ser>
        <c:ser>
          <c:idx val="1"/>
          <c:order val="1"/>
          <c:tx>
            <c:strRef>
              <c:f>'[Microsoft PowerPoint 内のグラフ]Sheet1'!$I$37</c:f>
              <c:strCache>
                <c:ptCount val="1"/>
                <c:pt idx="0">
                  <c:v>京都府</c:v>
                </c:pt>
              </c:strCache>
            </c:strRef>
          </c:tx>
          <c:cat>
            <c:numRef>
              <c:f>'[Microsoft PowerPoint 内のグラフ]Sheet1'!$J$35:$L$35</c:f>
              <c:numCache>
                <c:formatCode>General</c:formatCode>
                <c:ptCount val="3"/>
                <c:pt idx="0">
                  <c:v>2008</c:v>
                </c:pt>
                <c:pt idx="1">
                  <c:v>2014</c:v>
                </c:pt>
                <c:pt idx="2">
                  <c:v>2018</c:v>
                </c:pt>
              </c:numCache>
            </c:numRef>
          </c:cat>
          <c:val>
            <c:numRef>
              <c:f>'[Microsoft PowerPoint 内のグラフ]Sheet1'!$J$37:$L$37</c:f>
              <c:numCache>
                <c:formatCode>0.000</c:formatCode>
                <c:ptCount val="3"/>
                <c:pt idx="0">
                  <c:v>0.999</c:v>
                </c:pt>
                <c:pt idx="1">
                  <c:v>1</c:v>
                </c:pt>
                <c:pt idx="2">
                  <c:v>1.0129999999999999</c:v>
                </c:pt>
              </c:numCache>
            </c:numRef>
          </c:val>
          <c:smooth val="0"/>
          <c:extLst>
            <c:ext xmlns:c16="http://schemas.microsoft.com/office/drawing/2014/chart" uri="{C3380CC4-5D6E-409C-BE32-E72D297353CC}">
              <c16:uniqueId val="{00000001-70E4-4878-A16C-BFEA68730C58}"/>
            </c:ext>
          </c:extLst>
        </c:ser>
        <c:ser>
          <c:idx val="2"/>
          <c:order val="2"/>
          <c:tx>
            <c:strRef>
              <c:f>'[Microsoft PowerPoint 内のグラフ]Sheet1'!$I$38</c:f>
              <c:strCache>
                <c:ptCount val="1"/>
                <c:pt idx="0">
                  <c:v>兵庫県</c:v>
                </c:pt>
              </c:strCache>
            </c:strRef>
          </c:tx>
          <c:cat>
            <c:numRef>
              <c:f>'[Microsoft PowerPoint 内のグラフ]Sheet1'!$J$35:$L$35</c:f>
              <c:numCache>
                <c:formatCode>General</c:formatCode>
                <c:ptCount val="3"/>
                <c:pt idx="0">
                  <c:v>2008</c:v>
                </c:pt>
                <c:pt idx="1">
                  <c:v>2014</c:v>
                </c:pt>
                <c:pt idx="2">
                  <c:v>2018</c:v>
                </c:pt>
              </c:numCache>
            </c:numRef>
          </c:cat>
          <c:val>
            <c:numRef>
              <c:f>'[Microsoft PowerPoint 内のグラフ]Sheet1'!$J$38:$L$38</c:f>
              <c:numCache>
                <c:formatCode>0.000</c:formatCode>
                <c:ptCount val="3"/>
                <c:pt idx="0">
                  <c:v>0.996</c:v>
                </c:pt>
                <c:pt idx="1">
                  <c:v>1.006</c:v>
                </c:pt>
                <c:pt idx="2">
                  <c:v>1.0129999999999999</c:v>
                </c:pt>
              </c:numCache>
            </c:numRef>
          </c:val>
          <c:smooth val="0"/>
          <c:extLst>
            <c:ext xmlns:c16="http://schemas.microsoft.com/office/drawing/2014/chart" uri="{C3380CC4-5D6E-409C-BE32-E72D297353CC}">
              <c16:uniqueId val="{00000002-70E4-4878-A16C-BFEA68730C58}"/>
            </c:ext>
          </c:extLst>
        </c:ser>
        <c:ser>
          <c:idx val="3"/>
          <c:order val="3"/>
          <c:tx>
            <c:strRef>
              <c:f>'[Microsoft PowerPoint 内のグラフ]Sheet1'!$I$39</c:f>
              <c:strCache>
                <c:ptCount val="1"/>
                <c:pt idx="0">
                  <c:v>神奈川県</c:v>
                </c:pt>
              </c:strCache>
            </c:strRef>
          </c:tx>
          <c:cat>
            <c:numRef>
              <c:f>'[Microsoft PowerPoint 内のグラフ]Sheet1'!$J$35:$L$35</c:f>
              <c:numCache>
                <c:formatCode>General</c:formatCode>
                <c:ptCount val="3"/>
                <c:pt idx="0">
                  <c:v>2008</c:v>
                </c:pt>
                <c:pt idx="1">
                  <c:v>2014</c:v>
                </c:pt>
                <c:pt idx="2">
                  <c:v>2018</c:v>
                </c:pt>
              </c:numCache>
            </c:numRef>
          </c:cat>
          <c:val>
            <c:numRef>
              <c:f>'[Microsoft PowerPoint 内のグラフ]Sheet1'!$J$39:$L$39</c:f>
              <c:numCache>
                <c:formatCode>0.000</c:formatCode>
                <c:ptCount val="3"/>
                <c:pt idx="0">
                  <c:v>0.995</c:v>
                </c:pt>
                <c:pt idx="1">
                  <c:v>0.997</c:v>
                </c:pt>
                <c:pt idx="2">
                  <c:v>1</c:v>
                </c:pt>
              </c:numCache>
            </c:numRef>
          </c:val>
          <c:smooth val="0"/>
          <c:extLst>
            <c:ext xmlns:c16="http://schemas.microsoft.com/office/drawing/2014/chart" uri="{C3380CC4-5D6E-409C-BE32-E72D297353CC}">
              <c16:uniqueId val="{00000003-70E4-4878-A16C-BFEA68730C58}"/>
            </c:ext>
          </c:extLst>
        </c:ser>
        <c:dLbls>
          <c:showLegendKey val="0"/>
          <c:showVal val="0"/>
          <c:showCatName val="0"/>
          <c:showSerName val="0"/>
          <c:showPercent val="0"/>
          <c:showBubbleSize val="0"/>
        </c:dLbls>
        <c:marker val="1"/>
        <c:smooth val="0"/>
        <c:axId val="485350168"/>
        <c:axId val="485348600"/>
      </c:lineChart>
      <c:catAx>
        <c:axId val="485350168"/>
        <c:scaling>
          <c:orientation val="minMax"/>
        </c:scaling>
        <c:delete val="0"/>
        <c:axPos val="b"/>
        <c:numFmt formatCode="General" sourceLinked="1"/>
        <c:majorTickMark val="out"/>
        <c:minorTickMark val="none"/>
        <c:tickLblPos val="nextTo"/>
        <c:crossAx val="485348600"/>
        <c:crosses val="autoZero"/>
        <c:auto val="1"/>
        <c:lblAlgn val="ctr"/>
        <c:lblOffset val="100"/>
        <c:noMultiLvlLbl val="0"/>
      </c:catAx>
      <c:valAx>
        <c:axId val="485348600"/>
        <c:scaling>
          <c:orientation val="minMax"/>
          <c:max val="1.05"/>
          <c:min val="0.95000000000000007"/>
        </c:scaling>
        <c:delete val="0"/>
        <c:axPos val="l"/>
        <c:majorGridlines/>
        <c:numFmt formatCode="0.0%" sourceLinked="0"/>
        <c:majorTickMark val="out"/>
        <c:minorTickMark val="none"/>
        <c:tickLblPos val="nextTo"/>
        <c:crossAx val="485350168"/>
        <c:crosses val="autoZero"/>
        <c:crossBetween val="between"/>
      </c:valAx>
    </c:plotArea>
    <c:legend>
      <c:legendPos val="r"/>
      <c:layout/>
      <c:overlay val="0"/>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0.18292</cdr:x>
      <cdr:y>0</cdr:y>
    </cdr:from>
    <cdr:to>
      <cdr:x>0.85162</cdr:x>
      <cdr:y>0.09218</cdr:y>
    </cdr:to>
    <cdr:sp macro="" textlink="">
      <cdr:nvSpPr>
        <cdr:cNvPr id="2" name="テキスト ボックス 3"/>
        <cdr:cNvSpPr txBox="1"/>
      </cdr:nvSpPr>
      <cdr:spPr>
        <a:xfrm xmlns:a="http://schemas.openxmlformats.org/drawingml/2006/main">
          <a:off x="856063" y="0"/>
          <a:ext cx="3129516" cy="29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300" dirty="0" smtClean="0"/>
            <a:t>国際線ＬＣＣの便数及び割合（各年夏期）</a:t>
          </a:r>
          <a:endParaRPr kumimoji="1" lang="ja-JP" altLang="en-US" sz="1300" dirty="0"/>
        </a:p>
      </cdr:txBody>
    </cdr:sp>
  </cdr:relSizeAnchor>
  <cdr:relSizeAnchor xmlns:cdr="http://schemas.openxmlformats.org/drawingml/2006/chartDrawing">
    <cdr:from>
      <cdr:x>0</cdr:x>
      <cdr:y>0</cdr:y>
    </cdr:from>
    <cdr:to>
      <cdr:x>0.22086</cdr:x>
      <cdr:y>0.07726</cdr:y>
    </cdr:to>
    <cdr:sp macro="" textlink="">
      <cdr:nvSpPr>
        <cdr:cNvPr id="3" name="テキスト ボックス 3"/>
        <cdr:cNvSpPr txBox="1"/>
      </cdr:nvSpPr>
      <cdr:spPr>
        <a:xfrm xmlns:a="http://schemas.openxmlformats.org/drawingml/2006/main">
          <a:off x="-131912" y="0"/>
          <a:ext cx="1033625" cy="2503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t>（便</a:t>
          </a:r>
          <a:r>
            <a:rPr kumimoji="1" lang="en-US" altLang="ja-JP" sz="1000" dirty="0" smtClean="0"/>
            <a:t>/</a:t>
          </a:r>
          <a:r>
            <a:rPr kumimoji="1" lang="ja-JP" altLang="en-US" sz="1000" dirty="0" smtClean="0"/>
            <a:t>週）</a:t>
          </a:r>
          <a:endParaRPr kumimoji="1" lang="ja-JP" altLang="en-US" sz="1000" dirty="0"/>
        </a:p>
      </cdr:txBody>
    </cdr:sp>
  </cdr:relSizeAnchor>
  <cdr:relSizeAnchor xmlns:cdr="http://schemas.openxmlformats.org/drawingml/2006/chartDrawing">
    <cdr:from>
      <cdr:x>0.00678</cdr:x>
      <cdr:y>0.92592</cdr:y>
    </cdr:from>
    <cdr:to>
      <cdr:x>0.67548</cdr:x>
      <cdr:y>0.99044</cdr:y>
    </cdr:to>
    <cdr:sp macro="" textlink="">
      <cdr:nvSpPr>
        <cdr:cNvPr id="4" name="テキスト ボックス 3"/>
        <cdr:cNvSpPr txBox="1"/>
      </cdr:nvSpPr>
      <cdr:spPr>
        <a:xfrm xmlns:a="http://schemas.openxmlformats.org/drawingml/2006/main">
          <a:off x="31750" y="2999995"/>
          <a:ext cx="3129516" cy="2090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dirty="0" smtClean="0"/>
            <a:t>出典：</a:t>
          </a:r>
          <a:r>
            <a:rPr lang="ja-JP" altLang="ja-JP" sz="700">
              <a:effectLst/>
              <a:latin typeface="+mn-lt"/>
              <a:ea typeface="+mn-ea"/>
              <a:cs typeface="+mn-cs"/>
            </a:rPr>
            <a:t>各空港会社「運営概況」</a:t>
          </a:r>
          <a:r>
            <a:rPr lang="ja-JP" altLang="en-US" sz="700">
              <a:effectLst/>
              <a:latin typeface="+mn-lt"/>
              <a:ea typeface="+mn-ea"/>
              <a:cs typeface="+mn-cs"/>
            </a:rPr>
            <a:t>、羽田は</a:t>
          </a:r>
          <a:r>
            <a:rPr lang="en-US" altLang="ja-JP" sz="700">
              <a:effectLst/>
              <a:latin typeface="+mn-lt"/>
              <a:ea typeface="+mn-ea"/>
              <a:cs typeface="+mn-cs"/>
            </a:rPr>
            <a:t>JTB</a:t>
          </a:r>
          <a:r>
            <a:rPr lang="ja-JP" altLang="en-US" sz="700">
              <a:effectLst/>
              <a:latin typeface="+mn-lt"/>
              <a:ea typeface="+mn-ea"/>
              <a:cs typeface="+mn-cs"/>
            </a:rPr>
            <a:t>時刻表・国交省「国際線就航状況」</a:t>
          </a:r>
          <a:endParaRPr lang="ja-JP" altLang="ja-JP" sz="8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0.239</cdr:x>
      <cdr:y>0.00599</cdr:y>
    </cdr:from>
    <cdr:to>
      <cdr:x>0.88127</cdr:x>
      <cdr:y>0.10138</cdr:y>
    </cdr:to>
    <cdr:sp macro="" textlink="">
      <cdr:nvSpPr>
        <cdr:cNvPr id="2" name="テキスト ボックス 12"/>
        <cdr:cNvSpPr txBox="1"/>
      </cdr:nvSpPr>
      <cdr:spPr>
        <a:xfrm xmlns:a="http://schemas.openxmlformats.org/drawingml/2006/main">
          <a:off x="1118505" y="19409"/>
          <a:ext cx="3005821" cy="3090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300" dirty="0">
              <a:latin typeface="+mn-ea"/>
            </a:rPr>
            <a:t>国際</a:t>
          </a:r>
          <a:r>
            <a:rPr lang="ja-JP" altLang="en-US" sz="1300" dirty="0" smtClean="0">
              <a:latin typeface="+mn-ea"/>
            </a:rPr>
            <a:t>線旅客便就航</a:t>
          </a:r>
          <a:r>
            <a:rPr lang="ja-JP" altLang="en-US" sz="1300" dirty="0">
              <a:latin typeface="+mn-ea"/>
            </a:rPr>
            <a:t>都市数</a:t>
          </a:r>
          <a:r>
            <a:rPr kumimoji="1" lang="ja-JP" altLang="en-US" sz="1300" dirty="0" smtClean="0">
              <a:latin typeface="+mn-ea"/>
            </a:rPr>
            <a:t>（各年夏期）</a:t>
          </a:r>
          <a:endParaRPr kumimoji="1" lang="ja-JP" altLang="en-US" sz="1300" dirty="0">
            <a:latin typeface="+mn-ea"/>
          </a:endParaRPr>
        </a:p>
      </cdr:txBody>
    </cdr:sp>
  </cdr:relSizeAnchor>
  <cdr:relSizeAnchor xmlns:cdr="http://schemas.openxmlformats.org/drawingml/2006/chartDrawing">
    <cdr:from>
      <cdr:x>0.03207</cdr:x>
      <cdr:y>0.91699</cdr:y>
    </cdr:from>
    <cdr:to>
      <cdr:x>0.79047</cdr:x>
      <cdr:y>0.985</cdr:y>
    </cdr:to>
    <cdr:sp macro="" textlink="">
      <cdr:nvSpPr>
        <cdr:cNvPr id="3" name="テキスト ボックス 1"/>
        <cdr:cNvSpPr txBox="1"/>
      </cdr:nvSpPr>
      <cdr:spPr>
        <a:xfrm xmlns:a="http://schemas.openxmlformats.org/drawingml/2006/main">
          <a:off x="146749" y="2905030"/>
          <a:ext cx="3470445"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dirty="0" smtClean="0"/>
            <a:t>出典：</a:t>
          </a:r>
          <a:r>
            <a:rPr lang="ja-JP" altLang="ja-JP" sz="800">
              <a:effectLst/>
              <a:latin typeface="+mn-lt"/>
              <a:ea typeface="+mn-ea"/>
              <a:cs typeface="+mn-cs"/>
            </a:rPr>
            <a:t>各空港会社「運営概況」</a:t>
          </a:r>
          <a:r>
            <a:rPr lang="ja-JP" altLang="en-US" sz="800">
              <a:effectLst/>
              <a:latin typeface="+mn-lt"/>
              <a:ea typeface="+mn-ea"/>
              <a:cs typeface="+mn-cs"/>
            </a:rPr>
            <a:t>、羽田は</a:t>
          </a:r>
          <a:r>
            <a:rPr lang="en-US" altLang="ja-JP" sz="800">
              <a:effectLst/>
              <a:latin typeface="+mn-lt"/>
              <a:ea typeface="+mn-ea"/>
              <a:cs typeface="+mn-cs"/>
            </a:rPr>
            <a:t>JTB</a:t>
          </a:r>
          <a:r>
            <a:rPr lang="ja-JP" altLang="en-US" sz="800">
              <a:effectLst/>
              <a:latin typeface="+mn-lt"/>
              <a:ea typeface="+mn-ea"/>
              <a:cs typeface="+mn-cs"/>
            </a:rPr>
            <a:t>時刻表・国交省「国際線就航状況」</a:t>
          </a:r>
          <a:endParaRPr lang="ja-JP" altLang="ja-JP"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0.89147</cdr:x>
      <cdr:y>0.16169</cdr:y>
    </cdr:from>
    <cdr:to>
      <cdr:x>1</cdr:x>
      <cdr:y>0.29398</cdr:y>
    </cdr:to>
    <cdr:sp macro="" textlink="">
      <cdr:nvSpPr>
        <cdr:cNvPr id="2"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3"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4"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5"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6"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7"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8"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9"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10"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11"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dirty="0"/>
            <a:t>成田</a:t>
          </a:r>
        </a:p>
      </cdr:txBody>
    </cdr:sp>
  </cdr:relSizeAnchor>
  <cdr:relSizeAnchor xmlns:cdr="http://schemas.openxmlformats.org/drawingml/2006/chartDrawing">
    <cdr:from>
      <cdr:x>0.89147</cdr:x>
      <cdr:y>0.22735</cdr:y>
    </cdr:from>
    <cdr:to>
      <cdr:x>1</cdr:x>
      <cdr:y>0.35964</cdr:y>
    </cdr:to>
    <cdr:sp macro="" textlink="">
      <cdr:nvSpPr>
        <cdr:cNvPr id="12"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13"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0.05276</cdr:x>
      <cdr:y>0.90978</cdr:y>
    </cdr:from>
    <cdr:to>
      <cdr:x>0.72146</cdr:x>
      <cdr:y>0.97778</cdr:y>
    </cdr:to>
    <cdr:sp macro="" textlink="">
      <cdr:nvSpPr>
        <cdr:cNvPr id="14" name="テキスト ボックス 1"/>
        <cdr:cNvSpPr txBox="1"/>
      </cdr:nvSpPr>
      <cdr:spPr>
        <a:xfrm xmlns:a="http://schemas.openxmlformats.org/drawingml/2006/main">
          <a:off x="241451" y="2882172"/>
          <a:ext cx="3059971"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dirty="0" smtClean="0"/>
            <a:t>出典：法務省「入国管理統計」</a:t>
          </a:r>
          <a:endParaRPr lang="ja-JP" altLang="ja-JP"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0.12226</cdr:x>
      <cdr:y>0.008</cdr:y>
    </cdr:from>
    <cdr:to>
      <cdr:x>0.8625</cdr:x>
      <cdr:y>0.11458</cdr:y>
    </cdr:to>
    <cdr:sp macro="" textlink="">
      <cdr:nvSpPr>
        <cdr:cNvPr id="3" name="テキスト ボックス 15"/>
        <cdr:cNvSpPr txBox="1"/>
      </cdr:nvSpPr>
      <cdr:spPr>
        <a:xfrm xmlns:a="http://schemas.openxmlformats.org/drawingml/2006/main">
          <a:off x="558988" y="21946"/>
          <a:ext cx="3384377" cy="2923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300" dirty="0">
              <a:latin typeface="+mn-ea"/>
            </a:rPr>
            <a:t>国際</a:t>
          </a:r>
          <a:r>
            <a:rPr lang="ja-JP" altLang="en-US" sz="1300" dirty="0" smtClean="0">
              <a:latin typeface="+mn-ea"/>
            </a:rPr>
            <a:t>線旅客便就航</a:t>
          </a:r>
          <a:r>
            <a:rPr lang="ja-JP" altLang="en-US" sz="1300" dirty="0">
              <a:latin typeface="+mn-ea"/>
            </a:rPr>
            <a:t>便</a:t>
          </a:r>
          <a:r>
            <a:rPr lang="ja-JP" altLang="en-US" sz="1300" dirty="0" smtClean="0">
              <a:latin typeface="+mn-ea"/>
            </a:rPr>
            <a:t>数</a:t>
          </a:r>
          <a:r>
            <a:rPr kumimoji="1" lang="ja-JP" altLang="en-US" sz="1300" dirty="0" smtClean="0">
              <a:latin typeface="+mn-ea"/>
            </a:rPr>
            <a:t>（各年夏期）（便</a:t>
          </a:r>
          <a:r>
            <a:rPr kumimoji="1" lang="en-US" altLang="ja-JP" sz="1300" dirty="0" smtClean="0">
              <a:latin typeface="+mn-ea"/>
            </a:rPr>
            <a:t>/</a:t>
          </a:r>
          <a:r>
            <a:rPr kumimoji="1" lang="ja-JP" altLang="en-US" sz="1300" dirty="0" smtClean="0">
              <a:latin typeface="+mn-ea"/>
            </a:rPr>
            <a:t>週）</a:t>
          </a:r>
          <a:endParaRPr kumimoji="1" lang="ja-JP" altLang="en-US" sz="1300" dirty="0">
            <a:latin typeface="+mn-ea"/>
          </a:endParaRPr>
        </a:p>
      </cdr:txBody>
    </cdr:sp>
  </cdr:relSizeAnchor>
  <cdr:relSizeAnchor xmlns:cdr="http://schemas.openxmlformats.org/drawingml/2006/chartDrawing">
    <cdr:from>
      <cdr:x>0.00475</cdr:x>
      <cdr:y>0.03038</cdr:y>
    </cdr:from>
    <cdr:to>
      <cdr:x>0.22561</cdr:x>
      <cdr:y>0.10764</cdr:y>
    </cdr:to>
    <cdr:sp macro="" textlink="">
      <cdr:nvSpPr>
        <cdr:cNvPr id="4" name="テキスト ボックス 3"/>
        <cdr:cNvSpPr txBox="1"/>
      </cdr:nvSpPr>
      <cdr:spPr>
        <a:xfrm xmlns:a="http://schemas.openxmlformats.org/drawingml/2006/main">
          <a:off x="22225" y="98425"/>
          <a:ext cx="1033625" cy="250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t>（便</a:t>
          </a:r>
          <a:r>
            <a:rPr kumimoji="1" lang="en-US" altLang="ja-JP" sz="1000" dirty="0" smtClean="0"/>
            <a:t>/</a:t>
          </a:r>
          <a:r>
            <a:rPr kumimoji="1" lang="ja-JP" altLang="en-US" sz="1000" dirty="0" smtClean="0"/>
            <a:t>週）</a:t>
          </a:r>
          <a:endParaRPr kumimoji="1" lang="ja-JP" altLang="en-US" sz="1000" dirty="0"/>
        </a:p>
      </cdr:txBody>
    </cdr:sp>
  </cdr:relSizeAnchor>
  <cdr:relSizeAnchor xmlns:cdr="http://schemas.openxmlformats.org/drawingml/2006/chartDrawing">
    <cdr:from>
      <cdr:x>0.03708</cdr:x>
      <cdr:y>0.9211</cdr:y>
    </cdr:from>
    <cdr:to>
      <cdr:x>0.80814</cdr:x>
      <cdr:y>0.98911</cdr:y>
    </cdr:to>
    <cdr:sp macro="" textlink="">
      <cdr:nvSpPr>
        <cdr:cNvPr id="5" name="テキスト ボックス 1"/>
        <cdr:cNvSpPr txBox="1"/>
      </cdr:nvSpPr>
      <cdr:spPr>
        <a:xfrm xmlns:a="http://schemas.openxmlformats.org/drawingml/2006/main">
          <a:off x="169658" y="2918055"/>
          <a:ext cx="352839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dirty="0" smtClean="0"/>
            <a:t>出典：</a:t>
          </a:r>
          <a:r>
            <a:rPr lang="ja-JP" altLang="ja-JP" sz="800" dirty="0">
              <a:effectLst/>
              <a:latin typeface="+mn-lt"/>
              <a:ea typeface="+mn-ea"/>
              <a:cs typeface="+mn-cs"/>
            </a:rPr>
            <a:t>各空港会社「運営概況」</a:t>
          </a:r>
          <a:r>
            <a:rPr lang="ja-JP" altLang="en-US" sz="800" dirty="0">
              <a:effectLst/>
              <a:latin typeface="+mn-lt"/>
              <a:ea typeface="+mn-ea"/>
              <a:cs typeface="+mn-cs"/>
            </a:rPr>
            <a:t>、羽田は</a:t>
          </a:r>
          <a:r>
            <a:rPr lang="en-US" altLang="ja-JP" sz="800" dirty="0">
              <a:effectLst/>
              <a:latin typeface="+mn-lt"/>
              <a:ea typeface="+mn-ea"/>
              <a:cs typeface="+mn-cs"/>
            </a:rPr>
            <a:t>JTB</a:t>
          </a:r>
          <a:r>
            <a:rPr lang="ja-JP" altLang="en-US" sz="800" dirty="0">
              <a:effectLst/>
              <a:latin typeface="+mn-lt"/>
              <a:ea typeface="+mn-ea"/>
              <a:cs typeface="+mn-cs"/>
            </a:rPr>
            <a:t>時刻表・国交省「国際線就航状況」</a:t>
          </a:r>
          <a:endParaRPr lang="ja-JP" altLang="ja-JP" sz="900" dirty="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0.88891</cdr:x>
      <cdr:y>0.14352</cdr:y>
    </cdr:from>
    <cdr:to>
      <cdr:x>1</cdr:x>
      <cdr:y>0.29977</cdr:y>
    </cdr:to>
    <cdr:sp macro="" textlink="">
      <cdr:nvSpPr>
        <cdr:cNvPr id="2" name="テキスト ボックス 1"/>
        <cdr:cNvSpPr txBox="1"/>
      </cdr:nvSpPr>
      <cdr:spPr>
        <a:xfrm xmlns:a="http://schemas.openxmlformats.org/drawingml/2006/main">
          <a:off x="4064080" y="3937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成田</a:t>
          </a:r>
        </a:p>
      </cdr:txBody>
    </cdr:sp>
  </cdr:relSizeAnchor>
  <cdr:relSizeAnchor xmlns:cdr="http://schemas.openxmlformats.org/drawingml/2006/chartDrawing">
    <cdr:from>
      <cdr:x>0.88819</cdr:x>
      <cdr:y>0.5706</cdr:y>
    </cdr:from>
    <cdr:to>
      <cdr:x>0.99929</cdr:x>
      <cdr:y>0.72685</cdr:y>
    </cdr:to>
    <cdr:sp macro="" textlink="">
      <cdr:nvSpPr>
        <cdr:cNvPr id="3" name="テキスト ボックス 1"/>
        <cdr:cNvSpPr txBox="1"/>
      </cdr:nvSpPr>
      <cdr:spPr>
        <a:xfrm xmlns:a="http://schemas.openxmlformats.org/drawingml/2006/main">
          <a:off x="4060825" y="15652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0.88891</cdr:x>
      <cdr:y>0.66435</cdr:y>
    </cdr:from>
    <cdr:to>
      <cdr:x>1</cdr:x>
      <cdr:y>0.8206</cdr:y>
    </cdr:to>
    <cdr:sp macro="" textlink="">
      <cdr:nvSpPr>
        <cdr:cNvPr id="4" name="テキスト ボックス 1"/>
        <cdr:cNvSpPr txBox="1"/>
      </cdr:nvSpPr>
      <cdr:spPr>
        <a:xfrm xmlns:a="http://schemas.openxmlformats.org/drawingml/2006/main">
          <a:off x="4064080" y="182245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0.88891</cdr:x>
      <cdr:y>0.93318</cdr:y>
    </cdr:from>
    <cdr:to>
      <cdr:x>1</cdr:x>
      <cdr:y>1</cdr:y>
    </cdr:to>
    <cdr:sp macro="" textlink="">
      <cdr:nvSpPr>
        <cdr:cNvPr id="17" name="テキスト ボックス 1"/>
        <cdr:cNvSpPr txBox="1"/>
      </cdr:nvSpPr>
      <cdr:spPr>
        <a:xfrm xmlns:a="http://schemas.openxmlformats.org/drawingml/2006/main">
          <a:off x="2878723" y="3813175"/>
          <a:ext cx="359777" cy="2730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00"/>
            <a:t>(</a:t>
          </a:r>
          <a:r>
            <a:rPr lang="ja-JP" altLang="en-US" sz="1000"/>
            <a:t>年</a:t>
          </a:r>
          <a:r>
            <a:rPr lang="en-US" altLang="ja-JP" sz="1000"/>
            <a:t>)</a:t>
          </a:r>
          <a:endParaRPr lang="ja-JP" altLang="en-US" sz="1000"/>
        </a:p>
      </cdr:txBody>
    </cdr:sp>
  </cdr:relSizeAnchor>
  <cdr:relSizeAnchor xmlns:cdr="http://schemas.openxmlformats.org/drawingml/2006/chartDrawing">
    <cdr:from>
      <cdr:x>0.01161</cdr:x>
      <cdr:y>0.01098</cdr:y>
    </cdr:from>
    <cdr:to>
      <cdr:x>0.20426</cdr:x>
      <cdr:y>0.10112</cdr:y>
    </cdr:to>
    <cdr:sp macro="" textlink="">
      <cdr:nvSpPr>
        <cdr:cNvPr id="18" name="テキスト ボックス 1"/>
        <cdr:cNvSpPr txBox="1"/>
      </cdr:nvSpPr>
      <cdr:spPr>
        <a:xfrm xmlns:a="http://schemas.openxmlformats.org/drawingml/2006/main">
          <a:off x="41782" y="47451"/>
          <a:ext cx="693548" cy="389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00"/>
            <a:t>(</a:t>
          </a:r>
          <a:r>
            <a:rPr lang="ja-JP" altLang="en-US" sz="1000"/>
            <a:t>万トン</a:t>
          </a:r>
          <a:r>
            <a:rPr lang="en-US" altLang="ja-JP" sz="1000"/>
            <a:t>)</a:t>
          </a:r>
          <a:endParaRPr lang="ja-JP" altLang="en-US" sz="1000"/>
        </a:p>
      </cdr:txBody>
    </cdr:sp>
  </cdr:relSizeAnchor>
  <cdr:relSizeAnchor xmlns:cdr="http://schemas.openxmlformats.org/drawingml/2006/chartDrawing">
    <cdr:from>
      <cdr:x>0.01676</cdr:x>
      <cdr:y>0.92898</cdr:y>
    </cdr:from>
    <cdr:to>
      <cdr:x>0.88607</cdr:x>
      <cdr:y>0.97737</cdr:y>
    </cdr:to>
    <cdr:sp macro="" textlink="">
      <cdr:nvSpPr>
        <cdr:cNvPr id="19" name="テキスト ボックス 1"/>
        <cdr:cNvSpPr txBox="1"/>
      </cdr:nvSpPr>
      <cdr:spPr>
        <a:xfrm xmlns:a="http://schemas.openxmlformats.org/drawingml/2006/main">
          <a:off x="60325" y="4013200"/>
          <a:ext cx="3129516" cy="2090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dirty="0" smtClean="0"/>
            <a:t>出典：</a:t>
          </a:r>
          <a:r>
            <a:rPr lang="ja-JP" altLang="en-US" sz="700" dirty="0">
              <a:effectLst/>
              <a:latin typeface="+mn-lt"/>
              <a:ea typeface="+mn-ea"/>
              <a:cs typeface="+mn-cs"/>
            </a:rPr>
            <a:t>国交省「暦年・年度別空港管理状況調書」</a:t>
          </a:r>
          <a:endParaRPr lang="ja-JP" altLang="ja-JP" sz="800" dirty="0">
            <a:effectLs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0.02469</cdr:x>
      <cdr:y>0.9246</cdr:y>
    </cdr:from>
    <cdr:to>
      <cdr:x>0.894</cdr:x>
      <cdr:y>1</cdr:y>
    </cdr:to>
    <cdr:sp macro="" textlink="">
      <cdr:nvSpPr>
        <cdr:cNvPr id="27" name="テキスト ボックス 1"/>
        <cdr:cNvSpPr txBox="1"/>
      </cdr:nvSpPr>
      <cdr:spPr>
        <a:xfrm xmlns:a="http://schemas.openxmlformats.org/drawingml/2006/main">
          <a:off x="88900" y="3994270"/>
          <a:ext cx="3129516" cy="3257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700" dirty="0" smtClean="0"/>
            <a:t>出典：</a:t>
          </a:r>
          <a:r>
            <a:rPr lang="ja-JP" altLang="ja-JP" sz="700">
              <a:effectLst/>
              <a:latin typeface="+mn-lt"/>
              <a:ea typeface="+mn-ea"/>
              <a:cs typeface="+mn-cs"/>
            </a:rPr>
            <a:t>財務省「貿易統計」</a:t>
          </a:r>
          <a:endParaRPr lang="en-US" altLang="ja-JP" sz="700">
            <a:effectLst/>
            <a:latin typeface="+mn-lt"/>
            <a:ea typeface="+mn-ea"/>
            <a:cs typeface="+mn-cs"/>
          </a:endParaRPr>
        </a:p>
        <a:p xmlns:a="http://schemas.openxmlformats.org/drawingml/2006/main">
          <a:r>
            <a:rPr lang="ja-JP" altLang="en-US" sz="700">
              <a:effectLst/>
            </a:rPr>
            <a:t>　</a:t>
          </a:r>
          <a:r>
            <a:rPr lang="en-US" altLang="ja-JP" sz="700">
              <a:effectLst/>
            </a:rPr>
            <a:t>※ </a:t>
          </a:r>
          <a:r>
            <a:rPr lang="ja-JP" altLang="en-US" sz="700">
              <a:effectLst/>
            </a:rPr>
            <a:t>羽田の医薬品貿易額は僅少のため、グラフ上には表示できていない。</a:t>
          </a:r>
        </a:p>
      </cdr:txBody>
    </cdr:sp>
  </cdr:relSizeAnchor>
</c:userShapes>
</file>

<file path=ppt/drawings/drawing7.xml><?xml version="1.0" encoding="utf-8"?>
<c:userShapes xmlns:c="http://schemas.openxmlformats.org/drawingml/2006/chart">
  <cdr:relSizeAnchor xmlns:cdr="http://schemas.openxmlformats.org/drawingml/2006/chartDrawing">
    <cdr:from>
      <cdr:x>0.26274</cdr:x>
      <cdr:y>0.52333</cdr:y>
    </cdr:from>
    <cdr:to>
      <cdr:x>0.8559</cdr:x>
      <cdr:y>0.61352</cdr:y>
    </cdr:to>
    <cdr:sp macro="" textlink="">
      <cdr:nvSpPr>
        <cdr:cNvPr id="2" name="右矢印 1"/>
        <cdr:cNvSpPr/>
      </cdr:nvSpPr>
      <cdr:spPr>
        <a:xfrm xmlns:a="http://schemas.openxmlformats.org/drawingml/2006/main">
          <a:off x="1674505" y="1615058"/>
          <a:ext cx="3780420" cy="278336"/>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0.04529</cdr:x>
      <cdr:y>0.72332</cdr:y>
    </cdr:from>
    <cdr:to>
      <cdr:x>0.12438</cdr:x>
      <cdr:y>0.79332</cdr:y>
    </cdr:to>
    <cdr:sp macro="" textlink="">
      <cdr:nvSpPr>
        <cdr:cNvPr id="3" name="ホームベース 2"/>
        <cdr:cNvSpPr/>
      </cdr:nvSpPr>
      <cdr:spPr>
        <a:xfrm xmlns:a="http://schemas.openxmlformats.org/drawingml/2006/main">
          <a:off x="288667" y="2232248"/>
          <a:ext cx="504056" cy="216024"/>
        </a:xfrm>
        <a:prstGeom xmlns:a="http://schemas.openxmlformats.org/drawingml/2006/main" prst="homePlate">
          <a:avLst/>
        </a:prstGeom>
        <a:ln xmlns:a="http://schemas.openxmlformats.org/drawingml/2006/main" w="9525">
          <a:solidFill>
            <a:schemeClr val="tx2">
              <a:lumMod val="75000"/>
            </a:schemeClr>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lIns="36000" rIns="36000"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900" dirty="0" smtClean="0"/>
            <a:t>教育費</a:t>
          </a:r>
          <a:endParaRPr kumimoji="1" lang="ja-JP" alt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ACC26FBD-770B-46F2-A646-81AB63ABDF8C}" type="datetimeFigureOut">
              <a:rPr kumimoji="1" lang="ja-JP" altLang="en-US" smtClean="0"/>
              <a:t>2019/3/22</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0"/>
            <a:ext cx="2880101" cy="488793"/>
          </a:xfrm>
          <a:prstGeom prst="rect">
            <a:avLst/>
          </a:prstGeom>
        </p:spPr>
        <p:txBody>
          <a:bodyPr vert="horz" lIns="89675" tIns="44838" rIns="89675" bIns="44838" rtlCol="0"/>
          <a:lstStyle>
            <a:lvl1pPr algn="r">
              <a:defRPr sz="1200"/>
            </a:lvl1pPr>
          </a:lstStyle>
          <a:p>
            <a:fld id="{FB536B7E-0C7A-4BE3-919A-6EED0595B36F}" type="datetimeFigureOut">
              <a:rPr kumimoji="1" lang="ja-JP" altLang="en-US" smtClean="0"/>
              <a:t>2019/3/22</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88792"/>
          </a:xfrm>
          <a:prstGeom prst="rect">
            <a:avLst/>
          </a:prstGeom>
        </p:spPr>
        <p:txBody>
          <a:bodyPr vert="horz" lIns="89675" tIns="44838" rIns="89675" bIns="44838"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0</a:t>
            </a:fld>
            <a:endParaRPr kumimoji="1" lang="ja-JP" altLang="en-US"/>
          </a:p>
        </p:txBody>
      </p:sp>
    </p:spTree>
    <p:extLst>
      <p:ext uri="{BB962C8B-B14F-4D97-AF65-F5344CB8AC3E}">
        <p14:creationId xmlns:p14="http://schemas.microsoft.com/office/powerpoint/2010/main" val="3135452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68</a:t>
            </a:fld>
            <a:endParaRPr kumimoji="1" lang="ja-JP" altLang="en-US"/>
          </a:p>
        </p:txBody>
      </p:sp>
    </p:spTree>
    <p:extLst>
      <p:ext uri="{BB962C8B-B14F-4D97-AF65-F5344CB8AC3E}">
        <p14:creationId xmlns:p14="http://schemas.microsoft.com/office/powerpoint/2010/main" val="3108363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96</a:t>
            </a:fld>
            <a:endParaRPr kumimoji="1" lang="ja-JP" altLang="en-US"/>
          </a:p>
        </p:txBody>
      </p:sp>
    </p:spTree>
    <p:extLst>
      <p:ext uri="{BB962C8B-B14F-4D97-AF65-F5344CB8AC3E}">
        <p14:creationId xmlns:p14="http://schemas.microsoft.com/office/powerpoint/2010/main" val="59475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ja-JP" smtClean="0"/>
              <a:t>H301001</a:t>
            </a:r>
            <a:r>
              <a:rPr kumimoji="1" lang="ja-JP" altLang="en-US" smtClean="0"/>
              <a:t>時点</a:t>
            </a:r>
            <a:endParaRPr kumimoji="1" lang="ja-JP" altLang="en-US"/>
          </a:p>
        </p:txBody>
      </p:sp>
    </p:spTree>
    <p:extLst>
      <p:ext uri="{BB962C8B-B14F-4D97-AF65-F5344CB8AC3E}">
        <p14:creationId xmlns:p14="http://schemas.microsoft.com/office/powerpoint/2010/main" val="350538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99</a:t>
            </a:fld>
            <a:endParaRPr kumimoji="1" lang="ja-JP" altLang="en-US"/>
          </a:p>
        </p:txBody>
      </p:sp>
    </p:spTree>
    <p:extLst>
      <p:ext uri="{BB962C8B-B14F-4D97-AF65-F5344CB8AC3E}">
        <p14:creationId xmlns:p14="http://schemas.microsoft.com/office/powerpoint/2010/main" val="371451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101</a:t>
            </a:fld>
            <a:endParaRPr kumimoji="1" lang="ja-JP" altLang="en-US"/>
          </a:p>
        </p:txBody>
      </p:sp>
    </p:spTree>
    <p:extLst>
      <p:ext uri="{BB962C8B-B14F-4D97-AF65-F5344CB8AC3E}">
        <p14:creationId xmlns:p14="http://schemas.microsoft.com/office/powerpoint/2010/main" val="327560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103</a:t>
            </a:fld>
            <a:endParaRPr kumimoji="1" lang="ja-JP" altLang="en-US"/>
          </a:p>
        </p:txBody>
      </p:sp>
    </p:spTree>
    <p:extLst>
      <p:ext uri="{BB962C8B-B14F-4D97-AF65-F5344CB8AC3E}">
        <p14:creationId xmlns:p14="http://schemas.microsoft.com/office/powerpoint/2010/main" val="255916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a:t>
            </a:fld>
            <a:endParaRPr kumimoji="1" lang="ja-JP" altLang="en-US"/>
          </a:p>
        </p:txBody>
      </p:sp>
    </p:spTree>
    <p:extLst>
      <p:ext uri="{BB962C8B-B14F-4D97-AF65-F5344CB8AC3E}">
        <p14:creationId xmlns:p14="http://schemas.microsoft.com/office/powerpoint/2010/main" val="79454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2</a:t>
            </a:fld>
            <a:endParaRPr kumimoji="1" lang="ja-JP" altLang="en-US"/>
          </a:p>
        </p:txBody>
      </p:sp>
    </p:spTree>
    <p:extLst>
      <p:ext uri="{BB962C8B-B14F-4D97-AF65-F5344CB8AC3E}">
        <p14:creationId xmlns:p14="http://schemas.microsoft.com/office/powerpoint/2010/main" val="407072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3</a:t>
            </a:fld>
            <a:endParaRPr kumimoji="1" lang="ja-JP" altLang="en-US"/>
          </a:p>
        </p:txBody>
      </p:sp>
    </p:spTree>
    <p:extLst>
      <p:ext uri="{BB962C8B-B14F-4D97-AF65-F5344CB8AC3E}">
        <p14:creationId xmlns:p14="http://schemas.microsoft.com/office/powerpoint/2010/main" val="316668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7</a:t>
            </a:fld>
            <a:endParaRPr kumimoji="1" lang="ja-JP" altLang="en-US"/>
          </a:p>
        </p:txBody>
      </p:sp>
    </p:spTree>
    <p:extLst>
      <p:ext uri="{BB962C8B-B14F-4D97-AF65-F5344CB8AC3E}">
        <p14:creationId xmlns:p14="http://schemas.microsoft.com/office/powerpoint/2010/main" val="43211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a:t>
            </a:fld>
            <a:endParaRPr kumimoji="1" lang="ja-JP" altLang="en-US"/>
          </a:p>
        </p:txBody>
      </p:sp>
    </p:spTree>
    <p:extLst>
      <p:ext uri="{BB962C8B-B14F-4D97-AF65-F5344CB8AC3E}">
        <p14:creationId xmlns:p14="http://schemas.microsoft.com/office/powerpoint/2010/main" val="37062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7C5135-B842-4632-A1A8-CA6F8145B20D}" type="slidenum">
              <a:rPr kumimoji="1" lang="ja-JP" altLang="en-US" smtClean="0"/>
              <a:t>16</a:t>
            </a:fld>
            <a:endParaRPr kumimoji="1" lang="ja-JP" altLang="en-US"/>
          </a:p>
        </p:txBody>
      </p:sp>
    </p:spTree>
    <p:extLst>
      <p:ext uri="{BB962C8B-B14F-4D97-AF65-F5344CB8AC3E}">
        <p14:creationId xmlns:p14="http://schemas.microsoft.com/office/powerpoint/2010/main" val="373275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35</a:t>
            </a:fld>
            <a:endParaRPr lang="en-US" altLang="ja-JP"/>
          </a:p>
        </p:txBody>
      </p:sp>
    </p:spTree>
    <p:extLst>
      <p:ext uri="{BB962C8B-B14F-4D97-AF65-F5344CB8AC3E}">
        <p14:creationId xmlns:p14="http://schemas.microsoft.com/office/powerpoint/2010/main" val="24316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59</a:t>
            </a:fld>
            <a:endParaRPr lang="en-US" altLang="ja-JP"/>
          </a:p>
        </p:txBody>
      </p:sp>
    </p:spTree>
    <p:extLst>
      <p:ext uri="{BB962C8B-B14F-4D97-AF65-F5344CB8AC3E}">
        <p14:creationId xmlns:p14="http://schemas.microsoft.com/office/powerpoint/2010/main" val="149183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55298C-DF66-4417-9185-B72FC8CAB54C}" type="datetime1">
              <a:rPr kumimoji="1" lang="ja-JP" altLang="en-US" smtClean="0"/>
              <a:t>2019/3/22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325E01-818F-48CD-89A6-27F551D83D35}" type="datetime1">
              <a:rPr kumimoji="1" lang="ja-JP" altLang="en-US" smtClean="0"/>
              <a:t>2019/3/22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BBE384-3FA2-42E3-B62B-0ADFA7CEDA55}" type="datetime1">
              <a:rPr kumimoji="1" lang="ja-JP" altLang="en-US" smtClean="0"/>
              <a:t>2019/3/22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12E476-CA19-421C-8629-AEDF9C409691}" type="datetime1">
              <a:rPr kumimoji="1" lang="ja-JP" altLang="en-US" smtClean="0"/>
              <a:t>2019/3/22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F4E36D0-6B86-4635-B3E5-97E30A7DD98E}" type="datetime1">
              <a:rPr kumimoji="1" lang="ja-JP" altLang="en-US" smtClean="0"/>
              <a:t>2019/3/22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CBC22A-7C4A-4F96-BCA2-B3A82E585E51}" type="datetime1">
              <a:rPr kumimoji="1" lang="ja-JP" altLang="en-US" smtClean="0"/>
              <a:t>2019/3/22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2FCC7BB-4C9F-4D97-A0F5-A62105516CD3}" type="datetime1">
              <a:rPr kumimoji="1" lang="ja-JP" altLang="en-US" smtClean="0"/>
              <a:t>2019/3/22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B15A8CA-56CA-40C7-B43D-B22E7CF06772}" type="datetime1">
              <a:rPr kumimoji="1" lang="ja-JP" altLang="en-US" smtClean="0"/>
              <a:t>2019/3/22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03ADFA9-843C-4FA0-9FE8-B514C32BCEA9}" type="datetime1">
              <a:rPr kumimoji="1" lang="ja-JP" altLang="en-US" smtClean="0"/>
              <a:t>2019/3/22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6AC1AF-2E4B-4106-A631-3F108997D73F}" type="datetime1">
              <a:rPr kumimoji="1" lang="ja-JP" altLang="en-US" smtClean="0"/>
              <a:t>2019/3/22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D0EC07-589B-4734-81B9-C515CF7CE996}" type="datetime1">
              <a:rPr kumimoji="1" lang="ja-JP" altLang="en-US" smtClean="0"/>
              <a:t>2019/3/22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BB288-4278-47B1-8A30-57BA4AB1BF3E}" type="datetime1">
              <a:rPr kumimoji="1" lang="ja-JP" altLang="en-US" smtClean="0"/>
              <a:t>2019/3/22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556792"/>
            <a:ext cx="7772400" cy="1470025"/>
          </a:xfrm>
        </p:spPr>
        <p:txBody>
          <a:bodyPr>
            <a:normAutofit/>
          </a:bodyPr>
          <a:lstStyle/>
          <a:p>
            <a:r>
              <a:rPr kumimoji="1" lang="ja-JP" altLang="en-US" sz="4000" dirty="0" smtClean="0"/>
              <a:t>大阪府庁の点検・棚卸し結果</a:t>
            </a:r>
            <a:r>
              <a:rPr kumimoji="1" lang="en-US" altLang="ja-JP" sz="4000" dirty="0" smtClean="0"/>
              <a:t/>
            </a:r>
            <a:br>
              <a:rPr kumimoji="1" lang="en-US" altLang="ja-JP" sz="4000" dirty="0" smtClean="0"/>
            </a:br>
            <a:r>
              <a:rPr lang="ja-JP" altLang="en-US" sz="2800" dirty="0" smtClean="0"/>
              <a:t>（</a:t>
            </a:r>
            <a:r>
              <a:rPr lang="en-US" altLang="ja-JP" sz="2800" dirty="0" smtClean="0"/>
              <a:t>2008</a:t>
            </a:r>
            <a:r>
              <a:rPr lang="ja-JP" altLang="en-US" sz="2800" dirty="0" smtClean="0"/>
              <a:t>年～</a:t>
            </a:r>
            <a:r>
              <a:rPr lang="en-US" altLang="ja-JP" sz="2800" dirty="0" smtClean="0"/>
              <a:t>2017</a:t>
            </a:r>
            <a:r>
              <a:rPr lang="ja-JP" altLang="en-US" sz="2800" dirty="0" smtClean="0"/>
              <a:t>年）</a:t>
            </a:r>
            <a:endParaRPr kumimoji="1" lang="ja-JP" altLang="en-US" sz="2800" dirty="0"/>
          </a:p>
        </p:txBody>
      </p:sp>
      <p:sp>
        <p:nvSpPr>
          <p:cNvPr id="4" name="タイトル 1"/>
          <p:cNvSpPr txBox="1">
            <a:spLocks/>
          </p:cNvSpPr>
          <p:nvPr/>
        </p:nvSpPr>
        <p:spPr>
          <a:xfrm>
            <a:off x="2267744" y="4365104"/>
            <a:ext cx="460851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dirty="0" smtClean="0"/>
              <a:t>2018</a:t>
            </a:r>
            <a:r>
              <a:rPr lang="ja-JP" altLang="en-US" sz="4000" dirty="0" smtClean="0"/>
              <a:t>年</a:t>
            </a:r>
            <a:r>
              <a:rPr lang="en-US" altLang="ja-JP" sz="4000" dirty="0" smtClean="0"/>
              <a:t>12</a:t>
            </a:r>
            <a:r>
              <a:rPr lang="ja-JP" altLang="en-US" sz="4000" dirty="0" smtClean="0"/>
              <a:t>月</a:t>
            </a:r>
            <a:endParaRPr lang="en-US" altLang="ja-JP" sz="4000" dirty="0" smtClean="0"/>
          </a:p>
          <a:p>
            <a:r>
              <a:rPr lang="ja-JP" altLang="en-US" sz="4000" dirty="0" smtClean="0"/>
              <a:t>大阪府</a:t>
            </a:r>
            <a:endParaRPr lang="ja-JP" altLang="en-US" sz="2800" dirty="0"/>
          </a:p>
        </p:txBody>
      </p:sp>
      <p:sp>
        <p:nvSpPr>
          <p:cNvPr id="6" name="テキスト ボックス 5"/>
          <p:cNvSpPr txBox="1">
            <a:spLocks noChangeArrowheads="1"/>
          </p:cNvSpPr>
          <p:nvPr/>
        </p:nvSpPr>
        <p:spPr bwMode="auto">
          <a:xfrm>
            <a:off x="7245333" y="116634"/>
            <a:ext cx="1928664" cy="411257"/>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Ｈ</a:t>
            </a:r>
            <a:r>
              <a:rPr lang="en-US" altLang="ja-JP" sz="1100" dirty="0" smtClean="0">
                <a:solidFill>
                  <a:srgbClr val="000000"/>
                </a:solidFill>
                <a:latin typeface="Meiryo UI" pitchFamily="50" charset="-128"/>
                <a:ea typeface="Meiryo UI" pitchFamily="50" charset="-128"/>
                <a:cs typeface="Meiryo UI" pitchFamily="50" charset="-128"/>
              </a:rPr>
              <a:t>30.12.20</a:t>
            </a:r>
            <a:endParaRPr lang="en-US" altLang="ja-JP" sz="11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第</a:t>
            </a:r>
            <a:r>
              <a:rPr lang="en-US" altLang="ja-JP" sz="1100" dirty="0" smtClean="0">
                <a:solidFill>
                  <a:srgbClr val="000000"/>
                </a:solidFill>
                <a:latin typeface="Meiryo UI" pitchFamily="50" charset="-128"/>
                <a:ea typeface="Meiryo UI" pitchFamily="50" charset="-128"/>
                <a:cs typeface="Meiryo UI" pitchFamily="50" charset="-128"/>
              </a:rPr>
              <a:t>16</a:t>
            </a:r>
            <a:r>
              <a:rPr lang="ja-JP" altLang="en-US" sz="1100" dirty="0" smtClean="0">
                <a:solidFill>
                  <a:srgbClr val="000000"/>
                </a:solidFill>
                <a:latin typeface="Meiryo UI" pitchFamily="50" charset="-128"/>
                <a:ea typeface="Meiryo UI" pitchFamily="50" charset="-128"/>
                <a:cs typeface="Meiryo UI" pitchFamily="50" charset="-128"/>
              </a:rPr>
              <a:t>回</a:t>
            </a:r>
            <a:r>
              <a:rPr lang="ja-JP" altLang="en-US" sz="1100" dirty="0">
                <a:solidFill>
                  <a:srgbClr val="000000"/>
                </a:solidFill>
                <a:latin typeface="Meiryo UI" pitchFamily="50" charset="-128"/>
                <a:ea typeface="Meiryo UI" pitchFamily="50" charset="-128"/>
                <a:cs typeface="Meiryo UI" pitchFamily="50" charset="-128"/>
              </a:rPr>
              <a:t>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7" name="テキスト ボックス 6"/>
          <p:cNvSpPr txBox="1">
            <a:spLocks noChangeArrowheads="1"/>
          </p:cNvSpPr>
          <p:nvPr/>
        </p:nvSpPr>
        <p:spPr bwMode="auto">
          <a:xfrm>
            <a:off x="7517812" y="548680"/>
            <a:ext cx="1421256" cy="288147"/>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Meiryo UI" pitchFamily="50" charset="-128"/>
                <a:ea typeface="Meiryo UI" pitchFamily="50" charset="-128"/>
                <a:cs typeface="Meiryo UI" pitchFamily="50" charset="-128"/>
              </a:rPr>
              <a:t>参考資料６－</a:t>
            </a:r>
            <a:r>
              <a:rPr lang="ja-JP" altLang="en-US" sz="1400" dirty="0">
                <a:solidFill>
                  <a:srgbClr val="000000"/>
                </a:solidFill>
                <a:latin typeface="Meiryo UI" pitchFamily="50" charset="-128"/>
                <a:ea typeface="Meiryo UI" pitchFamily="50" charset="-128"/>
                <a:cs typeface="Meiryo UI" pitchFamily="50" charset="-128"/>
              </a:rPr>
              <a:t>１</a:t>
            </a:r>
            <a:endParaRPr lang="en-US" altLang="ja-JP" sz="1400"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1514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9</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64690" y="106698"/>
            <a:ext cx="2598788"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D</a:t>
            </a:r>
            <a:r>
              <a:rPr lang="ja-JP" altLang="en-US" b="1" dirty="0" smtClean="0">
                <a:latin typeface="Meiryo UI" panose="020B0604030504040204" pitchFamily="50" charset="-128"/>
                <a:ea typeface="Meiryo UI" panose="020B0604030504040204" pitchFamily="50" charset="-128"/>
              </a:rPr>
              <a:t>　成長</a:t>
            </a:r>
            <a:r>
              <a:rPr lang="ja-JP" altLang="en-US" b="1" dirty="0">
                <a:latin typeface="Meiryo UI" panose="020B0604030504040204" pitchFamily="50" charset="-128"/>
                <a:ea typeface="Meiryo UI" panose="020B0604030504040204" pitchFamily="50" charset="-128"/>
              </a:rPr>
              <a:t>戦略（大阪府）</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671736451"/>
              </p:ext>
            </p:extLst>
          </p:nvPr>
        </p:nvGraphicFramePr>
        <p:xfrm>
          <a:off x="339855" y="649613"/>
          <a:ext cx="8431163" cy="6146954"/>
        </p:xfrm>
        <a:graphic>
          <a:graphicData uri="http://schemas.openxmlformats.org/drawingml/2006/table">
            <a:tbl>
              <a:tblPr>
                <a:tableStyleId>{5940675A-B579-460E-94D1-54222C63F5DA}</a:tableStyleId>
              </a:tblPr>
              <a:tblGrid>
                <a:gridCol w="534170">
                  <a:extLst>
                    <a:ext uri="{9D8B030D-6E8A-4147-A177-3AD203B41FA5}">
                      <a16:colId xmlns:a16="http://schemas.microsoft.com/office/drawing/2014/main" val="1914016124"/>
                    </a:ext>
                  </a:extLst>
                </a:gridCol>
                <a:gridCol w="637092">
                  <a:extLst>
                    <a:ext uri="{9D8B030D-6E8A-4147-A177-3AD203B41FA5}">
                      <a16:colId xmlns:a16="http://schemas.microsoft.com/office/drawing/2014/main" val="475014947"/>
                    </a:ext>
                  </a:extLst>
                </a:gridCol>
                <a:gridCol w="659991">
                  <a:extLst>
                    <a:ext uri="{9D8B030D-6E8A-4147-A177-3AD203B41FA5}">
                      <a16:colId xmlns:a16="http://schemas.microsoft.com/office/drawing/2014/main" val="4120625515"/>
                    </a:ext>
                  </a:extLst>
                </a:gridCol>
                <a:gridCol w="659991">
                  <a:extLst>
                    <a:ext uri="{9D8B030D-6E8A-4147-A177-3AD203B41FA5}">
                      <a16:colId xmlns:a16="http://schemas.microsoft.com/office/drawing/2014/main" val="2692074483"/>
                    </a:ext>
                  </a:extLst>
                </a:gridCol>
                <a:gridCol w="659991">
                  <a:extLst>
                    <a:ext uri="{9D8B030D-6E8A-4147-A177-3AD203B41FA5}">
                      <a16:colId xmlns:a16="http://schemas.microsoft.com/office/drawing/2014/main" val="1896722355"/>
                    </a:ext>
                  </a:extLst>
                </a:gridCol>
                <a:gridCol w="659991">
                  <a:extLst>
                    <a:ext uri="{9D8B030D-6E8A-4147-A177-3AD203B41FA5}">
                      <a16:colId xmlns:a16="http://schemas.microsoft.com/office/drawing/2014/main" val="1221757381"/>
                    </a:ext>
                  </a:extLst>
                </a:gridCol>
                <a:gridCol w="659991">
                  <a:extLst>
                    <a:ext uri="{9D8B030D-6E8A-4147-A177-3AD203B41FA5}">
                      <a16:colId xmlns:a16="http://schemas.microsoft.com/office/drawing/2014/main" val="1585044141"/>
                    </a:ext>
                  </a:extLst>
                </a:gridCol>
                <a:gridCol w="659991">
                  <a:extLst>
                    <a:ext uri="{9D8B030D-6E8A-4147-A177-3AD203B41FA5}">
                      <a16:colId xmlns:a16="http://schemas.microsoft.com/office/drawing/2014/main" val="3239772629"/>
                    </a:ext>
                  </a:extLst>
                </a:gridCol>
                <a:gridCol w="659991">
                  <a:extLst>
                    <a:ext uri="{9D8B030D-6E8A-4147-A177-3AD203B41FA5}">
                      <a16:colId xmlns:a16="http://schemas.microsoft.com/office/drawing/2014/main" val="1069752342"/>
                    </a:ext>
                  </a:extLst>
                </a:gridCol>
                <a:gridCol w="659991">
                  <a:extLst>
                    <a:ext uri="{9D8B030D-6E8A-4147-A177-3AD203B41FA5}">
                      <a16:colId xmlns:a16="http://schemas.microsoft.com/office/drawing/2014/main" val="3284387419"/>
                    </a:ext>
                  </a:extLst>
                </a:gridCol>
                <a:gridCol w="659991">
                  <a:extLst>
                    <a:ext uri="{9D8B030D-6E8A-4147-A177-3AD203B41FA5}">
                      <a16:colId xmlns:a16="http://schemas.microsoft.com/office/drawing/2014/main" val="816097252"/>
                    </a:ext>
                  </a:extLst>
                </a:gridCol>
                <a:gridCol w="659991">
                  <a:extLst>
                    <a:ext uri="{9D8B030D-6E8A-4147-A177-3AD203B41FA5}">
                      <a16:colId xmlns:a16="http://schemas.microsoft.com/office/drawing/2014/main" val="1195848384"/>
                    </a:ext>
                  </a:extLst>
                </a:gridCol>
                <a:gridCol w="659991">
                  <a:extLst>
                    <a:ext uri="{9D8B030D-6E8A-4147-A177-3AD203B41FA5}">
                      <a16:colId xmlns:a16="http://schemas.microsoft.com/office/drawing/2014/main" val="1156278128"/>
                    </a:ext>
                  </a:extLst>
                </a:gridCol>
              </a:tblGrid>
              <a:tr h="257996">
                <a:tc gridSpan="2">
                  <a:txBody>
                    <a:bodyPr/>
                    <a:lstStyle/>
                    <a:p>
                      <a:pPr algn="ctr"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hMerge="1">
                  <a:txBody>
                    <a:bodyPr/>
                    <a:lstStyle/>
                    <a:p>
                      <a:pPr algn="l" fontAlgn="ctr"/>
                      <a:endParaRPr lang="ja-JP" altLang="en-US" sz="800" b="0" i="0" u="none" strike="noStrike">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lnL w="12700" cap="flat" cmpd="sng" algn="ctr">
                      <a:solidFill>
                        <a:schemeClr val="tx1"/>
                      </a:solidFill>
                      <a:prstDash val="sysDot"/>
                      <a:round/>
                      <a:headEnd type="none" w="med" len="med"/>
                      <a:tailEnd type="none" w="med" len="med"/>
                    </a:lnL>
                    <a:solidFill>
                      <a:schemeClr val="tx1">
                        <a:lumMod val="50000"/>
                        <a:lumOff val="50000"/>
                      </a:schemeClr>
                    </a:solidFill>
                  </a:tcPr>
                </a:tc>
                <a:extLst>
                  <a:ext uri="{0D108BD9-81ED-4DB2-BD59-A6C34878D82A}">
                    <a16:rowId xmlns:a16="http://schemas.microsoft.com/office/drawing/2014/main" val="2767852263"/>
                  </a:ext>
                </a:extLst>
              </a:tr>
              <a:tr h="890791">
                <a:tc>
                  <a:txBody>
                    <a:bodyPr/>
                    <a:lstStyle/>
                    <a:p>
                      <a:pPr algn="ctr" rtl="0"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政策刷新</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rtl="0"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１．クラスター形成</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●知事等の呼びかけで産学官でバイオ戦略推進会議を設立</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●「彩都バイオイノベーションセンター」設置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fontAlgn="t"/>
                      <a:r>
                        <a:rPr lang="ja-JP" altLang="en-US" sz="800" dirty="0" smtClean="0">
                          <a:solidFill>
                            <a:schemeClr val="tx1"/>
                          </a:solidFill>
                          <a:latin typeface="Meiryo UI" panose="020B0604030504040204" pitchFamily="50" charset="-128"/>
                          <a:ea typeface="Meiryo UI" panose="020B0604030504040204" pitchFamily="50" charset="-128"/>
                        </a:rPr>
                        <a:t>●官民連携のバイオファンド創設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ja-JP" altLang="en-US" sz="800" dirty="0" smtClean="0">
                        <a:solidFill>
                          <a:schemeClr val="tx1"/>
                        </a:solidFill>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●バッテリー戦略研究センター設立</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PMDA</a:t>
                      </a:r>
                      <a:r>
                        <a:rPr lang="ja-JP" altLang="en-US" sz="800" dirty="0" smtClean="0">
                          <a:solidFill>
                            <a:schemeClr val="tx1"/>
                          </a:solidFill>
                          <a:latin typeface="Meiryo UI" panose="020B0604030504040204" pitchFamily="50" charset="-128"/>
                          <a:ea typeface="Meiryo UI" panose="020B0604030504040204" pitchFamily="50" charset="-128"/>
                        </a:rPr>
                        <a:t>関西支部設置</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●国立循環器病研究センターの健都移転決定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●「彩都ライフサイエンスパーク」</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全区画の事業者決定</a:t>
                      </a: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AMED</a:t>
                      </a:r>
                      <a:r>
                        <a:rPr lang="ja-JP" altLang="en-US" sz="800" dirty="0" smtClean="0">
                          <a:solidFill>
                            <a:schemeClr val="tx1"/>
                          </a:solidFill>
                          <a:latin typeface="Meiryo UI" panose="020B0604030504040204" pitchFamily="50" charset="-128"/>
                          <a:ea typeface="Meiryo UI" panose="020B0604030504040204" pitchFamily="50" charset="-128"/>
                        </a:rPr>
                        <a:t>西日本統括部設置</a:t>
                      </a: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●健康・栄養研究所の健都移転決定</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●大型蓄電池試験評価施設</a:t>
                      </a: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NLAB</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開設</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ja-JP" altLang="en-US" sz="800" dirty="0" smtClean="0">
                          <a:solidFill>
                            <a:schemeClr val="tx1"/>
                          </a:solidFill>
                          <a:latin typeface="Meiryo UI" panose="020B0604030504040204" pitchFamily="50" charset="-128"/>
                          <a:ea typeface="Meiryo UI" panose="020B0604030504040204" pitchFamily="50" charset="-128"/>
                        </a:rPr>
                        <a:t>●</a:t>
                      </a:r>
                      <a:r>
                        <a:rPr lang="zh-CN" altLang="en-US" sz="800" dirty="0" smtClean="0">
                          <a:solidFill>
                            <a:schemeClr val="tx1"/>
                          </a:solidFill>
                          <a:latin typeface="Meiryo UI" panose="020B0604030504040204" pitchFamily="50" charset="-128"/>
                          <a:ea typeface="Meiryo UI" panose="020B0604030504040204" pitchFamily="50" charset="-128"/>
                        </a:rPr>
                        <a:t>「中之島未来医療国際拠点」基本計画策定</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dirty="0" smtClean="0">
                          <a:solidFill>
                            <a:schemeClr val="tx1"/>
                          </a:solidFill>
                          <a:latin typeface="Meiryo UI" panose="020B0604030504040204" pitchFamily="50" charset="-128"/>
                          <a:ea typeface="Meiryo UI" panose="020B0604030504040204" pitchFamily="50" charset="-128"/>
                        </a:rPr>
                        <a:t>●うめきた</a:t>
                      </a:r>
                      <a:r>
                        <a:rPr lang="en-US" altLang="ja-JP" sz="800" dirty="0" smtClean="0">
                          <a:solidFill>
                            <a:schemeClr val="tx1"/>
                          </a:solidFill>
                          <a:latin typeface="Meiryo UI" panose="020B0604030504040204" pitchFamily="50" charset="-128"/>
                          <a:ea typeface="Meiryo UI" panose="020B0604030504040204" pitchFamily="50" charset="-128"/>
                        </a:rPr>
                        <a:t>2</a:t>
                      </a:r>
                      <a:r>
                        <a:rPr lang="ja-JP" altLang="en-US" sz="800" dirty="0" smtClean="0">
                          <a:solidFill>
                            <a:schemeClr val="tx1"/>
                          </a:solidFill>
                          <a:latin typeface="Meiryo UI" panose="020B0604030504040204" pitchFamily="50" charset="-128"/>
                          <a:ea typeface="Meiryo UI" panose="020B0604030504040204" pitchFamily="50" charset="-128"/>
                        </a:rPr>
                        <a:t>期区域の開発事業者決定</a:t>
                      </a: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715084447"/>
                  </a:ext>
                </a:extLst>
              </a:tr>
              <a:tr h="781050">
                <a:tc rowSpan="7">
                  <a:txBody>
                    <a:bodyPr/>
                    <a:lstStyle/>
                    <a:p>
                      <a:pPr algn="ctr" rtl="0"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府市連携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２</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特区</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制度</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CN" altLang="en-US" sz="800" u="none" strike="noStrike" dirty="0">
                          <a:solidFill>
                            <a:schemeClr val="tx1"/>
                          </a:solidFill>
                          <a:effectLst/>
                          <a:latin typeface="Meiryo UI" panose="020B0604030504040204" pitchFamily="50" charset="-128"/>
                          <a:ea typeface="Meiryo UI" panose="020B0604030504040204" pitchFamily="50" charset="-128"/>
                        </a:rPr>
                        <a:t>●国際戦略総合特区地域</a:t>
                      </a:r>
                      <a:r>
                        <a:rPr lang="zh-CN" altLang="en-US" sz="800" u="none" strike="noStrike" dirty="0" smtClean="0">
                          <a:solidFill>
                            <a:schemeClr val="tx1"/>
                          </a:solidFill>
                          <a:effectLst/>
                          <a:latin typeface="Meiryo UI" panose="020B0604030504040204" pitchFamily="50" charset="-128"/>
                          <a:ea typeface="Meiryo UI" panose="020B0604030504040204" pitchFamily="50" charset="-128"/>
                        </a:rPr>
                        <a:t>指定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●地方税ゼロ特区税制</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CN" altLang="en-US" sz="800" u="none" strike="noStrike" dirty="0">
                          <a:solidFill>
                            <a:schemeClr val="tx1"/>
                          </a:solidFill>
                          <a:effectLst/>
                          <a:latin typeface="Meiryo UI" panose="020B0604030504040204" pitchFamily="50" charset="-128"/>
                          <a:ea typeface="Meiryo UI" panose="020B0604030504040204" pitchFamily="50" charset="-128"/>
                        </a:rPr>
                        <a:t>●国家戦略特区区域指定</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●先進医療審査の迅速化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●雇用労働センター設置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特区民泊</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●法人税を東アジア並みにする成長特区税制創設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●外国人家事支援人材の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受入</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047410882"/>
                  </a:ext>
                </a:extLst>
              </a:tr>
              <a:tr h="438150">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３</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万博</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●万博誘致の表明</a:t>
                      </a: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万博</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誘致</a:t>
                      </a:r>
                      <a:r>
                        <a:rPr lang="zh-TW" altLang="en-US" sz="800" u="none" strike="noStrike" dirty="0">
                          <a:solidFill>
                            <a:schemeClr val="tx1"/>
                          </a:solidFill>
                          <a:effectLst/>
                          <a:latin typeface="Meiryo UI" panose="020B0604030504040204" pitchFamily="50" charset="-128"/>
                          <a:ea typeface="Meiryo UI" panose="020B0604030504040204" pitchFamily="50" charset="-128"/>
                        </a:rPr>
                        <a:t>構想検討会</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万博</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誘致</a:t>
                      </a:r>
                      <a:r>
                        <a:rPr lang="zh-TW" altLang="en-US" sz="800" u="none" strike="noStrike" dirty="0">
                          <a:solidFill>
                            <a:schemeClr val="tx1"/>
                          </a:solidFill>
                          <a:effectLst/>
                          <a:latin typeface="Meiryo UI" panose="020B0604030504040204" pitchFamily="50" charset="-128"/>
                          <a:ea typeface="Meiryo UI" panose="020B0604030504040204" pitchFamily="50" charset="-128"/>
                        </a:rPr>
                        <a:t>委員会準備会</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設立</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万博</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誘致委員会設立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●万博立候補</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BIE</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総会、現地視察</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BIE</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総会</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●万博開催地決定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774376791"/>
                  </a:ext>
                </a:extLst>
              </a:tr>
              <a:tr h="612850">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４</a:t>
                      </a:r>
                      <a:r>
                        <a:rPr lang="en-US" sz="800" b="1" u="none" strike="noStrike" dirty="0" smtClean="0">
                          <a:solidFill>
                            <a:schemeClr val="bg1"/>
                          </a:solidFill>
                          <a:effectLst/>
                          <a:latin typeface="Meiryo UI" panose="020B0604030504040204" pitchFamily="50" charset="-128"/>
                          <a:ea typeface="Meiryo UI" panose="020B0604030504040204" pitchFamily="50" charset="-128"/>
                        </a:rPr>
                        <a:t>.IR</a:t>
                      </a:r>
                      <a:endParaRPr 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を成長</a:t>
                      </a:r>
                      <a:r>
                        <a:rPr lang="ja-JP" altLang="en-US" sz="800" u="none" strike="noStrike" dirty="0">
                          <a:solidFill>
                            <a:schemeClr val="tx1"/>
                          </a:solidFill>
                          <a:effectLst/>
                          <a:latin typeface="Meiryo UI" panose="020B0604030504040204" pitchFamily="50" charset="-128"/>
                          <a:ea typeface="Meiryo UI" panose="020B0604030504040204" pitchFamily="50" charset="-128"/>
                        </a:rPr>
                        <a:t>戦略に位置付け</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●首相に早期法制化を提案</a:t>
                      </a: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●府市</a:t>
                      </a:r>
                      <a:r>
                        <a:rPr lang="en-US" altLang="zh-TW" sz="800" u="none" strike="noStrike" dirty="0">
                          <a:solidFill>
                            <a:schemeClr val="tx1"/>
                          </a:solidFill>
                          <a:effectLst/>
                          <a:latin typeface="Meiryo UI" panose="020B0604030504040204" pitchFamily="50" charset="-128"/>
                          <a:ea typeface="Meiryo UI" panose="020B0604030504040204" pitchFamily="50" charset="-128"/>
                        </a:rPr>
                        <a:t>IR</a:t>
                      </a:r>
                      <a:r>
                        <a:rPr lang="zh-TW" altLang="en-US" sz="800" u="none" strike="noStrike" dirty="0">
                          <a:solidFill>
                            <a:schemeClr val="tx1"/>
                          </a:solidFill>
                          <a:effectLst/>
                          <a:latin typeface="Meiryo UI" panose="020B0604030504040204" pitchFamily="50" charset="-128"/>
                          <a:ea typeface="Meiryo UI" panose="020B0604030504040204" pitchFamily="50" charset="-128"/>
                        </a:rPr>
                        <a:t>立地準備会議設置</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●夢洲を</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候補地として提示</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●夢洲まちづくり構想検討会設置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推進会議設置</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●夢洲まちづくり構想策定</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IR</a:t>
                      </a:r>
                      <a:r>
                        <a:rPr lang="ja-JP" altLang="en-US" sz="800" u="none" strike="noStrike" dirty="0">
                          <a:solidFill>
                            <a:schemeClr val="tx1"/>
                          </a:solidFill>
                          <a:effectLst/>
                          <a:latin typeface="Meiryo UI" panose="020B0604030504040204" pitchFamily="50" charset="-128"/>
                          <a:ea typeface="Meiryo UI" panose="020B0604030504040204" pitchFamily="50" charset="-128"/>
                        </a:rPr>
                        <a:t>基本案の中間骨子とりまとめ</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597322762"/>
                  </a:ext>
                </a:extLst>
              </a:tr>
              <a:tr h="329325">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５</a:t>
                      </a:r>
                      <a:r>
                        <a:rPr lang="en-US" sz="800" b="1" u="none" strike="noStrike" dirty="0" smtClean="0">
                          <a:solidFill>
                            <a:schemeClr val="bg1"/>
                          </a:solidFill>
                          <a:effectLst/>
                          <a:latin typeface="Meiryo UI" panose="020B0604030504040204" pitchFamily="50" charset="-128"/>
                          <a:ea typeface="Meiryo UI" panose="020B0604030504040204" pitchFamily="50" charset="-128"/>
                        </a:rPr>
                        <a:t>.G20</a:t>
                      </a:r>
                      <a:endParaRPr 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G20</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府</a:t>
                      </a:r>
                      <a:r>
                        <a:rPr lang="zh-TW" altLang="en-US" sz="800" u="none" strike="noStrike" dirty="0">
                          <a:solidFill>
                            <a:schemeClr val="tx1"/>
                          </a:solidFill>
                          <a:effectLst/>
                          <a:latin typeface="Meiryo UI" panose="020B0604030504040204" pitchFamily="50" charset="-128"/>
                          <a:ea typeface="Meiryo UI" panose="020B0604030504040204" pitchFamily="50" charset="-128"/>
                        </a:rPr>
                        <a:t>市共同開催決定</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zh-TW" altLang="en-US" sz="800" b="0" i="0" u="none" strike="sng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688595491"/>
                  </a:ext>
                </a:extLst>
              </a:tr>
              <a:tr h="586907">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６戦</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略会議</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●都市魅力戦略会議、エネルギー戦略会議を設置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●新大学構想会議を</a:t>
                      </a:r>
                      <a:r>
                        <a:rPr lang="ja-JP" altLang="en-US" sz="800" u="none" strike="noStrike" dirty="0">
                          <a:solidFill>
                            <a:schemeClr val="tx1"/>
                          </a:solidFill>
                          <a:effectLst/>
                          <a:latin typeface="Meiryo UI" panose="020B0604030504040204" pitchFamily="50" charset="-128"/>
                          <a:ea typeface="Meiryo UI" panose="020B0604030504040204" pitchFamily="50" charset="-128"/>
                        </a:rPr>
                        <a:t>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●医療戦略、規制改革会議を設置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097901651"/>
                  </a:ext>
                </a:extLst>
              </a:tr>
              <a:tr h="790654">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７</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組織</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統合</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●府市で新大学ビジョン</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策定</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smtClean="0">
                          <a:solidFill>
                            <a:schemeClr val="tx1"/>
                          </a:solidFill>
                          <a:effectLst/>
                          <a:latin typeface="Meiryo UI" panose="020B0604030504040204" pitchFamily="50" charset="-128"/>
                          <a:ea typeface="Meiryo UI" panose="020B0604030504040204" pitchFamily="50" charset="-128"/>
                        </a:rPr>
                        <a:t>大阪観光局の設置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●府市の大学法人統合関連議案可決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zh-TW"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a:solidFill>
                            <a:schemeClr val="tx1"/>
                          </a:solidFill>
                          <a:effectLst/>
                          <a:latin typeface="Meiryo UI" panose="020B0604030504040204" pitchFamily="50" charset="-128"/>
                          <a:ea typeface="Meiryo UI" panose="020B0604030504040204" pitchFamily="50" charset="-128"/>
                        </a:rPr>
                        <a:t>地独</a:t>
                      </a: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産業技術研究所</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を創設</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79783347"/>
                  </a:ext>
                </a:extLst>
              </a:tr>
              <a:tr h="717961">
                <a:tc vMerge="1">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250" marR="3250" marT="3250" marB="0" anchor="ct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８</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事業連携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●水都大阪</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●大阪マラソン開催</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●都市魅力創造戦略</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策定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光</a:t>
                      </a:r>
                      <a:r>
                        <a:rPr lang="ja-JP" altLang="en-US" sz="800" u="none" strike="noStrike">
                          <a:solidFill>
                            <a:schemeClr val="tx1"/>
                          </a:solidFill>
                          <a:effectLst/>
                          <a:latin typeface="Meiryo UI" panose="020B0604030504040204" pitchFamily="50" charset="-128"/>
                          <a:ea typeface="Meiryo UI" panose="020B0604030504040204" pitchFamily="50" charset="-128"/>
                        </a:rPr>
                        <a:t>の</a:t>
                      </a:r>
                      <a:r>
                        <a:rPr lang="ja-JP" altLang="en-US" sz="800" u="none" strike="noStrike" smtClean="0">
                          <a:solidFill>
                            <a:schemeClr val="tx1"/>
                          </a:solidFill>
                          <a:effectLst/>
                          <a:latin typeface="Meiryo UI" panose="020B0604030504040204" pitchFamily="50" charset="-128"/>
                          <a:ea typeface="Meiryo UI" panose="020B0604030504040204" pitchFamily="50" charset="-128"/>
                        </a:rPr>
                        <a:t>饗宴開催</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●アーツカウンシル部会を設置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●中之島図書館、中央公会堂の連携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●都市魅力創造戦略</a:t>
                      </a:r>
                      <a:r>
                        <a:rPr lang="en-US" altLang="zh-TW" sz="800" u="none" strike="noStrike" dirty="0">
                          <a:solidFill>
                            <a:schemeClr val="tx1"/>
                          </a:solidFill>
                          <a:effectLst/>
                          <a:latin typeface="Meiryo UI" panose="020B0604030504040204" pitchFamily="50" charset="-128"/>
                          <a:ea typeface="Meiryo UI" panose="020B0604030504040204" pitchFamily="50" charset="-128"/>
                        </a:rPr>
                        <a:t>2020</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策定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817645802"/>
                  </a:ext>
                </a:extLst>
              </a:tr>
              <a:tr h="444506">
                <a:tc gridSpan="2">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nchor="ctr">
                    <a:solidFill>
                      <a:srgbClr val="7F7F7F"/>
                    </a:solidFill>
                  </a:tcPr>
                </a:tc>
                <a:tc hMerge="1">
                  <a:txBody>
                    <a:bodyPr/>
                    <a:lstStyle/>
                    <a:p>
                      <a:pPr algn="l" fontAlgn="t"/>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250" marR="3250" marT="3250" marB="0">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●大阪産</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もん</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ブランド化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●緑化施策の推進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金融機関提案型</a:t>
                      </a:r>
                      <a:r>
                        <a:rPr lang="zh-TW" altLang="en-US" sz="800" u="none" strike="noStrike" dirty="0">
                          <a:solidFill>
                            <a:schemeClr val="tx1"/>
                          </a:solidFill>
                          <a:effectLst/>
                          <a:latin typeface="Meiryo UI" panose="020B0604030504040204" pitchFamily="50" charset="-128"/>
                          <a:ea typeface="Meiryo UI" panose="020B0604030504040204" pitchFamily="50" charset="-128"/>
                        </a:rPr>
                        <a:t>融資制度</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sng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sng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sngStrike" dirty="0">
                        <a:solidFill>
                          <a:schemeClr val="tx1"/>
                        </a:solidFill>
                        <a:effectLst/>
                        <a:latin typeface="Meiryo UI" panose="020B0604030504040204" pitchFamily="50" charset="-128"/>
                        <a:ea typeface="Meiryo UI" panose="020B0604030504040204" pitchFamily="50" charset="-128"/>
                      </a:endParaRPr>
                    </a:p>
                  </a:txBody>
                  <a:tcPr marL="3250" marR="3250" marT="3250"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013973725"/>
                  </a:ext>
                </a:extLst>
              </a:tr>
            </a:tbl>
          </a:graphicData>
        </a:graphic>
      </p:graphicFrame>
    </p:spTree>
    <p:extLst>
      <p:ext uri="{BB962C8B-B14F-4D97-AF65-F5344CB8AC3E}">
        <p14:creationId xmlns:p14="http://schemas.microsoft.com/office/powerpoint/2010/main" val="103971680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２．（７）</a:t>
            </a:r>
            <a:endParaRPr lang="en-US" altLang="ja-JP" sz="1600" u="sng" dirty="0" smtClean="0"/>
          </a:p>
        </p:txBody>
      </p:sp>
      <p:sp>
        <p:nvSpPr>
          <p:cNvPr id="21" name="テキスト ボックス 20"/>
          <p:cNvSpPr txBox="1"/>
          <p:nvPr/>
        </p:nvSpPr>
        <p:spPr>
          <a:xfrm>
            <a:off x="251520" y="169277"/>
            <a:ext cx="3024336" cy="338554"/>
          </a:xfrm>
          <a:prstGeom prst="rect">
            <a:avLst/>
          </a:prstGeom>
          <a:noFill/>
        </p:spPr>
        <p:txBody>
          <a:bodyPr wrap="square" rtlCol="0">
            <a:spAutoFit/>
          </a:bodyPr>
          <a:lstStyle/>
          <a:p>
            <a:r>
              <a:rPr lang="ja-JP" altLang="en-US" sz="1600" dirty="0"/>
              <a:t>①</a:t>
            </a:r>
            <a:r>
              <a:rPr lang="ja-JP" altLang="en-US" sz="1600" dirty="0" smtClean="0"/>
              <a:t>債権管理の強化</a:t>
            </a:r>
            <a:endParaRPr kumimoji="1" lang="ja-JP" altLang="en-US" sz="1600" dirty="0"/>
          </a:p>
        </p:txBody>
      </p:sp>
      <p:sp>
        <p:nvSpPr>
          <p:cNvPr id="28" name="テキスト ボックス 27"/>
          <p:cNvSpPr txBox="1"/>
          <p:nvPr/>
        </p:nvSpPr>
        <p:spPr>
          <a:xfrm>
            <a:off x="251520" y="507831"/>
            <a:ext cx="8440069" cy="338554"/>
          </a:xfrm>
          <a:prstGeom prst="rect">
            <a:avLst/>
          </a:prstGeom>
          <a:noFill/>
        </p:spPr>
        <p:txBody>
          <a:bodyPr wrap="square" rtlCol="0">
            <a:spAutoFit/>
          </a:bodyPr>
          <a:lstStyle/>
          <a:p>
            <a:r>
              <a:rPr kumimoji="1" lang="ja-JP" altLang="en-US" sz="1600" dirty="0" smtClean="0"/>
              <a:t>■経緯</a:t>
            </a:r>
            <a:endParaRPr kumimoji="1" lang="ja-JP" altLang="en-US" sz="1600" dirty="0"/>
          </a:p>
        </p:txBody>
      </p:sp>
      <p:sp>
        <p:nvSpPr>
          <p:cNvPr id="29" name="テキスト ボックス 28"/>
          <p:cNvSpPr txBox="1"/>
          <p:nvPr/>
        </p:nvSpPr>
        <p:spPr>
          <a:xfrm>
            <a:off x="202517" y="3089545"/>
            <a:ext cx="8440069" cy="338554"/>
          </a:xfrm>
          <a:prstGeom prst="rect">
            <a:avLst/>
          </a:prstGeom>
          <a:noFill/>
        </p:spPr>
        <p:txBody>
          <a:bodyPr wrap="square" rtlCol="0">
            <a:spAutoFit/>
          </a:bodyPr>
          <a:lstStyle/>
          <a:p>
            <a:r>
              <a:rPr kumimoji="1" lang="ja-JP" altLang="en-US" sz="1600" dirty="0" smtClean="0"/>
              <a:t>■実施体制</a:t>
            </a:r>
            <a:endParaRPr kumimoji="1" lang="ja-JP" altLang="en-US" sz="1600" dirty="0"/>
          </a:p>
        </p:txBody>
      </p:sp>
      <p:grpSp>
        <p:nvGrpSpPr>
          <p:cNvPr id="2" name="グループ化 1"/>
          <p:cNvGrpSpPr/>
          <p:nvPr/>
        </p:nvGrpSpPr>
        <p:grpSpPr>
          <a:xfrm>
            <a:off x="582028" y="3315455"/>
            <a:ext cx="8266578" cy="2951474"/>
            <a:chOff x="582028" y="3315455"/>
            <a:chExt cx="8266578" cy="2951474"/>
          </a:xfrm>
        </p:grpSpPr>
        <p:sp>
          <p:nvSpPr>
            <p:cNvPr id="116" name="テキスト ボックス 115"/>
            <p:cNvSpPr txBox="1"/>
            <p:nvPr/>
          </p:nvSpPr>
          <p:spPr>
            <a:xfrm>
              <a:off x="6012160" y="5805264"/>
              <a:ext cx="2507964" cy="461665"/>
            </a:xfrm>
            <a:prstGeom prst="rect">
              <a:avLst/>
            </a:prstGeom>
            <a:noFill/>
          </p:spPr>
          <p:txBody>
            <a:bodyPr wrap="square" rtlCol="0">
              <a:spAutoFit/>
            </a:bodyPr>
            <a:lstStyle/>
            <a:p>
              <a:r>
                <a:rPr kumimoji="1" lang="en-US" altLang="ja-JP" sz="1200" dirty="0" smtClean="0"/>
                <a:t>※2017</a:t>
              </a:r>
              <a:r>
                <a:rPr kumimoji="1" lang="ja-JP" altLang="en-US" sz="1200" dirty="0" smtClean="0"/>
                <a:t>年からは機能を見直しの上</a:t>
              </a:r>
              <a:endParaRPr kumimoji="1" lang="en-US" altLang="ja-JP" sz="1200" dirty="0" smtClean="0"/>
            </a:p>
            <a:p>
              <a:r>
                <a:rPr lang="ja-JP" altLang="en-US" sz="1200" dirty="0"/>
                <a:t>　</a:t>
              </a:r>
              <a:r>
                <a:rPr kumimoji="1" lang="ja-JP" altLang="en-US" sz="1200" dirty="0" smtClean="0"/>
                <a:t>総務Ｇに集約</a:t>
              </a:r>
              <a:endParaRPr kumimoji="1" lang="ja-JP" altLang="en-US" sz="1200" dirty="0"/>
            </a:p>
          </p:txBody>
        </p:sp>
        <p:grpSp>
          <p:nvGrpSpPr>
            <p:cNvPr id="117" name="グループ化 116"/>
            <p:cNvGrpSpPr/>
            <p:nvPr/>
          </p:nvGrpSpPr>
          <p:grpSpPr>
            <a:xfrm>
              <a:off x="582028" y="3986389"/>
              <a:ext cx="7579095" cy="1750264"/>
              <a:chOff x="731889" y="4855955"/>
              <a:chExt cx="7579095" cy="1750264"/>
            </a:xfrm>
          </p:grpSpPr>
          <p:cxnSp>
            <p:nvCxnSpPr>
              <p:cNvPr id="119" name="直線コネクタ 118"/>
              <p:cNvCxnSpPr/>
              <p:nvPr/>
            </p:nvCxnSpPr>
            <p:spPr>
              <a:xfrm>
                <a:off x="1403649" y="4988938"/>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20" name="直線コネクタ 119"/>
              <p:cNvCxnSpPr/>
              <p:nvPr/>
            </p:nvCxnSpPr>
            <p:spPr>
              <a:xfrm>
                <a:off x="1691681" y="4988938"/>
                <a:ext cx="0" cy="1146611"/>
              </a:xfrm>
              <a:prstGeom prst="line">
                <a:avLst/>
              </a:prstGeom>
            </p:spPr>
            <p:style>
              <a:lnRef idx="1">
                <a:schemeClr val="dk1"/>
              </a:lnRef>
              <a:fillRef idx="0">
                <a:schemeClr val="dk1"/>
              </a:fillRef>
              <a:effectRef idx="0">
                <a:schemeClr val="dk1"/>
              </a:effectRef>
              <a:fontRef idx="minor">
                <a:schemeClr val="tx1"/>
              </a:fontRef>
            </p:style>
          </p:cxnSp>
          <p:cxnSp>
            <p:nvCxnSpPr>
              <p:cNvPr id="121" name="直線コネクタ 120"/>
              <p:cNvCxnSpPr/>
              <p:nvPr/>
            </p:nvCxnSpPr>
            <p:spPr>
              <a:xfrm>
                <a:off x="1691681" y="5276970"/>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122" name="直線コネクタ 121"/>
              <p:cNvCxnSpPr/>
              <p:nvPr/>
            </p:nvCxnSpPr>
            <p:spPr>
              <a:xfrm>
                <a:off x="1691681" y="5565002"/>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123" name="直線コネクタ 122"/>
              <p:cNvCxnSpPr/>
              <p:nvPr/>
            </p:nvCxnSpPr>
            <p:spPr>
              <a:xfrm>
                <a:off x="1691681" y="5853034"/>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124" name="直線コネクタ 123"/>
              <p:cNvCxnSpPr/>
              <p:nvPr/>
            </p:nvCxnSpPr>
            <p:spPr>
              <a:xfrm>
                <a:off x="1691681" y="6141066"/>
                <a:ext cx="288032" cy="0"/>
              </a:xfrm>
              <a:prstGeom prst="line">
                <a:avLst/>
              </a:prstGeom>
            </p:spPr>
            <p:style>
              <a:lnRef idx="1">
                <a:schemeClr val="dk1"/>
              </a:lnRef>
              <a:fillRef idx="0">
                <a:schemeClr val="dk1"/>
              </a:fillRef>
              <a:effectRef idx="0">
                <a:schemeClr val="dk1"/>
              </a:effectRef>
              <a:fontRef idx="minor">
                <a:schemeClr val="tx1"/>
              </a:fontRef>
            </p:style>
          </p:cxnSp>
          <p:sp>
            <p:nvSpPr>
              <p:cNvPr id="125" name="テキスト ボックス 124"/>
              <p:cNvSpPr txBox="1"/>
              <p:nvPr/>
            </p:nvSpPr>
            <p:spPr>
              <a:xfrm>
                <a:off x="731889" y="4855955"/>
                <a:ext cx="1103808" cy="276999"/>
              </a:xfrm>
              <a:prstGeom prst="rect">
                <a:avLst/>
              </a:prstGeom>
              <a:noFill/>
            </p:spPr>
            <p:txBody>
              <a:bodyPr wrap="square" rtlCol="0">
                <a:spAutoFit/>
              </a:bodyPr>
              <a:lstStyle/>
              <a:p>
                <a:r>
                  <a:rPr lang="ja-JP" altLang="en-US" sz="1200" dirty="0" smtClean="0"/>
                  <a:t>税政</a:t>
                </a:r>
                <a:r>
                  <a:rPr kumimoji="1" lang="ja-JP" altLang="en-US" sz="1200" dirty="0" smtClean="0"/>
                  <a:t>課</a:t>
                </a:r>
                <a:endParaRPr kumimoji="1" lang="ja-JP" altLang="en-US" sz="1200" dirty="0"/>
              </a:p>
            </p:txBody>
          </p:sp>
          <p:sp>
            <p:nvSpPr>
              <p:cNvPr id="126" name="テキスト ボックス 125"/>
              <p:cNvSpPr txBox="1"/>
              <p:nvPr/>
            </p:nvSpPr>
            <p:spPr>
              <a:xfrm>
                <a:off x="1979713" y="4855955"/>
                <a:ext cx="1103808" cy="276999"/>
              </a:xfrm>
              <a:prstGeom prst="rect">
                <a:avLst/>
              </a:prstGeom>
              <a:noFill/>
            </p:spPr>
            <p:txBody>
              <a:bodyPr wrap="square" rtlCol="0">
                <a:spAutoFit/>
              </a:bodyPr>
              <a:lstStyle/>
              <a:p>
                <a:r>
                  <a:rPr lang="ja-JP" altLang="en-US" sz="1200" dirty="0" smtClean="0"/>
                  <a:t>総務</a:t>
                </a:r>
                <a:r>
                  <a:rPr lang="en-US" altLang="ja-JP" sz="1200" dirty="0" smtClean="0"/>
                  <a:t>G</a:t>
                </a:r>
                <a:endParaRPr kumimoji="1" lang="ja-JP" altLang="en-US" sz="1200" dirty="0"/>
              </a:p>
            </p:txBody>
          </p:sp>
          <p:sp>
            <p:nvSpPr>
              <p:cNvPr id="127" name="テキスト ボックス 126"/>
              <p:cNvSpPr txBox="1"/>
              <p:nvPr/>
            </p:nvSpPr>
            <p:spPr>
              <a:xfrm>
                <a:off x="1979713" y="5132954"/>
                <a:ext cx="1468882" cy="276999"/>
              </a:xfrm>
              <a:prstGeom prst="rect">
                <a:avLst/>
              </a:prstGeom>
              <a:noFill/>
            </p:spPr>
            <p:txBody>
              <a:bodyPr wrap="square" rtlCol="0">
                <a:spAutoFit/>
              </a:bodyPr>
              <a:lstStyle/>
              <a:p>
                <a:r>
                  <a:rPr lang="ja-JP" altLang="en-US" sz="1200" dirty="0" smtClean="0"/>
                  <a:t>税務企画</a:t>
                </a:r>
                <a:r>
                  <a:rPr lang="en-US" altLang="ja-JP" sz="1200" dirty="0" smtClean="0"/>
                  <a:t>G</a:t>
                </a:r>
                <a:endParaRPr kumimoji="1" lang="ja-JP" altLang="en-US" sz="1200" dirty="0"/>
              </a:p>
            </p:txBody>
          </p:sp>
          <p:sp>
            <p:nvSpPr>
              <p:cNvPr id="128" name="テキスト ボックス 127"/>
              <p:cNvSpPr txBox="1"/>
              <p:nvPr/>
            </p:nvSpPr>
            <p:spPr>
              <a:xfrm>
                <a:off x="1979713" y="5432019"/>
                <a:ext cx="1103808" cy="276999"/>
              </a:xfrm>
              <a:prstGeom prst="rect">
                <a:avLst/>
              </a:prstGeom>
              <a:noFill/>
            </p:spPr>
            <p:txBody>
              <a:bodyPr wrap="square" rtlCol="0">
                <a:spAutoFit/>
              </a:bodyPr>
              <a:lstStyle/>
              <a:p>
                <a:r>
                  <a:rPr lang="ja-JP" altLang="en-US" sz="1200" dirty="0"/>
                  <a:t>人事</a:t>
                </a:r>
                <a:r>
                  <a:rPr lang="en-US" altLang="ja-JP" sz="1200" dirty="0" smtClean="0"/>
                  <a:t>G</a:t>
                </a:r>
                <a:r>
                  <a:rPr lang="ja-JP" altLang="en-US" sz="1200" dirty="0" smtClean="0"/>
                  <a:t>　</a:t>
                </a:r>
                <a:endParaRPr kumimoji="1" lang="ja-JP" altLang="en-US" sz="1200" dirty="0"/>
              </a:p>
            </p:txBody>
          </p:sp>
          <p:sp>
            <p:nvSpPr>
              <p:cNvPr id="129" name="テキスト ボックス 128"/>
              <p:cNvSpPr txBox="1"/>
              <p:nvPr/>
            </p:nvSpPr>
            <p:spPr>
              <a:xfrm>
                <a:off x="1979713" y="5997050"/>
                <a:ext cx="1584176" cy="276999"/>
              </a:xfrm>
              <a:prstGeom prst="rect">
                <a:avLst/>
              </a:prstGeom>
              <a:noFill/>
            </p:spPr>
            <p:txBody>
              <a:bodyPr wrap="square" rtlCol="0">
                <a:spAutoFit/>
              </a:bodyPr>
              <a:lstStyle/>
              <a:p>
                <a:r>
                  <a:rPr lang="ja-JP" altLang="en-US" sz="1200" dirty="0"/>
                  <a:t>システム</a:t>
                </a:r>
                <a:r>
                  <a:rPr lang="en-US" altLang="ja-JP" sz="1200" dirty="0" smtClean="0"/>
                  <a:t>G</a:t>
                </a:r>
                <a:r>
                  <a:rPr lang="ja-JP" altLang="en-US" sz="1200" dirty="0" smtClean="0"/>
                  <a:t>　</a:t>
                </a:r>
                <a:endParaRPr kumimoji="1" lang="ja-JP" altLang="en-US" sz="1200" dirty="0"/>
              </a:p>
            </p:txBody>
          </p:sp>
          <p:sp>
            <p:nvSpPr>
              <p:cNvPr id="130" name="テキスト ボックス 129"/>
              <p:cNvSpPr txBox="1"/>
              <p:nvPr/>
            </p:nvSpPr>
            <p:spPr>
              <a:xfrm>
                <a:off x="1979713" y="5709018"/>
                <a:ext cx="1468882" cy="276999"/>
              </a:xfrm>
              <a:prstGeom prst="rect">
                <a:avLst/>
              </a:prstGeom>
              <a:noFill/>
            </p:spPr>
            <p:txBody>
              <a:bodyPr wrap="square" rtlCol="0">
                <a:spAutoFit/>
              </a:bodyPr>
              <a:lstStyle/>
              <a:p>
                <a:r>
                  <a:rPr lang="ja-JP" altLang="en-US" sz="1200" dirty="0"/>
                  <a:t>改革推進</a:t>
                </a:r>
                <a:r>
                  <a:rPr lang="en-US" altLang="ja-JP" sz="1200" dirty="0" smtClean="0"/>
                  <a:t>G</a:t>
                </a:r>
                <a:r>
                  <a:rPr lang="ja-JP" altLang="en-US" sz="1200" dirty="0" smtClean="0"/>
                  <a:t>　</a:t>
                </a:r>
                <a:endParaRPr kumimoji="1" lang="ja-JP" altLang="en-US" sz="1200" dirty="0"/>
              </a:p>
            </p:txBody>
          </p:sp>
          <p:cxnSp>
            <p:nvCxnSpPr>
              <p:cNvPr id="131" name="直線コネクタ 130"/>
              <p:cNvCxnSpPr/>
              <p:nvPr/>
            </p:nvCxnSpPr>
            <p:spPr>
              <a:xfrm>
                <a:off x="5387777" y="4999971"/>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32" name="直線コネクタ 131"/>
              <p:cNvCxnSpPr/>
              <p:nvPr/>
            </p:nvCxnSpPr>
            <p:spPr>
              <a:xfrm>
                <a:off x="5675809" y="4999971"/>
                <a:ext cx="0" cy="1429127"/>
              </a:xfrm>
              <a:prstGeom prst="line">
                <a:avLst/>
              </a:prstGeom>
            </p:spPr>
            <p:style>
              <a:lnRef idx="1">
                <a:schemeClr val="dk1"/>
              </a:lnRef>
              <a:fillRef idx="0">
                <a:schemeClr val="dk1"/>
              </a:fillRef>
              <a:effectRef idx="0">
                <a:schemeClr val="dk1"/>
              </a:effectRef>
              <a:fontRef idx="minor">
                <a:schemeClr val="tx1"/>
              </a:fontRef>
            </p:style>
          </p:cxnSp>
          <p:cxnSp>
            <p:nvCxnSpPr>
              <p:cNvPr id="133" name="直線コネクタ 132"/>
              <p:cNvCxnSpPr/>
              <p:nvPr/>
            </p:nvCxnSpPr>
            <p:spPr>
              <a:xfrm>
                <a:off x="5675809" y="5288003"/>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134" name="直線コネクタ 133"/>
              <p:cNvCxnSpPr/>
              <p:nvPr/>
            </p:nvCxnSpPr>
            <p:spPr>
              <a:xfrm>
                <a:off x="5675809" y="5576035"/>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135" name="直線コネクタ 134"/>
              <p:cNvCxnSpPr/>
              <p:nvPr/>
            </p:nvCxnSpPr>
            <p:spPr>
              <a:xfrm>
                <a:off x="5675809" y="5864067"/>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136" name="直線コネクタ 135"/>
              <p:cNvCxnSpPr/>
              <p:nvPr/>
            </p:nvCxnSpPr>
            <p:spPr>
              <a:xfrm>
                <a:off x="5675809" y="6152099"/>
                <a:ext cx="288032" cy="0"/>
              </a:xfrm>
              <a:prstGeom prst="line">
                <a:avLst/>
              </a:prstGeom>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4716017" y="4866988"/>
                <a:ext cx="1103808" cy="276999"/>
              </a:xfrm>
              <a:prstGeom prst="rect">
                <a:avLst/>
              </a:prstGeom>
              <a:noFill/>
            </p:spPr>
            <p:txBody>
              <a:bodyPr wrap="square" rtlCol="0">
                <a:spAutoFit/>
              </a:bodyPr>
              <a:lstStyle/>
              <a:p>
                <a:r>
                  <a:rPr lang="ja-JP" altLang="en-US" sz="1200" dirty="0"/>
                  <a:t>税政</a:t>
                </a:r>
                <a:r>
                  <a:rPr kumimoji="1" lang="ja-JP" altLang="en-US" sz="1200" dirty="0" smtClean="0"/>
                  <a:t>課</a:t>
                </a:r>
                <a:endParaRPr kumimoji="1" lang="ja-JP" altLang="en-US" sz="1200" dirty="0"/>
              </a:p>
            </p:txBody>
          </p:sp>
          <p:sp>
            <p:nvSpPr>
              <p:cNvPr id="138" name="テキスト ボックス 137"/>
              <p:cNvSpPr txBox="1"/>
              <p:nvPr/>
            </p:nvSpPr>
            <p:spPr>
              <a:xfrm>
                <a:off x="5963841" y="4866988"/>
                <a:ext cx="1103808" cy="276999"/>
              </a:xfrm>
              <a:prstGeom prst="rect">
                <a:avLst/>
              </a:prstGeom>
              <a:noFill/>
            </p:spPr>
            <p:txBody>
              <a:bodyPr wrap="square" rtlCol="0">
                <a:spAutoFit/>
              </a:bodyPr>
              <a:lstStyle/>
              <a:p>
                <a:r>
                  <a:rPr lang="ja-JP" altLang="en-US" sz="1200" dirty="0" smtClean="0"/>
                  <a:t>総務</a:t>
                </a:r>
                <a:r>
                  <a:rPr lang="en-US" altLang="ja-JP" sz="1200" dirty="0" smtClean="0"/>
                  <a:t>G</a:t>
                </a:r>
                <a:r>
                  <a:rPr lang="ja-JP" altLang="en-US" sz="1200" dirty="0" smtClean="0"/>
                  <a:t>　</a:t>
                </a:r>
                <a:endParaRPr kumimoji="1" lang="ja-JP" altLang="en-US" sz="1200" dirty="0"/>
              </a:p>
            </p:txBody>
          </p:sp>
          <p:sp>
            <p:nvSpPr>
              <p:cNvPr id="139" name="テキスト ボックス 138"/>
              <p:cNvSpPr txBox="1"/>
              <p:nvPr/>
            </p:nvSpPr>
            <p:spPr>
              <a:xfrm>
                <a:off x="5963841" y="5155020"/>
                <a:ext cx="1488480" cy="276999"/>
              </a:xfrm>
              <a:prstGeom prst="rect">
                <a:avLst/>
              </a:prstGeom>
              <a:noFill/>
            </p:spPr>
            <p:txBody>
              <a:bodyPr wrap="square" rtlCol="0">
                <a:spAutoFit/>
              </a:bodyPr>
              <a:lstStyle/>
              <a:p>
                <a:r>
                  <a:rPr lang="ja-JP" altLang="en-US" sz="1200" dirty="0" smtClean="0"/>
                  <a:t>税務企画</a:t>
                </a:r>
                <a:r>
                  <a:rPr lang="en-US" altLang="ja-JP" sz="1200" dirty="0" smtClean="0"/>
                  <a:t>G</a:t>
                </a:r>
                <a:r>
                  <a:rPr lang="ja-JP" altLang="en-US" sz="1200" dirty="0" smtClean="0"/>
                  <a:t>　</a:t>
                </a:r>
                <a:endParaRPr kumimoji="1" lang="ja-JP" altLang="en-US" sz="1200" dirty="0"/>
              </a:p>
            </p:txBody>
          </p:sp>
          <p:sp>
            <p:nvSpPr>
              <p:cNvPr id="140" name="テキスト ボックス 139"/>
              <p:cNvSpPr txBox="1"/>
              <p:nvPr/>
            </p:nvSpPr>
            <p:spPr>
              <a:xfrm>
                <a:off x="5937182" y="6037781"/>
                <a:ext cx="1489656" cy="276999"/>
              </a:xfrm>
              <a:prstGeom prst="rect">
                <a:avLst/>
              </a:prstGeom>
              <a:noFill/>
            </p:spPr>
            <p:txBody>
              <a:bodyPr wrap="square" rtlCol="0">
                <a:spAutoFit/>
              </a:bodyPr>
              <a:lstStyle/>
              <a:p>
                <a:r>
                  <a:rPr lang="ja-JP" altLang="en-US" sz="1200" dirty="0"/>
                  <a:t>システム</a:t>
                </a:r>
                <a:r>
                  <a:rPr lang="en-US" altLang="ja-JP" sz="1200" dirty="0" smtClean="0"/>
                  <a:t>G</a:t>
                </a:r>
                <a:r>
                  <a:rPr lang="ja-JP" altLang="en-US" sz="1200" dirty="0" smtClean="0"/>
                  <a:t>　</a:t>
                </a:r>
                <a:endParaRPr kumimoji="1" lang="ja-JP" altLang="en-US" sz="1200" dirty="0"/>
              </a:p>
            </p:txBody>
          </p:sp>
          <p:sp>
            <p:nvSpPr>
              <p:cNvPr id="141" name="テキスト ボックス 140"/>
              <p:cNvSpPr txBox="1"/>
              <p:nvPr/>
            </p:nvSpPr>
            <p:spPr>
              <a:xfrm>
                <a:off x="5963841" y="5754536"/>
                <a:ext cx="1584176" cy="276999"/>
              </a:xfrm>
              <a:prstGeom prst="rect">
                <a:avLst/>
              </a:prstGeom>
              <a:noFill/>
            </p:spPr>
            <p:txBody>
              <a:bodyPr wrap="square" rtlCol="0">
                <a:spAutoFit/>
              </a:bodyPr>
              <a:lstStyle/>
              <a:p>
                <a:r>
                  <a:rPr lang="ja-JP" altLang="en-US" sz="1200" dirty="0"/>
                  <a:t>改革推進</a:t>
                </a:r>
                <a:r>
                  <a:rPr lang="en-US" altLang="ja-JP" sz="1200" dirty="0" smtClean="0"/>
                  <a:t>G</a:t>
                </a:r>
                <a:r>
                  <a:rPr lang="ja-JP" altLang="en-US" sz="1200" dirty="0" smtClean="0"/>
                  <a:t>　</a:t>
                </a:r>
                <a:endParaRPr kumimoji="1" lang="ja-JP" altLang="en-US" sz="1200" dirty="0"/>
              </a:p>
            </p:txBody>
          </p:sp>
          <p:sp>
            <p:nvSpPr>
              <p:cNvPr id="142" name="テキスト ボックス 141"/>
              <p:cNvSpPr txBox="1"/>
              <p:nvPr/>
            </p:nvSpPr>
            <p:spPr>
              <a:xfrm>
                <a:off x="5962665" y="5471452"/>
                <a:ext cx="1103808" cy="276999"/>
              </a:xfrm>
              <a:prstGeom prst="rect">
                <a:avLst/>
              </a:prstGeom>
              <a:noFill/>
            </p:spPr>
            <p:txBody>
              <a:bodyPr wrap="square" rtlCol="0">
                <a:spAutoFit/>
              </a:bodyPr>
              <a:lstStyle/>
              <a:p>
                <a:r>
                  <a:rPr lang="ja-JP" altLang="en-US" sz="1200" dirty="0" smtClean="0"/>
                  <a:t>人事</a:t>
                </a:r>
                <a:r>
                  <a:rPr lang="en-US" altLang="ja-JP" sz="1200" dirty="0" smtClean="0"/>
                  <a:t>G</a:t>
                </a:r>
                <a:r>
                  <a:rPr lang="ja-JP" altLang="en-US" sz="1200" dirty="0" smtClean="0"/>
                  <a:t>　</a:t>
                </a:r>
                <a:endParaRPr kumimoji="1" lang="ja-JP" altLang="en-US" sz="1200" dirty="0"/>
              </a:p>
            </p:txBody>
          </p:sp>
          <p:cxnSp>
            <p:nvCxnSpPr>
              <p:cNvPr id="143" name="直線コネクタ 142"/>
              <p:cNvCxnSpPr/>
              <p:nvPr/>
            </p:nvCxnSpPr>
            <p:spPr>
              <a:xfrm>
                <a:off x="5652121" y="6429098"/>
                <a:ext cx="288032" cy="0"/>
              </a:xfrm>
              <a:prstGeom prst="line">
                <a:avLst/>
              </a:prstGeom>
            </p:spPr>
            <p:style>
              <a:lnRef idx="1">
                <a:schemeClr val="dk1"/>
              </a:lnRef>
              <a:fillRef idx="0">
                <a:schemeClr val="dk1"/>
              </a:fillRef>
              <a:effectRef idx="0">
                <a:schemeClr val="dk1"/>
              </a:effectRef>
              <a:fontRef idx="minor">
                <a:schemeClr val="tx1"/>
              </a:fontRef>
            </p:style>
          </p:cxnSp>
          <p:sp>
            <p:nvSpPr>
              <p:cNvPr id="144" name="テキスト ボックス 143"/>
              <p:cNvSpPr txBox="1"/>
              <p:nvPr/>
            </p:nvSpPr>
            <p:spPr>
              <a:xfrm>
                <a:off x="5937181" y="6329220"/>
                <a:ext cx="2373803" cy="276999"/>
              </a:xfrm>
              <a:prstGeom prst="rect">
                <a:avLst/>
              </a:prstGeom>
              <a:noFill/>
            </p:spPr>
            <p:txBody>
              <a:bodyPr wrap="square" rtlCol="0">
                <a:spAutoFit/>
              </a:bodyPr>
              <a:lstStyle/>
              <a:p>
                <a:r>
                  <a:rPr lang="ja-JP" altLang="en-US" sz="1200" dirty="0" smtClean="0"/>
                  <a:t>債権特別回収・整理</a:t>
                </a:r>
                <a:r>
                  <a:rPr lang="en-US" altLang="ja-JP" sz="1200" dirty="0" smtClean="0"/>
                  <a:t>G</a:t>
                </a:r>
                <a:r>
                  <a:rPr lang="ja-JP" altLang="en-US" sz="1200" dirty="0" smtClean="0"/>
                  <a:t>　（</a:t>
                </a:r>
                <a:r>
                  <a:rPr lang="en-US" altLang="ja-JP" sz="1200" dirty="0"/>
                  <a:t>※</a:t>
                </a:r>
                <a:r>
                  <a:rPr lang="ja-JP" altLang="en-US" sz="1200" dirty="0" smtClean="0"/>
                  <a:t>）</a:t>
                </a:r>
                <a:endParaRPr kumimoji="1" lang="ja-JP" altLang="en-US" sz="1200" dirty="0"/>
              </a:p>
            </p:txBody>
          </p:sp>
        </p:grpSp>
        <p:sp>
          <p:nvSpPr>
            <p:cNvPr id="147" name="四角形吹き出し 146"/>
            <p:cNvSpPr/>
            <p:nvPr/>
          </p:nvSpPr>
          <p:spPr>
            <a:xfrm>
              <a:off x="7308304" y="4365104"/>
              <a:ext cx="1540302" cy="792088"/>
            </a:xfrm>
            <a:prstGeom prst="wedgeRectCallout">
              <a:avLst>
                <a:gd name="adj1" fmla="val -51878"/>
                <a:gd name="adj2" fmla="val 8656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困難債権の回収（各部局から引受け）、部局への指導助言を実施</a:t>
              </a:r>
              <a:endParaRPr kumimoji="1" lang="ja-JP" altLang="en-US" sz="1100" dirty="0">
                <a:solidFill>
                  <a:schemeClr val="tx1"/>
                </a:solidFill>
              </a:endParaRPr>
            </a:p>
          </p:txBody>
        </p:sp>
        <p:sp>
          <p:nvSpPr>
            <p:cNvPr id="150" name="テキスト ボックス 149"/>
            <p:cNvSpPr txBox="1"/>
            <p:nvPr/>
          </p:nvSpPr>
          <p:spPr>
            <a:xfrm>
              <a:off x="1943708" y="3315455"/>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151" name="テキスト ボックス 150"/>
            <p:cNvSpPr txBox="1"/>
            <p:nvPr/>
          </p:nvSpPr>
          <p:spPr>
            <a:xfrm>
              <a:off x="5616116" y="3315455"/>
              <a:ext cx="2167316" cy="369332"/>
            </a:xfrm>
            <a:prstGeom prst="rect">
              <a:avLst/>
            </a:prstGeom>
            <a:noFill/>
          </p:spPr>
          <p:txBody>
            <a:bodyPr wrap="square" rtlCol="0">
              <a:spAutoFit/>
            </a:bodyPr>
            <a:lstStyle/>
            <a:p>
              <a:pPr algn="ctr"/>
              <a:r>
                <a:rPr kumimoji="1" lang="en-US" altLang="ja-JP" u="sng" dirty="0" smtClean="0"/>
                <a:t>After</a:t>
              </a:r>
              <a:r>
                <a:rPr kumimoji="1" lang="ja-JP" altLang="en-US" u="sng" dirty="0" smtClean="0"/>
                <a:t>　</a:t>
              </a:r>
              <a:r>
                <a:rPr kumimoji="1" lang="ja-JP" altLang="en-US" sz="1400" u="sng" dirty="0" smtClean="0"/>
                <a:t>（</a:t>
              </a:r>
              <a:r>
                <a:rPr kumimoji="1" lang="en-US" altLang="ja-JP" sz="1400" u="sng" dirty="0" smtClean="0"/>
                <a:t>2011</a:t>
              </a:r>
              <a:r>
                <a:rPr kumimoji="1" lang="ja-JP" altLang="en-US" sz="1400" u="sng" dirty="0" smtClean="0"/>
                <a:t>年</a:t>
              </a:r>
              <a:r>
                <a:rPr kumimoji="1" lang="en-US" altLang="ja-JP" sz="1400" u="sng" dirty="0" smtClean="0"/>
                <a:t>4</a:t>
              </a:r>
              <a:r>
                <a:rPr kumimoji="1" lang="ja-JP" altLang="en-US" sz="1400" u="sng" dirty="0" smtClean="0"/>
                <a:t>月～）</a:t>
              </a:r>
              <a:endParaRPr kumimoji="1" lang="ja-JP" altLang="en-US" sz="1400" u="sng" dirty="0"/>
            </a:p>
          </p:txBody>
        </p:sp>
      </p:grpSp>
      <p:grpSp>
        <p:nvGrpSpPr>
          <p:cNvPr id="51" name="グループ化 50"/>
          <p:cNvGrpSpPr/>
          <p:nvPr/>
        </p:nvGrpSpPr>
        <p:grpSpPr>
          <a:xfrm>
            <a:off x="1619672" y="1124744"/>
            <a:ext cx="6624736" cy="1603553"/>
            <a:chOff x="1983209" y="1126866"/>
            <a:chExt cx="6624736" cy="1603553"/>
          </a:xfrm>
        </p:grpSpPr>
        <p:sp>
          <p:nvSpPr>
            <p:cNvPr id="52" name="正方形/長方形 51"/>
            <p:cNvSpPr/>
            <p:nvPr/>
          </p:nvSpPr>
          <p:spPr>
            <a:xfrm>
              <a:off x="1983209" y="1136802"/>
              <a:ext cx="1440160" cy="155569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200" dirty="0" smtClean="0">
                  <a:solidFill>
                    <a:schemeClr val="tx1"/>
                  </a:solidFill>
                </a:rPr>
                <a:t>▲</a:t>
              </a:r>
              <a:r>
                <a:rPr lang="en-US" altLang="ja-JP" sz="1200" dirty="0" smtClean="0">
                  <a:solidFill>
                    <a:schemeClr val="tx1"/>
                  </a:solidFill>
                </a:rPr>
                <a:t>10</a:t>
              </a:r>
              <a:r>
                <a:rPr kumimoji="1" lang="ja-JP" altLang="en-US" sz="1200" dirty="0" smtClean="0">
                  <a:solidFill>
                    <a:schemeClr val="tx1"/>
                  </a:solidFill>
                </a:rPr>
                <a:t>年</a:t>
              </a:r>
              <a:r>
                <a:rPr lang="en-US" altLang="ja-JP" sz="1200" dirty="0">
                  <a:solidFill>
                    <a:schemeClr val="tx1"/>
                  </a:solidFill>
                </a:rPr>
                <a:t>11</a:t>
              </a:r>
              <a:r>
                <a:rPr kumimoji="1" lang="ja-JP" altLang="en-US" sz="1200" dirty="0" smtClean="0">
                  <a:solidFill>
                    <a:schemeClr val="tx1"/>
                  </a:solidFill>
                </a:rPr>
                <a:t>月　</a:t>
              </a:r>
              <a:endParaRPr kumimoji="1" lang="en-US" altLang="ja-JP" sz="1200" dirty="0" smtClean="0">
                <a:solidFill>
                  <a:schemeClr val="tx1"/>
                </a:solidFill>
              </a:endParaRPr>
            </a:p>
            <a:p>
              <a:pPr marL="182563" indent="-90488"/>
              <a:r>
                <a:rPr kumimoji="1" lang="ja-JP" altLang="en-US" sz="1200" dirty="0" smtClean="0">
                  <a:solidFill>
                    <a:schemeClr val="tx1"/>
                  </a:solidFill>
                </a:rPr>
                <a:t>・「</a:t>
              </a:r>
              <a:r>
                <a:rPr lang="ja-JP" altLang="en-US" sz="1200" dirty="0" smtClean="0">
                  <a:solidFill>
                    <a:schemeClr val="tx1"/>
                  </a:solidFill>
                </a:rPr>
                <a:t>債権の</a:t>
              </a:r>
              <a:r>
                <a:rPr lang="ja-JP" altLang="en-US" sz="1200" dirty="0">
                  <a:solidFill>
                    <a:schemeClr val="tx1"/>
                  </a:solidFill>
                </a:rPr>
                <a:t>回収</a:t>
              </a:r>
              <a:r>
                <a:rPr lang="ja-JP" altLang="en-US" sz="1200" dirty="0" smtClean="0">
                  <a:solidFill>
                    <a:schemeClr val="tx1"/>
                  </a:solidFill>
                </a:rPr>
                <a:t>及び整理に関する条例」の制定・施行</a:t>
              </a:r>
              <a:endParaRPr lang="en-US" altLang="ja-JP" sz="1200" dirty="0" smtClean="0">
                <a:solidFill>
                  <a:schemeClr val="tx1"/>
                </a:solidFill>
              </a:endParaRPr>
            </a:p>
            <a:p>
              <a:pPr marL="182563" indent="-90488"/>
              <a:r>
                <a:rPr kumimoji="1" lang="ja-JP" altLang="en-US" sz="1200" dirty="0" smtClean="0">
                  <a:solidFill>
                    <a:schemeClr val="tx1"/>
                  </a:solidFill>
                </a:rPr>
                <a:t>・専属の債権特別回収・整理チーム</a:t>
              </a:r>
              <a:r>
                <a:rPr lang="ja-JP" altLang="en-US" sz="1200" dirty="0">
                  <a:solidFill>
                    <a:schemeClr val="tx1"/>
                  </a:solidFill>
                </a:rPr>
                <a:t>設置</a:t>
              </a:r>
              <a:endParaRPr kumimoji="1" lang="ja-JP" altLang="en-US" sz="1200" dirty="0">
                <a:solidFill>
                  <a:schemeClr val="tx1"/>
                </a:solidFill>
              </a:endParaRPr>
            </a:p>
          </p:txBody>
        </p:sp>
        <p:sp>
          <p:nvSpPr>
            <p:cNvPr id="53" name="正方形/長方形 52"/>
            <p:cNvSpPr/>
            <p:nvPr/>
          </p:nvSpPr>
          <p:spPr>
            <a:xfrm>
              <a:off x="7754690" y="1147121"/>
              <a:ext cx="853255" cy="158329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a:t>
              </a:r>
              <a:endParaRPr lang="en-US" altLang="ja-JP" sz="1200" dirty="0" smtClean="0">
                <a:solidFill>
                  <a:schemeClr val="tx1"/>
                </a:solidFill>
              </a:endParaRPr>
            </a:p>
            <a:p>
              <a:pPr marL="177800" indent="4763"/>
              <a:r>
                <a:rPr kumimoji="1" lang="ja-JP" altLang="en-US" sz="1200" dirty="0" smtClean="0">
                  <a:solidFill>
                    <a:schemeClr val="tx1"/>
                  </a:solidFill>
                </a:rPr>
                <a:t>債権特別回収・整理Ｇ業務を部局支援業務に集約</a:t>
              </a:r>
              <a:endParaRPr kumimoji="1" lang="en-US" altLang="ja-JP" sz="1200" dirty="0" smtClean="0">
                <a:solidFill>
                  <a:schemeClr val="tx1"/>
                </a:solidFill>
              </a:endParaRPr>
            </a:p>
          </p:txBody>
        </p:sp>
        <p:sp>
          <p:nvSpPr>
            <p:cNvPr id="59" name="正方形/長方形 58"/>
            <p:cNvSpPr/>
            <p:nvPr/>
          </p:nvSpPr>
          <p:spPr>
            <a:xfrm>
              <a:off x="3495377" y="1126866"/>
              <a:ext cx="625479" cy="155569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200" dirty="0" smtClean="0">
                  <a:solidFill>
                    <a:schemeClr val="tx1"/>
                  </a:solidFill>
                </a:rPr>
                <a:t>▲</a:t>
              </a:r>
              <a:r>
                <a:rPr lang="en-US" altLang="ja-JP" sz="1200" dirty="0" smtClean="0">
                  <a:solidFill>
                    <a:schemeClr val="tx1"/>
                  </a:solidFill>
                </a:rPr>
                <a:t>11</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　</a:t>
              </a:r>
              <a:endParaRPr kumimoji="1" lang="en-US" altLang="ja-JP" sz="1200" dirty="0" smtClean="0">
                <a:solidFill>
                  <a:schemeClr val="tx1"/>
                </a:solidFill>
              </a:endParaRPr>
            </a:p>
            <a:p>
              <a:pPr marL="182563"/>
              <a:r>
                <a:rPr lang="ja-JP" altLang="en-US" sz="1200" dirty="0" smtClean="0">
                  <a:solidFill>
                    <a:schemeClr val="tx1"/>
                  </a:solidFill>
                </a:rPr>
                <a:t>債権特別回収・整理グループ設置</a:t>
              </a:r>
              <a:endParaRPr kumimoji="1" lang="en-US" altLang="ja-JP" sz="1200" dirty="0" smtClean="0">
                <a:solidFill>
                  <a:schemeClr val="tx1"/>
                </a:solidFill>
              </a:endParaRPr>
            </a:p>
          </p:txBody>
        </p:sp>
      </p:grpSp>
      <p:graphicFrame>
        <p:nvGraphicFramePr>
          <p:cNvPr id="60" name="表 59"/>
          <p:cNvGraphicFramePr>
            <a:graphicFrameLocks noGrp="1"/>
          </p:cNvGraphicFramePr>
          <p:nvPr>
            <p:extLst/>
          </p:nvPr>
        </p:nvGraphicFramePr>
        <p:xfrm>
          <a:off x="755576" y="834193"/>
          <a:ext cx="7884000" cy="254614"/>
        </p:xfrm>
        <a:graphic>
          <a:graphicData uri="http://schemas.openxmlformats.org/drawingml/2006/table">
            <a:tbl>
              <a:tblPr firstRow="1" bandRow="1">
                <a:tableStyleId>{7DF18680-E054-41AD-8BC1-D1AEF772440D}</a:tableStyleId>
              </a:tblPr>
              <a:tblGrid>
                <a:gridCol w="756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gridCol w="900000">
                  <a:extLst>
                    <a:ext uri="{9D8B030D-6E8A-4147-A177-3AD203B41FA5}">
                      <a16:colId xmlns:a16="http://schemas.microsoft.com/office/drawing/2014/main" val="20008"/>
                    </a:ext>
                  </a:extLst>
                </a:gridCol>
                <a:gridCol w="900000">
                  <a:extLst>
                    <a:ext uri="{9D8B030D-6E8A-4147-A177-3AD203B41FA5}">
                      <a16:colId xmlns:a16="http://schemas.microsoft.com/office/drawing/2014/main" val="20009"/>
                    </a:ext>
                  </a:extLst>
                </a:gridCol>
              </a:tblGrid>
              <a:tr h="254614">
                <a:tc>
                  <a:txBody>
                    <a:bodyPr/>
                    <a:lstStyle/>
                    <a:p>
                      <a:r>
                        <a:rPr kumimoji="1" lang="ja-JP" altLang="en-US" sz="1050" dirty="0" smtClean="0"/>
                        <a:t>～</a:t>
                      </a:r>
                      <a:r>
                        <a:rPr kumimoji="1" lang="en-US" altLang="ja-JP" sz="1050" dirty="0" smtClean="0"/>
                        <a:t>2008</a:t>
                      </a:r>
                      <a:r>
                        <a:rPr kumimoji="1" lang="ja-JP" altLang="en-US" sz="1050" dirty="0" smtClean="0"/>
                        <a:t>年</a:t>
                      </a:r>
                      <a:endParaRPr kumimoji="1" lang="ja-JP" altLang="en-US" sz="1050" dirty="0"/>
                    </a:p>
                  </a:txBody>
                  <a:tcPr/>
                </a:tc>
                <a:tc>
                  <a:txBody>
                    <a:bodyPr/>
                    <a:lstStyle/>
                    <a:p>
                      <a:r>
                        <a:rPr kumimoji="1" lang="en-US" altLang="ja-JP" sz="1050" dirty="0" smtClean="0"/>
                        <a:t>2009</a:t>
                      </a:r>
                      <a:r>
                        <a:rPr kumimoji="1" lang="ja-JP" altLang="en-US" sz="1050" dirty="0" smtClean="0"/>
                        <a:t>年</a:t>
                      </a:r>
                      <a:endParaRPr kumimoji="1" lang="ja-JP" altLang="en-US" sz="1050" dirty="0"/>
                    </a:p>
                  </a:txBody>
                  <a:tcPr/>
                </a:tc>
                <a:tc>
                  <a:txBody>
                    <a:bodyPr/>
                    <a:lstStyle/>
                    <a:p>
                      <a:r>
                        <a:rPr kumimoji="1" lang="en-US" altLang="ja-JP" sz="1050" dirty="0" smtClean="0"/>
                        <a:t>2010</a:t>
                      </a:r>
                      <a:r>
                        <a:rPr kumimoji="1" lang="ja-JP" altLang="en-US" sz="1050" dirty="0" smtClean="0"/>
                        <a:t>年</a:t>
                      </a:r>
                      <a:endParaRPr kumimoji="1" lang="ja-JP" altLang="en-US" sz="1050" dirty="0"/>
                    </a:p>
                  </a:txBody>
                  <a:tcPr/>
                </a:tc>
                <a:tc>
                  <a:txBody>
                    <a:bodyPr/>
                    <a:lstStyle/>
                    <a:p>
                      <a:r>
                        <a:rPr kumimoji="1" lang="en-US" altLang="ja-JP" sz="1050" dirty="0" smtClean="0"/>
                        <a:t>2011</a:t>
                      </a:r>
                      <a:r>
                        <a:rPr kumimoji="1" lang="ja-JP" altLang="en-US" sz="1050" dirty="0" smtClean="0"/>
                        <a:t>年</a:t>
                      </a:r>
                      <a:endParaRPr kumimoji="1" lang="ja-JP" altLang="en-US" sz="1050" dirty="0"/>
                    </a:p>
                  </a:txBody>
                  <a:tcPr/>
                </a:tc>
                <a:tc>
                  <a:txBody>
                    <a:bodyPr/>
                    <a:lstStyle/>
                    <a:p>
                      <a:r>
                        <a:rPr kumimoji="1" lang="en-US" altLang="ja-JP" sz="1050" dirty="0" smtClean="0"/>
                        <a:t>2012</a:t>
                      </a:r>
                      <a:r>
                        <a:rPr kumimoji="1" lang="ja-JP" altLang="en-US" sz="1050" dirty="0" smtClean="0"/>
                        <a:t>年</a:t>
                      </a:r>
                      <a:endParaRPr kumimoji="1" lang="ja-JP" altLang="en-US" sz="1050" dirty="0"/>
                    </a:p>
                  </a:txBody>
                  <a:tcPr/>
                </a:tc>
                <a:tc>
                  <a:txBody>
                    <a:bodyPr/>
                    <a:lstStyle/>
                    <a:p>
                      <a:r>
                        <a:rPr kumimoji="1" lang="en-US" altLang="ja-JP" sz="1050" dirty="0" smtClean="0"/>
                        <a:t>2013</a:t>
                      </a:r>
                      <a:r>
                        <a:rPr kumimoji="1" lang="ja-JP" altLang="en-US" sz="1050" dirty="0" smtClean="0"/>
                        <a:t>年</a:t>
                      </a:r>
                      <a:endParaRPr kumimoji="1" lang="ja-JP" altLang="en-US" sz="1050" dirty="0"/>
                    </a:p>
                  </a:txBody>
                  <a:tcPr/>
                </a:tc>
                <a:tc>
                  <a:txBody>
                    <a:bodyPr/>
                    <a:lstStyle/>
                    <a:p>
                      <a:r>
                        <a:rPr kumimoji="1" lang="en-US" altLang="ja-JP" sz="1050" dirty="0" smtClean="0"/>
                        <a:t>2014</a:t>
                      </a:r>
                      <a:r>
                        <a:rPr kumimoji="1" lang="ja-JP" altLang="en-US" sz="1050" dirty="0" smtClean="0"/>
                        <a:t>年</a:t>
                      </a:r>
                      <a:endParaRPr kumimoji="1" lang="ja-JP" altLang="en-US" sz="1050" dirty="0"/>
                    </a:p>
                  </a:txBody>
                  <a:tcPr/>
                </a:tc>
                <a:tc>
                  <a:txBody>
                    <a:bodyPr/>
                    <a:lstStyle/>
                    <a:p>
                      <a:r>
                        <a:rPr kumimoji="1" lang="en-US" altLang="ja-JP" sz="1050" dirty="0" smtClean="0"/>
                        <a:t>2015</a:t>
                      </a:r>
                      <a:r>
                        <a:rPr kumimoji="1" lang="ja-JP" altLang="en-US" sz="1050" dirty="0" smtClean="0"/>
                        <a:t>年</a:t>
                      </a:r>
                      <a:endParaRPr kumimoji="1" lang="ja-JP" altLang="en-US" sz="1050" dirty="0"/>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47" name="正方形/長方形 46"/>
          <p:cNvSpPr/>
          <p:nvPr/>
        </p:nvSpPr>
        <p:spPr>
          <a:xfrm>
            <a:off x="4716016" y="1145823"/>
            <a:ext cx="853255" cy="158329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a:t>
            </a:r>
            <a:endParaRPr lang="en-US" altLang="ja-JP" sz="1200" dirty="0" smtClean="0">
              <a:solidFill>
                <a:schemeClr val="tx1"/>
              </a:solidFill>
            </a:endParaRPr>
          </a:p>
          <a:p>
            <a:pPr marL="177800" indent="4763"/>
            <a:r>
              <a:rPr kumimoji="1" lang="ja-JP" altLang="en-US" sz="1200" dirty="0" smtClean="0">
                <a:solidFill>
                  <a:schemeClr val="tx1"/>
                </a:solidFill>
              </a:rPr>
              <a:t>債権放棄（整理）基準の見直し</a:t>
            </a:r>
            <a:endParaRPr kumimoji="1" lang="en-US" altLang="ja-JP" sz="1200"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99</a:t>
            </a:fld>
            <a:endParaRPr kumimoji="1" lang="ja-JP" altLang="en-US"/>
          </a:p>
        </p:txBody>
      </p:sp>
    </p:spTree>
    <p:extLst>
      <p:ext uri="{BB962C8B-B14F-4D97-AF65-F5344CB8AC3E}">
        <p14:creationId xmlns:p14="http://schemas.microsoft.com/office/powerpoint/2010/main" val="31151443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13850" y="898607"/>
            <a:ext cx="8478630" cy="830997"/>
          </a:xfrm>
          <a:prstGeom prst="rect">
            <a:avLst/>
          </a:prstGeom>
        </p:spPr>
        <p:txBody>
          <a:bodyPr wrap="square">
            <a:spAutoFit/>
          </a:bodyPr>
          <a:lstStyle/>
          <a:p>
            <a:r>
              <a:rPr lang="en-US" altLang="ja-JP" sz="1600" dirty="0" smtClean="0">
                <a:latin typeface="+mn-ea"/>
                <a:cs typeface="Meiryo UI" panose="020B0604030504040204" pitchFamily="50" charset="-128"/>
              </a:rPr>
              <a:t>2011</a:t>
            </a:r>
            <a:r>
              <a:rPr lang="ja-JP" altLang="en-US" sz="1600" dirty="0" smtClean="0">
                <a:latin typeface="+mn-ea"/>
                <a:cs typeface="Meiryo UI" panose="020B0604030504040204" pitchFamily="50" charset="-128"/>
              </a:rPr>
              <a:t>年度</a:t>
            </a:r>
            <a:r>
              <a:rPr lang="ja-JP" altLang="en-US" sz="1600" dirty="0">
                <a:latin typeface="+mn-ea"/>
                <a:cs typeface="Meiryo UI" panose="020B0604030504040204" pitchFamily="50" charset="-128"/>
              </a:rPr>
              <a:t>から債権</a:t>
            </a:r>
            <a:r>
              <a:rPr lang="ja-JP" altLang="en-US" sz="1600" dirty="0" smtClean="0">
                <a:latin typeface="+mn-ea"/>
                <a:cs typeface="Meiryo UI" panose="020B0604030504040204" pitchFamily="50" charset="-128"/>
              </a:rPr>
              <a:t>回収</a:t>
            </a:r>
            <a:r>
              <a:rPr lang="ja-JP" altLang="en-US" sz="1600" dirty="0">
                <a:latin typeface="+mn-ea"/>
                <a:cs typeface="Meiryo UI" panose="020B0604030504040204" pitchFamily="50" charset="-128"/>
              </a:rPr>
              <a:t>・整理</a:t>
            </a:r>
            <a:r>
              <a:rPr lang="ja-JP" altLang="en-US" sz="1600" dirty="0" smtClean="0">
                <a:latin typeface="+mn-ea"/>
                <a:cs typeface="Meiryo UI" panose="020B0604030504040204" pitchFamily="50" charset="-128"/>
              </a:rPr>
              <a:t>の</a:t>
            </a:r>
            <a:r>
              <a:rPr lang="ja-JP" altLang="en-US" sz="1600" dirty="0">
                <a:latin typeface="+mn-ea"/>
                <a:cs typeface="Meiryo UI" panose="020B0604030504040204" pitchFamily="50" charset="-128"/>
              </a:rPr>
              <a:t>専属グループを</a:t>
            </a:r>
            <a:r>
              <a:rPr lang="ja-JP" altLang="en-US" sz="1600" dirty="0" smtClean="0">
                <a:latin typeface="+mn-ea"/>
                <a:cs typeface="Meiryo UI" panose="020B0604030504040204" pitchFamily="50" charset="-128"/>
              </a:rPr>
              <a:t>設置。</a:t>
            </a:r>
            <a:endParaRPr lang="en-US" altLang="ja-JP" sz="1600" dirty="0" smtClean="0">
              <a:latin typeface="+mn-ea"/>
              <a:cs typeface="Meiryo UI" panose="020B0604030504040204" pitchFamily="50" charset="-128"/>
            </a:endParaRPr>
          </a:p>
          <a:p>
            <a:r>
              <a:rPr lang="en-US" altLang="ja-JP" sz="1600" dirty="0" smtClean="0">
                <a:latin typeface="+mn-ea"/>
                <a:cs typeface="Meiryo UI" panose="020B0604030504040204" pitchFamily="50" charset="-128"/>
              </a:rPr>
              <a:t>2010</a:t>
            </a:r>
            <a:r>
              <a:rPr lang="ja-JP" altLang="en-US" sz="1600" dirty="0" smtClean="0">
                <a:latin typeface="+mn-ea"/>
                <a:cs typeface="Meiryo UI" panose="020B0604030504040204" pitchFamily="50" charset="-128"/>
              </a:rPr>
              <a:t>年度期首に</a:t>
            </a:r>
            <a:r>
              <a:rPr lang="en-US" altLang="ja-JP" sz="1600" dirty="0">
                <a:latin typeface="+mn-ea"/>
                <a:cs typeface="Meiryo UI" panose="020B0604030504040204" pitchFamily="50" charset="-128"/>
              </a:rPr>
              <a:t>342</a:t>
            </a:r>
            <a:r>
              <a:rPr lang="ja-JP" altLang="en-US" sz="1600" dirty="0" smtClean="0">
                <a:latin typeface="+mn-ea"/>
                <a:cs typeface="Meiryo UI" panose="020B0604030504040204" pitchFamily="50" charset="-128"/>
              </a:rPr>
              <a:t>億円に上っていた滞納債権について、着実に回収を進め、</a:t>
            </a:r>
            <a:r>
              <a:rPr lang="en-US" altLang="ja-JP" sz="1600" dirty="0" smtClean="0">
                <a:latin typeface="+mn-ea"/>
                <a:cs typeface="Meiryo UI" panose="020B0604030504040204" pitchFamily="50" charset="-128"/>
              </a:rPr>
              <a:t>2010</a:t>
            </a:r>
            <a:r>
              <a:rPr lang="ja-JP" altLang="en-US" sz="1600" dirty="0" smtClean="0">
                <a:latin typeface="+mn-ea"/>
                <a:cs typeface="Meiryo UI" panose="020B0604030504040204" pitchFamily="50" charset="-128"/>
              </a:rPr>
              <a:t>年度からの</a:t>
            </a:r>
            <a:endParaRPr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８</a:t>
            </a:r>
            <a:r>
              <a:rPr lang="ja-JP" altLang="en-US" sz="1600" dirty="0" smtClean="0">
                <a:latin typeface="+mn-ea"/>
                <a:cs typeface="Meiryo UI" panose="020B0604030504040204" pitchFamily="50" charset="-128"/>
              </a:rPr>
              <a:t>年間で累計</a:t>
            </a:r>
            <a:r>
              <a:rPr lang="en-US" altLang="ja-JP" sz="1600" dirty="0" smtClean="0">
                <a:latin typeface="+mn-ea"/>
                <a:cs typeface="Meiryo UI" panose="020B0604030504040204" pitchFamily="50" charset="-128"/>
              </a:rPr>
              <a:t>775</a:t>
            </a:r>
            <a:r>
              <a:rPr lang="ja-JP" altLang="en-US" sz="1600" dirty="0" smtClean="0">
                <a:latin typeface="+mn-ea"/>
                <a:cs typeface="Meiryo UI" panose="020B0604030504040204" pitchFamily="50" charset="-128"/>
              </a:rPr>
              <a:t>億円の処理を行った。</a:t>
            </a:r>
            <a:endParaRPr lang="en-US" altLang="ja-JP" sz="1600" dirty="0" smtClean="0">
              <a:latin typeface="+mn-ea"/>
              <a:cs typeface="Meiryo UI" panose="020B0604030504040204" pitchFamily="50" charset="-128"/>
            </a:endParaRPr>
          </a:p>
        </p:txBody>
      </p:sp>
      <p:sp>
        <p:nvSpPr>
          <p:cNvPr id="5" name="正方形/長方形 4"/>
          <p:cNvSpPr/>
          <p:nvPr/>
        </p:nvSpPr>
        <p:spPr>
          <a:xfrm>
            <a:off x="354112" y="390776"/>
            <a:ext cx="2339102" cy="338554"/>
          </a:xfrm>
          <a:prstGeom prst="rect">
            <a:avLst/>
          </a:prstGeom>
        </p:spPr>
        <p:txBody>
          <a:bodyPr wrap="none">
            <a:spAutoFit/>
          </a:bodyPr>
          <a:lstStyle/>
          <a:p>
            <a:pPr algn="ctr"/>
            <a:r>
              <a:rPr lang="ja-JP" altLang="en-US" sz="1600" dirty="0" smtClean="0">
                <a:latin typeface="+mn-ea"/>
                <a:cs typeface="Meiryo UI" panose="020B0604030504040204" pitchFamily="50" charset="-128"/>
              </a:rPr>
              <a:t>■滞納債権の回収</a:t>
            </a:r>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整理</a:t>
            </a:r>
            <a:endParaRPr lang="ja-JP" altLang="en-US" sz="1600" dirty="0">
              <a:latin typeface="+mn-ea"/>
              <a:cs typeface="Meiryo UI" panose="020B0604030504040204" pitchFamily="50" charset="-128"/>
            </a:endParaRPr>
          </a:p>
        </p:txBody>
      </p:sp>
      <p:sp>
        <p:nvSpPr>
          <p:cNvPr id="19" name="テキスト ボックス 18"/>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２．（７）</a:t>
            </a:r>
            <a:endParaRPr lang="en-US" altLang="ja-JP" sz="1600" u="sng" dirty="0" smtClean="0"/>
          </a:p>
        </p:txBody>
      </p:sp>
      <p:graphicFrame>
        <p:nvGraphicFramePr>
          <p:cNvPr id="11" name="グラフ 10"/>
          <p:cNvGraphicFramePr/>
          <p:nvPr>
            <p:extLst/>
          </p:nvPr>
        </p:nvGraphicFramePr>
        <p:xfrm>
          <a:off x="5724128" y="1637057"/>
          <a:ext cx="331236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2"/>
          <p:cNvSpPr txBox="1"/>
          <p:nvPr/>
        </p:nvSpPr>
        <p:spPr>
          <a:xfrm>
            <a:off x="6932637" y="3739395"/>
            <a:ext cx="895350" cy="5334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t>合計</a:t>
            </a:r>
            <a:endParaRPr kumimoji="1" lang="en-US" altLang="ja-JP" sz="1400" dirty="0"/>
          </a:p>
          <a:p>
            <a:pPr algn="ctr"/>
            <a:r>
              <a:rPr kumimoji="1" lang="en-US" altLang="ja-JP" sz="1400" dirty="0" smtClean="0">
                <a:solidFill>
                  <a:schemeClr val="tx1"/>
                </a:solidFill>
              </a:rPr>
              <a:t>255</a:t>
            </a:r>
            <a:r>
              <a:rPr kumimoji="1" lang="ja-JP" altLang="en-US" sz="1400" dirty="0" smtClean="0"/>
              <a:t>億円</a:t>
            </a:r>
            <a:endParaRPr kumimoji="1" lang="ja-JP" altLang="en-US" sz="1400" dirty="0"/>
          </a:p>
        </p:txBody>
      </p:sp>
      <p:pic>
        <p:nvPicPr>
          <p:cNvPr id="15" name="図 14"/>
          <p:cNvPicPr>
            <a:picLocks noChangeAspect="1"/>
          </p:cNvPicPr>
          <p:nvPr/>
        </p:nvPicPr>
        <p:blipFill>
          <a:blip r:embed="rId3"/>
          <a:stretch>
            <a:fillRect/>
          </a:stretch>
        </p:blipFill>
        <p:spPr>
          <a:xfrm>
            <a:off x="85460" y="2099102"/>
            <a:ext cx="5638668" cy="3919406"/>
          </a:xfrm>
          <a:prstGeom prst="rect">
            <a:avLst/>
          </a:prstGeom>
        </p:spPr>
      </p:pic>
      <p:sp>
        <p:nvSpPr>
          <p:cNvPr id="16" name="正方形/長方形 15"/>
          <p:cNvSpPr/>
          <p:nvPr/>
        </p:nvSpPr>
        <p:spPr>
          <a:xfrm>
            <a:off x="1433976" y="1759999"/>
            <a:ext cx="3714088" cy="276999"/>
          </a:xfrm>
          <a:prstGeom prst="rect">
            <a:avLst/>
          </a:prstGeom>
        </p:spPr>
        <p:txBody>
          <a:bodyPr wrap="square">
            <a:spAutoFit/>
          </a:bodyPr>
          <a:lstStyle/>
          <a:p>
            <a:r>
              <a:rPr lang="ja-JP" altLang="en-US" sz="1200" b="1" u="sng" dirty="0" smtClean="0">
                <a:latin typeface="+mn-ea"/>
                <a:cs typeface="Meiryo UI" panose="020B0604030504040204" pitchFamily="50" charset="-128"/>
              </a:rPr>
              <a:t>滞 納 債 権 の 解 消 額 と 発 生 額 の 推 移</a:t>
            </a:r>
            <a:endParaRPr lang="en-US" altLang="ja-JP" sz="1200" b="1" u="sng" dirty="0" smtClean="0">
              <a:latin typeface="+mn-ea"/>
              <a:cs typeface="Meiryo UI" panose="020B0604030504040204" pitchFamily="50" charset="-128"/>
            </a:endParaRPr>
          </a:p>
        </p:txBody>
      </p:sp>
      <p:sp>
        <p:nvSpPr>
          <p:cNvPr id="17" name="正方形/長方形 16"/>
          <p:cNvSpPr/>
          <p:nvPr/>
        </p:nvSpPr>
        <p:spPr>
          <a:xfrm>
            <a:off x="1125655" y="6134090"/>
            <a:ext cx="4866748" cy="253916"/>
          </a:xfrm>
          <a:prstGeom prst="rect">
            <a:avLst/>
          </a:prstGeom>
        </p:spPr>
        <p:txBody>
          <a:bodyPr wrap="square">
            <a:spAutoFit/>
          </a:bodyPr>
          <a:lstStyle/>
          <a:p>
            <a:r>
              <a:rPr lang="en-US" altLang="ja-JP" sz="1050" dirty="0" smtClean="0">
                <a:latin typeface="+mn-ea"/>
                <a:cs typeface="Meiryo UI" panose="020B0604030504040204" pitchFamily="50" charset="-128"/>
              </a:rPr>
              <a:t>※</a:t>
            </a:r>
            <a:r>
              <a:rPr lang="ja-JP" altLang="en-US" sz="1050" dirty="0" smtClean="0">
                <a:latin typeface="+mn-ea"/>
                <a:cs typeface="Meiryo UI" panose="020B0604030504040204" pitchFamily="50" charset="-128"/>
              </a:rPr>
              <a:t>債権回収・整理計画の対象外債権（市町村賦課徴収を行う個人府民税）を除く。</a:t>
            </a:r>
            <a:endParaRPr lang="en-US" altLang="ja-JP" sz="1050" dirty="0" smtClean="0">
              <a:latin typeface="+mn-ea"/>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100</a:t>
            </a:fld>
            <a:endParaRPr kumimoji="1" lang="ja-JP" altLang="en-US"/>
          </a:p>
        </p:txBody>
      </p:sp>
    </p:spTree>
    <p:extLst>
      <p:ext uri="{BB962C8B-B14F-4D97-AF65-F5344CB8AC3E}">
        <p14:creationId xmlns:p14="http://schemas.microsoft.com/office/powerpoint/2010/main" val="16080665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3" y="3513036"/>
            <a:ext cx="4236667" cy="3082234"/>
          </a:xfrm>
          <a:prstGeom prst="rect">
            <a:avLst/>
          </a:prstGeom>
          <a:noFill/>
          <a:ln>
            <a:noFill/>
          </a:ln>
          <a:effectLst/>
        </p:spPr>
      </p:pic>
      <p:sp>
        <p:nvSpPr>
          <p:cNvPr id="20" name="テキスト ボックス 1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２．（８）</a:t>
            </a:r>
            <a:endParaRPr lang="en-US" altLang="ja-JP" sz="1600" u="sng" dirty="0" smtClean="0"/>
          </a:p>
        </p:txBody>
      </p:sp>
      <p:sp>
        <p:nvSpPr>
          <p:cNvPr id="21" name="テキスト ボックス 20"/>
          <p:cNvSpPr txBox="1"/>
          <p:nvPr/>
        </p:nvSpPr>
        <p:spPr>
          <a:xfrm>
            <a:off x="249595" y="91441"/>
            <a:ext cx="3024336" cy="338554"/>
          </a:xfrm>
          <a:prstGeom prst="rect">
            <a:avLst/>
          </a:prstGeom>
          <a:noFill/>
        </p:spPr>
        <p:txBody>
          <a:bodyPr wrap="square" rtlCol="0">
            <a:spAutoFit/>
          </a:bodyPr>
          <a:lstStyle/>
          <a:p>
            <a:r>
              <a:rPr lang="ja-JP" altLang="en-US" sz="1600" dirty="0"/>
              <a:t>②</a:t>
            </a:r>
            <a:r>
              <a:rPr lang="ja-JP" altLang="en-US" sz="1600" dirty="0" smtClean="0"/>
              <a:t>府有財産の活用・売却</a:t>
            </a:r>
            <a:endParaRPr kumimoji="1" lang="ja-JP" altLang="en-US" sz="1600" dirty="0"/>
          </a:p>
        </p:txBody>
      </p:sp>
      <p:sp>
        <p:nvSpPr>
          <p:cNvPr id="28" name="テキスト ボックス 27"/>
          <p:cNvSpPr txBox="1"/>
          <p:nvPr/>
        </p:nvSpPr>
        <p:spPr>
          <a:xfrm>
            <a:off x="251520" y="377201"/>
            <a:ext cx="8440069" cy="338554"/>
          </a:xfrm>
          <a:prstGeom prst="rect">
            <a:avLst/>
          </a:prstGeom>
          <a:noFill/>
        </p:spPr>
        <p:txBody>
          <a:bodyPr wrap="square" rtlCol="0">
            <a:spAutoFit/>
          </a:bodyPr>
          <a:lstStyle/>
          <a:p>
            <a:r>
              <a:rPr kumimoji="1" lang="ja-JP" altLang="en-US" sz="1600" dirty="0" smtClean="0"/>
              <a:t>■経緯</a:t>
            </a:r>
            <a:endParaRPr kumimoji="1" lang="ja-JP" altLang="en-US" sz="1600" dirty="0"/>
          </a:p>
        </p:txBody>
      </p:sp>
      <p:grpSp>
        <p:nvGrpSpPr>
          <p:cNvPr id="30" name="グループ化 29"/>
          <p:cNvGrpSpPr/>
          <p:nvPr/>
        </p:nvGrpSpPr>
        <p:grpSpPr>
          <a:xfrm>
            <a:off x="2678499" y="860301"/>
            <a:ext cx="2528087" cy="1361194"/>
            <a:chOff x="2555093" y="977873"/>
            <a:chExt cx="2528087" cy="1361194"/>
          </a:xfrm>
        </p:grpSpPr>
        <p:sp>
          <p:nvSpPr>
            <p:cNvPr id="31" name="正方形/長方形 30"/>
            <p:cNvSpPr/>
            <p:nvPr/>
          </p:nvSpPr>
          <p:spPr>
            <a:xfrm>
              <a:off x="2555093" y="977873"/>
              <a:ext cx="1080186" cy="13611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kumimoji="1" lang="ja-JP" altLang="en-US" sz="1200" dirty="0" smtClean="0">
                  <a:solidFill>
                    <a:schemeClr val="tx1"/>
                  </a:solidFill>
                </a:rPr>
                <a:t>▲</a:t>
              </a:r>
              <a:r>
                <a:rPr kumimoji="1" lang="en-US" altLang="ja-JP" sz="1200" dirty="0" smtClean="0">
                  <a:solidFill>
                    <a:schemeClr val="tx1"/>
                  </a:solidFill>
                </a:rPr>
                <a:t>09</a:t>
              </a:r>
              <a:r>
                <a:rPr kumimoji="1" lang="ja-JP" altLang="en-US" sz="1200" dirty="0" smtClean="0">
                  <a:solidFill>
                    <a:schemeClr val="tx1"/>
                  </a:solidFill>
                </a:rPr>
                <a:t>年</a:t>
              </a:r>
              <a:r>
                <a:rPr kumimoji="1" lang="en-US" altLang="ja-JP" sz="1200" dirty="0" smtClean="0">
                  <a:solidFill>
                    <a:schemeClr val="tx1"/>
                  </a:solidFill>
                </a:rPr>
                <a:t>6</a:t>
              </a:r>
              <a:r>
                <a:rPr kumimoji="1" lang="ja-JP" altLang="en-US" sz="1200" dirty="0" smtClean="0">
                  <a:solidFill>
                    <a:schemeClr val="tx1"/>
                  </a:solidFill>
                </a:rPr>
                <a:t>～</a:t>
              </a:r>
              <a:r>
                <a:rPr kumimoji="1" lang="en-US" altLang="ja-JP" sz="1200" dirty="0" smtClean="0">
                  <a:solidFill>
                    <a:schemeClr val="tx1"/>
                  </a:solidFill>
                </a:rPr>
                <a:t>8</a:t>
              </a:r>
              <a:r>
                <a:rPr kumimoji="1" lang="ja-JP" altLang="en-US" sz="1200" dirty="0" smtClean="0">
                  <a:solidFill>
                    <a:schemeClr val="tx1"/>
                  </a:solidFill>
                </a:rPr>
                <a:t>月</a:t>
              </a:r>
              <a:endParaRPr kumimoji="1" lang="en-US" altLang="ja-JP" sz="1200" dirty="0" smtClean="0">
                <a:solidFill>
                  <a:schemeClr val="tx1"/>
                </a:solidFill>
              </a:endParaRPr>
            </a:p>
            <a:p>
              <a:pPr marL="85725" indent="6350"/>
              <a:r>
                <a:rPr kumimoji="1" lang="ja-JP" altLang="en-US" sz="1200" dirty="0" smtClean="0">
                  <a:solidFill>
                    <a:schemeClr val="tx1"/>
                  </a:solidFill>
                </a:rPr>
                <a:t>府有施設の１割程度の１４７件を抽出調査</a:t>
              </a:r>
              <a:endParaRPr kumimoji="1" lang="ja-JP" altLang="en-US" sz="1200" dirty="0">
                <a:solidFill>
                  <a:schemeClr val="tx1"/>
                </a:solidFill>
              </a:endParaRPr>
            </a:p>
          </p:txBody>
        </p:sp>
        <p:sp>
          <p:nvSpPr>
            <p:cNvPr id="32" name="正方形/長方形 31"/>
            <p:cNvSpPr/>
            <p:nvPr/>
          </p:nvSpPr>
          <p:spPr>
            <a:xfrm>
              <a:off x="4016546" y="977873"/>
              <a:ext cx="1066634" cy="13611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6</a:t>
              </a:r>
              <a:r>
                <a:rPr lang="ja-JP" altLang="en-US" sz="1200" dirty="0" smtClean="0">
                  <a:solidFill>
                    <a:schemeClr val="tx1"/>
                  </a:solidFill>
                </a:rPr>
                <a:t>月</a:t>
              </a:r>
              <a:endParaRPr lang="en-US" altLang="ja-JP" sz="1200" dirty="0" smtClean="0">
                <a:solidFill>
                  <a:schemeClr val="tx1"/>
                </a:solidFill>
              </a:endParaRPr>
            </a:p>
            <a:p>
              <a:pPr marL="85725"/>
              <a:r>
                <a:rPr kumimoji="1" lang="ja-JP" altLang="en-US" sz="1200" dirty="0" smtClean="0">
                  <a:solidFill>
                    <a:schemeClr val="tx1"/>
                  </a:solidFill>
                </a:rPr>
                <a:t>府有財産自主点検調査の実施・結果公表</a:t>
              </a:r>
              <a:endParaRPr kumimoji="1" lang="en-US" altLang="ja-JP" sz="1200" dirty="0" smtClean="0">
                <a:solidFill>
                  <a:schemeClr val="tx1"/>
                </a:solidFill>
              </a:endParaRPr>
            </a:p>
          </p:txBody>
        </p:sp>
      </p:grpSp>
      <p:sp>
        <p:nvSpPr>
          <p:cNvPr id="50" name="正方形/長方形 49"/>
          <p:cNvSpPr/>
          <p:nvPr/>
        </p:nvSpPr>
        <p:spPr>
          <a:xfrm>
            <a:off x="251520" y="2221495"/>
            <a:ext cx="1826141" cy="338554"/>
          </a:xfrm>
          <a:prstGeom prst="rect">
            <a:avLst/>
          </a:prstGeom>
        </p:spPr>
        <p:txBody>
          <a:bodyPr wrap="none">
            <a:spAutoFit/>
          </a:bodyPr>
          <a:lstStyle/>
          <a:p>
            <a:r>
              <a:rPr lang="ja-JP" altLang="en-US" sz="1600" dirty="0" smtClean="0">
                <a:latin typeface="+mn-ea"/>
                <a:cs typeface="Meiryo UI" panose="020B0604030504040204" pitchFamily="50" charset="-128"/>
              </a:rPr>
              <a:t>■府有財産の売却</a:t>
            </a:r>
            <a:endParaRPr lang="ja-JP" altLang="en-US" sz="1600" dirty="0">
              <a:latin typeface="+mn-ea"/>
              <a:cs typeface="Meiryo UI" panose="020B0604030504040204" pitchFamily="50" charset="-128"/>
            </a:endParaRPr>
          </a:p>
        </p:txBody>
      </p:sp>
      <p:graphicFrame>
        <p:nvGraphicFramePr>
          <p:cNvPr id="22" name="表 21"/>
          <p:cNvGraphicFramePr>
            <a:graphicFrameLocks noGrp="1"/>
          </p:cNvGraphicFramePr>
          <p:nvPr>
            <p:extLst/>
          </p:nvPr>
        </p:nvGraphicFramePr>
        <p:xfrm>
          <a:off x="1365030" y="554541"/>
          <a:ext cx="5799258" cy="254614"/>
        </p:xfrm>
        <a:graphic>
          <a:graphicData uri="http://schemas.openxmlformats.org/drawingml/2006/table">
            <a:tbl>
              <a:tblPr firstRow="1" bandRow="1">
                <a:tableStyleId>{7DF18680-E054-41AD-8BC1-D1AEF772440D}</a:tableStyleId>
              </a:tblPr>
              <a:tblGrid>
                <a:gridCol w="425584">
                  <a:extLst>
                    <a:ext uri="{9D8B030D-6E8A-4147-A177-3AD203B41FA5}">
                      <a16:colId xmlns:a16="http://schemas.microsoft.com/office/drawing/2014/main" val="20000"/>
                    </a:ext>
                  </a:extLst>
                </a:gridCol>
                <a:gridCol w="938618">
                  <a:extLst>
                    <a:ext uri="{9D8B030D-6E8A-4147-A177-3AD203B41FA5}">
                      <a16:colId xmlns:a16="http://schemas.microsoft.com/office/drawing/2014/main" val="20001"/>
                    </a:ext>
                  </a:extLst>
                </a:gridCol>
                <a:gridCol w="1478352">
                  <a:extLst>
                    <a:ext uri="{9D8B030D-6E8A-4147-A177-3AD203B41FA5}">
                      <a16:colId xmlns:a16="http://schemas.microsoft.com/office/drawing/2014/main" val="20002"/>
                    </a:ext>
                  </a:extLst>
                </a:gridCol>
                <a:gridCol w="1478352">
                  <a:extLst>
                    <a:ext uri="{9D8B030D-6E8A-4147-A177-3AD203B41FA5}">
                      <a16:colId xmlns:a16="http://schemas.microsoft.com/office/drawing/2014/main" val="20003"/>
                    </a:ext>
                  </a:extLst>
                </a:gridCol>
                <a:gridCol w="1478352">
                  <a:extLst>
                    <a:ext uri="{9D8B030D-6E8A-4147-A177-3AD203B41FA5}">
                      <a16:colId xmlns:a16="http://schemas.microsoft.com/office/drawing/2014/main" val="20004"/>
                    </a:ext>
                  </a:extLst>
                </a:gridCol>
              </a:tblGrid>
              <a:tr h="254614">
                <a:tc>
                  <a:txBody>
                    <a:bodyPr/>
                    <a:lstStyle/>
                    <a:p>
                      <a:endParaRPr kumimoji="1" lang="ja-JP" altLang="en-US" sz="1050" dirty="0"/>
                    </a:p>
                  </a:txBody>
                  <a:tcPr/>
                </a:tc>
                <a:tc>
                  <a:txBody>
                    <a:bodyPr/>
                    <a:lstStyle/>
                    <a:p>
                      <a:r>
                        <a:rPr kumimoji="1" lang="en-US" altLang="ja-JP" sz="1050" dirty="0" smtClean="0"/>
                        <a:t>2008</a:t>
                      </a:r>
                      <a:r>
                        <a:rPr kumimoji="1" lang="ja-JP" altLang="en-US" sz="1050" dirty="0" smtClean="0"/>
                        <a:t>年</a:t>
                      </a:r>
                      <a:endParaRPr kumimoji="1" lang="ja-JP" altLang="en-US" sz="1050" dirty="0"/>
                    </a:p>
                  </a:txBody>
                  <a:tcPr/>
                </a:tc>
                <a:tc>
                  <a:txBody>
                    <a:bodyPr/>
                    <a:lstStyle/>
                    <a:p>
                      <a:r>
                        <a:rPr kumimoji="1" lang="en-US" altLang="ja-JP" sz="1050" dirty="0" smtClean="0"/>
                        <a:t>2009</a:t>
                      </a:r>
                      <a:r>
                        <a:rPr kumimoji="1" lang="ja-JP" altLang="en-US" sz="1050" dirty="0" smtClean="0"/>
                        <a:t>年</a:t>
                      </a:r>
                      <a:endParaRPr kumimoji="1" lang="ja-JP" altLang="en-US" sz="1050" dirty="0"/>
                    </a:p>
                  </a:txBody>
                  <a:tcPr/>
                </a:tc>
                <a:tc>
                  <a:txBody>
                    <a:bodyPr/>
                    <a:lstStyle/>
                    <a:p>
                      <a:r>
                        <a:rPr kumimoji="1" lang="en-US" altLang="ja-JP" sz="1050" dirty="0" smtClean="0"/>
                        <a:t>2010</a:t>
                      </a:r>
                      <a:r>
                        <a:rPr kumimoji="1" lang="ja-JP" altLang="en-US" sz="1050" dirty="0" smtClean="0"/>
                        <a:t>年</a:t>
                      </a:r>
                      <a:endParaRPr kumimoji="1" lang="ja-JP" altLang="en-US" sz="1050" dirty="0"/>
                    </a:p>
                  </a:txBody>
                  <a:tcPr/>
                </a:tc>
                <a:tc>
                  <a:txBody>
                    <a:bodyPr/>
                    <a:lstStyle/>
                    <a:p>
                      <a:r>
                        <a:rPr kumimoji="1" lang="en-US" altLang="ja-JP" sz="1050" dirty="0" smtClean="0"/>
                        <a:t>2011</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49" name="正方形/長方形 48"/>
          <p:cNvSpPr/>
          <p:nvPr/>
        </p:nvSpPr>
        <p:spPr>
          <a:xfrm>
            <a:off x="481178" y="2492896"/>
            <a:ext cx="8051328" cy="830997"/>
          </a:xfrm>
          <a:prstGeom prst="rect">
            <a:avLst/>
          </a:prstGeom>
        </p:spPr>
        <p:txBody>
          <a:bodyPr wrap="square">
            <a:spAutoFit/>
          </a:bodyPr>
          <a:lstStyle/>
          <a:p>
            <a:r>
              <a:rPr lang="ja-JP" altLang="en-US" sz="1600" dirty="0" smtClean="0">
                <a:latin typeface="+mn-ea"/>
                <a:cs typeface="Meiryo UI" panose="020B0604030504040204" pitchFamily="50" charset="-128"/>
              </a:rPr>
              <a:t>活用財産の掘り起しとして、</a:t>
            </a:r>
            <a:r>
              <a:rPr lang="en-US" altLang="ja-JP" sz="1600" dirty="0" smtClean="0">
                <a:latin typeface="+mn-ea"/>
                <a:cs typeface="Meiryo UI" panose="020B0604030504040204" pitchFamily="50" charset="-128"/>
              </a:rPr>
              <a:t>2009</a:t>
            </a:r>
            <a:r>
              <a:rPr lang="ja-JP" altLang="en-US" sz="1600" dirty="0" smtClean="0">
                <a:latin typeface="+mn-ea"/>
                <a:cs typeface="Meiryo UI" panose="020B0604030504040204" pitchFamily="50" charset="-128"/>
              </a:rPr>
              <a:t>年から</a:t>
            </a:r>
            <a:r>
              <a:rPr lang="en-US" altLang="ja-JP" sz="1600" dirty="0" smtClean="0">
                <a:latin typeface="+mn-ea"/>
                <a:cs typeface="Meiryo UI" panose="020B0604030504040204" pitchFamily="50" charset="-128"/>
              </a:rPr>
              <a:t>2010</a:t>
            </a:r>
            <a:r>
              <a:rPr lang="ja-JP" altLang="en-US" sz="1600" dirty="0" smtClean="0">
                <a:latin typeface="+mn-ea"/>
                <a:cs typeface="Meiryo UI" panose="020B0604030504040204" pitchFamily="50" charset="-128"/>
              </a:rPr>
              <a:t>年に「府有財産自主点検調査」を実施し、新たに</a:t>
            </a:r>
            <a:r>
              <a:rPr lang="en-US" altLang="ja-JP" sz="1600" dirty="0" smtClean="0">
                <a:latin typeface="+mn-ea"/>
                <a:cs typeface="Meiryo UI" panose="020B0604030504040204" pitchFamily="50" charset="-128"/>
              </a:rPr>
              <a:t>174</a:t>
            </a:r>
            <a:r>
              <a:rPr lang="ja-JP" altLang="en-US" sz="1600" dirty="0" smtClean="0">
                <a:latin typeface="+mn-ea"/>
                <a:cs typeface="Meiryo UI" panose="020B0604030504040204" pitchFamily="50" charset="-128"/>
              </a:rPr>
              <a:t>件を活用（売却、貸付）可能と認定した。</a:t>
            </a:r>
            <a:r>
              <a:rPr lang="en-US" altLang="ja-JP" sz="1600" dirty="0" smtClean="0">
                <a:latin typeface="+mn-ea"/>
                <a:cs typeface="Meiryo UI" panose="020B0604030504040204" pitchFamily="50" charset="-128"/>
              </a:rPr>
              <a:t>2005</a:t>
            </a:r>
            <a:r>
              <a:rPr lang="ja-JP" altLang="en-US" sz="1600" dirty="0" smtClean="0">
                <a:latin typeface="+mn-ea"/>
                <a:cs typeface="Meiryo UI" panose="020B0604030504040204" pitchFamily="50" charset="-128"/>
              </a:rPr>
              <a:t>年以降累計で見ても、都市部を有する他府県を大きく上回る売却を行ってきた。</a:t>
            </a:r>
            <a:endParaRPr lang="ja-JP" altLang="en-US" sz="1600" dirty="0">
              <a:latin typeface="+mn-ea"/>
              <a:cs typeface="Meiryo UI" panose="020B0604030504040204" pitchFamily="50" charset="-128"/>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578" y="3534874"/>
            <a:ext cx="4584700" cy="30665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4537034" y="6601406"/>
            <a:ext cx="2262158" cy="230832"/>
          </a:xfrm>
          <a:prstGeom prst="rect">
            <a:avLst/>
          </a:prstGeom>
        </p:spPr>
        <p:txBody>
          <a:bodyPr wrap="none">
            <a:spAutoFit/>
          </a:bodyPr>
          <a:lstStyle/>
          <a:p>
            <a:r>
              <a:rPr lang="zh-TW" altLang="en-US" sz="900" dirty="0">
                <a:latin typeface="ＭＳ ゴシック" panose="020B0609070205080204" pitchFamily="49" charset="-128"/>
                <a:ea typeface="ＭＳ ゴシック" panose="020B0609070205080204" pitchFamily="49" charset="-128"/>
              </a:rPr>
              <a:t>（出典）都道府県決算状況調（総務省）</a:t>
            </a:r>
            <a:endParaRPr lang="ja-JP" altLang="en-US" sz="9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101</a:t>
            </a:fld>
            <a:endParaRPr kumimoji="1" lang="ja-JP" altLang="en-US"/>
          </a:p>
        </p:txBody>
      </p:sp>
    </p:spTree>
    <p:extLst>
      <p:ext uri="{BB962C8B-B14F-4D97-AF65-F5344CB8AC3E}">
        <p14:creationId xmlns:p14="http://schemas.microsoft.com/office/powerpoint/2010/main" val="26973017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7544" y="692696"/>
            <a:ext cx="8334672" cy="1077218"/>
          </a:xfrm>
          <a:prstGeom prst="rect">
            <a:avLst/>
          </a:prstGeom>
        </p:spPr>
        <p:txBody>
          <a:bodyPr wrap="square">
            <a:spAutoFit/>
          </a:bodyPr>
          <a:lstStyle/>
          <a:p>
            <a:r>
              <a:rPr lang="ja-JP" altLang="en-US" sz="1600" dirty="0" smtClean="0"/>
              <a:t>広告事業、ネーミングライツによる収入は、</a:t>
            </a:r>
            <a:r>
              <a:rPr lang="en-US" altLang="ja-JP" sz="1600" dirty="0"/>
              <a:t>2010</a:t>
            </a:r>
            <a:r>
              <a:rPr lang="ja-JP" altLang="en-US" sz="1600" dirty="0" smtClean="0"/>
              <a:t>年度</a:t>
            </a:r>
            <a:r>
              <a:rPr lang="en-US" altLang="ja-JP" sz="1600" dirty="0" smtClean="0"/>
              <a:t>5,208</a:t>
            </a:r>
            <a:r>
              <a:rPr lang="ja-JP" altLang="en-US" sz="1600" dirty="0" smtClean="0"/>
              <a:t>万円に比べ</a:t>
            </a:r>
            <a:r>
              <a:rPr lang="en-US" altLang="ja-JP" sz="1600" dirty="0" smtClean="0"/>
              <a:t>2012</a:t>
            </a:r>
            <a:r>
              <a:rPr lang="ja-JP" altLang="en-US" sz="1600" dirty="0" smtClean="0"/>
              <a:t>年度に</a:t>
            </a:r>
            <a:r>
              <a:rPr lang="en-US" altLang="ja-JP" sz="1600" dirty="0" smtClean="0"/>
              <a:t>8,440</a:t>
            </a:r>
            <a:r>
              <a:rPr lang="ja-JP" altLang="en-US" sz="1600" dirty="0" smtClean="0"/>
              <a:t>万円、</a:t>
            </a:r>
            <a:endParaRPr lang="en-US" altLang="ja-JP" sz="1600" dirty="0" smtClean="0"/>
          </a:p>
          <a:p>
            <a:r>
              <a:rPr lang="en-US" altLang="ja-JP" sz="1600" dirty="0"/>
              <a:t>2014</a:t>
            </a:r>
            <a:r>
              <a:rPr lang="ja-JP" altLang="en-US" sz="1600" dirty="0" smtClean="0"/>
              <a:t>年度に</a:t>
            </a:r>
            <a:r>
              <a:rPr lang="en-US" altLang="ja-JP" sz="1600" dirty="0" smtClean="0"/>
              <a:t>1</a:t>
            </a:r>
            <a:r>
              <a:rPr lang="ja-JP" altLang="en-US" sz="1600" dirty="0" smtClean="0"/>
              <a:t>億</a:t>
            </a:r>
            <a:r>
              <a:rPr lang="en-US" altLang="ja-JP" sz="1600" dirty="0"/>
              <a:t>2,000</a:t>
            </a:r>
            <a:r>
              <a:rPr lang="ja-JP" altLang="en-US" sz="1600" dirty="0" smtClean="0"/>
              <a:t>万円超となり、その後も毎年１億円程度を維持。</a:t>
            </a:r>
            <a:endParaRPr lang="en-US" altLang="ja-JP" sz="1600" dirty="0" smtClean="0"/>
          </a:p>
          <a:p>
            <a:r>
              <a:rPr lang="ja-JP" altLang="en-US" sz="1600" dirty="0" smtClean="0"/>
              <a:t>特に、ネーミングライツは府立体育館や門真スポーツセンターのネーミングライツが決まったこと等により大きく伸びた。（</a:t>
            </a:r>
            <a:r>
              <a:rPr lang="en-US" altLang="ja-JP" sz="1600" dirty="0" smtClean="0"/>
              <a:t>2010</a:t>
            </a:r>
            <a:r>
              <a:rPr lang="ja-JP" altLang="en-US" sz="1600" dirty="0" smtClean="0"/>
              <a:t>年度 </a:t>
            </a:r>
            <a:r>
              <a:rPr lang="en-US" altLang="ja-JP" sz="1600" dirty="0" smtClean="0"/>
              <a:t>53</a:t>
            </a:r>
            <a:r>
              <a:rPr lang="ja-JP" altLang="en-US" sz="1600" dirty="0" smtClean="0"/>
              <a:t>万円⇒</a:t>
            </a:r>
            <a:r>
              <a:rPr lang="en-US" altLang="ja-JP" sz="1600" dirty="0" smtClean="0"/>
              <a:t>2012</a:t>
            </a:r>
            <a:r>
              <a:rPr lang="ja-JP" altLang="en-US" sz="1600" dirty="0" smtClean="0"/>
              <a:t>年度 </a:t>
            </a:r>
            <a:r>
              <a:rPr lang="en-US" altLang="ja-JP" sz="1600" dirty="0" smtClean="0"/>
              <a:t>2,864</a:t>
            </a:r>
            <a:r>
              <a:rPr lang="ja-JP" altLang="en-US" sz="1600" dirty="0" smtClean="0"/>
              <a:t>万円⇒</a:t>
            </a:r>
            <a:r>
              <a:rPr lang="en-US" altLang="ja-JP" sz="1600" dirty="0" smtClean="0"/>
              <a:t>2017</a:t>
            </a:r>
            <a:r>
              <a:rPr lang="ja-JP" altLang="en-US" sz="1600" dirty="0" smtClean="0"/>
              <a:t>年度</a:t>
            </a:r>
            <a:r>
              <a:rPr lang="en-US" altLang="ja-JP" sz="1600" dirty="0" smtClean="0"/>
              <a:t>3,783</a:t>
            </a:r>
            <a:r>
              <a:rPr lang="ja-JP" altLang="en-US" sz="1600" dirty="0" smtClean="0"/>
              <a:t>万円）</a:t>
            </a:r>
            <a:endParaRPr lang="ja-JP" altLang="en-US" sz="1600" dirty="0"/>
          </a:p>
        </p:txBody>
      </p:sp>
      <p:sp>
        <p:nvSpPr>
          <p:cNvPr id="16" name="テキスト ボックス 1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２．（９）</a:t>
            </a:r>
            <a:endParaRPr lang="en-US" altLang="ja-JP" sz="1600" u="sng" dirty="0" smtClean="0"/>
          </a:p>
        </p:txBody>
      </p:sp>
      <p:graphicFrame>
        <p:nvGraphicFramePr>
          <p:cNvPr id="4" name="表 3"/>
          <p:cNvGraphicFramePr>
            <a:graphicFrameLocks noGrp="1"/>
          </p:cNvGraphicFramePr>
          <p:nvPr>
            <p:extLst/>
          </p:nvPr>
        </p:nvGraphicFramePr>
        <p:xfrm>
          <a:off x="4499992" y="2148282"/>
          <a:ext cx="4373952" cy="3636248"/>
        </p:xfrm>
        <a:graphic>
          <a:graphicData uri="http://schemas.openxmlformats.org/drawingml/2006/table">
            <a:tbl>
              <a:tblPr firstRow="1" bandRow="1">
                <a:tableStyleId>{7DF18680-E054-41AD-8BC1-D1AEF772440D}</a:tableStyleId>
              </a:tblPr>
              <a:tblGrid>
                <a:gridCol w="648072">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1205880">
                  <a:extLst>
                    <a:ext uri="{9D8B030D-6E8A-4147-A177-3AD203B41FA5}">
                      <a16:colId xmlns:a16="http://schemas.microsoft.com/office/drawing/2014/main" val="20002"/>
                    </a:ext>
                  </a:extLst>
                </a:gridCol>
              </a:tblGrid>
              <a:tr h="251460">
                <a:tc gridSpan="3">
                  <a:txBody>
                    <a:bodyPr/>
                    <a:lstStyle/>
                    <a:p>
                      <a:pPr algn="l"/>
                      <a:r>
                        <a:rPr kumimoji="1" lang="ja-JP" altLang="en-US" sz="1050" dirty="0" smtClean="0">
                          <a:latin typeface="ＭＳ Ｐゴシック" panose="020B0600070205080204" pitchFamily="50" charset="-128"/>
                          <a:ea typeface="ＭＳ Ｐゴシック" panose="020B0600070205080204" pitchFamily="50" charset="-128"/>
                        </a:rPr>
                        <a:t>　　　　　　　　　　　　　　主な契約事例</a:t>
                      </a:r>
                      <a:endParaRPr kumimoji="1" lang="ja-JP" altLang="en-US" sz="1050" dirty="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0800">
                <a:tc>
                  <a:txBody>
                    <a:bodyPr/>
                    <a:lstStyle/>
                    <a:p>
                      <a:pPr algn="l"/>
                      <a:r>
                        <a:rPr kumimoji="1" lang="en-US" altLang="ja-JP" sz="1050" dirty="0" smtClean="0">
                          <a:latin typeface="ＭＳ Ｐゴシック" panose="020B0600070205080204" pitchFamily="50" charset="-128"/>
                          <a:ea typeface="ＭＳ Ｐゴシック" panose="020B0600070205080204" pitchFamily="50" charset="-128"/>
                        </a:rPr>
                        <a:t>2005</a:t>
                      </a:r>
                      <a:r>
                        <a:rPr kumimoji="1" lang="ja-JP" altLang="en-US" sz="1050" dirty="0" smtClean="0">
                          <a:latin typeface="ＭＳ Ｐゴシック" panose="020B0600070205080204" pitchFamily="50" charset="-128"/>
                          <a:ea typeface="ＭＳ Ｐゴシック" panose="020B0600070205080204" pitchFamily="50" charset="-128"/>
                        </a:rPr>
                        <a:t>年</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ゴシック" panose="020B0600070205080204" pitchFamily="50" charset="-128"/>
                          <a:ea typeface="ＭＳ Ｐゴシック" panose="020B0600070205080204" pitchFamily="50" charset="-128"/>
                        </a:rPr>
                        <a:t>パスポートセンター壁面広告の掲出、企業チラシラックの設置</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ＭＳ Ｐゴシック" panose="020B0600070205080204" pitchFamily="50" charset="-128"/>
                          <a:ea typeface="ＭＳ Ｐゴシック" panose="020B0600070205080204" pitchFamily="50" charset="-128"/>
                        </a:rPr>
                        <a:t>214</a:t>
                      </a:r>
                      <a:r>
                        <a:rPr kumimoji="1" lang="ja-JP" altLang="en-US" sz="1050" dirty="0" smtClean="0">
                          <a:latin typeface="ＭＳ Ｐゴシック" panose="020B0600070205080204" pitchFamily="50" charset="-128"/>
                          <a:ea typeface="ＭＳ Ｐゴシック" panose="020B0600070205080204" pitchFamily="50" charset="-128"/>
                        </a:rPr>
                        <a:t>万円</a:t>
                      </a:r>
                    </a:p>
                    <a:p>
                      <a:r>
                        <a:rPr kumimoji="1" lang="en-US" altLang="ja-JP" sz="1050" dirty="0" smtClean="0">
                          <a:latin typeface="ＭＳ Ｐゴシック" panose="020B0600070205080204" pitchFamily="50" charset="-128"/>
                          <a:ea typeface="ＭＳ Ｐゴシック" panose="020B0600070205080204" pitchFamily="50" charset="-128"/>
                        </a:rPr>
                        <a:t>※</a:t>
                      </a:r>
                      <a:r>
                        <a:rPr kumimoji="1" lang="ja-JP" altLang="en-US" sz="1050" dirty="0" smtClean="0">
                          <a:latin typeface="ＭＳ Ｐゴシック" panose="020B0600070205080204" pitchFamily="50" charset="-128"/>
                          <a:ea typeface="ＭＳ Ｐゴシック" panose="020B0600070205080204" pitchFamily="50" charset="-128"/>
                        </a:rPr>
                        <a:t>全国初</a:t>
                      </a:r>
                      <a:endParaRPr kumimoji="1" lang="ja-JP" altLang="en-US" sz="1050" dirty="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0800">
                <a:tc>
                  <a:txBody>
                    <a:bodyPr/>
                    <a:lstStyle/>
                    <a:p>
                      <a:pPr algn="l"/>
                      <a:endParaRPr kumimoji="1" lang="ja-JP" altLang="en-US" sz="105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ゴシック" panose="020B0600070205080204" pitchFamily="50" charset="-128"/>
                          <a:ea typeface="ＭＳ Ｐゴシック" panose="020B0600070205080204" pitchFamily="50" charset="-128"/>
                        </a:rPr>
                        <a:t>府ホームページへのバナー広告掲載</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latin typeface="ＭＳ Ｐゴシック" panose="020B0600070205080204" pitchFamily="50" charset="-128"/>
                          <a:ea typeface="ＭＳ Ｐゴシック" panose="020B0600070205080204" pitchFamily="50" charset="-128"/>
                        </a:rPr>
                        <a:t>895</a:t>
                      </a:r>
                      <a:r>
                        <a:rPr kumimoji="1" lang="ja-JP" altLang="en-US" sz="1050" dirty="0" smtClean="0">
                          <a:latin typeface="ＭＳ Ｐゴシック" panose="020B0600070205080204" pitchFamily="50" charset="-128"/>
                          <a:ea typeface="ＭＳ Ｐゴシック" panose="020B0600070205080204" pitchFamily="50" charset="-128"/>
                        </a:rPr>
                        <a:t>万円</a:t>
                      </a:r>
                      <a:endParaRPr kumimoji="1" lang="en-US" altLang="ja-JP" sz="1050" dirty="0" smtClean="0">
                        <a:latin typeface="ＭＳ Ｐゴシック" panose="020B0600070205080204" pitchFamily="50" charset="-128"/>
                        <a:ea typeface="ＭＳ Ｐゴシック" panose="020B0600070205080204" pitchFamily="50" charset="-128"/>
                      </a:endParaRPr>
                    </a:p>
                    <a:p>
                      <a:r>
                        <a:rPr kumimoji="1" lang="en-US" altLang="ja-JP" sz="1050" dirty="0" smtClean="0">
                          <a:latin typeface="ＭＳ Ｐゴシック" panose="020B0600070205080204" pitchFamily="50" charset="-128"/>
                          <a:ea typeface="ＭＳ Ｐゴシック" panose="020B0600070205080204" pitchFamily="50" charset="-128"/>
                        </a:rPr>
                        <a:t>※</a:t>
                      </a:r>
                      <a:r>
                        <a:rPr kumimoji="1" lang="ja-JP" altLang="en-US" sz="1050" dirty="0" smtClean="0">
                          <a:latin typeface="ＭＳ Ｐゴシック" panose="020B0600070205080204" pitchFamily="50" charset="-128"/>
                          <a:ea typeface="ＭＳ Ｐゴシック" panose="020B0600070205080204" pitchFamily="50" charset="-128"/>
                        </a:rPr>
                        <a:t>都道府県</a:t>
                      </a:r>
                      <a:r>
                        <a:rPr kumimoji="1" lang="en-US" altLang="ja-JP" sz="1050" dirty="0" smtClean="0">
                          <a:latin typeface="ＭＳ Ｐゴシック" panose="020B0600070205080204" pitchFamily="50" charset="-128"/>
                          <a:ea typeface="ＭＳ Ｐゴシック" panose="020B0600070205080204" pitchFamily="50" charset="-128"/>
                        </a:rPr>
                        <a:t>2</a:t>
                      </a:r>
                      <a:r>
                        <a:rPr kumimoji="1" lang="ja-JP" altLang="en-US" sz="1050" dirty="0" smtClean="0">
                          <a:latin typeface="ＭＳ Ｐゴシック" panose="020B0600070205080204" pitchFamily="50" charset="-128"/>
                          <a:ea typeface="ＭＳ Ｐゴシック" panose="020B0600070205080204" pitchFamily="50" charset="-128"/>
                        </a:rPr>
                        <a:t>例目</a:t>
                      </a:r>
                      <a:endParaRPr kumimoji="1" lang="ja-JP" altLang="en-US" sz="1050" dirty="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0800">
                <a:tc>
                  <a:txBody>
                    <a:bodyPr/>
                    <a:lstStyle/>
                    <a:p>
                      <a:pPr algn="l"/>
                      <a:r>
                        <a:rPr kumimoji="1" lang="en-US" altLang="ja-JP" sz="1050" dirty="0" smtClean="0">
                          <a:latin typeface="ＭＳ Ｐゴシック" panose="020B0600070205080204" pitchFamily="50" charset="-128"/>
                          <a:ea typeface="ＭＳ Ｐゴシック" panose="020B0600070205080204" pitchFamily="50" charset="-128"/>
                        </a:rPr>
                        <a:t>2008</a:t>
                      </a:r>
                      <a:r>
                        <a:rPr kumimoji="1" lang="ja-JP" altLang="en-US" sz="1050" dirty="0" smtClean="0">
                          <a:latin typeface="ＭＳ Ｐゴシック" panose="020B0600070205080204" pitchFamily="50" charset="-128"/>
                          <a:ea typeface="ＭＳ Ｐゴシック" panose="020B0600070205080204" pitchFamily="50" charset="-128"/>
                        </a:rPr>
                        <a:t>年</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ゴシック" panose="020B0600070205080204" pitchFamily="50" charset="-128"/>
                          <a:ea typeface="ＭＳ Ｐゴシック" panose="020B0600070205080204" pitchFamily="50" charset="-128"/>
                        </a:rPr>
                        <a:t>流入車規制適合車等標章交付請求書写しに広告掲載</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latin typeface="ＭＳ Ｐゴシック" panose="020B0600070205080204" pitchFamily="50" charset="-128"/>
                          <a:ea typeface="ＭＳ Ｐゴシック" panose="020B0600070205080204" pitchFamily="50" charset="-128"/>
                        </a:rPr>
                        <a:t>23</a:t>
                      </a:r>
                      <a:r>
                        <a:rPr kumimoji="1" lang="ja-JP" altLang="en-US" sz="1050" dirty="0" smtClean="0">
                          <a:latin typeface="ＭＳ Ｐゴシック" panose="020B0600070205080204" pitchFamily="50" charset="-128"/>
                          <a:ea typeface="ＭＳ Ｐゴシック" panose="020B0600070205080204" pitchFamily="50" charset="-128"/>
                        </a:rPr>
                        <a:t>万円</a:t>
                      </a:r>
                      <a:endParaRPr kumimoji="1" lang="ja-JP" altLang="en-US" sz="1050" dirty="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02930">
                <a:tc>
                  <a:txBody>
                    <a:bodyPr/>
                    <a:lstStyle/>
                    <a:p>
                      <a:pPr algn="l"/>
                      <a:r>
                        <a:rPr kumimoji="1" lang="en-US" altLang="ja-JP" sz="1050" dirty="0" smtClean="0">
                          <a:latin typeface="ＭＳ Ｐゴシック" panose="020B0600070205080204" pitchFamily="50" charset="-128"/>
                          <a:ea typeface="ＭＳ Ｐゴシック" panose="020B0600070205080204" pitchFamily="50" charset="-128"/>
                        </a:rPr>
                        <a:t>2010</a:t>
                      </a:r>
                      <a:r>
                        <a:rPr kumimoji="1" lang="ja-JP" altLang="en-US" sz="1050" dirty="0" smtClean="0">
                          <a:latin typeface="ＭＳ Ｐゴシック" panose="020B0600070205080204" pitchFamily="50" charset="-128"/>
                          <a:ea typeface="ＭＳ Ｐゴシック" panose="020B0600070205080204" pitchFamily="50" charset="-128"/>
                        </a:rPr>
                        <a:t>年</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ゴシック" panose="020B0600070205080204" pitchFamily="50" charset="-128"/>
                          <a:ea typeface="ＭＳ Ｐゴシック" panose="020B0600070205080204" pitchFamily="50" charset="-128"/>
                        </a:rPr>
                        <a:t>歩道橋命名権を締結　（</a:t>
                      </a:r>
                      <a:r>
                        <a:rPr kumimoji="1" lang="en-US" altLang="ja-JP" sz="1050" dirty="0" smtClean="0">
                          <a:latin typeface="ＭＳ Ｐゴシック" panose="020B0600070205080204" pitchFamily="50" charset="-128"/>
                          <a:ea typeface="ＭＳ Ｐゴシック" panose="020B0600070205080204" pitchFamily="50" charset="-128"/>
                        </a:rPr>
                        <a:t>※</a:t>
                      </a:r>
                      <a:r>
                        <a:rPr kumimoji="1" lang="ja-JP" altLang="en-US" sz="1050" dirty="0" smtClean="0">
                          <a:latin typeface="ＭＳ Ｐゴシック" panose="020B0600070205080204" pitchFamily="50" charset="-128"/>
                          <a:ea typeface="ＭＳ Ｐゴシック" panose="020B0600070205080204" pitchFamily="50" charset="-128"/>
                        </a:rPr>
                        <a:t>全国初）</a:t>
                      </a:r>
                      <a:endParaRPr kumimoji="1" lang="en-US" altLang="ja-JP" sz="1050" dirty="0" smtClean="0">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Ｐゴシック" panose="020B0600070205080204" pitchFamily="50" charset="-128"/>
                          <a:ea typeface="ＭＳ Ｐゴシック" panose="020B0600070205080204" pitchFamily="50" charset="-128"/>
                        </a:rPr>
                        <a:t> </a:t>
                      </a:r>
                      <a:r>
                        <a:rPr kumimoji="1" lang="en-US" altLang="ja-JP" sz="1000" dirty="0" smtClean="0">
                          <a:latin typeface="ＭＳ Ｐゴシック" panose="020B0600070205080204" pitchFamily="50" charset="-128"/>
                          <a:ea typeface="ＭＳ Ｐゴシック" panose="020B0600070205080204" pitchFamily="50" charset="-128"/>
                        </a:rPr>
                        <a:t>※2011</a:t>
                      </a:r>
                      <a:r>
                        <a:rPr kumimoji="1" lang="ja-JP" altLang="en-US" sz="1000" dirty="0" smtClean="0">
                          <a:latin typeface="ＭＳ Ｐゴシック" panose="020B0600070205080204" pitchFamily="50" charset="-128"/>
                          <a:ea typeface="ＭＳ Ｐゴシック" panose="020B0600070205080204" pitchFamily="50" charset="-128"/>
                        </a:rPr>
                        <a:t>年</a:t>
                      </a:r>
                      <a:r>
                        <a:rPr kumimoji="1" lang="en-US" altLang="ja-JP" sz="1000" dirty="0" smtClean="0">
                          <a:latin typeface="ＭＳ Ｐゴシック" panose="020B0600070205080204" pitchFamily="50" charset="-128"/>
                          <a:ea typeface="ＭＳ Ｐゴシック" panose="020B0600070205080204" pitchFamily="50" charset="-128"/>
                        </a:rPr>
                        <a:t>1</a:t>
                      </a:r>
                      <a:r>
                        <a:rPr kumimoji="1" lang="ja-JP" altLang="en-US" sz="1000" dirty="0" smtClean="0">
                          <a:latin typeface="ＭＳ Ｐゴシック" panose="020B0600070205080204" pitchFamily="50" charset="-128"/>
                          <a:ea typeface="ＭＳ Ｐゴシック" panose="020B0600070205080204" pitchFamily="50" charset="-128"/>
                        </a:rPr>
                        <a:t>月以降は随時募集に切替えて　</a:t>
                      </a:r>
                      <a:endParaRPr kumimoji="1" lang="en-US" altLang="ja-JP" sz="1000" dirty="0" smtClean="0">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ＭＳ Ｐゴシック" panose="020B0600070205080204" pitchFamily="50" charset="-128"/>
                          <a:ea typeface="ＭＳ Ｐゴシック" panose="020B0600070205080204" pitchFamily="50" charset="-128"/>
                        </a:rPr>
                        <a:t>　　順次拡大。　</a:t>
                      </a:r>
                      <a:r>
                        <a:rPr kumimoji="1" lang="en-US" altLang="ja-JP" sz="1000" dirty="0" smtClean="0">
                          <a:latin typeface="ＭＳ Ｐゴシック" panose="020B0600070205080204" pitchFamily="50" charset="-128"/>
                          <a:ea typeface="ＭＳ Ｐゴシック" panose="020B0600070205080204" pitchFamily="50" charset="-128"/>
                        </a:rPr>
                        <a:t>2017</a:t>
                      </a:r>
                      <a:r>
                        <a:rPr kumimoji="1" lang="ja-JP" altLang="en-US" sz="1000" dirty="0" smtClean="0">
                          <a:latin typeface="ＭＳ Ｐゴシック" panose="020B0600070205080204" pitchFamily="50" charset="-128"/>
                          <a:ea typeface="ＭＳ Ｐゴシック" panose="020B0600070205080204" pitchFamily="50" charset="-128"/>
                        </a:rPr>
                        <a:t>年度では、</a:t>
                      </a:r>
                      <a:r>
                        <a:rPr kumimoji="1" lang="en-US" altLang="ja-JP" sz="1000" dirty="0" smtClean="0">
                          <a:latin typeface="ＭＳ Ｐゴシック" panose="020B0600070205080204" pitchFamily="50" charset="-128"/>
                          <a:ea typeface="ＭＳ Ｐゴシック" panose="020B0600070205080204" pitchFamily="50" charset="-128"/>
                        </a:rPr>
                        <a:t>18</a:t>
                      </a:r>
                      <a:r>
                        <a:rPr kumimoji="1" lang="ja-JP" altLang="en-US" sz="1000" dirty="0" smtClean="0">
                          <a:latin typeface="ＭＳ Ｐゴシック" panose="020B0600070205080204" pitchFamily="50" charset="-128"/>
                          <a:ea typeface="ＭＳ Ｐゴシック" panose="020B0600070205080204" pitchFamily="50" charset="-128"/>
                        </a:rPr>
                        <a:t>か所の</a:t>
                      </a:r>
                      <a:endParaRPr kumimoji="1" lang="en-US" altLang="ja-JP" sz="1000" dirty="0" smtClean="0">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ＭＳ Ｐゴシック" panose="020B0600070205080204" pitchFamily="50" charset="-128"/>
                          <a:ea typeface="ＭＳ Ｐゴシック" panose="020B0600070205080204" pitchFamily="50" charset="-128"/>
                        </a:rPr>
                        <a:t>　　歩道橋で実施し、収入総額は</a:t>
                      </a:r>
                      <a:r>
                        <a:rPr kumimoji="1" lang="en-US" altLang="ja-JP" sz="1000" dirty="0" smtClean="0">
                          <a:latin typeface="ＭＳ Ｐゴシック" panose="020B0600070205080204" pitchFamily="50" charset="-128"/>
                          <a:ea typeface="ＭＳ Ｐゴシック" panose="020B0600070205080204" pitchFamily="50" charset="-128"/>
                        </a:rPr>
                        <a:t>435</a:t>
                      </a:r>
                      <a:r>
                        <a:rPr kumimoji="1" lang="ja-JP" altLang="en-US" sz="1000" dirty="0" smtClean="0">
                          <a:latin typeface="ＭＳ Ｐゴシック" panose="020B0600070205080204" pitchFamily="50" charset="-128"/>
                          <a:ea typeface="ＭＳ Ｐゴシック" panose="020B0600070205080204" pitchFamily="50" charset="-128"/>
                        </a:rPr>
                        <a:t>万円と</a:t>
                      </a:r>
                      <a:endParaRPr kumimoji="1" lang="en-US" altLang="ja-JP" sz="1000" dirty="0" smtClean="0">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ＭＳ Ｐゴシック" panose="020B0600070205080204" pitchFamily="50" charset="-128"/>
                          <a:ea typeface="ＭＳ Ｐゴシック" panose="020B0600070205080204" pitchFamily="50" charset="-128"/>
                        </a:rPr>
                        <a:t>　　なっている</a:t>
                      </a:r>
                      <a:endParaRPr kumimoji="1" lang="en-US" altLang="ja-JP" sz="10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ＭＳ Ｐゴシック" panose="020B0600070205080204" pitchFamily="50" charset="-128"/>
                          <a:ea typeface="ＭＳ Ｐゴシック" panose="020B0600070205080204" pitchFamily="50" charset="-128"/>
                        </a:rPr>
                        <a:t>45</a:t>
                      </a:r>
                      <a:r>
                        <a:rPr kumimoji="1" lang="ja-JP" altLang="en-US" sz="1050" dirty="0" smtClean="0">
                          <a:latin typeface="ＭＳ Ｐゴシック" panose="020B0600070205080204" pitchFamily="50" charset="-128"/>
                          <a:ea typeface="ＭＳ Ｐゴシック" panose="020B0600070205080204" pitchFamily="50" charset="-128"/>
                        </a:rPr>
                        <a:t>万円</a:t>
                      </a:r>
                      <a:endParaRPr kumimoji="1" lang="en-US" altLang="ja-JP" sz="105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0040">
                <a:tc>
                  <a:txBody>
                    <a:bodyPr/>
                    <a:lstStyle/>
                    <a:p>
                      <a:pPr algn="l"/>
                      <a:r>
                        <a:rPr kumimoji="1" lang="en-US" altLang="ja-JP" sz="1050" dirty="0" smtClean="0">
                          <a:latin typeface="ＭＳ Ｐゴシック" panose="020B0600070205080204" pitchFamily="50" charset="-128"/>
                          <a:ea typeface="ＭＳ Ｐゴシック" panose="020B0600070205080204" pitchFamily="50" charset="-128"/>
                        </a:rPr>
                        <a:t>2012</a:t>
                      </a:r>
                      <a:r>
                        <a:rPr kumimoji="1" lang="ja-JP" altLang="en-US" sz="1050" dirty="0" smtClean="0">
                          <a:latin typeface="ＭＳ Ｐゴシック" panose="020B0600070205080204" pitchFamily="50" charset="-128"/>
                          <a:ea typeface="ＭＳ Ｐゴシック" panose="020B0600070205080204" pitchFamily="50" charset="-128"/>
                        </a:rPr>
                        <a:t>年</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ゴシック" panose="020B0600070205080204" pitchFamily="50" charset="-128"/>
                          <a:ea typeface="ＭＳ Ｐゴシック" panose="020B0600070205080204" pitchFamily="50" charset="-128"/>
                        </a:rPr>
                        <a:t>大阪府立体育会館の命名権締結</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ＭＳ Ｐゴシック" panose="020B0600070205080204" pitchFamily="50" charset="-128"/>
                          <a:ea typeface="ＭＳ Ｐゴシック" panose="020B0600070205080204" pitchFamily="50" charset="-128"/>
                        </a:rPr>
                        <a:t>2625</a:t>
                      </a:r>
                      <a:r>
                        <a:rPr kumimoji="1" lang="ja-JP" altLang="en-US" sz="1050" dirty="0" smtClean="0">
                          <a:latin typeface="ＭＳ Ｐゴシック" panose="020B0600070205080204" pitchFamily="50" charset="-128"/>
                          <a:ea typeface="ＭＳ Ｐゴシック" panose="020B0600070205080204" pitchFamily="50" charset="-128"/>
                        </a:rPr>
                        <a:t>万円</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2018">
                <a:tc>
                  <a:txBody>
                    <a:bodyPr/>
                    <a:lstStyle/>
                    <a:p>
                      <a:pPr algn="l"/>
                      <a:endParaRPr kumimoji="1" lang="ja-JP" altLang="en-US" sz="105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ゴシック" panose="020B0600070205080204" pitchFamily="50" charset="-128"/>
                          <a:ea typeface="ＭＳ Ｐゴシック" panose="020B0600070205080204" pitchFamily="50" charset="-128"/>
                        </a:rPr>
                        <a:t>千里中央駅連絡通路（府道大阪中央環状線）に広告を掲出</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ＭＳ Ｐゴシック" panose="020B0600070205080204" pitchFamily="50" charset="-128"/>
                          <a:ea typeface="ＭＳ Ｐゴシック" panose="020B0600070205080204" pitchFamily="50" charset="-128"/>
                        </a:rPr>
                        <a:t>55</a:t>
                      </a:r>
                      <a:r>
                        <a:rPr kumimoji="1" lang="ja-JP" altLang="en-US" sz="1050" dirty="0" smtClean="0">
                          <a:latin typeface="ＭＳ Ｐゴシック" panose="020B0600070205080204" pitchFamily="50" charset="-128"/>
                          <a:ea typeface="ＭＳ Ｐゴシック" panose="020B0600070205080204" pitchFamily="50" charset="-128"/>
                        </a:rPr>
                        <a:t>万円</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ＭＳ Ｐゴシック" panose="020B0600070205080204" pitchFamily="50" charset="-128"/>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80070">
                <a:tc>
                  <a:txBody>
                    <a:bodyPr/>
                    <a:lstStyle/>
                    <a:p>
                      <a:pPr algn="l"/>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門真スポーツセンターの命名権締結</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540</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万</a:t>
                      </a:r>
                      <a:r>
                        <a:rPr kumimoji="1" lang="zh-TW" altLang="en-US" sz="1050" dirty="0" smtClean="0">
                          <a:solidFill>
                            <a:schemeClr val="tx1"/>
                          </a:solidFill>
                          <a:latin typeface="ＭＳ Ｐゴシック" panose="020B0600070205080204" pitchFamily="50" charset="-128"/>
                          <a:ea typeface="ＭＳ Ｐゴシック" panose="020B0600070205080204" pitchFamily="50" charset="-128"/>
                        </a:rPr>
                        <a:t>円</a:t>
                      </a:r>
                      <a:endParaRPr kumimoji="1" lang="en-US" altLang="zh-TW" sz="1050" dirty="0" smtClean="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4" name="テキスト ボックス 13"/>
          <p:cNvSpPr txBox="1"/>
          <p:nvPr/>
        </p:nvSpPr>
        <p:spPr>
          <a:xfrm>
            <a:off x="251520" y="338554"/>
            <a:ext cx="4613972" cy="338554"/>
          </a:xfrm>
          <a:prstGeom prst="rect">
            <a:avLst/>
          </a:prstGeom>
          <a:noFill/>
        </p:spPr>
        <p:txBody>
          <a:bodyPr wrap="square" rtlCol="0">
            <a:spAutoFit/>
          </a:bodyPr>
          <a:lstStyle/>
          <a:p>
            <a:r>
              <a:rPr lang="ja-JP" altLang="en-US" sz="1600" dirty="0"/>
              <a:t>③</a:t>
            </a:r>
            <a:r>
              <a:rPr lang="ja-JP" altLang="en-US" sz="1600" dirty="0" smtClean="0"/>
              <a:t>広告事業・ネーミングライツ等のさらなる推進</a:t>
            </a:r>
            <a:endParaRPr kumimoji="1" lang="ja-JP" altLang="en-US" sz="1600" dirty="0"/>
          </a:p>
        </p:txBody>
      </p:sp>
      <p:sp>
        <p:nvSpPr>
          <p:cNvPr id="2" name="テキスト ボックス 1"/>
          <p:cNvSpPr txBox="1"/>
          <p:nvPr/>
        </p:nvSpPr>
        <p:spPr>
          <a:xfrm>
            <a:off x="7236297" y="2174182"/>
            <a:ext cx="1656184" cy="215444"/>
          </a:xfrm>
          <a:prstGeom prst="rect">
            <a:avLst/>
          </a:prstGeom>
          <a:noFill/>
        </p:spPr>
        <p:txBody>
          <a:bodyPr wrap="square" rtlCol="0">
            <a:spAutoFit/>
          </a:bodyPr>
          <a:lstStyle/>
          <a:p>
            <a:r>
              <a:rPr lang="en-US" altLang="ja-JP" sz="800" b="1" dirty="0" smtClean="0">
                <a:solidFill>
                  <a:schemeClr val="bg1"/>
                </a:solidFill>
              </a:rPr>
              <a:t>※</a:t>
            </a:r>
            <a:r>
              <a:rPr lang="ja-JP" altLang="en-US" sz="800" b="1" dirty="0" smtClean="0">
                <a:solidFill>
                  <a:schemeClr val="bg1"/>
                </a:solidFill>
              </a:rPr>
              <a:t>金額</a:t>
            </a:r>
            <a:r>
              <a:rPr kumimoji="1" lang="ja-JP" altLang="en-US" sz="800" b="1" dirty="0" smtClean="0">
                <a:solidFill>
                  <a:schemeClr val="bg1"/>
                </a:solidFill>
              </a:rPr>
              <a:t>は</a:t>
            </a:r>
            <a:r>
              <a:rPr lang="ja-JP" altLang="en-US" sz="800" b="1" dirty="0" smtClean="0">
                <a:solidFill>
                  <a:schemeClr val="bg1"/>
                </a:solidFill>
              </a:rPr>
              <a:t>、当該</a:t>
            </a:r>
            <a:r>
              <a:rPr kumimoji="1" lang="ja-JP" altLang="en-US" sz="800" b="1" dirty="0" smtClean="0">
                <a:solidFill>
                  <a:schemeClr val="bg1"/>
                </a:solidFill>
              </a:rPr>
              <a:t>年度の収入額</a:t>
            </a:r>
            <a:endParaRPr kumimoji="1" lang="ja-JP" altLang="en-US" sz="800" b="1" dirty="0">
              <a:solidFill>
                <a:schemeClr val="bg1"/>
              </a:solidFill>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102</a:t>
            </a:fld>
            <a:endParaRPr kumimoji="1" lang="ja-JP" altLang="en-US"/>
          </a:p>
        </p:txBody>
      </p:sp>
      <p:pic>
        <p:nvPicPr>
          <p:cNvPr id="7" name="図 6"/>
          <p:cNvPicPr>
            <a:picLocks noChangeAspect="1"/>
          </p:cNvPicPr>
          <p:nvPr/>
        </p:nvPicPr>
        <p:blipFill>
          <a:blip r:embed="rId2"/>
          <a:stretch>
            <a:fillRect/>
          </a:stretch>
        </p:blipFill>
        <p:spPr>
          <a:xfrm>
            <a:off x="279557" y="2119368"/>
            <a:ext cx="3968840" cy="4373507"/>
          </a:xfrm>
          <a:prstGeom prst="rect">
            <a:avLst/>
          </a:prstGeom>
        </p:spPr>
      </p:pic>
    </p:spTree>
    <p:extLst>
      <p:ext uri="{BB962C8B-B14F-4D97-AF65-F5344CB8AC3E}">
        <p14:creationId xmlns:p14="http://schemas.microsoft.com/office/powerpoint/2010/main" val="27997782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２．（１０）</a:t>
            </a:r>
            <a:endParaRPr lang="en-US" altLang="ja-JP" sz="1600" u="sng" strike="sngStrike" dirty="0" smtClean="0"/>
          </a:p>
        </p:txBody>
      </p:sp>
      <p:sp>
        <p:nvSpPr>
          <p:cNvPr id="21" name="テキスト ボックス 20"/>
          <p:cNvSpPr txBox="1"/>
          <p:nvPr/>
        </p:nvSpPr>
        <p:spPr>
          <a:xfrm>
            <a:off x="251520" y="169277"/>
            <a:ext cx="3024336" cy="338554"/>
          </a:xfrm>
          <a:prstGeom prst="rect">
            <a:avLst/>
          </a:prstGeom>
          <a:noFill/>
        </p:spPr>
        <p:txBody>
          <a:bodyPr wrap="square" rtlCol="0">
            <a:spAutoFit/>
          </a:bodyPr>
          <a:lstStyle/>
          <a:p>
            <a:r>
              <a:rPr lang="ja-JP" altLang="en-US" sz="1600" dirty="0"/>
              <a:t>④</a:t>
            </a:r>
            <a:r>
              <a:rPr lang="ja-JP" altLang="en-US" sz="1600" dirty="0" smtClean="0"/>
              <a:t>財務マネジメント</a:t>
            </a:r>
            <a:endParaRPr kumimoji="1" lang="ja-JP" altLang="en-US" sz="1600" dirty="0"/>
          </a:p>
        </p:txBody>
      </p:sp>
      <p:sp>
        <p:nvSpPr>
          <p:cNvPr id="28" name="テキスト ボックス 27"/>
          <p:cNvSpPr txBox="1"/>
          <p:nvPr/>
        </p:nvSpPr>
        <p:spPr>
          <a:xfrm>
            <a:off x="251520" y="507831"/>
            <a:ext cx="8440069" cy="338554"/>
          </a:xfrm>
          <a:prstGeom prst="rect">
            <a:avLst/>
          </a:prstGeom>
          <a:noFill/>
        </p:spPr>
        <p:txBody>
          <a:bodyPr wrap="square" rtlCol="0">
            <a:spAutoFit/>
          </a:bodyPr>
          <a:lstStyle/>
          <a:p>
            <a:r>
              <a:rPr kumimoji="1" lang="ja-JP" altLang="en-US" sz="1600" dirty="0" smtClean="0"/>
              <a:t>■経緯</a:t>
            </a:r>
            <a:endParaRPr kumimoji="1" lang="ja-JP" altLang="en-US" sz="1600" dirty="0"/>
          </a:p>
        </p:txBody>
      </p:sp>
      <p:sp>
        <p:nvSpPr>
          <p:cNvPr id="29" name="テキスト ボックス 28"/>
          <p:cNvSpPr txBox="1"/>
          <p:nvPr/>
        </p:nvSpPr>
        <p:spPr>
          <a:xfrm>
            <a:off x="202517" y="3089545"/>
            <a:ext cx="8440069" cy="338554"/>
          </a:xfrm>
          <a:prstGeom prst="rect">
            <a:avLst/>
          </a:prstGeom>
          <a:noFill/>
        </p:spPr>
        <p:txBody>
          <a:bodyPr wrap="square" rtlCol="0">
            <a:spAutoFit/>
          </a:bodyPr>
          <a:lstStyle/>
          <a:p>
            <a:r>
              <a:rPr kumimoji="1" lang="ja-JP" altLang="en-US" sz="1600" dirty="0" smtClean="0"/>
              <a:t>■実施体制</a:t>
            </a:r>
            <a:endParaRPr kumimoji="1" lang="ja-JP" altLang="en-US" sz="1600" dirty="0"/>
          </a:p>
        </p:txBody>
      </p:sp>
      <p:grpSp>
        <p:nvGrpSpPr>
          <p:cNvPr id="30" name="グループ化 29"/>
          <p:cNvGrpSpPr/>
          <p:nvPr/>
        </p:nvGrpSpPr>
        <p:grpSpPr>
          <a:xfrm>
            <a:off x="2202746" y="1185704"/>
            <a:ext cx="4923655" cy="1583298"/>
            <a:chOff x="2182668" y="988933"/>
            <a:chExt cx="4923655" cy="1583298"/>
          </a:xfrm>
        </p:grpSpPr>
        <p:sp>
          <p:nvSpPr>
            <p:cNvPr id="31" name="正方形/長方形 30"/>
            <p:cNvSpPr/>
            <p:nvPr/>
          </p:nvSpPr>
          <p:spPr>
            <a:xfrm>
              <a:off x="2182668" y="988933"/>
              <a:ext cx="1426140" cy="155569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kumimoji="1" lang="ja-JP" altLang="en-US" sz="1200" dirty="0" smtClean="0">
                  <a:solidFill>
                    <a:schemeClr val="tx1"/>
                  </a:solidFill>
                </a:rPr>
                <a:t>▲</a:t>
              </a:r>
              <a:r>
                <a:rPr kumimoji="1" lang="en-US" altLang="ja-JP" sz="1200" dirty="0" smtClean="0">
                  <a:solidFill>
                    <a:schemeClr val="tx1"/>
                  </a:solidFill>
                </a:rPr>
                <a:t>11</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　</a:t>
              </a:r>
              <a:endParaRPr kumimoji="1" lang="en-US" altLang="ja-JP" sz="1200" dirty="0" smtClean="0">
                <a:solidFill>
                  <a:schemeClr val="tx1"/>
                </a:solidFill>
              </a:endParaRPr>
            </a:p>
            <a:p>
              <a:pPr marL="182563" indent="-90488"/>
              <a:r>
                <a:rPr kumimoji="1" lang="ja-JP" altLang="en-US" sz="1200" dirty="0" smtClean="0">
                  <a:solidFill>
                    <a:schemeClr val="tx1"/>
                  </a:solidFill>
                </a:rPr>
                <a:t>・財務マネジメントに関する調査分析報告書とりまとめ</a:t>
              </a:r>
              <a:endParaRPr kumimoji="1" lang="en-US" altLang="ja-JP" sz="1200" dirty="0" smtClean="0">
                <a:solidFill>
                  <a:schemeClr val="tx1"/>
                </a:solidFill>
              </a:endParaRPr>
            </a:p>
            <a:p>
              <a:pPr marL="182563" indent="-90488"/>
              <a:r>
                <a:rPr lang="ja-JP" altLang="en-US" sz="1200" dirty="0" smtClean="0">
                  <a:solidFill>
                    <a:schemeClr val="tx1"/>
                  </a:solidFill>
                </a:rPr>
                <a:t>・財政課に専属グループ（公債企画Ｇ）を設置</a:t>
              </a:r>
              <a:endParaRPr kumimoji="1" lang="ja-JP" altLang="en-US" sz="1200" dirty="0">
                <a:solidFill>
                  <a:schemeClr val="tx1"/>
                </a:solidFill>
              </a:endParaRPr>
            </a:p>
          </p:txBody>
        </p:sp>
        <p:sp>
          <p:nvSpPr>
            <p:cNvPr id="32" name="正方形/長方形 31"/>
            <p:cNvSpPr/>
            <p:nvPr/>
          </p:nvSpPr>
          <p:spPr>
            <a:xfrm>
              <a:off x="6253068" y="988933"/>
              <a:ext cx="853255" cy="158329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lang="ja-JP" altLang="en-US" sz="1200" dirty="0" smtClean="0">
                  <a:solidFill>
                    <a:schemeClr val="tx1"/>
                  </a:solidFill>
                </a:rPr>
                <a:t>▲</a:t>
              </a:r>
              <a:r>
                <a:rPr lang="en-US" altLang="ja-JP" sz="1200" dirty="0" smtClean="0">
                  <a:solidFill>
                    <a:schemeClr val="tx1"/>
                  </a:solidFill>
                </a:rPr>
                <a:t>13</a:t>
              </a:r>
              <a:r>
                <a:rPr kumimoji="1" lang="ja-JP" altLang="en-US" sz="1200" dirty="0" smtClean="0">
                  <a:solidFill>
                    <a:schemeClr val="tx1"/>
                  </a:solidFill>
                </a:rPr>
                <a:t>年</a:t>
              </a:r>
              <a:r>
                <a:rPr kumimoji="1" lang="en-US" altLang="ja-JP" sz="1200" dirty="0" smtClean="0">
                  <a:solidFill>
                    <a:schemeClr val="tx1"/>
                  </a:solidFill>
                </a:rPr>
                <a:t>9</a:t>
              </a:r>
              <a:r>
                <a:rPr kumimoji="1" lang="ja-JP" altLang="en-US" sz="1200" dirty="0" smtClean="0">
                  <a:solidFill>
                    <a:schemeClr val="tx1"/>
                  </a:solidFill>
                </a:rPr>
                <a:t>月　「今後の長期運用について（案）」策定</a:t>
              </a:r>
              <a:endParaRPr kumimoji="1" lang="en-US" altLang="ja-JP" sz="1200" dirty="0" smtClean="0">
                <a:solidFill>
                  <a:schemeClr val="tx1"/>
                </a:solidFill>
              </a:endParaRPr>
            </a:p>
            <a:p>
              <a:pPr marL="177800" indent="-85725"/>
              <a:r>
                <a:rPr lang="ja-JP" altLang="en-US" sz="1200" dirty="0" smtClean="0">
                  <a:solidFill>
                    <a:schemeClr val="tx1"/>
                  </a:solidFill>
                </a:rPr>
                <a:t>⇒長期運用を検討</a:t>
              </a:r>
              <a:endParaRPr kumimoji="1" lang="en-US" altLang="ja-JP" sz="1200" dirty="0" smtClean="0">
                <a:solidFill>
                  <a:schemeClr val="tx1"/>
                </a:solidFill>
              </a:endParaRPr>
            </a:p>
          </p:txBody>
        </p:sp>
        <p:sp>
          <p:nvSpPr>
            <p:cNvPr id="39" name="正方形/長方形 38"/>
            <p:cNvSpPr/>
            <p:nvPr/>
          </p:nvSpPr>
          <p:spPr>
            <a:xfrm>
              <a:off x="3681237" y="988933"/>
              <a:ext cx="1429959" cy="158329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kumimoji="1" lang="ja-JP" altLang="en-US" sz="1200" dirty="0" smtClean="0">
                  <a:solidFill>
                    <a:schemeClr val="tx1"/>
                  </a:solidFill>
                </a:rPr>
                <a:t>▲</a:t>
              </a:r>
              <a:r>
                <a:rPr kumimoji="1" lang="en-US" altLang="ja-JP" sz="1200" dirty="0" smtClean="0">
                  <a:solidFill>
                    <a:schemeClr val="tx1"/>
                  </a:solidFill>
                </a:rPr>
                <a:t>11</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endParaRPr kumimoji="1" lang="en-US" altLang="ja-JP" sz="1200" dirty="0" smtClean="0">
                <a:solidFill>
                  <a:schemeClr val="tx1"/>
                </a:solidFill>
              </a:endParaRPr>
            </a:p>
            <a:p>
              <a:pPr marL="177800" indent="-177800"/>
              <a:r>
                <a:rPr lang="ja-JP" altLang="en-US" sz="1200" dirty="0" smtClean="0">
                  <a:solidFill>
                    <a:schemeClr val="tx1"/>
                  </a:solidFill>
                </a:rPr>
                <a:t>「大阪府債の発行に関する基本的な考え方及び事務取扱い指針」策定</a:t>
              </a:r>
              <a:endParaRPr lang="en-US" altLang="ja-JP" sz="1200" dirty="0" smtClean="0">
                <a:solidFill>
                  <a:schemeClr val="tx1"/>
                </a:solidFill>
              </a:endParaRPr>
            </a:p>
            <a:p>
              <a:pPr marL="274638" indent="-182563"/>
              <a:r>
                <a:rPr lang="ja-JP" altLang="en-US" sz="1200" dirty="0" smtClean="0">
                  <a:solidFill>
                    <a:schemeClr val="tx1"/>
                  </a:solidFill>
                </a:rPr>
                <a:t>⇒２年債（短期債）の導入</a:t>
              </a:r>
              <a:endParaRPr lang="en-US" altLang="ja-JP" sz="1200" dirty="0" smtClean="0">
                <a:solidFill>
                  <a:schemeClr val="tx1"/>
                </a:solidFill>
              </a:endParaRPr>
            </a:p>
          </p:txBody>
        </p:sp>
      </p:grpSp>
      <p:grpSp>
        <p:nvGrpSpPr>
          <p:cNvPr id="6" name="グループ化 5"/>
          <p:cNvGrpSpPr/>
          <p:nvPr/>
        </p:nvGrpSpPr>
        <p:grpSpPr>
          <a:xfrm>
            <a:off x="695884" y="3237077"/>
            <a:ext cx="8282163" cy="3366390"/>
            <a:chOff x="695884" y="3315455"/>
            <a:chExt cx="8282163" cy="3366390"/>
          </a:xfrm>
        </p:grpSpPr>
        <p:sp>
          <p:nvSpPr>
            <p:cNvPr id="55" name="テキスト ボックス 54"/>
            <p:cNvSpPr txBox="1"/>
            <p:nvPr/>
          </p:nvSpPr>
          <p:spPr>
            <a:xfrm>
              <a:off x="1943708" y="3315455"/>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56" name="テキスト ボックス 55"/>
            <p:cNvSpPr txBox="1"/>
            <p:nvPr/>
          </p:nvSpPr>
          <p:spPr>
            <a:xfrm>
              <a:off x="5616116" y="3315455"/>
              <a:ext cx="2167316" cy="369332"/>
            </a:xfrm>
            <a:prstGeom prst="rect">
              <a:avLst/>
            </a:prstGeom>
            <a:noFill/>
          </p:spPr>
          <p:txBody>
            <a:bodyPr wrap="square" rtlCol="0">
              <a:spAutoFit/>
            </a:bodyPr>
            <a:lstStyle/>
            <a:p>
              <a:pPr algn="ctr"/>
              <a:r>
                <a:rPr kumimoji="1" lang="en-US" altLang="ja-JP" u="sng" dirty="0" smtClean="0"/>
                <a:t>After</a:t>
              </a:r>
              <a:r>
                <a:rPr kumimoji="1" lang="ja-JP" altLang="en-US" u="sng" dirty="0" smtClean="0"/>
                <a:t>　</a:t>
              </a:r>
              <a:r>
                <a:rPr kumimoji="1" lang="ja-JP" altLang="en-US" sz="1400" u="sng" dirty="0" smtClean="0"/>
                <a:t>（</a:t>
              </a:r>
              <a:r>
                <a:rPr kumimoji="1" lang="en-US" altLang="ja-JP" sz="1400" u="sng" dirty="0" smtClean="0"/>
                <a:t>2011</a:t>
              </a:r>
              <a:r>
                <a:rPr kumimoji="1" lang="ja-JP" altLang="en-US" sz="1400" u="sng" dirty="0" smtClean="0"/>
                <a:t>年</a:t>
              </a:r>
              <a:r>
                <a:rPr kumimoji="1" lang="en-US" altLang="ja-JP" sz="1400" u="sng" dirty="0" smtClean="0"/>
                <a:t>4</a:t>
              </a:r>
              <a:r>
                <a:rPr kumimoji="1" lang="ja-JP" altLang="en-US" sz="1400" u="sng" dirty="0" smtClean="0"/>
                <a:t>月～）</a:t>
              </a:r>
              <a:endParaRPr kumimoji="1" lang="ja-JP" altLang="en-US" sz="1400" u="sng" dirty="0"/>
            </a:p>
          </p:txBody>
        </p:sp>
        <p:cxnSp>
          <p:nvCxnSpPr>
            <p:cNvPr id="59" name="直線コネクタ 58"/>
            <p:cNvCxnSpPr/>
            <p:nvPr/>
          </p:nvCxnSpPr>
          <p:spPr>
            <a:xfrm>
              <a:off x="1367644" y="3773603"/>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a:off x="1655676" y="3801525"/>
              <a:ext cx="0" cy="1146611"/>
            </a:xfrm>
            <a:prstGeom prst="line">
              <a:avLst/>
            </a:prstGeom>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a:xfrm>
              <a:off x="1655676" y="4089557"/>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1655676" y="4377589"/>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1655676" y="4665621"/>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a:off x="1655676" y="4953653"/>
              <a:ext cx="288032" cy="0"/>
            </a:xfrm>
            <a:prstGeom prst="line">
              <a:avLst/>
            </a:prstGeom>
          </p:spPr>
          <p:style>
            <a:lnRef idx="1">
              <a:schemeClr val="dk1"/>
            </a:lnRef>
            <a:fillRef idx="0">
              <a:schemeClr val="dk1"/>
            </a:fillRef>
            <a:effectRef idx="0">
              <a:schemeClr val="dk1"/>
            </a:effectRef>
            <a:fontRef idx="minor">
              <a:schemeClr val="tx1"/>
            </a:fontRef>
          </p:style>
        </p:cxnSp>
        <p:sp>
          <p:nvSpPr>
            <p:cNvPr id="65" name="テキスト ボックス 64"/>
            <p:cNvSpPr txBox="1"/>
            <p:nvPr/>
          </p:nvSpPr>
          <p:spPr>
            <a:xfrm>
              <a:off x="695884" y="3668542"/>
              <a:ext cx="1103808" cy="276999"/>
            </a:xfrm>
            <a:prstGeom prst="rect">
              <a:avLst/>
            </a:prstGeom>
            <a:noFill/>
          </p:spPr>
          <p:txBody>
            <a:bodyPr wrap="square" rtlCol="0">
              <a:spAutoFit/>
            </a:bodyPr>
            <a:lstStyle/>
            <a:p>
              <a:r>
                <a:rPr kumimoji="1" lang="ja-JP" altLang="en-US" sz="1200" dirty="0" smtClean="0"/>
                <a:t>財政課</a:t>
              </a:r>
              <a:endParaRPr kumimoji="1" lang="ja-JP" altLang="en-US" sz="1200" dirty="0"/>
            </a:p>
          </p:txBody>
        </p:sp>
        <p:sp>
          <p:nvSpPr>
            <p:cNvPr id="66" name="テキスト ボックス 65"/>
            <p:cNvSpPr txBox="1"/>
            <p:nvPr/>
          </p:nvSpPr>
          <p:spPr>
            <a:xfrm>
              <a:off x="1943708" y="3668542"/>
              <a:ext cx="1103808" cy="276999"/>
            </a:xfrm>
            <a:prstGeom prst="rect">
              <a:avLst/>
            </a:prstGeom>
            <a:noFill/>
          </p:spPr>
          <p:txBody>
            <a:bodyPr wrap="square" rtlCol="0">
              <a:spAutoFit/>
            </a:bodyPr>
            <a:lstStyle/>
            <a:p>
              <a:r>
                <a:rPr lang="ja-JP" altLang="en-US" sz="1200" dirty="0" smtClean="0"/>
                <a:t>総務</a:t>
              </a:r>
              <a:r>
                <a:rPr lang="en-US" altLang="ja-JP" sz="1200" dirty="0" smtClean="0"/>
                <a:t>G</a:t>
              </a:r>
              <a:endParaRPr kumimoji="1" lang="ja-JP" altLang="en-US" sz="1200" strike="sngStrike" dirty="0"/>
            </a:p>
          </p:txBody>
        </p:sp>
        <p:sp>
          <p:nvSpPr>
            <p:cNvPr id="67" name="テキスト ボックス 66"/>
            <p:cNvSpPr txBox="1"/>
            <p:nvPr/>
          </p:nvSpPr>
          <p:spPr>
            <a:xfrm>
              <a:off x="1943708" y="3945541"/>
              <a:ext cx="1103808" cy="276999"/>
            </a:xfrm>
            <a:prstGeom prst="rect">
              <a:avLst/>
            </a:prstGeom>
            <a:noFill/>
          </p:spPr>
          <p:txBody>
            <a:bodyPr wrap="square" rtlCol="0">
              <a:spAutoFit/>
            </a:bodyPr>
            <a:lstStyle/>
            <a:p>
              <a:r>
                <a:rPr lang="ja-JP" altLang="en-US" sz="1200" dirty="0" smtClean="0"/>
                <a:t>企画</a:t>
              </a:r>
              <a:r>
                <a:rPr lang="en-US" altLang="ja-JP" sz="1200" dirty="0" smtClean="0"/>
                <a:t>G</a:t>
              </a:r>
              <a:endParaRPr kumimoji="1" lang="ja-JP" altLang="en-US" sz="1200" strike="sngStrike" dirty="0"/>
            </a:p>
          </p:txBody>
        </p:sp>
        <p:sp>
          <p:nvSpPr>
            <p:cNvPr id="68" name="テキスト ボックス 67"/>
            <p:cNvSpPr txBox="1"/>
            <p:nvPr/>
          </p:nvSpPr>
          <p:spPr>
            <a:xfrm>
              <a:off x="1943708" y="4244606"/>
              <a:ext cx="1103808" cy="276999"/>
            </a:xfrm>
            <a:prstGeom prst="rect">
              <a:avLst/>
            </a:prstGeom>
            <a:noFill/>
          </p:spPr>
          <p:txBody>
            <a:bodyPr wrap="square" rtlCol="0">
              <a:spAutoFit/>
            </a:bodyPr>
            <a:lstStyle/>
            <a:p>
              <a:r>
                <a:rPr lang="ja-JP" altLang="en-US" sz="1200" dirty="0" smtClean="0"/>
                <a:t>公債</a:t>
              </a:r>
              <a:r>
                <a:rPr lang="en-US" altLang="ja-JP" sz="1200" dirty="0" smtClean="0"/>
                <a:t>G</a:t>
              </a:r>
              <a:endParaRPr kumimoji="1" lang="ja-JP" altLang="en-US" sz="1200" strike="sngStrike" dirty="0"/>
            </a:p>
          </p:txBody>
        </p:sp>
        <p:sp>
          <p:nvSpPr>
            <p:cNvPr id="69" name="テキスト ボックス 68"/>
            <p:cNvSpPr txBox="1"/>
            <p:nvPr/>
          </p:nvSpPr>
          <p:spPr>
            <a:xfrm>
              <a:off x="1943708" y="4809637"/>
              <a:ext cx="1584176" cy="276999"/>
            </a:xfrm>
            <a:prstGeom prst="rect">
              <a:avLst/>
            </a:prstGeom>
            <a:noFill/>
          </p:spPr>
          <p:txBody>
            <a:bodyPr wrap="square" rtlCol="0">
              <a:spAutoFit/>
            </a:bodyPr>
            <a:lstStyle/>
            <a:p>
              <a:r>
                <a:rPr lang="ja-JP" altLang="en-US" sz="1200" dirty="0"/>
                <a:t>財務調査</a:t>
              </a:r>
              <a:r>
                <a:rPr lang="en-US" altLang="ja-JP" sz="1200" dirty="0" smtClean="0"/>
                <a:t>G</a:t>
              </a:r>
              <a:endParaRPr kumimoji="1" lang="ja-JP" altLang="en-US" sz="1200" strike="sngStrike" dirty="0"/>
            </a:p>
          </p:txBody>
        </p:sp>
        <p:sp>
          <p:nvSpPr>
            <p:cNvPr id="70" name="テキスト ボックス 69"/>
            <p:cNvSpPr txBox="1"/>
            <p:nvPr/>
          </p:nvSpPr>
          <p:spPr>
            <a:xfrm>
              <a:off x="1943708" y="4521605"/>
              <a:ext cx="1103808" cy="276999"/>
            </a:xfrm>
            <a:prstGeom prst="rect">
              <a:avLst/>
            </a:prstGeom>
            <a:noFill/>
          </p:spPr>
          <p:txBody>
            <a:bodyPr wrap="square" rtlCol="0">
              <a:spAutoFit/>
            </a:bodyPr>
            <a:lstStyle/>
            <a:p>
              <a:r>
                <a:rPr lang="ja-JP" altLang="en-US" sz="1200" dirty="0"/>
                <a:t>交付税</a:t>
              </a:r>
              <a:r>
                <a:rPr lang="en-US" altLang="ja-JP" sz="1200" dirty="0" smtClean="0"/>
                <a:t>G</a:t>
              </a:r>
              <a:endParaRPr kumimoji="1" lang="ja-JP" altLang="en-US" sz="1200" strike="sngStrike" dirty="0"/>
            </a:p>
          </p:txBody>
        </p:sp>
        <p:cxnSp>
          <p:nvCxnSpPr>
            <p:cNvPr id="71" name="直線コネクタ 70"/>
            <p:cNvCxnSpPr/>
            <p:nvPr/>
          </p:nvCxnSpPr>
          <p:spPr>
            <a:xfrm>
              <a:off x="5351772" y="3801525"/>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a:off x="5639804" y="3812558"/>
              <a:ext cx="0" cy="1429127"/>
            </a:xfrm>
            <a:prstGeom prst="line">
              <a:avLst/>
            </a:prstGeom>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a:off x="5639804" y="4100590"/>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a:xfrm>
              <a:off x="5639804" y="4388622"/>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a:off x="5639804" y="4676654"/>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a:off x="5639804" y="4964686"/>
              <a:ext cx="288032" cy="0"/>
            </a:xfrm>
            <a:prstGeom prst="line">
              <a:avLst/>
            </a:prstGeom>
          </p:spPr>
          <p:style>
            <a:lnRef idx="1">
              <a:schemeClr val="dk1"/>
            </a:lnRef>
            <a:fillRef idx="0">
              <a:schemeClr val="dk1"/>
            </a:fillRef>
            <a:effectRef idx="0">
              <a:schemeClr val="dk1"/>
            </a:effectRef>
            <a:fontRef idx="minor">
              <a:schemeClr val="tx1"/>
            </a:fontRef>
          </p:style>
        </p:cxnSp>
        <p:sp>
          <p:nvSpPr>
            <p:cNvPr id="77" name="テキスト ボックス 76"/>
            <p:cNvSpPr txBox="1"/>
            <p:nvPr/>
          </p:nvSpPr>
          <p:spPr>
            <a:xfrm>
              <a:off x="4680012" y="3679575"/>
              <a:ext cx="1103808" cy="276999"/>
            </a:xfrm>
            <a:prstGeom prst="rect">
              <a:avLst/>
            </a:prstGeom>
            <a:noFill/>
          </p:spPr>
          <p:txBody>
            <a:bodyPr wrap="square" rtlCol="0">
              <a:spAutoFit/>
            </a:bodyPr>
            <a:lstStyle/>
            <a:p>
              <a:r>
                <a:rPr kumimoji="1" lang="ja-JP" altLang="en-US" sz="1200" dirty="0" smtClean="0"/>
                <a:t>財政課</a:t>
              </a:r>
              <a:endParaRPr kumimoji="1" lang="ja-JP" altLang="en-US" sz="1200" dirty="0"/>
            </a:p>
          </p:txBody>
        </p:sp>
        <p:sp>
          <p:nvSpPr>
            <p:cNvPr id="78" name="テキスト ボックス 77"/>
            <p:cNvSpPr txBox="1"/>
            <p:nvPr/>
          </p:nvSpPr>
          <p:spPr>
            <a:xfrm>
              <a:off x="5927836" y="3679575"/>
              <a:ext cx="1103808" cy="276999"/>
            </a:xfrm>
            <a:prstGeom prst="rect">
              <a:avLst/>
            </a:prstGeom>
            <a:noFill/>
          </p:spPr>
          <p:txBody>
            <a:bodyPr wrap="square" rtlCol="0">
              <a:spAutoFit/>
            </a:bodyPr>
            <a:lstStyle/>
            <a:p>
              <a:r>
                <a:rPr lang="ja-JP" altLang="en-US" sz="1200" dirty="0" smtClean="0"/>
                <a:t>総務</a:t>
              </a:r>
              <a:r>
                <a:rPr lang="en-US" altLang="ja-JP" sz="1200" dirty="0" smtClean="0"/>
                <a:t>G</a:t>
              </a:r>
              <a:endParaRPr kumimoji="1" lang="ja-JP" altLang="en-US" sz="1200" strike="sngStrike" dirty="0"/>
            </a:p>
          </p:txBody>
        </p:sp>
        <p:sp>
          <p:nvSpPr>
            <p:cNvPr id="79" name="テキスト ボックス 78"/>
            <p:cNvSpPr txBox="1"/>
            <p:nvPr/>
          </p:nvSpPr>
          <p:spPr>
            <a:xfrm>
              <a:off x="5927836" y="3967607"/>
              <a:ext cx="1488480" cy="276999"/>
            </a:xfrm>
            <a:prstGeom prst="rect">
              <a:avLst/>
            </a:prstGeom>
            <a:noFill/>
          </p:spPr>
          <p:txBody>
            <a:bodyPr wrap="square" rtlCol="0">
              <a:spAutoFit/>
            </a:bodyPr>
            <a:lstStyle/>
            <a:p>
              <a:r>
                <a:rPr lang="ja-JP" altLang="en-US" sz="1200" dirty="0" smtClean="0"/>
                <a:t>財政企画</a:t>
              </a:r>
              <a:r>
                <a:rPr lang="en-US" altLang="ja-JP" sz="1200" dirty="0" smtClean="0"/>
                <a:t>G</a:t>
              </a:r>
              <a:endParaRPr kumimoji="1" lang="ja-JP" altLang="en-US" sz="1200" strike="sngStrike" dirty="0"/>
            </a:p>
          </p:txBody>
        </p:sp>
        <p:sp>
          <p:nvSpPr>
            <p:cNvPr id="80" name="テキスト ボックス 79"/>
            <p:cNvSpPr txBox="1"/>
            <p:nvPr/>
          </p:nvSpPr>
          <p:spPr>
            <a:xfrm>
              <a:off x="5901177" y="4850368"/>
              <a:ext cx="1489656" cy="276999"/>
            </a:xfrm>
            <a:prstGeom prst="rect">
              <a:avLst/>
            </a:prstGeom>
            <a:noFill/>
          </p:spPr>
          <p:txBody>
            <a:bodyPr wrap="square" rtlCol="0">
              <a:spAutoFit/>
            </a:bodyPr>
            <a:lstStyle/>
            <a:p>
              <a:r>
                <a:rPr lang="ja-JP" altLang="en-US" sz="1200" dirty="0" smtClean="0"/>
                <a:t>公債管理</a:t>
              </a:r>
              <a:r>
                <a:rPr lang="en-US" altLang="ja-JP" sz="1200" dirty="0" smtClean="0"/>
                <a:t>G</a:t>
              </a:r>
              <a:endParaRPr kumimoji="1" lang="ja-JP" altLang="en-US" sz="1200" strike="sngStrike" dirty="0"/>
            </a:p>
          </p:txBody>
        </p:sp>
        <p:sp>
          <p:nvSpPr>
            <p:cNvPr id="81" name="テキスト ボックス 80"/>
            <p:cNvSpPr txBox="1"/>
            <p:nvPr/>
          </p:nvSpPr>
          <p:spPr>
            <a:xfrm>
              <a:off x="5927836" y="4567123"/>
              <a:ext cx="1584176" cy="276999"/>
            </a:xfrm>
            <a:prstGeom prst="rect">
              <a:avLst/>
            </a:prstGeom>
            <a:noFill/>
          </p:spPr>
          <p:txBody>
            <a:bodyPr wrap="square" rtlCol="0">
              <a:spAutoFit/>
            </a:bodyPr>
            <a:lstStyle/>
            <a:p>
              <a:r>
                <a:rPr lang="ja-JP" altLang="en-US" sz="1200" dirty="0"/>
                <a:t>財務調査</a:t>
              </a:r>
              <a:r>
                <a:rPr lang="en-US" altLang="ja-JP" sz="1200" dirty="0" smtClean="0"/>
                <a:t>G</a:t>
              </a:r>
              <a:endParaRPr kumimoji="1" lang="ja-JP" altLang="en-US" sz="1200" strike="sngStrike" dirty="0"/>
            </a:p>
          </p:txBody>
        </p:sp>
        <p:sp>
          <p:nvSpPr>
            <p:cNvPr id="82" name="テキスト ボックス 81"/>
            <p:cNvSpPr txBox="1"/>
            <p:nvPr/>
          </p:nvSpPr>
          <p:spPr>
            <a:xfrm>
              <a:off x="5926660" y="4284039"/>
              <a:ext cx="1103808" cy="276999"/>
            </a:xfrm>
            <a:prstGeom prst="rect">
              <a:avLst/>
            </a:prstGeom>
            <a:noFill/>
          </p:spPr>
          <p:txBody>
            <a:bodyPr wrap="square" rtlCol="0">
              <a:spAutoFit/>
            </a:bodyPr>
            <a:lstStyle/>
            <a:p>
              <a:r>
                <a:rPr lang="ja-JP" altLang="en-US" sz="1200" dirty="0"/>
                <a:t>交付税</a:t>
              </a:r>
              <a:r>
                <a:rPr lang="en-US" altLang="ja-JP" sz="1200" dirty="0" smtClean="0"/>
                <a:t>G</a:t>
              </a:r>
              <a:endParaRPr kumimoji="1" lang="ja-JP" altLang="en-US" sz="1200" strike="sngStrike" dirty="0"/>
            </a:p>
          </p:txBody>
        </p:sp>
        <p:cxnSp>
          <p:nvCxnSpPr>
            <p:cNvPr id="83" name="直線コネクタ 82"/>
            <p:cNvCxnSpPr/>
            <p:nvPr/>
          </p:nvCxnSpPr>
          <p:spPr>
            <a:xfrm>
              <a:off x="5616116" y="5241685"/>
              <a:ext cx="288032" cy="0"/>
            </a:xfrm>
            <a:prstGeom prst="line">
              <a:avLst/>
            </a:prstGeom>
          </p:spPr>
          <p:style>
            <a:lnRef idx="1">
              <a:schemeClr val="dk1"/>
            </a:lnRef>
            <a:fillRef idx="0">
              <a:schemeClr val="dk1"/>
            </a:fillRef>
            <a:effectRef idx="0">
              <a:schemeClr val="dk1"/>
            </a:effectRef>
            <a:fontRef idx="minor">
              <a:schemeClr val="tx1"/>
            </a:fontRef>
          </p:style>
        </p:cxnSp>
        <p:sp>
          <p:nvSpPr>
            <p:cNvPr id="84" name="テキスト ボックス 83"/>
            <p:cNvSpPr txBox="1"/>
            <p:nvPr/>
          </p:nvSpPr>
          <p:spPr>
            <a:xfrm>
              <a:off x="5900316" y="5114556"/>
              <a:ext cx="1489656" cy="276999"/>
            </a:xfrm>
            <a:prstGeom prst="rect">
              <a:avLst/>
            </a:prstGeom>
            <a:noFill/>
          </p:spPr>
          <p:txBody>
            <a:bodyPr wrap="square" rtlCol="0">
              <a:spAutoFit/>
            </a:bodyPr>
            <a:lstStyle/>
            <a:p>
              <a:r>
                <a:rPr lang="ja-JP" altLang="en-US" sz="1200" dirty="0" smtClean="0"/>
                <a:t>公債企画</a:t>
              </a:r>
              <a:r>
                <a:rPr lang="en-US" altLang="ja-JP" sz="1200" dirty="0" smtClean="0"/>
                <a:t>G</a:t>
              </a:r>
              <a:endParaRPr kumimoji="1" lang="ja-JP" altLang="en-US" sz="1200" strike="sngStrike" dirty="0"/>
            </a:p>
          </p:txBody>
        </p:sp>
        <p:cxnSp>
          <p:nvCxnSpPr>
            <p:cNvPr id="86" name="直線コネクタ 85"/>
            <p:cNvCxnSpPr/>
            <p:nvPr/>
          </p:nvCxnSpPr>
          <p:spPr>
            <a:xfrm>
              <a:off x="1367644" y="5684766"/>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p:cNvCxnSpPr/>
            <p:nvPr/>
          </p:nvCxnSpPr>
          <p:spPr>
            <a:xfrm>
              <a:off x="1655676" y="5684766"/>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88" name="直線コネクタ 87"/>
            <p:cNvCxnSpPr/>
            <p:nvPr/>
          </p:nvCxnSpPr>
          <p:spPr>
            <a:xfrm>
              <a:off x="1655676" y="5972798"/>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a:off x="1655676" y="6260830"/>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90" name="直線コネクタ 89"/>
            <p:cNvCxnSpPr/>
            <p:nvPr/>
          </p:nvCxnSpPr>
          <p:spPr>
            <a:xfrm>
              <a:off x="1655676" y="6548862"/>
              <a:ext cx="288032" cy="0"/>
            </a:xfrm>
            <a:prstGeom prst="line">
              <a:avLst/>
            </a:prstGeom>
          </p:spPr>
          <p:style>
            <a:lnRef idx="1">
              <a:schemeClr val="dk1"/>
            </a:lnRef>
            <a:fillRef idx="0">
              <a:schemeClr val="dk1"/>
            </a:fillRef>
            <a:effectRef idx="0">
              <a:schemeClr val="dk1"/>
            </a:effectRef>
            <a:fontRef idx="minor">
              <a:schemeClr val="tx1"/>
            </a:fontRef>
          </p:style>
        </p:cxnSp>
        <p:sp>
          <p:nvSpPr>
            <p:cNvPr id="91" name="テキスト ボックス 90"/>
            <p:cNvSpPr txBox="1"/>
            <p:nvPr/>
          </p:nvSpPr>
          <p:spPr>
            <a:xfrm>
              <a:off x="695884" y="5551783"/>
              <a:ext cx="1103808" cy="276999"/>
            </a:xfrm>
            <a:prstGeom prst="rect">
              <a:avLst/>
            </a:prstGeom>
            <a:noFill/>
          </p:spPr>
          <p:txBody>
            <a:bodyPr wrap="square" rtlCol="0">
              <a:spAutoFit/>
            </a:bodyPr>
            <a:lstStyle/>
            <a:p>
              <a:r>
                <a:rPr lang="ja-JP" altLang="en-US" sz="1200" dirty="0"/>
                <a:t>会計局</a:t>
              </a:r>
              <a:endParaRPr kumimoji="1" lang="ja-JP" altLang="en-US" sz="1200" dirty="0"/>
            </a:p>
          </p:txBody>
        </p:sp>
        <p:sp>
          <p:nvSpPr>
            <p:cNvPr id="92" name="テキスト ボックス 91"/>
            <p:cNvSpPr txBox="1"/>
            <p:nvPr/>
          </p:nvSpPr>
          <p:spPr>
            <a:xfrm>
              <a:off x="1943708" y="5551783"/>
              <a:ext cx="1584176" cy="276999"/>
            </a:xfrm>
            <a:prstGeom prst="rect">
              <a:avLst/>
            </a:prstGeom>
            <a:noFill/>
          </p:spPr>
          <p:txBody>
            <a:bodyPr wrap="square" rtlCol="0">
              <a:spAutoFit/>
            </a:bodyPr>
            <a:lstStyle/>
            <a:p>
              <a:r>
                <a:rPr lang="ja-JP" altLang="en-US" sz="1200" dirty="0" smtClean="0"/>
                <a:t>総務・資金</a:t>
              </a:r>
              <a:r>
                <a:rPr lang="en-US" altLang="ja-JP" sz="1200" dirty="0" smtClean="0"/>
                <a:t>G</a:t>
              </a:r>
              <a:endParaRPr kumimoji="1" lang="ja-JP" altLang="en-US" sz="1200" strike="sngStrike" dirty="0"/>
            </a:p>
          </p:txBody>
        </p:sp>
        <p:sp>
          <p:nvSpPr>
            <p:cNvPr id="93" name="テキスト ボックス 92"/>
            <p:cNvSpPr txBox="1"/>
            <p:nvPr/>
          </p:nvSpPr>
          <p:spPr>
            <a:xfrm>
              <a:off x="1943708" y="5828782"/>
              <a:ext cx="1728192" cy="276999"/>
            </a:xfrm>
            <a:prstGeom prst="rect">
              <a:avLst/>
            </a:prstGeom>
            <a:noFill/>
          </p:spPr>
          <p:txBody>
            <a:bodyPr wrap="square" rtlCol="0">
              <a:spAutoFit/>
            </a:bodyPr>
            <a:lstStyle/>
            <a:p>
              <a:r>
                <a:rPr lang="ja-JP" altLang="en-US" sz="1200" dirty="0" smtClean="0"/>
                <a:t>国費・財務</a:t>
              </a:r>
              <a:r>
                <a:rPr lang="en-US" altLang="ja-JP" sz="1200" dirty="0" smtClean="0"/>
                <a:t>G</a:t>
              </a:r>
              <a:endParaRPr kumimoji="1" lang="ja-JP" altLang="en-US" sz="1200" strike="sngStrike" dirty="0"/>
            </a:p>
          </p:txBody>
        </p:sp>
        <p:sp>
          <p:nvSpPr>
            <p:cNvPr id="94" name="テキスト ボックス 93"/>
            <p:cNvSpPr txBox="1"/>
            <p:nvPr/>
          </p:nvSpPr>
          <p:spPr>
            <a:xfrm>
              <a:off x="1943708" y="6127847"/>
              <a:ext cx="1584176" cy="276999"/>
            </a:xfrm>
            <a:prstGeom prst="rect">
              <a:avLst/>
            </a:prstGeom>
            <a:noFill/>
          </p:spPr>
          <p:txBody>
            <a:bodyPr wrap="square" rtlCol="0">
              <a:spAutoFit/>
            </a:bodyPr>
            <a:lstStyle/>
            <a:p>
              <a:r>
                <a:rPr lang="ja-JP" altLang="en-US" sz="1200" dirty="0" smtClean="0"/>
                <a:t>検査・指導</a:t>
              </a:r>
              <a:r>
                <a:rPr lang="en-US" altLang="ja-JP" sz="1200" dirty="0" smtClean="0"/>
                <a:t>G</a:t>
              </a:r>
              <a:endParaRPr kumimoji="1" lang="ja-JP" altLang="en-US" sz="1200" strike="sngStrike" dirty="0"/>
            </a:p>
          </p:txBody>
        </p:sp>
        <p:sp>
          <p:nvSpPr>
            <p:cNvPr id="95" name="テキスト ボックス 94"/>
            <p:cNvSpPr txBox="1"/>
            <p:nvPr/>
          </p:nvSpPr>
          <p:spPr>
            <a:xfrm>
              <a:off x="1943708" y="6404846"/>
              <a:ext cx="1728192" cy="276999"/>
            </a:xfrm>
            <a:prstGeom prst="rect">
              <a:avLst/>
            </a:prstGeom>
            <a:noFill/>
          </p:spPr>
          <p:txBody>
            <a:bodyPr wrap="square" rtlCol="0">
              <a:spAutoFit/>
            </a:bodyPr>
            <a:lstStyle/>
            <a:p>
              <a:r>
                <a:rPr lang="ja-JP" altLang="en-US" sz="1200" dirty="0"/>
                <a:t>新公会計制度</a:t>
              </a:r>
              <a:r>
                <a:rPr lang="en-US" altLang="ja-JP" sz="1200" dirty="0" smtClean="0"/>
                <a:t>G</a:t>
              </a:r>
              <a:endParaRPr kumimoji="1" lang="ja-JP" altLang="en-US" sz="1200" strike="sngStrike" dirty="0"/>
            </a:p>
          </p:txBody>
        </p:sp>
        <p:cxnSp>
          <p:nvCxnSpPr>
            <p:cNvPr id="96" name="直線コネクタ 95"/>
            <p:cNvCxnSpPr/>
            <p:nvPr/>
          </p:nvCxnSpPr>
          <p:spPr>
            <a:xfrm>
              <a:off x="5351772" y="5684766"/>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97" name="直線コネクタ 96"/>
            <p:cNvCxnSpPr/>
            <p:nvPr/>
          </p:nvCxnSpPr>
          <p:spPr>
            <a:xfrm>
              <a:off x="5639804" y="5684766"/>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98" name="直線コネクタ 97"/>
            <p:cNvCxnSpPr/>
            <p:nvPr/>
          </p:nvCxnSpPr>
          <p:spPr>
            <a:xfrm>
              <a:off x="5639804" y="5972798"/>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99" name="直線コネクタ 98"/>
            <p:cNvCxnSpPr/>
            <p:nvPr/>
          </p:nvCxnSpPr>
          <p:spPr>
            <a:xfrm>
              <a:off x="5639804" y="6260830"/>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100" name="直線コネクタ 99"/>
            <p:cNvCxnSpPr/>
            <p:nvPr/>
          </p:nvCxnSpPr>
          <p:spPr>
            <a:xfrm>
              <a:off x="5639804" y="6548862"/>
              <a:ext cx="288032" cy="0"/>
            </a:xfrm>
            <a:prstGeom prst="line">
              <a:avLst/>
            </a:prstGeom>
          </p:spPr>
          <p:style>
            <a:lnRef idx="1">
              <a:schemeClr val="dk1"/>
            </a:lnRef>
            <a:fillRef idx="0">
              <a:schemeClr val="dk1"/>
            </a:fillRef>
            <a:effectRef idx="0">
              <a:schemeClr val="dk1"/>
            </a:effectRef>
            <a:fontRef idx="minor">
              <a:schemeClr val="tx1"/>
            </a:fontRef>
          </p:style>
        </p:cxnSp>
        <p:sp>
          <p:nvSpPr>
            <p:cNvPr id="101" name="テキスト ボックス 100"/>
            <p:cNvSpPr txBox="1"/>
            <p:nvPr/>
          </p:nvSpPr>
          <p:spPr>
            <a:xfrm>
              <a:off x="4680012" y="5551783"/>
              <a:ext cx="1103808" cy="276999"/>
            </a:xfrm>
            <a:prstGeom prst="rect">
              <a:avLst/>
            </a:prstGeom>
            <a:noFill/>
          </p:spPr>
          <p:txBody>
            <a:bodyPr wrap="square" rtlCol="0">
              <a:spAutoFit/>
            </a:bodyPr>
            <a:lstStyle/>
            <a:p>
              <a:r>
                <a:rPr lang="ja-JP" altLang="en-US" sz="1200" dirty="0"/>
                <a:t>会計局</a:t>
              </a:r>
              <a:endParaRPr kumimoji="1" lang="ja-JP" altLang="en-US" sz="1200" dirty="0"/>
            </a:p>
          </p:txBody>
        </p:sp>
        <p:sp>
          <p:nvSpPr>
            <p:cNvPr id="102" name="テキスト ボックス 101"/>
            <p:cNvSpPr txBox="1"/>
            <p:nvPr/>
          </p:nvSpPr>
          <p:spPr>
            <a:xfrm>
              <a:off x="5927836" y="5551783"/>
              <a:ext cx="1584176" cy="276999"/>
            </a:xfrm>
            <a:prstGeom prst="rect">
              <a:avLst/>
            </a:prstGeom>
            <a:noFill/>
          </p:spPr>
          <p:txBody>
            <a:bodyPr wrap="square" rtlCol="0">
              <a:spAutoFit/>
            </a:bodyPr>
            <a:lstStyle/>
            <a:p>
              <a:r>
                <a:rPr lang="ja-JP" altLang="en-US" sz="1200" dirty="0" smtClean="0"/>
                <a:t>総務</a:t>
              </a:r>
              <a:r>
                <a:rPr lang="en-US" altLang="ja-JP" sz="1200" dirty="0" smtClean="0"/>
                <a:t>G</a:t>
              </a:r>
              <a:endParaRPr kumimoji="1" lang="ja-JP" altLang="en-US" sz="1200" strike="sngStrike" dirty="0"/>
            </a:p>
          </p:txBody>
        </p:sp>
        <p:sp>
          <p:nvSpPr>
            <p:cNvPr id="103" name="テキスト ボックス 102"/>
            <p:cNvSpPr txBox="1"/>
            <p:nvPr/>
          </p:nvSpPr>
          <p:spPr>
            <a:xfrm>
              <a:off x="5927836" y="5828782"/>
              <a:ext cx="1728192" cy="276999"/>
            </a:xfrm>
            <a:prstGeom prst="rect">
              <a:avLst/>
            </a:prstGeom>
            <a:noFill/>
          </p:spPr>
          <p:txBody>
            <a:bodyPr wrap="square" rtlCol="0">
              <a:spAutoFit/>
            </a:bodyPr>
            <a:lstStyle/>
            <a:p>
              <a:r>
                <a:rPr lang="ja-JP" altLang="en-US" sz="1200" dirty="0" smtClean="0"/>
                <a:t>国費・財務</a:t>
              </a:r>
              <a:r>
                <a:rPr lang="en-US" altLang="ja-JP" sz="1200" dirty="0" smtClean="0"/>
                <a:t>G</a:t>
              </a:r>
              <a:endParaRPr kumimoji="1" lang="ja-JP" altLang="en-US" sz="1200" strike="sngStrike" dirty="0"/>
            </a:p>
          </p:txBody>
        </p:sp>
        <p:sp>
          <p:nvSpPr>
            <p:cNvPr id="104" name="テキスト ボックス 103"/>
            <p:cNvSpPr txBox="1"/>
            <p:nvPr/>
          </p:nvSpPr>
          <p:spPr>
            <a:xfrm>
              <a:off x="5927836" y="6127847"/>
              <a:ext cx="1584176" cy="276999"/>
            </a:xfrm>
            <a:prstGeom prst="rect">
              <a:avLst/>
            </a:prstGeom>
            <a:noFill/>
          </p:spPr>
          <p:txBody>
            <a:bodyPr wrap="square" rtlCol="0">
              <a:spAutoFit/>
            </a:bodyPr>
            <a:lstStyle/>
            <a:p>
              <a:r>
                <a:rPr lang="ja-JP" altLang="en-US" sz="1200" dirty="0" smtClean="0"/>
                <a:t>検査・指導</a:t>
              </a:r>
              <a:r>
                <a:rPr lang="en-US" altLang="ja-JP" sz="1200" dirty="0" smtClean="0"/>
                <a:t>G</a:t>
              </a:r>
              <a:endParaRPr kumimoji="1" lang="ja-JP" altLang="en-US" sz="1200" strike="sngStrike" dirty="0"/>
            </a:p>
          </p:txBody>
        </p:sp>
        <p:sp>
          <p:nvSpPr>
            <p:cNvPr id="105" name="テキスト ボックス 104"/>
            <p:cNvSpPr txBox="1"/>
            <p:nvPr/>
          </p:nvSpPr>
          <p:spPr>
            <a:xfrm>
              <a:off x="5927836" y="6404846"/>
              <a:ext cx="1728192" cy="276999"/>
            </a:xfrm>
            <a:prstGeom prst="rect">
              <a:avLst/>
            </a:prstGeom>
            <a:noFill/>
          </p:spPr>
          <p:txBody>
            <a:bodyPr wrap="square" rtlCol="0">
              <a:spAutoFit/>
            </a:bodyPr>
            <a:lstStyle/>
            <a:p>
              <a:r>
                <a:rPr lang="ja-JP" altLang="en-US" sz="1200" dirty="0"/>
                <a:t>新公会計制度</a:t>
              </a:r>
              <a:r>
                <a:rPr lang="en-US" altLang="ja-JP" sz="1200" dirty="0" smtClean="0"/>
                <a:t>G</a:t>
              </a:r>
              <a:endParaRPr kumimoji="1" lang="ja-JP" altLang="en-US" sz="1200" strike="sngStrike" dirty="0"/>
            </a:p>
          </p:txBody>
        </p:sp>
        <p:cxnSp>
          <p:nvCxnSpPr>
            <p:cNvPr id="106" name="直線矢印コネクタ 105"/>
            <p:cNvCxnSpPr>
              <a:stCxn id="109" idx="0"/>
            </p:cNvCxnSpPr>
            <p:nvPr/>
          </p:nvCxnSpPr>
          <p:spPr>
            <a:xfrm flipV="1">
              <a:off x="3047516" y="5280308"/>
              <a:ext cx="2712616" cy="4253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7" name="直線矢印コネクタ 106"/>
            <p:cNvCxnSpPr/>
            <p:nvPr/>
          </p:nvCxnSpPr>
          <p:spPr>
            <a:xfrm>
              <a:off x="2931414" y="4374830"/>
              <a:ext cx="2969763" cy="47553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8" name="直線矢印コネクタ 107"/>
            <p:cNvCxnSpPr/>
            <p:nvPr/>
          </p:nvCxnSpPr>
          <p:spPr>
            <a:xfrm>
              <a:off x="2931414" y="4395739"/>
              <a:ext cx="2852406" cy="73382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9" name="フリーフォーム 108"/>
            <p:cNvSpPr/>
            <p:nvPr/>
          </p:nvSpPr>
          <p:spPr>
            <a:xfrm>
              <a:off x="3047516" y="5514835"/>
              <a:ext cx="2938457" cy="190788"/>
            </a:xfrm>
            <a:custGeom>
              <a:avLst/>
              <a:gdLst>
                <a:gd name="connsiteX0" fmla="*/ 0 w 2573383"/>
                <a:gd name="connsiteY0" fmla="*/ 171149 h 171149"/>
                <a:gd name="connsiteX1" fmla="*/ 1463040 w 2573383"/>
                <a:gd name="connsiteY1" fmla="*/ 1332 h 171149"/>
                <a:gd name="connsiteX2" fmla="*/ 2573383 w 2573383"/>
                <a:gd name="connsiteY2" fmla="*/ 105835 h 171149"/>
              </a:gdLst>
              <a:ahLst/>
              <a:cxnLst>
                <a:cxn ang="0">
                  <a:pos x="connsiteX0" y="connsiteY0"/>
                </a:cxn>
                <a:cxn ang="0">
                  <a:pos x="connsiteX1" y="connsiteY1"/>
                </a:cxn>
                <a:cxn ang="0">
                  <a:pos x="connsiteX2" y="connsiteY2"/>
                </a:cxn>
              </a:cxnLst>
              <a:rect l="l" t="t" r="r" b="b"/>
              <a:pathLst>
                <a:path w="2573383" h="171149">
                  <a:moveTo>
                    <a:pt x="0" y="171149"/>
                  </a:moveTo>
                  <a:cubicBezTo>
                    <a:pt x="517071" y="91683"/>
                    <a:pt x="1034143" y="12218"/>
                    <a:pt x="1463040" y="1332"/>
                  </a:cubicBezTo>
                  <a:cubicBezTo>
                    <a:pt x="1891937" y="-9554"/>
                    <a:pt x="2232660" y="48140"/>
                    <a:pt x="2573383" y="105835"/>
                  </a:cubicBezTo>
                </a:path>
              </a:pathLst>
            </a:custGeom>
            <a:ln w="1905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0" name="四角形吹き出し 109"/>
            <p:cNvSpPr/>
            <p:nvPr/>
          </p:nvSpPr>
          <p:spPr>
            <a:xfrm>
              <a:off x="7437745" y="4893037"/>
              <a:ext cx="1540302" cy="935745"/>
            </a:xfrm>
            <a:prstGeom prst="wedgeRectCallout">
              <a:avLst>
                <a:gd name="adj1" fmla="val -93561"/>
                <a:gd name="adj2" fmla="val -12433"/>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府債発行時の金利（長期／短期）の複合活用による公債費の抑制、資金の効率的な運用を行う</a:t>
              </a:r>
              <a:endParaRPr kumimoji="1" lang="ja-JP" altLang="en-US" sz="1100" dirty="0">
                <a:solidFill>
                  <a:schemeClr val="tx1"/>
                </a:solidFill>
              </a:endParaRPr>
            </a:p>
          </p:txBody>
        </p:sp>
      </p:grpSp>
      <p:graphicFrame>
        <p:nvGraphicFramePr>
          <p:cNvPr id="115" name="表 114"/>
          <p:cNvGraphicFramePr>
            <a:graphicFrameLocks noGrp="1"/>
          </p:cNvGraphicFramePr>
          <p:nvPr>
            <p:extLst/>
          </p:nvPr>
        </p:nvGraphicFramePr>
        <p:xfrm>
          <a:off x="719571" y="897672"/>
          <a:ext cx="8082643" cy="254614"/>
        </p:xfrm>
        <a:graphic>
          <a:graphicData uri="http://schemas.openxmlformats.org/drawingml/2006/table">
            <a:tbl>
              <a:tblPr firstRow="1" bandRow="1">
                <a:tableStyleId>{7DF18680-E054-41AD-8BC1-D1AEF772440D}</a:tableStyleId>
              </a:tblPr>
              <a:tblGrid>
                <a:gridCol w="326345">
                  <a:extLst>
                    <a:ext uri="{9D8B030D-6E8A-4147-A177-3AD203B41FA5}">
                      <a16:colId xmlns:a16="http://schemas.microsoft.com/office/drawing/2014/main" val="20000"/>
                    </a:ext>
                  </a:extLst>
                </a:gridCol>
                <a:gridCol w="671305">
                  <a:extLst>
                    <a:ext uri="{9D8B030D-6E8A-4147-A177-3AD203B41FA5}">
                      <a16:colId xmlns:a16="http://schemas.microsoft.com/office/drawing/2014/main" val="20001"/>
                    </a:ext>
                  </a:extLst>
                </a:gridCol>
                <a:gridCol w="671305">
                  <a:extLst>
                    <a:ext uri="{9D8B030D-6E8A-4147-A177-3AD203B41FA5}">
                      <a16:colId xmlns:a16="http://schemas.microsoft.com/office/drawing/2014/main" val="20002"/>
                    </a:ext>
                  </a:extLst>
                </a:gridCol>
                <a:gridCol w="671305">
                  <a:extLst>
                    <a:ext uri="{9D8B030D-6E8A-4147-A177-3AD203B41FA5}">
                      <a16:colId xmlns:a16="http://schemas.microsoft.com/office/drawing/2014/main" val="20003"/>
                    </a:ext>
                  </a:extLst>
                </a:gridCol>
                <a:gridCol w="2520281">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gridCol w="1061862">
                  <a:extLst>
                    <a:ext uri="{9D8B030D-6E8A-4147-A177-3AD203B41FA5}">
                      <a16:colId xmlns:a16="http://schemas.microsoft.com/office/drawing/2014/main" val="20007"/>
                    </a:ext>
                  </a:extLst>
                </a:gridCol>
              </a:tblGrid>
              <a:tr h="254614">
                <a:tc>
                  <a:txBody>
                    <a:bodyPr/>
                    <a:lstStyle/>
                    <a:p>
                      <a:endParaRPr kumimoji="1" lang="ja-JP" altLang="en-US" sz="1050" dirty="0"/>
                    </a:p>
                  </a:txBody>
                  <a:tcPr/>
                </a:tc>
                <a:tc>
                  <a:txBody>
                    <a:bodyPr/>
                    <a:lstStyle/>
                    <a:p>
                      <a:r>
                        <a:rPr kumimoji="1" lang="en-US" altLang="ja-JP" sz="1050" dirty="0" smtClean="0"/>
                        <a:t>2008</a:t>
                      </a:r>
                      <a:r>
                        <a:rPr kumimoji="1" lang="ja-JP" altLang="en-US" sz="1050" dirty="0" smtClean="0"/>
                        <a:t>年</a:t>
                      </a:r>
                      <a:endParaRPr kumimoji="1" lang="ja-JP" altLang="en-US" sz="1050" dirty="0"/>
                    </a:p>
                  </a:txBody>
                  <a:tcPr/>
                </a:tc>
                <a:tc>
                  <a:txBody>
                    <a:bodyPr/>
                    <a:lstStyle/>
                    <a:p>
                      <a:r>
                        <a:rPr kumimoji="1" lang="en-US" altLang="ja-JP" sz="1050" dirty="0" smtClean="0"/>
                        <a:t>2009</a:t>
                      </a:r>
                      <a:r>
                        <a:rPr kumimoji="1" lang="ja-JP" altLang="en-US" sz="1050" dirty="0" smtClean="0"/>
                        <a:t>年</a:t>
                      </a:r>
                      <a:endParaRPr kumimoji="1" lang="ja-JP" altLang="en-US" sz="1050" dirty="0"/>
                    </a:p>
                  </a:txBody>
                  <a:tcPr/>
                </a:tc>
                <a:tc>
                  <a:txBody>
                    <a:bodyPr/>
                    <a:lstStyle/>
                    <a:p>
                      <a:r>
                        <a:rPr kumimoji="1" lang="en-US" altLang="ja-JP" sz="1050" dirty="0" smtClean="0"/>
                        <a:t>2010</a:t>
                      </a:r>
                      <a:r>
                        <a:rPr kumimoji="1" lang="ja-JP" altLang="en-US" sz="1050" dirty="0" smtClean="0"/>
                        <a:t>年</a:t>
                      </a:r>
                      <a:endParaRPr kumimoji="1" lang="ja-JP" altLang="en-US" sz="1050" dirty="0"/>
                    </a:p>
                  </a:txBody>
                  <a:tcPr/>
                </a:tc>
                <a:tc>
                  <a:txBody>
                    <a:bodyPr/>
                    <a:lstStyle/>
                    <a:p>
                      <a:r>
                        <a:rPr kumimoji="1" lang="en-US" altLang="ja-JP" sz="1050" dirty="0" smtClean="0"/>
                        <a:t>2011</a:t>
                      </a:r>
                      <a:r>
                        <a:rPr kumimoji="1" lang="ja-JP" altLang="en-US" sz="1050" dirty="0" smtClean="0"/>
                        <a:t>年</a:t>
                      </a:r>
                      <a:endParaRPr kumimoji="1" lang="ja-JP" altLang="en-US" sz="1050" dirty="0"/>
                    </a:p>
                  </a:txBody>
                  <a:tcPr/>
                </a:tc>
                <a:tc>
                  <a:txBody>
                    <a:bodyPr/>
                    <a:lstStyle/>
                    <a:p>
                      <a:r>
                        <a:rPr kumimoji="1" lang="en-US" altLang="ja-JP" sz="1050" dirty="0" smtClean="0"/>
                        <a:t>2012</a:t>
                      </a:r>
                      <a:r>
                        <a:rPr kumimoji="1" lang="ja-JP" altLang="en-US" sz="1050" dirty="0" smtClean="0"/>
                        <a:t>年</a:t>
                      </a:r>
                      <a:endParaRPr kumimoji="1" lang="ja-JP" altLang="en-US" sz="1050" dirty="0"/>
                    </a:p>
                  </a:txBody>
                  <a:tcPr/>
                </a:tc>
                <a:tc>
                  <a:txBody>
                    <a:bodyPr/>
                    <a:lstStyle/>
                    <a:p>
                      <a:r>
                        <a:rPr kumimoji="1" lang="en-US" altLang="ja-JP" sz="1050" dirty="0" smtClean="0"/>
                        <a:t>2013</a:t>
                      </a:r>
                      <a:r>
                        <a:rPr kumimoji="1" lang="ja-JP" altLang="en-US" sz="1050" dirty="0" smtClean="0"/>
                        <a:t>年</a:t>
                      </a:r>
                      <a:endParaRPr kumimoji="1" lang="ja-JP" altLang="en-US" sz="1050" dirty="0"/>
                    </a:p>
                  </a:txBody>
                  <a:tcPr/>
                </a:tc>
                <a:tc>
                  <a:txBody>
                    <a:bodyPr/>
                    <a:lstStyle/>
                    <a:p>
                      <a:r>
                        <a:rPr kumimoji="1" lang="en-US" altLang="ja-JP" sz="1050" dirty="0" smtClean="0"/>
                        <a:t>2014</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118" name="正方形/長方形 117"/>
          <p:cNvSpPr/>
          <p:nvPr/>
        </p:nvSpPr>
        <p:spPr>
          <a:xfrm>
            <a:off x="7875630" y="1197630"/>
            <a:ext cx="853255" cy="158329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a:t>
            </a:r>
            <a:endParaRPr lang="en-US" altLang="ja-JP" sz="1200" dirty="0" smtClean="0">
              <a:solidFill>
                <a:schemeClr val="tx1"/>
              </a:solidFill>
            </a:endParaRPr>
          </a:p>
          <a:p>
            <a:pPr marL="177800" indent="4763"/>
            <a:r>
              <a:rPr kumimoji="1" lang="ja-JP" altLang="en-US" sz="1200" dirty="0" smtClean="0">
                <a:solidFill>
                  <a:schemeClr val="tx1"/>
                </a:solidFill>
              </a:rPr>
              <a:t>長期運用の開始</a:t>
            </a:r>
            <a:endParaRPr kumimoji="1" lang="en-US" altLang="ja-JP" sz="1200" dirty="0" smtClean="0">
              <a:solidFill>
                <a:schemeClr val="tx1"/>
              </a:solidFill>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103</a:t>
            </a:fld>
            <a:endParaRPr kumimoji="1" lang="ja-JP" altLang="en-US"/>
          </a:p>
        </p:txBody>
      </p:sp>
    </p:spTree>
    <p:extLst>
      <p:ext uri="{BB962C8B-B14F-4D97-AF65-F5344CB8AC3E}">
        <p14:creationId xmlns:p14="http://schemas.microsoft.com/office/powerpoint/2010/main" val="11085521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２．（１０）</a:t>
            </a:r>
            <a:endParaRPr lang="en-US" altLang="ja-JP" sz="1600" u="sng" dirty="0" smtClean="0"/>
          </a:p>
        </p:txBody>
      </p:sp>
      <p:sp>
        <p:nvSpPr>
          <p:cNvPr id="14" name="テキスト ボックス 13"/>
          <p:cNvSpPr txBox="1"/>
          <p:nvPr/>
        </p:nvSpPr>
        <p:spPr>
          <a:xfrm>
            <a:off x="251520" y="338554"/>
            <a:ext cx="8784976" cy="338554"/>
          </a:xfrm>
          <a:prstGeom prst="rect">
            <a:avLst/>
          </a:prstGeom>
          <a:noFill/>
        </p:spPr>
        <p:txBody>
          <a:bodyPr wrap="square" rtlCol="0">
            <a:spAutoFit/>
          </a:bodyPr>
          <a:lstStyle/>
          <a:p>
            <a:r>
              <a:rPr lang="ja-JP" altLang="en-US" sz="1600" dirty="0" smtClean="0"/>
              <a:t>■新発</a:t>
            </a:r>
            <a:r>
              <a:rPr lang="ja-JP" altLang="en-US" sz="1600" dirty="0"/>
              <a:t>地方債におけるスプレッド（国債との利回り差）の</a:t>
            </a:r>
            <a:r>
              <a:rPr lang="ja-JP" altLang="en-US" sz="1600" dirty="0" smtClean="0"/>
              <a:t>推移</a:t>
            </a:r>
            <a:endParaRPr lang="ja-JP" altLang="en-US" sz="1600" dirty="0"/>
          </a:p>
        </p:txBody>
      </p:sp>
      <p:pic>
        <p:nvPicPr>
          <p:cNvPr id="3" name="図 2"/>
          <p:cNvPicPr>
            <a:picLocks noChangeAspect="1"/>
          </p:cNvPicPr>
          <p:nvPr/>
        </p:nvPicPr>
        <p:blipFill>
          <a:blip r:embed="rId2"/>
          <a:stretch>
            <a:fillRect/>
          </a:stretch>
        </p:blipFill>
        <p:spPr>
          <a:xfrm>
            <a:off x="-36512" y="620688"/>
            <a:ext cx="9031412" cy="6016456"/>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104</a:t>
            </a:fld>
            <a:endParaRPr kumimoji="1" lang="ja-JP" altLang="en-US"/>
          </a:p>
        </p:txBody>
      </p:sp>
    </p:spTree>
    <p:extLst>
      <p:ext uri="{BB962C8B-B14F-4D97-AF65-F5344CB8AC3E}">
        <p14:creationId xmlns:p14="http://schemas.microsoft.com/office/powerpoint/2010/main" val="13593057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6522" y="1988840"/>
            <a:ext cx="7772400" cy="3456384"/>
          </a:xfrm>
        </p:spPr>
        <p:txBody>
          <a:bodyPr>
            <a:normAutofit/>
          </a:bodyPr>
          <a:lstStyle/>
          <a:p>
            <a:r>
              <a:rPr lang="en-US" altLang="ja-JP" dirty="0"/>
              <a:t>Ⅳ</a:t>
            </a:r>
            <a:r>
              <a:rPr kumimoji="1" lang="ja-JP" altLang="en-US" dirty="0" smtClean="0"/>
              <a:t>　行財政改革</a:t>
            </a:r>
            <a:r>
              <a:rPr kumimoji="1" lang="en-US" altLang="ja-JP" dirty="0" smtClean="0"/>
              <a:t/>
            </a:r>
            <a:br>
              <a:rPr kumimoji="1" lang="en-US" altLang="ja-JP" dirty="0" smtClean="0"/>
            </a:br>
            <a:r>
              <a:rPr lang="en-US" altLang="ja-JP" dirty="0" smtClean="0"/>
              <a:t/>
            </a:r>
            <a:br>
              <a:rPr lang="en-US" altLang="ja-JP" dirty="0" smtClean="0"/>
            </a:br>
            <a:r>
              <a:rPr lang="ja-JP" altLang="en-US" dirty="0" smtClean="0"/>
              <a:t>　</a:t>
            </a:r>
            <a:r>
              <a:rPr lang="en-US" altLang="ja-JP" dirty="0" smtClean="0"/>
              <a:t>【</a:t>
            </a:r>
            <a:r>
              <a:rPr lang="ja-JP" altLang="en-US" dirty="0" smtClean="0"/>
              <a:t>人事</a:t>
            </a:r>
            <a:r>
              <a:rPr lang="en-US" altLang="ja-JP" dirty="0" smtClean="0"/>
              <a:t>】</a:t>
            </a:r>
            <a:br>
              <a:rPr lang="en-US" altLang="ja-JP" dirty="0" smtClean="0"/>
            </a:br>
            <a:r>
              <a:rPr lang="ja-JP" altLang="en-US" dirty="0" smtClean="0"/>
              <a:t>　　（３）人事・給与制度</a:t>
            </a:r>
            <a:r>
              <a:rPr lang="en-US" altLang="ja-JP" dirty="0" smtClean="0"/>
              <a:t/>
            </a:r>
            <a:br>
              <a:rPr lang="en-US" altLang="ja-JP" dirty="0" smtClean="0"/>
            </a:br>
            <a:r>
              <a:rPr lang="ja-JP" altLang="en-US" dirty="0" smtClean="0"/>
              <a:t>　　（４）公募制度</a:t>
            </a:r>
            <a:endParaRPr kumimoji="1" lang="ja-JP" altLang="en-US"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105</a:t>
            </a:fld>
            <a:endParaRPr kumimoji="1" lang="ja-JP" altLang="en-US"/>
          </a:p>
        </p:txBody>
      </p:sp>
    </p:spTree>
    <p:extLst>
      <p:ext uri="{BB962C8B-B14F-4D97-AF65-F5344CB8AC3E}">
        <p14:creationId xmlns:p14="http://schemas.microsoft.com/office/powerpoint/2010/main" val="8809400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３．</a:t>
            </a:r>
            <a:endParaRPr lang="en-US" altLang="ja-JP" sz="1600" u="sng" dirty="0" smtClean="0"/>
          </a:p>
        </p:txBody>
      </p:sp>
      <p:sp>
        <p:nvSpPr>
          <p:cNvPr id="6" name="テキスト ボックス 5"/>
          <p:cNvSpPr txBox="1"/>
          <p:nvPr/>
        </p:nvSpPr>
        <p:spPr>
          <a:xfrm>
            <a:off x="-14684" y="0"/>
            <a:ext cx="7467004" cy="338554"/>
          </a:xfrm>
          <a:prstGeom prst="rect">
            <a:avLst/>
          </a:prstGeom>
          <a:solidFill>
            <a:srgbClr val="002060"/>
          </a:solidFill>
        </p:spPr>
        <p:txBody>
          <a:bodyPr wrap="square" rtlCol="0">
            <a:spAutoFit/>
          </a:bodyPr>
          <a:lstStyle/>
          <a:p>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Ⅳ【</a:t>
            </a:r>
            <a:r>
              <a:rPr kumimoji="1" lang="ja-JP" altLang="en-US" sz="1600" b="1" u="sng" dirty="0" smtClean="0">
                <a:solidFill>
                  <a:schemeClr val="bg1"/>
                </a:solidFill>
                <a:latin typeface="ＭＳ Ｐゴシック" panose="020B0600070205080204" pitchFamily="50" charset="-128"/>
                <a:ea typeface="ＭＳ Ｐゴシック" panose="020B0600070205080204" pitchFamily="50" charset="-128"/>
              </a:rPr>
              <a:t>人事</a:t>
            </a:r>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（３）人事・給与制度</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107504" y="360000"/>
          <a:ext cx="8928992" cy="6399660"/>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888432">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324000">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rowSpan="5">
                  <a:txBody>
                    <a:bodyPr/>
                    <a:lstStyle/>
                    <a:p>
                      <a:pPr marL="0" indent="0" algn="l"/>
                      <a:r>
                        <a:rPr kumimoji="1" lang="ja-JP" altLang="en-US" sz="1200" dirty="0" smtClean="0">
                          <a:solidFill>
                            <a:schemeClr val="tx1"/>
                          </a:solidFill>
                        </a:rPr>
                        <a:t>・財政改革の一環　</a:t>
                      </a:r>
                      <a:endParaRPr kumimoji="1" lang="en-US" altLang="ja-JP" sz="1200" dirty="0" smtClean="0">
                        <a:solidFill>
                          <a:schemeClr val="tx1"/>
                        </a:solidFill>
                      </a:endParaRPr>
                    </a:p>
                    <a:p>
                      <a:pPr marL="0" indent="0" algn="l"/>
                      <a:r>
                        <a:rPr kumimoji="1" lang="ja-JP" altLang="en-US" sz="1200" dirty="0" smtClean="0">
                          <a:solidFill>
                            <a:schemeClr val="tx1"/>
                          </a:solidFill>
                        </a:rPr>
                        <a:t>として、</a:t>
                      </a:r>
                      <a:r>
                        <a:rPr kumimoji="1" lang="en-US" altLang="ja-JP" sz="1200" dirty="0" smtClean="0">
                          <a:solidFill>
                            <a:schemeClr val="tx1"/>
                          </a:solidFill>
                        </a:rPr>
                        <a:t>1997</a:t>
                      </a:r>
                      <a:r>
                        <a:rPr kumimoji="1" lang="ja-JP" altLang="en-US" sz="1200" dirty="0" smtClean="0">
                          <a:solidFill>
                            <a:schemeClr val="tx1"/>
                          </a:solidFill>
                        </a:rPr>
                        <a:t>年度より、昇給の停止や給料水準の見直し、手当のカットを実施し、</a:t>
                      </a:r>
                      <a:r>
                        <a:rPr kumimoji="1" lang="en-US" altLang="ja-JP" sz="1200" dirty="0" smtClean="0">
                          <a:solidFill>
                            <a:schemeClr val="tx1"/>
                          </a:solidFill>
                        </a:rPr>
                        <a:t>2007</a:t>
                      </a:r>
                      <a:r>
                        <a:rPr kumimoji="1" lang="ja-JP" altLang="en-US" sz="1200" dirty="0" smtClean="0">
                          <a:solidFill>
                            <a:schemeClr val="tx1"/>
                          </a:solidFill>
                        </a:rPr>
                        <a:t>年度までに約</a:t>
                      </a:r>
                      <a:r>
                        <a:rPr kumimoji="1" lang="en-US" altLang="ja-JP" sz="1200" dirty="0" smtClean="0">
                          <a:solidFill>
                            <a:schemeClr val="tx1"/>
                          </a:solidFill>
                        </a:rPr>
                        <a:t>1,170</a:t>
                      </a:r>
                      <a:r>
                        <a:rPr kumimoji="1" lang="ja-JP" altLang="en-US" sz="1200" dirty="0" smtClean="0">
                          <a:solidFill>
                            <a:schemeClr val="tx1"/>
                          </a:solidFill>
                        </a:rPr>
                        <a:t>億円を削減。</a:t>
                      </a:r>
                    </a:p>
                    <a:p>
                      <a:pPr marL="0" indent="0" algn="l"/>
                      <a:r>
                        <a:rPr kumimoji="1" lang="ja-JP" altLang="en-US" sz="1200" dirty="0" smtClean="0">
                          <a:solidFill>
                            <a:schemeClr val="tx1"/>
                          </a:solidFill>
                        </a:rPr>
                        <a:t>・また、計画的に職員数を削減し、</a:t>
                      </a:r>
                      <a:r>
                        <a:rPr kumimoji="1" lang="en-US" altLang="ja-JP" sz="1200" dirty="0" smtClean="0">
                          <a:solidFill>
                            <a:schemeClr val="tx1"/>
                          </a:solidFill>
                        </a:rPr>
                        <a:t>2008</a:t>
                      </a:r>
                      <a:r>
                        <a:rPr kumimoji="1" lang="ja-JP" altLang="en-US" sz="1200" dirty="0" smtClean="0">
                          <a:solidFill>
                            <a:schemeClr val="tx1"/>
                          </a:solidFill>
                        </a:rPr>
                        <a:t>年度には、人口</a:t>
                      </a:r>
                      <a:r>
                        <a:rPr kumimoji="1" lang="en-US" altLang="ja-JP" sz="1200" dirty="0" smtClean="0">
                          <a:solidFill>
                            <a:schemeClr val="tx1"/>
                          </a:solidFill>
                        </a:rPr>
                        <a:t>10</a:t>
                      </a:r>
                      <a:r>
                        <a:rPr kumimoji="1" lang="ja-JP" altLang="en-US" sz="1200" dirty="0" smtClean="0">
                          <a:solidFill>
                            <a:schemeClr val="tx1"/>
                          </a:solidFill>
                        </a:rPr>
                        <a:t>万人当たりの職員数が</a:t>
                      </a:r>
                      <a:r>
                        <a:rPr kumimoji="1" lang="en-US" altLang="ja-JP" sz="1200" dirty="0" smtClean="0">
                          <a:solidFill>
                            <a:schemeClr val="tx1"/>
                          </a:solidFill>
                        </a:rPr>
                        <a:t>106.5</a:t>
                      </a:r>
                      <a:r>
                        <a:rPr kumimoji="1" lang="ja-JP" altLang="en-US" sz="1200" dirty="0" smtClean="0">
                          <a:solidFill>
                            <a:schemeClr val="tx1"/>
                          </a:solidFill>
                        </a:rPr>
                        <a:t>人（全国平均</a:t>
                      </a:r>
                      <a:r>
                        <a:rPr kumimoji="1" lang="en-US" altLang="ja-JP" sz="1200" dirty="0" smtClean="0">
                          <a:solidFill>
                            <a:schemeClr val="tx1"/>
                          </a:solidFill>
                        </a:rPr>
                        <a:t>201.6</a:t>
                      </a:r>
                      <a:r>
                        <a:rPr kumimoji="1" lang="ja-JP" altLang="en-US" sz="1200" dirty="0" smtClean="0">
                          <a:solidFill>
                            <a:schemeClr val="tx1"/>
                          </a:solidFill>
                        </a:rPr>
                        <a:t>人）、ラスパイレス指数</a:t>
                      </a:r>
                      <a:r>
                        <a:rPr kumimoji="1" lang="en-US" altLang="ja-JP" sz="1200" dirty="0" smtClean="0">
                          <a:solidFill>
                            <a:schemeClr val="tx1"/>
                          </a:solidFill>
                        </a:rPr>
                        <a:t>98.5</a:t>
                      </a:r>
                      <a:r>
                        <a:rPr kumimoji="1" lang="ja-JP" altLang="en-US" sz="1200" dirty="0" smtClean="0">
                          <a:solidFill>
                            <a:schemeClr val="tx1"/>
                          </a:solidFill>
                        </a:rPr>
                        <a:t>（全国</a:t>
                      </a:r>
                      <a:r>
                        <a:rPr kumimoji="1" lang="en-US" altLang="ja-JP" sz="1200" dirty="0" smtClean="0">
                          <a:solidFill>
                            <a:schemeClr val="tx1"/>
                          </a:solidFill>
                        </a:rPr>
                        <a:t>30</a:t>
                      </a:r>
                      <a:r>
                        <a:rPr kumimoji="1" lang="ja-JP" altLang="en-US" sz="1200" dirty="0" smtClean="0">
                          <a:solidFill>
                            <a:schemeClr val="tx1"/>
                          </a:solidFill>
                        </a:rPr>
                        <a:t>位）の水準となる。</a:t>
                      </a:r>
                    </a:p>
                    <a:p>
                      <a:pPr marL="0" indent="0" algn="l"/>
                      <a:r>
                        <a:rPr kumimoji="1" lang="ja-JP" altLang="en-US" sz="1200" dirty="0" smtClean="0">
                          <a:solidFill>
                            <a:schemeClr val="tx1"/>
                          </a:solidFill>
                        </a:rPr>
                        <a:t>・一方で、給与制度については、年功序列的な部分があるなど、「頑張った人が報われる」制度とは必ずしもなっていない状況。</a:t>
                      </a:r>
                      <a:endParaRPr kumimoji="1" lang="en-US" altLang="ja-JP" sz="1200" dirty="0" smtClean="0">
                        <a:solidFill>
                          <a:schemeClr val="tx1"/>
                        </a:solidFill>
                      </a:endParaRPr>
                    </a:p>
                    <a:p>
                      <a:pPr marL="0" indent="0" algn="l"/>
                      <a:r>
                        <a:rPr kumimoji="1" lang="ja-JP" altLang="en-US" sz="1200" dirty="0" smtClean="0">
                          <a:solidFill>
                            <a:schemeClr val="tx1"/>
                          </a:solidFill>
                        </a:rPr>
                        <a:t>・また、より一層、府民の信頼を得る必要が生じており、人事給与システムの構築が求められている。</a:t>
                      </a:r>
                    </a:p>
                    <a:p>
                      <a:pPr marL="0" indent="0" algn="l"/>
                      <a:endParaRPr kumimoji="1" lang="ja-JP" altLang="en-US" sz="12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rowSpan="5">
                  <a:txBody>
                    <a:bodyPr/>
                    <a:lstStyle/>
                    <a:p>
                      <a:pPr marL="0" indent="0"/>
                      <a:r>
                        <a:rPr kumimoji="1" lang="ja-JP" altLang="en-US" sz="1200" dirty="0" smtClean="0">
                          <a:solidFill>
                            <a:schemeClr val="tx1"/>
                          </a:solidFill>
                        </a:rPr>
                        <a:t>・透明性を高め、頑張った人が報われ、能力、資質及び執務意欲が向上する等、人事給与面等で魅力がある制度の構築が求められる。</a:t>
                      </a: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200" b="1" dirty="0" smtClean="0">
                          <a:solidFill>
                            <a:schemeClr val="tx1"/>
                          </a:solidFill>
                        </a:rPr>
                        <a:t>①府独自の給与制度改革</a:t>
                      </a:r>
                    </a:p>
                    <a:p>
                      <a:pPr marL="92075" indent="-92075"/>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70C0"/>
                      </a:solidFill>
                      <a:prstDash val="sysDot"/>
                      <a:round/>
                      <a:headEnd type="none" w="med" len="med"/>
                      <a:tailEnd type="none" w="med" len="med"/>
                    </a:lnB>
                  </a:tcPr>
                </a:tc>
                <a:tc>
                  <a:txBody>
                    <a:bodyPr/>
                    <a:lstStyle/>
                    <a:p>
                      <a:pPr marL="85725" indent="-85725"/>
                      <a:r>
                        <a:rPr kumimoji="1" lang="ja-JP" altLang="en-US" sz="1100" dirty="0" smtClean="0">
                          <a:solidFill>
                            <a:schemeClr val="tx1"/>
                          </a:solidFill>
                        </a:rPr>
                        <a:t>・より職務給原則を徹底した給与制度の実現</a:t>
                      </a:r>
                    </a:p>
                    <a:p>
                      <a:pPr marL="85725" indent="-85725"/>
                      <a:r>
                        <a:rPr kumimoji="1" lang="ja-JP" altLang="en-US" sz="1100" dirty="0" smtClean="0">
                          <a:solidFill>
                            <a:schemeClr val="tx1"/>
                          </a:solidFill>
                        </a:rPr>
                        <a:t>・</a:t>
                      </a:r>
                      <a:r>
                        <a:rPr kumimoji="1" lang="ja-JP" altLang="en-US" sz="1100" spc="-150" dirty="0" smtClean="0">
                          <a:solidFill>
                            <a:schemeClr val="tx1"/>
                          </a:solidFill>
                        </a:rPr>
                        <a:t>部長級・次長級の定額制は全国初</a:t>
                      </a:r>
                    </a:p>
                    <a:p>
                      <a:pPr marL="0" indent="0"/>
                      <a:r>
                        <a:rPr kumimoji="1" lang="ja-JP" altLang="en-US" sz="1100" dirty="0" smtClean="0">
                          <a:solidFill>
                            <a:schemeClr val="tx1"/>
                          </a:solidFill>
                        </a:rPr>
                        <a:t>（</a:t>
                      </a:r>
                      <a:r>
                        <a:rPr kumimoji="1" lang="en-US" altLang="ja-JP" sz="1100" dirty="0" smtClean="0">
                          <a:solidFill>
                            <a:schemeClr val="tx1"/>
                          </a:solidFill>
                        </a:rPr>
                        <a:t>2011</a:t>
                      </a:r>
                      <a:r>
                        <a:rPr kumimoji="1" lang="ja-JP" altLang="en-US" sz="1100" dirty="0" smtClean="0">
                          <a:solidFill>
                            <a:schemeClr val="tx1"/>
                          </a:solidFill>
                        </a:rPr>
                        <a:t>年度）</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0001"/>
                  </a:ext>
                </a:extLst>
              </a:tr>
              <a:tr h="1980000">
                <a:tc vMerge="1">
                  <a:txBody>
                    <a:bodyPr/>
                    <a:lstStyle/>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vMerge="1">
                  <a:txBody>
                    <a:bodyPr/>
                    <a:lstStyle/>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②職員採用試験の抜本的見直し</a:t>
                      </a:r>
                      <a:endParaRPr kumimoji="1" lang="en-US" altLang="ja-JP" sz="1200" b="1"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・試験科目の見直し</a:t>
                      </a:r>
                      <a:endParaRPr kumimoji="1" lang="en-US" altLang="ja-JP" sz="10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択一式と記述式専門を廃止</a:t>
                      </a:r>
                      <a:endParaRPr kumimoji="1" lang="en-US" altLang="ja-JP" sz="10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ｴﾝﾄﾘｰｼｰﾄ導入（受験者の意欲・行動力などを問う）</a:t>
                      </a:r>
                      <a:endParaRPr kumimoji="1" lang="en-US" altLang="ja-JP" sz="10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人物評価の重点化（都道府県で初の取組み）</a:t>
                      </a:r>
                      <a:endParaRPr kumimoji="1" lang="en-US" altLang="ja-JP" sz="10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・試験日程の見直し</a:t>
                      </a:r>
                      <a:endParaRPr kumimoji="1" lang="en-US" altLang="ja-JP" sz="10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民間就職活動のスケジュール、社会人等の転職のタイミングを踏まえた日程を設定</a:t>
                      </a:r>
                      <a:endParaRPr kumimoji="1" lang="en-US" altLang="ja-JP" sz="10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a:t>
                      </a:r>
                      <a:r>
                        <a:rPr kumimoji="1" lang="en-US" altLang="ja-JP" sz="1000" dirty="0" smtClean="0">
                          <a:solidFill>
                            <a:schemeClr val="tx1"/>
                          </a:solidFill>
                        </a:rPr>
                        <a:t>2015</a:t>
                      </a:r>
                      <a:r>
                        <a:rPr kumimoji="1" lang="ja-JP" altLang="en-US" sz="1000" dirty="0" smtClean="0">
                          <a:solidFill>
                            <a:schemeClr val="tx1"/>
                          </a:solidFill>
                        </a:rPr>
                        <a:t>年に、より優秀な人材を確保できるよう、試験内容の一部見直し等を実施した。</a:t>
                      </a:r>
                      <a:endParaRPr kumimoji="1" lang="en-US" altLang="ja-JP" sz="10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小論文を廃止</a:t>
                      </a:r>
                      <a:endParaRPr kumimoji="1" lang="en-US" altLang="ja-JP" sz="1000" dirty="0" smtClean="0">
                        <a:solidFill>
                          <a:schemeClr val="tx1"/>
                        </a:solidFill>
                      </a:endParaRPr>
                    </a:p>
                    <a:p>
                      <a:pPr marL="92075"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a:t>
                      </a:r>
                      <a:r>
                        <a:rPr kumimoji="1" lang="en-US" altLang="ja-JP" sz="1000" dirty="0" smtClean="0">
                          <a:solidFill>
                            <a:schemeClr val="tx1"/>
                          </a:solidFill>
                        </a:rPr>
                        <a:t>-SPI3</a:t>
                      </a:r>
                      <a:r>
                        <a:rPr kumimoji="1" lang="ja-JP" altLang="en-US" sz="1000" dirty="0" smtClean="0">
                          <a:solidFill>
                            <a:schemeClr val="tx1"/>
                          </a:solidFill>
                        </a:rPr>
                        <a:t>導入、論文試験を、見識分野と法律・経済分野からの選択制に</a:t>
                      </a:r>
                      <a:endParaRPr kumimoji="1" lang="en-US" altLang="ja-JP" sz="10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70C0"/>
                      </a:solidFill>
                      <a:prstDash val="sysDot"/>
                      <a:round/>
                      <a:headEnd type="none" w="med" len="med"/>
                      <a:tailEnd type="none" w="med" len="med"/>
                    </a:lnT>
                    <a:lnB w="19050" cap="flat" cmpd="sng" algn="ctr">
                      <a:solidFill>
                        <a:srgbClr val="0070C0"/>
                      </a:solidFill>
                      <a:prstDash val="sysDot"/>
                      <a:round/>
                      <a:headEnd type="none" w="med" len="med"/>
                      <a:tailEnd type="none" w="med" len="med"/>
                    </a:lnB>
                  </a:tcPr>
                </a:tc>
                <a:tc>
                  <a:txBody>
                    <a:bodyPr/>
                    <a:lstStyle/>
                    <a:p>
                      <a:r>
                        <a:rPr kumimoji="1" lang="ja-JP" altLang="en-US" sz="1100" dirty="0" smtClean="0">
                          <a:solidFill>
                            <a:schemeClr val="tx1"/>
                          </a:solidFill>
                        </a:rPr>
                        <a:t>申込者数の増加（行政職 </a:t>
                      </a:r>
                      <a:r>
                        <a:rPr kumimoji="1" lang="en-US" altLang="ja-JP" sz="1100" dirty="0" smtClean="0">
                          <a:solidFill>
                            <a:schemeClr val="tx1"/>
                          </a:solidFill>
                        </a:rPr>
                        <a:t>22-25</a:t>
                      </a:r>
                      <a:r>
                        <a:rPr kumimoji="1" lang="ja-JP" altLang="en-US" sz="1100" dirty="0" smtClean="0">
                          <a:solidFill>
                            <a:schemeClr val="tx1"/>
                          </a:solidFill>
                        </a:rPr>
                        <a:t>）</a:t>
                      </a:r>
                    </a:p>
                    <a:p>
                      <a:r>
                        <a:rPr kumimoji="1" lang="ja-JP" altLang="en-US" sz="1100" dirty="0" smtClean="0">
                          <a:solidFill>
                            <a:schemeClr val="tx1"/>
                          </a:solidFill>
                        </a:rPr>
                        <a:t>　</a:t>
                      </a:r>
                      <a:r>
                        <a:rPr kumimoji="1" lang="en-US" altLang="ja-JP" sz="1100" dirty="0" smtClean="0">
                          <a:solidFill>
                            <a:schemeClr val="tx1"/>
                          </a:solidFill>
                        </a:rPr>
                        <a:t>2008</a:t>
                      </a:r>
                      <a:r>
                        <a:rPr kumimoji="1" lang="ja-JP" altLang="en-US" sz="1100" dirty="0" smtClean="0">
                          <a:solidFill>
                            <a:schemeClr val="tx1"/>
                          </a:solidFill>
                        </a:rPr>
                        <a:t>～</a:t>
                      </a:r>
                      <a:r>
                        <a:rPr kumimoji="1" lang="en-US" altLang="ja-JP" sz="1100" dirty="0" smtClean="0">
                          <a:solidFill>
                            <a:schemeClr val="tx1"/>
                          </a:solidFill>
                        </a:rPr>
                        <a:t>2010</a:t>
                      </a:r>
                      <a:r>
                        <a:rPr kumimoji="1" lang="ja-JP" altLang="en-US" sz="1100" dirty="0" smtClean="0">
                          <a:solidFill>
                            <a:schemeClr val="tx1"/>
                          </a:solidFill>
                        </a:rPr>
                        <a:t>年　平均：　</a:t>
                      </a:r>
                      <a:r>
                        <a:rPr kumimoji="1" lang="en-US" altLang="ja-JP" sz="1100" dirty="0" smtClean="0">
                          <a:solidFill>
                            <a:schemeClr val="tx1"/>
                          </a:solidFill>
                        </a:rPr>
                        <a:t>644</a:t>
                      </a:r>
                      <a:r>
                        <a:rPr kumimoji="1" lang="ja-JP" altLang="en-US" sz="1100" dirty="0" smtClean="0">
                          <a:solidFill>
                            <a:schemeClr val="tx1"/>
                          </a:solidFill>
                        </a:rPr>
                        <a:t>名</a:t>
                      </a:r>
                    </a:p>
                    <a:p>
                      <a:r>
                        <a:rPr kumimoji="1" lang="ja-JP" altLang="en-US" sz="1100" dirty="0" smtClean="0">
                          <a:solidFill>
                            <a:schemeClr val="tx1"/>
                          </a:solidFill>
                        </a:rPr>
                        <a:t>　</a:t>
                      </a:r>
                      <a:r>
                        <a:rPr kumimoji="1" lang="en-US" altLang="ja-JP" sz="1100" dirty="0" smtClean="0">
                          <a:solidFill>
                            <a:schemeClr val="tx1"/>
                          </a:solidFill>
                        </a:rPr>
                        <a:t>2011</a:t>
                      </a:r>
                      <a:r>
                        <a:rPr kumimoji="1" lang="ja-JP" altLang="en-US" sz="1100" dirty="0" smtClean="0">
                          <a:solidFill>
                            <a:schemeClr val="tx1"/>
                          </a:solidFill>
                        </a:rPr>
                        <a:t>～</a:t>
                      </a:r>
                      <a:r>
                        <a:rPr kumimoji="1" lang="en-US" altLang="ja-JP" sz="1100" dirty="0" smtClean="0">
                          <a:solidFill>
                            <a:schemeClr val="tx1"/>
                          </a:solidFill>
                        </a:rPr>
                        <a:t>2018</a:t>
                      </a:r>
                      <a:r>
                        <a:rPr kumimoji="1" lang="ja-JP" altLang="en-US" sz="1100" dirty="0" smtClean="0">
                          <a:solidFill>
                            <a:schemeClr val="tx1"/>
                          </a:solidFill>
                        </a:rPr>
                        <a:t>年　平均：</a:t>
                      </a:r>
                      <a:r>
                        <a:rPr kumimoji="1" lang="en-US" altLang="ja-JP" sz="1100" dirty="0" smtClean="0">
                          <a:solidFill>
                            <a:schemeClr val="tx1"/>
                          </a:solidFill>
                        </a:rPr>
                        <a:t>2,019</a:t>
                      </a:r>
                      <a:r>
                        <a:rPr kumimoji="1" lang="ja-JP" altLang="en-US" sz="1100" dirty="0" smtClean="0">
                          <a:solidFill>
                            <a:schemeClr val="tx1"/>
                          </a:solidFill>
                        </a:rPr>
                        <a:t>名</a:t>
                      </a:r>
                    </a:p>
                    <a:p>
                      <a:pPr marL="85725" indent="-85725"/>
                      <a:r>
                        <a:rPr kumimoji="1" lang="en-US" altLang="ja-JP" sz="1100" dirty="0" smtClean="0">
                          <a:solidFill>
                            <a:schemeClr val="tx1"/>
                          </a:solidFill>
                        </a:rPr>
                        <a:t>※</a:t>
                      </a:r>
                      <a:r>
                        <a:rPr kumimoji="1" lang="ja-JP" altLang="en-US" sz="1100" dirty="0" smtClean="0">
                          <a:solidFill>
                            <a:schemeClr val="tx1"/>
                          </a:solidFill>
                        </a:rPr>
                        <a:t>制度実施８年目。人材の確保状況については検証中</a:t>
                      </a:r>
                      <a:endParaRPr kumimoji="1" lang="en-US" altLang="ja-JP" sz="11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70C0"/>
                      </a:solidFill>
                      <a:prstDash val="sysDot"/>
                      <a:round/>
                      <a:headEnd type="none" w="med" len="med"/>
                      <a:tailEnd type="none" w="med" len="med"/>
                    </a:lnT>
                    <a:lnB w="1905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0002"/>
                  </a:ext>
                </a:extLst>
              </a:tr>
              <a:tr h="1044000">
                <a:tc vMerge="1">
                  <a:txBody>
                    <a:bodyPr/>
                    <a:lstStyle/>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vMerge="1">
                  <a:txBody>
                    <a:bodyPr/>
                    <a:lstStyle/>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③相対評価の導入</a:t>
                      </a:r>
                      <a:endParaRPr kumimoji="1" lang="en-US" altLang="ja-JP" sz="1200" b="1"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・職員基本条例（</a:t>
                      </a:r>
                      <a:r>
                        <a:rPr kumimoji="1" lang="en-US" altLang="ja-JP" sz="1000" dirty="0" smtClean="0">
                          <a:solidFill>
                            <a:schemeClr val="tx1"/>
                          </a:solidFill>
                        </a:rPr>
                        <a:t>2012</a:t>
                      </a:r>
                      <a:r>
                        <a:rPr kumimoji="1" lang="ja-JP" altLang="en-US" sz="1000" dirty="0" smtClean="0">
                          <a:solidFill>
                            <a:schemeClr val="tx1"/>
                          </a:solidFill>
                        </a:rPr>
                        <a:t>年</a:t>
                      </a:r>
                      <a:r>
                        <a:rPr kumimoji="1" lang="en-US" altLang="ja-JP" sz="1000" dirty="0" smtClean="0">
                          <a:solidFill>
                            <a:schemeClr val="tx1"/>
                          </a:solidFill>
                        </a:rPr>
                        <a:t>4</a:t>
                      </a:r>
                      <a:r>
                        <a:rPr kumimoji="1" lang="ja-JP" altLang="en-US" sz="1000" dirty="0" smtClean="0">
                          <a:solidFill>
                            <a:schemeClr val="tx1"/>
                          </a:solidFill>
                        </a:rPr>
                        <a:t>月施行）において、予め分布割合を定め、相対評価を実施</a:t>
                      </a:r>
                    </a:p>
                    <a:p>
                      <a:pPr marL="349250"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第一区分　</a:t>
                      </a:r>
                      <a:r>
                        <a:rPr kumimoji="1" lang="en-US" altLang="ja-JP" sz="1000" dirty="0" smtClean="0">
                          <a:solidFill>
                            <a:schemeClr val="tx1"/>
                          </a:solidFill>
                        </a:rPr>
                        <a:t>5</a:t>
                      </a:r>
                      <a:r>
                        <a:rPr kumimoji="1" lang="ja-JP" altLang="en-US" sz="1000" dirty="0" smtClean="0">
                          <a:solidFill>
                            <a:schemeClr val="tx1"/>
                          </a:solidFill>
                        </a:rPr>
                        <a:t>％　第二区分　</a:t>
                      </a:r>
                      <a:r>
                        <a:rPr kumimoji="1" lang="en-US" altLang="ja-JP" sz="1000" dirty="0" smtClean="0">
                          <a:solidFill>
                            <a:schemeClr val="tx1"/>
                          </a:solidFill>
                        </a:rPr>
                        <a:t>20</a:t>
                      </a:r>
                      <a:r>
                        <a:rPr kumimoji="1" lang="ja-JP" altLang="en-US" sz="1000" dirty="0" smtClean="0">
                          <a:solidFill>
                            <a:schemeClr val="tx1"/>
                          </a:solidFill>
                        </a:rPr>
                        <a:t>％　第三区分　</a:t>
                      </a:r>
                      <a:r>
                        <a:rPr kumimoji="1" lang="en-US" altLang="ja-JP" sz="1000" dirty="0" smtClean="0">
                          <a:solidFill>
                            <a:schemeClr val="tx1"/>
                          </a:solidFill>
                        </a:rPr>
                        <a:t>60</a:t>
                      </a:r>
                      <a:r>
                        <a:rPr kumimoji="1" lang="ja-JP" altLang="en-US" sz="1000" dirty="0" smtClean="0">
                          <a:solidFill>
                            <a:schemeClr val="tx1"/>
                          </a:solidFill>
                        </a:rPr>
                        <a:t>％</a:t>
                      </a:r>
                    </a:p>
                    <a:p>
                      <a:pPr marL="349250"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第四区分　</a:t>
                      </a:r>
                      <a:r>
                        <a:rPr kumimoji="1" lang="en-US" altLang="ja-JP" sz="1000" dirty="0" smtClean="0">
                          <a:solidFill>
                            <a:schemeClr val="tx1"/>
                          </a:solidFill>
                        </a:rPr>
                        <a:t>10</a:t>
                      </a:r>
                      <a:r>
                        <a:rPr kumimoji="1" lang="ja-JP" altLang="en-US" sz="1000" dirty="0" smtClean="0">
                          <a:solidFill>
                            <a:schemeClr val="tx1"/>
                          </a:solidFill>
                        </a:rPr>
                        <a:t>％　第五区分　</a:t>
                      </a:r>
                      <a:r>
                        <a:rPr kumimoji="1" lang="en-US" altLang="ja-JP" sz="1000" dirty="0" smtClean="0">
                          <a:solidFill>
                            <a:schemeClr val="tx1"/>
                          </a:solidFill>
                        </a:rPr>
                        <a:t>5</a:t>
                      </a:r>
                      <a:r>
                        <a:rPr kumimoji="1" lang="ja-JP" altLang="en-US" sz="1000" dirty="0" smtClean="0">
                          <a:solidFill>
                            <a:schemeClr val="tx1"/>
                          </a:solidFill>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・評価結果を給与、任用、研修などに反映</a:t>
                      </a:r>
                      <a:endParaRPr kumimoji="1" lang="ja-JP" altLang="en-US" sz="10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70C0"/>
                      </a:solidFill>
                      <a:prstDash val="sysDot"/>
                      <a:round/>
                      <a:headEnd type="none" w="med" len="med"/>
                      <a:tailEnd type="none" w="med" len="med"/>
                    </a:lnT>
                    <a:lnB w="19050" cap="flat" cmpd="sng" algn="ctr">
                      <a:solidFill>
                        <a:srgbClr val="0070C0"/>
                      </a:solidFill>
                      <a:prstDash val="sysDot"/>
                      <a:round/>
                      <a:headEnd type="none" w="med" len="med"/>
                      <a:tailEnd type="none" w="med" len="med"/>
                    </a:lnB>
                  </a:tcPr>
                </a:tc>
                <a:tc>
                  <a:txBody>
                    <a:bodyPr/>
                    <a:lstStyle/>
                    <a:p>
                      <a:r>
                        <a:rPr kumimoji="1" lang="en-US" altLang="ja-JP" sz="1100" dirty="0" smtClean="0">
                          <a:solidFill>
                            <a:schemeClr val="tx1"/>
                          </a:solidFill>
                        </a:rPr>
                        <a:t>※</a:t>
                      </a:r>
                      <a:r>
                        <a:rPr kumimoji="1" lang="ja-JP" altLang="en-US" sz="1100" dirty="0" smtClean="0">
                          <a:solidFill>
                            <a:schemeClr val="tx1"/>
                          </a:solidFill>
                        </a:rPr>
                        <a:t>本格実施６年目</a:t>
                      </a:r>
                    </a:p>
                    <a:p>
                      <a:pPr marL="85725" indent="0"/>
                      <a:r>
                        <a:rPr kumimoji="1" lang="ja-JP" altLang="en-US" sz="1100" dirty="0" smtClean="0">
                          <a:solidFill>
                            <a:schemeClr val="tx1"/>
                          </a:solidFill>
                        </a:rPr>
                        <a:t>条例の目的に合致したものとなっているか毎年度検証作業を実施</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70C0"/>
                      </a:solidFill>
                      <a:prstDash val="sysDot"/>
                      <a:round/>
                      <a:headEnd type="none" w="med" len="med"/>
                      <a:tailEnd type="none" w="med" len="med"/>
                    </a:lnT>
                    <a:lnB w="1905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0003"/>
                  </a:ext>
                </a:extLst>
              </a:tr>
              <a:tr h="370840">
                <a:tc vMerge="1">
                  <a:txBody>
                    <a:bodyPr/>
                    <a:lstStyle/>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vMerge="1">
                  <a:txBody>
                    <a:bodyPr/>
                    <a:lstStyle/>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④再就職等に関する規制</a:t>
                      </a:r>
                      <a:endParaRPr kumimoji="1" lang="en-US" altLang="ja-JP" sz="1200" b="1" dirty="0" smtClean="0">
                        <a:solidFill>
                          <a:schemeClr val="tx1"/>
                        </a:solidFill>
                      </a:endParaRPr>
                    </a:p>
                    <a:p>
                      <a:r>
                        <a:rPr kumimoji="1" lang="ja-JP" altLang="ja-JP" sz="1000" kern="1200" dirty="0" smtClean="0">
                          <a:solidFill>
                            <a:schemeClr val="tx1"/>
                          </a:solidFill>
                          <a:effectLst/>
                          <a:latin typeface="+mn-lt"/>
                          <a:ea typeface="+mn-ea"/>
                          <a:cs typeface="+mn-cs"/>
                        </a:rPr>
                        <a:t>・勤続</a:t>
                      </a:r>
                      <a:r>
                        <a:rPr kumimoji="1" lang="en-US" altLang="ja-JP" sz="1000" kern="1200" dirty="0" smtClean="0">
                          <a:solidFill>
                            <a:schemeClr val="tx1"/>
                          </a:solidFill>
                          <a:effectLst/>
                          <a:latin typeface="+mn-lt"/>
                          <a:ea typeface="+mn-ea"/>
                          <a:cs typeface="+mn-cs"/>
                        </a:rPr>
                        <a:t>20</a:t>
                      </a:r>
                      <a:r>
                        <a:rPr kumimoji="1" lang="ja-JP" altLang="ja-JP" sz="1000" kern="1200" dirty="0" smtClean="0">
                          <a:solidFill>
                            <a:schemeClr val="tx1"/>
                          </a:solidFill>
                          <a:effectLst/>
                          <a:latin typeface="+mn-lt"/>
                          <a:ea typeface="+mn-ea"/>
                          <a:cs typeface="+mn-cs"/>
                        </a:rPr>
                        <a:t>年以上の職員又は職員であった者の出資法人等への再就職の原則禁止等を定める「職員基本条例」を制定（</a:t>
                      </a:r>
                      <a:r>
                        <a:rPr kumimoji="1" lang="en-US" altLang="ja-JP" sz="1000" kern="1200" dirty="0" smtClean="0">
                          <a:solidFill>
                            <a:schemeClr val="tx1"/>
                          </a:solidFill>
                          <a:effectLst/>
                          <a:latin typeface="+mn-lt"/>
                          <a:ea typeface="+mn-ea"/>
                          <a:cs typeface="+mn-cs"/>
                        </a:rPr>
                        <a:t>2012</a:t>
                      </a:r>
                      <a:r>
                        <a:rPr kumimoji="1" lang="ja-JP" altLang="ja-JP" sz="1000" kern="1200" dirty="0" smtClean="0">
                          <a:solidFill>
                            <a:schemeClr val="tx1"/>
                          </a:solidFill>
                          <a:effectLst/>
                          <a:latin typeface="+mn-lt"/>
                          <a:ea typeface="+mn-ea"/>
                          <a:cs typeface="+mn-cs"/>
                        </a:rPr>
                        <a:t>年</a:t>
                      </a:r>
                      <a:r>
                        <a:rPr kumimoji="1" lang="en-US" altLang="ja-JP" sz="1000" kern="1200" dirty="0" smtClean="0">
                          <a:solidFill>
                            <a:schemeClr val="tx1"/>
                          </a:solidFill>
                          <a:effectLst/>
                          <a:latin typeface="+mn-lt"/>
                          <a:ea typeface="+mn-ea"/>
                          <a:cs typeface="+mn-cs"/>
                        </a:rPr>
                        <a:t>7</a:t>
                      </a:r>
                      <a:r>
                        <a:rPr kumimoji="1" lang="ja-JP" altLang="ja-JP" sz="1000" kern="1200" dirty="0" smtClean="0">
                          <a:solidFill>
                            <a:schemeClr val="tx1"/>
                          </a:solidFill>
                          <a:effectLst/>
                          <a:latin typeface="+mn-lt"/>
                          <a:ea typeface="+mn-ea"/>
                          <a:cs typeface="+mn-cs"/>
                        </a:rPr>
                        <a:t>月施行）</a:t>
                      </a:r>
                    </a:p>
                    <a:p>
                      <a:r>
                        <a:rPr kumimoji="1" lang="ja-JP" altLang="en-US" sz="1000" u="none" kern="1200" dirty="0" smtClean="0">
                          <a:solidFill>
                            <a:schemeClr val="tx1"/>
                          </a:solidFill>
                          <a:effectLst/>
                          <a:latin typeface="+mn-lt"/>
                          <a:ea typeface="+mn-ea"/>
                          <a:cs typeface="+mn-cs"/>
                        </a:rPr>
                        <a:t>・</a:t>
                      </a:r>
                      <a:r>
                        <a:rPr kumimoji="1" lang="ja-JP" altLang="ja-JP" sz="1000" u="none" kern="1200" dirty="0" smtClean="0">
                          <a:solidFill>
                            <a:schemeClr val="tx1"/>
                          </a:solidFill>
                          <a:effectLst/>
                          <a:latin typeface="+mn-lt"/>
                          <a:ea typeface="+mn-ea"/>
                          <a:cs typeface="+mn-cs"/>
                        </a:rPr>
                        <a:t>条例改正により、管理職の職員又は職員であった者を規制対象に追加（</a:t>
                      </a:r>
                      <a:r>
                        <a:rPr kumimoji="1" lang="en-US" altLang="ja-JP" sz="1000" u="none" kern="1200" dirty="0" smtClean="0">
                          <a:solidFill>
                            <a:schemeClr val="tx1"/>
                          </a:solidFill>
                          <a:effectLst/>
                          <a:latin typeface="+mn-lt"/>
                          <a:ea typeface="+mn-ea"/>
                          <a:cs typeface="+mn-cs"/>
                        </a:rPr>
                        <a:t>2014</a:t>
                      </a:r>
                      <a:r>
                        <a:rPr kumimoji="1" lang="ja-JP" altLang="ja-JP" sz="1000" u="none" kern="1200" dirty="0" smtClean="0">
                          <a:solidFill>
                            <a:schemeClr val="tx1"/>
                          </a:solidFill>
                          <a:effectLst/>
                          <a:latin typeface="+mn-lt"/>
                          <a:ea typeface="+mn-ea"/>
                          <a:cs typeface="+mn-cs"/>
                        </a:rPr>
                        <a:t>年</a:t>
                      </a:r>
                      <a:r>
                        <a:rPr kumimoji="1" lang="en-US" altLang="ja-JP" sz="1000" u="none" kern="1200" dirty="0" smtClean="0">
                          <a:solidFill>
                            <a:schemeClr val="tx1"/>
                          </a:solidFill>
                          <a:effectLst/>
                          <a:latin typeface="+mn-lt"/>
                          <a:ea typeface="+mn-ea"/>
                          <a:cs typeface="+mn-cs"/>
                        </a:rPr>
                        <a:t>4</a:t>
                      </a:r>
                      <a:r>
                        <a:rPr kumimoji="1" lang="ja-JP" altLang="ja-JP" sz="1000" u="none" kern="1200" dirty="0" smtClean="0">
                          <a:solidFill>
                            <a:schemeClr val="tx1"/>
                          </a:solidFill>
                          <a:effectLst/>
                          <a:latin typeface="+mn-lt"/>
                          <a:ea typeface="+mn-ea"/>
                          <a:cs typeface="+mn-cs"/>
                        </a:rPr>
                        <a:t>月施行）</a:t>
                      </a:r>
                    </a:p>
                    <a:p>
                      <a:r>
                        <a:rPr kumimoji="1" lang="ja-JP" altLang="ja-JP" sz="1000" kern="1200" dirty="0" smtClean="0">
                          <a:solidFill>
                            <a:schemeClr val="tx1"/>
                          </a:solidFill>
                          <a:effectLst/>
                          <a:latin typeface="+mn-lt"/>
                          <a:ea typeface="+mn-ea"/>
                          <a:cs typeface="+mn-cs"/>
                        </a:rPr>
                        <a:t>・退職後に再就職した職員の現職職員に対する働きかけの禁止を定める「職員の退職管理に関する条例」を制定（</a:t>
                      </a:r>
                      <a:r>
                        <a:rPr kumimoji="1" lang="en-US" altLang="ja-JP" sz="1000" kern="1200" dirty="0" smtClean="0">
                          <a:solidFill>
                            <a:schemeClr val="tx1"/>
                          </a:solidFill>
                          <a:effectLst/>
                          <a:latin typeface="+mn-lt"/>
                          <a:ea typeface="+mn-ea"/>
                          <a:cs typeface="+mn-cs"/>
                        </a:rPr>
                        <a:t>2011</a:t>
                      </a:r>
                      <a:r>
                        <a:rPr kumimoji="1" lang="ja-JP" altLang="ja-JP" sz="1000" kern="1200" dirty="0" smtClean="0">
                          <a:solidFill>
                            <a:schemeClr val="tx1"/>
                          </a:solidFill>
                          <a:effectLst/>
                          <a:latin typeface="+mn-lt"/>
                          <a:ea typeface="+mn-ea"/>
                          <a:cs typeface="+mn-cs"/>
                        </a:rPr>
                        <a:t>年</a:t>
                      </a:r>
                      <a:r>
                        <a:rPr kumimoji="1" lang="en-US" altLang="ja-JP" sz="1000" kern="1200" dirty="0" smtClean="0">
                          <a:solidFill>
                            <a:schemeClr val="tx1"/>
                          </a:solidFill>
                          <a:effectLst/>
                          <a:latin typeface="+mn-lt"/>
                          <a:ea typeface="+mn-ea"/>
                          <a:cs typeface="+mn-cs"/>
                        </a:rPr>
                        <a:t>3</a:t>
                      </a:r>
                      <a:r>
                        <a:rPr kumimoji="1" lang="ja-JP" altLang="ja-JP" sz="1000" kern="1200" dirty="0" smtClean="0">
                          <a:solidFill>
                            <a:schemeClr val="tx1"/>
                          </a:solidFill>
                          <a:effectLst/>
                          <a:latin typeface="+mn-lt"/>
                          <a:ea typeface="+mn-ea"/>
                          <a:cs typeface="+mn-cs"/>
                        </a:rPr>
                        <a:t>月施行）</a:t>
                      </a:r>
                    </a:p>
                    <a:p>
                      <a:r>
                        <a:rPr kumimoji="1" lang="ja-JP" altLang="en-US" sz="1000" u="none" kern="1200" dirty="0" smtClean="0">
                          <a:solidFill>
                            <a:schemeClr val="tx1"/>
                          </a:solidFill>
                          <a:effectLst/>
                          <a:latin typeface="+mn-lt"/>
                          <a:ea typeface="+mn-ea"/>
                          <a:cs typeface="+mn-cs"/>
                        </a:rPr>
                        <a:t>・</a:t>
                      </a:r>
                      <a:r>
                        <a:rPr kumimoji="1" lang="ja-JP" altLang="ja-JP" sz="1000" u="none" kern="1200" dirty="0" smtClean="0">
                          <a:solidFill>
                            <a:schemeClr val="tx1"/>
                          </a:solidFill>
                          <a:effectLst/>
                          <a:latin typeface="+mn-lt"/>
                          <a:ea typeface="+mn-ea"/>
                          <a:cs typeface="+mn-cs"/>
                        </a:rPr>
                        <a:t>地方公務員法の改正により、働きかけの禁止の根拠規定が条例から法及び条例に変更（</a:t>
                      </a:r>
                      <a:r>
                        <a:rPr kumimoji="1" lang="en-US" altLang="ja-JP" sz="1000" u="none" kern="1200" dirty="0" smtClean="0">
                          <a:solidFill>
                            <a:schemeClr val="tx1"/>
                          </a:solidFill>
                          <a:effectLst/>
                          <a:latin typeface="+mn-lt"/>
                          <a:ea typeface="+mn-ea"/>
                          <a:cs typeface="+mn-cs"/>
                        </a:rPr>
                        <a:t>2016</a:t>
                      </a:r>
                      <a:r>
                        <a:rPr kumimoji="1" lang="ja-JP" altLang="ja-JP" sz="1000" u="none" kern="1200" dirty="0" smtClean="0">
                          <a:solidFill>
                            <a:schemeClr val="tx1"/>
                          </a:solidFill>
                          <a:effectLst/>
                          <a:latin typeface="+mn-lt"/>
                          <a:ea typeface="+mn-ea"/>
                          <a:cs typeface="+mn-cs"/>
                        </a:rPr>
                        <a:t>年</a:t>
                      </a:r>
                      <a:r>
                        <a:rPr kumimoji="1" lang="en-US" altLang="ja-JP" sz="1000" u="none" kern="1200" dirty="0" smtClean="0">
                          <a:solidFill>
                            <a:schemeClr val="tx1"/>
                          </a:solidFill>
                          <a:effectLst/>
                          <a:latin typeface="+mn-lt"/>
                          <a:ea typeface="+mn-ea"/>
                          <a:cs typeface="+mn-cs"/>
                        </a:rPr>
                        <a:t>4</a:t>
                      </a:r>
                      <a:r>
                        <a:rPr kumimoji="1" lang="ja-JP" altLang="ja-JP" sz="1000" u="none" kern="1200" dirty="0" smtClean="0">
                          <a:solidFill>
                            <a:schemeClr val="tx1"/>
                          </a:solidFill>
                          <a:effectLst/>
                          <a:latin typeface="+mn-lt"/>
                          <a:ea typeface="+mn-ea"/>
                          <a:cs typeface="+mn-cs"/>
                        </a:rPr>
                        <a:t>月施行）</a:t>
                      </a:r>
                      <a:endParaRPr kumimoji="1" lang="en-US" altLang="ja-JP" sz="1000" u="none" spc="-15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70C0"/>
                      </a:solidFill>
                      <a:prstDash val="sysDot"/>
                      <a:round/>
                      <a:headEnd type="none" w="med" len="med"/>
                      <a:tailEnd type="none" w="med" len="med"/>
                    </a:lnT>
                    <a:lnB w="19050" cap="flat" cmpd="sng" algn="ctr">
                      <a:solidFill>
                        <a:srgbClr val="0070C0"/>
                      </a:solidFill>
                      <a:prstDash val="sysDot"/>
                      <a:round/>
                      <a:headEnd type="none" w="med" len="med"/>
                      <a:tailEnd type="none" w="med" len="med"/>
                    </a:lnB>
                  </a:tcPr>
                </a:tc>
                <a:tc>
                  <a:txBody>
                    <a:bodyPr/>
                    <a:lstStyle/>
                    <a:p>
                      <a:r>
                        <a:rPr kumimoji="1" lang="ja-JP" altLang="en-US" sz="1100" dirty="0" smtClean="0">
                          <a:solidFill>
                            <a:schemeClr val="tx1"/>
                          </a:solidFill>
                        </a:rPr>
                        <a:t>・条例等による厳格な再就職規制等</a:t>
                      </a:r>
                      <a:endParaRPr kumimoji="1" lang="en-US" altLang="ja-JP" sz="1100" dirty="0" smtClean="0">
                        <a:solidFill>
                          <a:schemeClr val="tx1"/>
                        </a:solidFill>
                      </a:endParaRPr>
                    </a:p>
                    <a:p>
                      <a:r>
                        <a:rPr kumimoji="1" lang="ja-JP" altLang="en-US" sz="1100" dirty="0" smtClean="0">
                          <a:solidFill>
                            <a:schemeClr val="tx1"/>
                          </a:solidFill>
                        </a:rPr>
                        <a:t>　により、一層の透明性を確保すると　</a:t>
                      </a:r>
                      <a:endParaRPr kumimoji="1" lang="en-US" altLang="ja-JP" sz="1100" dirty="0" smtClean="0">
                        <a:solidFill>
                          <a:schemeClr val="tx1"/>
                        </a:solidFill>
                      </a:endParaRPr>
                    </a:p>
                    <a:p>
                      <a:r>
                        <a:rPr kumimoji="1" lang="ja-JP" altLang="en-US" sz="1100" dirty="0" smtClean="0">
                          <a:solidFill>
                            <a:schemeClr val="tx1"/>
                          </a:solidFill>
                        </a:rPr>
                        <a:t>　ともに、公務の公正性、府民の信頼</a:t>
                      </a:r>
                      <a:endParaRPr kumimoji="1" lang="en-US" altLang="ja-JP" sz="1100" dirty="0" smtClean="0">
                        <a:solidFill>
                          <a:schemeClr val="tx1"/>
                        </a:solidFill>
                      </a:endParaRPr>
                    </a:p>
                    <a:p>
                      <a:r>
                        <a:rPr kumimoji="1" lang="ja-JP" altLang="en-US" sz="1100" dirty="0" smtClean="0">
                          <a:solidFill>
                            <a:schemeClr val="tx1"/>
                          </a:solidFill>
                        </a:rPr>
                        <a:t>　を確保</a:t>
                      </a:r>
                      <a:endParaRPr kumimoji="1" lang="ja-JP" altLang="en-US" sz="11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70C0"/>
                      </a:solidFill>
                      <a:prstDash val="sysDot"/>
                      <a:round/>
                      <a:headEnd type="none" w="med" len="med"/>
                      <a:tailEnd type="none" w="med" len="med"/>
                    </a:lnT>
                    <a:lnB w="1905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0004"/>
                  </a:ext>
                </a:extLst>
              </a:tr>
              <a:tr h="575305">
                <a:tc vMerge="1">
                  <a:txBody>
                    <a:bodyPr/>
                    <a:lstStyle/>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vMerge="1">
                  <a:txBody>
                    <a:bodyPr/>
                    <a:lstStyle/>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⑤政治規制等３条例の制定</a:t>
                      </a:r>
                      <a:endParaRPr kumimoji="1" lang="en-US" altLang="ja-JP" sz="1200" b="1" dirty="0" smtClean="0">
                        <a:solidFill>
                          <a:schemeClr val="tx1"/>
                        </a:solidFill>
                      </a:endParaRPr>
                    </a:p>
                    <a:p>
                      <a:r>
                        <a:rPr kumimoji="1" lang="ja-JP" altLang="en-US" sz="1050" spc="-150" dirty="0" smtClean="0">
                          <a:solidFill>
                            <a:schemeClr val="tx1"/>
                          </a:solidFill>
                          <a:latin typeface="ＭＳ Ｐゴシック" panose="020B0600070205080204" pitchFamily="50" charset="-128"/>
                          <a:ea typeface="ＭＳ Ｐゴシック" panose="020B0600070205080204" pitchFamily="50" charset="-128"/>
                        </a:rPr>
                        <a:t>・政治的中立性を確保するための組織的活動の制限に関する条例</a:t>
                      </a:r>
                    </a:p>
                    <a:p>
                      <a:r>
                        <a:rPr kumimoji="1" lang="ja-JP" altLang="en-US" sz="1050" spc="-1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0" dirty="0" smtClean="0">
                          <a:solidFill>
                            <a:schemeClr val="tx1"/>
                          </a:solidFill>
                          <a:latin typeface="ＭＳ Ｐゴシック" panose="020B0600070205080204" pitchFamily="50" charset="-128"/>
                          <a:ea typeface="ＭＳ Ｐゴシック" panose="020B0600070205080204" pitchFamily="50" charset="-128"/>
                        </a:rPr>
                        <a:t>労使関係における職員団体等との交渉に関する条例</a:t>
                      </a:r>
                    </a:p>
                    <a:p>
                      <a:r>
                        <a:rPr kumimoji="1" lang="ja-JP" altLang="en-US" sz="1050" spc="-1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0" dirty="0" smtClean="0">
                          <a:solidFill>
                            <a:schemeClr val="tx1"/>
                          </a:solidFill>
                          <a:latin typeface="ＭＳ Ｐゴシック" panose="020B0600070205080204" pitchFamily="50" charset="-128"/>
                          <a:ea typeface="ＭＳ Ｐゴシック" panose="020B0600070205080204" pitchFamily="50" charset="-128"/>
                        </a:rPr>
                        <a:t>職員の政治的行為の制限に関する条例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70C0"/>
                      </a:solidFill>
                      <a:prstDash val="sysDot"/>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en-US" altLang="ja-JP" sz="1100" dirty="0" smtClean="0">
                          <a:solidFill>
                            <a:schemeClr val="tx1"/>
                          </a:solidFill>
                        </a:rPr>
                        <a:t>2014</a:t>
                      </a:r>
                      <a:r>
                        <a:rPr kumimoji="1" lang="ja-JP" altLang="en-US" sz="1100" dirty="0" smtClean="0">
                          <a:solidFill>
                            <a:schemeClr val="tx1"/>
                          </a:solidFill>
                        </a:rPr>
                        <a:t>年</a:t>
                      </a:r>
                      <a:r>
                        <a:rPr kumimoji="1" lang="en-US" altLang="ja-JP" sz="1100" dirty="0" smtClean="0">
                          <a:solidFill>
                            <a:schemeClr val="tx1"/>
                          </a:solidFill>
                        </a:rPr>
                        <a:t>4</a:t>
                      </a:r>
                      <a:r>
                        <a:rPr kumimoji="1" lang="ja-JP" altLang="en-US" sz="1100" dirty="0" smtClean="0">
                          <a:solidFill>
                            <a:schemeClr val="tx1"/>
                          </a:solidFill>
                        </a:rPr>
                        <a:t>月施行。条例に基づいて適正に運用され、透明性がより一層向上。</a:t>
                      </a:r>
                      <a:endParaRPr kumimoji="1" lang="ja-JP" altLang="en-US" sz="11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70C0"/>
                      </a:solidFill>
                      <a:prstDash val="sysDot"/>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106</a:t>
            </a:fld>
            <a:endParaRPr kumimoji="1" lang="ja-JP" altLang="en-US"/>
          </a:p>
        </p:txBody>
      </p:sp>
    </p:spTree>
    <p:extLst>
      <p:ext uri="{BB962C8B-B14F-4D97-AF65-F5344CB8AC3E}">
        <p14:creationId xmlns:p14="http://schemas.microsoft.com/office/powerpoint/2010/main" val="24559902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708" y="-7331"/>
            <a:ext cx="6264696" cy="338554"/>
          </a:xfrm>
          <a:prstGeom prst="rect">
            <a:avLst/>
          </a:prstGeom>
          <a:noFill/>
        </p:spPr>
        <p:txBody>
          <a:bodyPr wrap="square" rtlCol="0">
            <a:spAutoFit/>
          </a:bodyPr>
          <a:lstStyle/>
          <a:p>
            <a:r>
              <a:rPr lang="ja-JP" altLang="en-US" sz="1600" dirty="0" smtClean="0"/>
              <a:t>■人事・給与制度改革の経過</a:t>
            </a:r>
            <a:endParaRPr lang="ja-JP" altLang="en-US" sz="1600" dirty="0"/>
          </a:p>
        </p:txBody>
      </p:sp>
      <p:graphicFrame>
        <p:nvGraphicFramePr>
          <p:cNvPr id="20" name="表 19"/>
          <p:cNvGraphicFramePr>
            <a:graphicFrameLocks noGrp="1"/>
          </p:cNvGraphicFramePr>
          <p:nvPr>
            <p:extLst/>
          </p:nvPr>
        </p:nvGraphicFramePr>
        <p:xfrm>
          <a:off x="107504" y="313916"/>
          <a:ext cx="8820112" cy="6053740"/>
        </p:xfrm>
        <a:graphic>
          <a:graphicData uri="http://schemas.openxmlformats.org/drawingml/2006/table">
            <a:tbl>
              <a:tblPr firstRow="1" bandRow="1">
                <a:tableStyleId>{7DF18680-E054-41AD-8BC1-D1AEF772440D}</a:tableStyleId>
              </a:tblPr>
              <a:tblGrid>
                <a:gridCol w="1008112">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2412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404000">
                  <a:extLst>
                    <a:ext uri="{9D8B030D-6E8A-4147-A177-3AD203B41FA5}">
                      <a16:colId xmlns:a16="http://schemas.microsoft.com/office/drawing/2014/main" val="20004"/>
                    </a:ext>
                  </a:extLst>
                </a:gridCol>
              </a:tblGrid>
              <a:tr h="216199">
                <a:tc>
                  <a:txBody>
                    <a:bodyPr/>
                    <a:lstStyle/>
                    <a:p>
                      <a:endParaRPr kumimoji="1" lang="ja-JP" altLang="en-US" sz="1050" dirty="0"/>
                    </a:p>
                  </a:txBody>
                  <a:tcPr>
                    <a:noFill/>
                  </a:tcPr>
                </a:tc>
                <a:tc>
                  <a:txBody>
                    <a:bodyPr/>
                    <a:lstStyle/>
                    <a:p>
                      <a:r>
                        <a:rPr kumimoji="1" lang="en-US" altLang="ja-JP" sz="1050" dirty="0" smtClean="0"/>
                        <a:t>2011</a:t>
                      </a:r>
                      <a:r>
                        <a:rPr kumimoji="1" lang="ja-JP" altLang="en-US" sz="1050" dirty="0" smtClean="0"/>
                        <a:t>年度</a:t>
                      </a:r>
                      <a:endParaRPr kumimoji="1" lang="ja-JP" altLang="en-US" sz="1050" dirty="0"/>
                    </a:p>
                  </a:txBody>
                  <a:tcPr>
                    <a:lnB w="9525" cap="flat" cmpd="sng" algn="ctr">
                      <a:solidFill>
                        <a:schemeClr val="bg1">
                          <a:lumMod val="85000"/>
                        </a:schemeClr>
                      </a:solidFill>
                      <a:prstDash val="solid"/>
                      <a:round/>
                      <a:headEnd type="none" w="med" len="med"/>
                      <a:tailEnd type="none" w="med" len="med"/>
                    </a:lnB>
                  </a:tcPr>
                </a:tc>
                <a:tc>
                  <a:txBody>
                    <a:bodyPr/>
                    <a:lstStyle/>
                    <a:p>
                      <a:r>
                        <a:rPr kumimoji="1" lang="en-US" altLang="ja-JP" sz="1050" dirty="0" smtClean="0"/>
                        <a:t>2012</a:t>
                      </a:r>
                      <a:r>
                        <a:rPr kumimoji="1" lang="ja-JP" altLang="en-US" sz="1050" dirty="0" smtClean="0"/>
                        <a:t>年</a:t>
                      </a:r>
                      <a:endParaRPr kumimoji="1" lang="ja-JP" altLang="en-US" sz="1050" dirty="0"/>
                    </a:p>
                  </a:txBody>
                  <a:tcPr/>
                </a:tc>
                <a:tc>
                  <a:txBody>
                    <a:bodyPr/>
                    <a:lstStyle/>
                    <a:p>
                      <a:r>
                        <a:rPr kumimoji="1" lang="en-US" altLang="ja-JP" sz="1050" dirty="0" smtClean="0"/>
                        <a:t>2013</a:t>
                      </a:r>
                      <a:r>
                        <a:rPr kumimoji="1" lang="ja-JP" altLang="en-US" sz="1050" dirty="0" smtClean="0"/>
                        <a:t>年</a:t>
                      </a:r>
                      <a:endParaRPr kumimoji="1" lang="ja-JP" altLang="en-US" sz="1050" dirty="0"/>
                    </a:p>
                  </a:txBody>
                  <a:tcPr/>
                </a:tc>
                <a:tc>
                  <a:txBody>
                    <a:bodyPr/>
                    <a:lstStyle/>
                    <a:p>
                      <a:r>
                        <a:rPr kumimoji="1" lang="en-US" altLang="ja-JP" sz="1050" dirty="0" smtClean="0">
                          <a:solidFill>
                            <a:schemeClr val="bg1"/>
                          </a:solidFill>
                        </a:rPr>
                        <a:t>2014</a:t>
                      </a:r>
                      <a:r>
                        <a:rPr kumimoji="1" lang="ja-JP" altLang="en-US" sz="1050" dirty="0" smtClean="0">
                          <a:solidFill>
                            <a:schemeClr val="bg1"/>
                          </a:solidFill>
                        </a:rPr>
                        <a:t>年～</a:t>
                      </a:r>
                      <a:endParaRPr kumimoji="1" lang="ja-JP" altLang="en-US" sz="1050" dirty="0">
                        <a:solidFill>
                          <a:schemeClr val="bg1"/>
                        </a:solidFill>
                      </a:endParaRPr>
                    </a:p>
                  </a:txBody>
                  <a:tcPr/>
                </a:tc>
                <a:extLst>
                  <a:ext uri="{0D108BD9-81ED-4DB2-BD59-A6C34878D82A}">
                    <a16:rowId xmlns:a16="http://schemas.microsoft.com/office/drawing/2014/main" val="10000"/>
                  </a:ext>
                </a:extLst>
              </a:tr>
              <a:tr h="1223645">
                <a:tc>
                  <a:txBody>
                    <a:bodyPr/>
                    <a:lstStyle/>
                    <a:p>
                      <a:pPr marL="85725" indent="-85725" algn="l"/>
                      <a:r>
                        <a:rPr kumimoji="1" lang="ja-JP" altLang="en-US" sz="1200" dirty="0" smtClean="0"/>
                        <a:t>①府独自の</a:t>
                      </a:r>
                      <a:r>
                        <a:rPr kumimoji="1" lang="en-US" altLang="ja-JP" sz="1200" dirty="0" smtClean="0"/>
                        <a:t/>
                      </a:r>
                      <a:br>
                        <a:rPr kumimoji="1" lang="en-US" altLang="ja-JP" sz="1200" dirty="0" smtClean="0"/>
                      </a:br>
                      <a:r>
                        <a:rPr kumimoji="1" lang="ja-JP" altLang="en-US" sz="1200" dirty="0" smtClean="0"/>
                        <a:t>給与制度改革</a:t>
                      </a:r>
                      <a:endParaRPr kumimoji="1" lang="ja-JP" altLang="en-US" sz="1200" dirty="0"/>
                    </a:p>
                  </a:txBody>
                  <a:tcPr>
                    <a:lnR w="9525" cap="flat" cmpd="sng" algn="ctr">
                      <a:solidFill>
                        <a:schemeClr val="bg1">
                          <a:lumMod val="85000"/>
                        </a:schemeClr>
                      </a:solidFill>
                      <a:prstDash val="solid"/>
                      <a:round/>
                      <a:headEnd type="none" w="med" len="med"/>
                      <a:tailEnd type="none" w="med" len="med"/>
                    </a:lnR>
                    <a:solidFill>
                      <a:schemeClr val="accent5">
                        <a:lumMod val="60000"/>
                        <a:lumOff val="40000"/>
                      </a:schemeClr>
                    </a:solid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給与制度改革の実施</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・給料表を再編</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１つの役職に１つの職務の級を割り当て</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昇任しない限り昇格しない制度へ</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・「職務給原則」の徹底</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spc="-150" dirty="0" smtClean="0">
                          <a:solidFill>
                            <a:schemeClr val="tx1"/>
                          </a:solidFill>
                          <a:latin typeface="ＭＳ Ｐゴシック" panose="020B0600070205080204" pitchFamily="50" charset="-128"/>
                          <a:ea typeface="ＭＳ Ｐゴシック" panose="020B0600070205080204" pitchFamily="50" charset="-128"/>
                        </a:rPr>
                        <a:t>部長級・次長級の定期昇給廃止、給料月額定額化</a:t>
                      </a:r>
                      <a:endParaRPr kumimoji="1" lang="en-US" altLang="ja-JP" sz="1100" spc="-1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・役職間の給料月額の重複解消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給料表「号」を見直し、「重なり」幅を縮減</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・技能労務職員に技能労務職給料表を適用</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9525" cap="flat" cmpd="sng" algn="ctr">
                      <a:solidFill>
                        <a:schemeClr val="bg1">
                          <a:lumMod val="85000"/>
                        </a:schemeClr>
                      </a:solidFill>
                      <a:prstDash val="solid"/>
                      <a:round/>
                      <a:headEnd type="none" w="med" len="med"/>
                      <a:tailEnd type="none" w="med" len="med"/>
                    </a:lnL>
                    <a:lnB w="12700" cap="flat" cmpd="sng" algn="ctr">
                      <a:solidFill>
                        <a:schemeClr val="bg1">
                          <a:lumMod val="95000"/>
                        </a:schemeClr>
                      </a:solidFill>
                      <a:prstDash val="solid"/>
                      <a:round/>
                      <a:headEnd type="none" w="med" len="med"/>
                      <a:tailEnd type="none" w="med" len="med"/>
                    </a:lnB>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R="36000">
                    <a:lnB w="12700" cap="flat" cmpd="sng" algn="ctr">
                      <a:solidFill>
                        <a:schemeClr val="bg1">
                          <a:lumMod val="95000"/>
                        </a:schemeClr>
                      </a:solidFill>
                      <a:prstDash val="solid"/>
                      <a:round/>
                      <a:headEnd type="none" w="med" len="med"/>
                      <a:tailEnd type="none" w="med" len="med"/>
                    </a:lnB>
                    <a:noFill/>
                  </a:tcPr>
                </a:tc>
                <a:tc>
                  <a:txBody>
                    <a:bodyPr/>
                    <a:lstStyle/>
                    <a:p>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1100" kern="1200" dirty="0" smtClean="0">
                          <a:solidFill>
                            <a:schemeClr val="tx1"/>
                          </a:solidFill>
                          <a:latin typeface="ＭＳ Ｐゴシック" panose="020B0600070205080204" pitchFamily="50" charset="-128"/>
                          <a:ea typeface="ＭＳ Ｐゴシック" panose="020B0600070205080204" pitchFamily="50" charset="-128"/>
                          <a:cs typeface="+mn-cs"/>
                        </a:rPr>
                        <a:t>2015</a:t>
                      </a:r>
                      <a:r>
                        <a:rPr kumimoji="1" lang="ja-JP" altLang="en-US" sz="1100" kern="1200" dirty="0" smtClean="0">
                          <a:solidFill>
                            <a:schemeClr val="tx1"/>
                          </a:solidFill>
                          <a:latin typeface="ＭＳ Ｐゴシック" panose="020B0600070205080204" pitchFamily="50" charset="-128"/>
                          <a:ea typeface="ＭＳ Ｐゴシック" panose="020B0600070205080204" pitchFamily="50" charset="-128"/>
                          <a:cs typeface="+mn-cs"/>
                        </a:rPr>
                        <a:t>年　給与制度の総合的見直し（即時実施）</a:t>
                      </a:r>
                    </a:p>
                  </a:txBody>
                  <a:tcPr marR="36000">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1"/>
                  </a:ext>
                </a:extLst>
              </a:tr>
              <a:tr h="788320">
                <a:tc>
                  <a:txBody>
                    <a:bodyPr/>
                    <a:lstStyle/>
                    <a:p>
                      <a:pPr marL="85725" indent="-85725" algn="l"/>
                      <a:r>
                        <a:rPr kumimoji="1" lang="ja-JP" altLang="en-US" sz="1200" dirty="0" smtClean="0"/>
                        <a:t>②職員採用試験の抜本的見直し</a:t>
                      </a:r>
                      <a:endParaRPr kumimoji="1" lang="ja-JP" altLang="en-US" sz="1200" dirty="0"/>
                    </a:p>
                  </a:txBody>
                  <a:tcPr>
                    <a:lnR w="9525" cap="flat" cmpd="sng" algn="ctr">
                      <a:solidFill>
                        <a:schemeClr val="bg1">
                          <a:lumMod val="85000"/>
                        </a:schemeClr>
                      </a:solidFill>
                      <a:prstDash val="solid"/>
                      <a:round/>
                      <a:headEnd type="none" w="med" len="med"/>
                      <a:tailEnd type="none" w="med" len="med"/>
                    </a:lnR>
                    <a:solidFill>
                      <a:schemeClr val="accent5">
                        <a:lumMod val="60000"/>
                        <a:lumOff val="40000"/>
                      </a:schemeClr>
                    </a:solid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・試験科目・日程を変更</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択一式と記述式専門を廃止</a:t>
                      </a:r>
                    </a:p>
                    <a:p>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エントリーシート導入</a:t>
                      </a:r>
                    </a:p>
                    <a:p>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人物評価の重点化</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9525" cap="flat" cmpd="sng" algn="ctr">
                      <a:solidFill>
                        <a:schemeClr val="bg1">
                          <a:lumMod val="8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R="36000">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年　試験内容を一部見直し</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ＳＰＩ３導入　　　　など</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R="36000">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2"/>
                  </a:ext>
                </a:extLst>
              </a:tr>
              <a:tr h="491128">
                <a:tc>
                  <a:txBody>
                    <a:bodyPr/>
                    <a:lstStyle/>
                    <a:p>
                      <a:pPr marL="85725" indent="-85725" algn="l"/>
                      <a:r>
                        <a:rPr kumimoji="1" lang="ja-JP" altLang="en-US" sz="1200" dirty="0" smtClean="0"/>
                        <a:t>③相対評価の導入</a:t>
                      </a:r>
                      <a:endParaRPr kumimoji="1" lang="ja-JP" altLang="en-US" sz="1200" dirty="0"/>
                    </a:p>
                  </a:txBody>
                  <a:tcPr>
                    <a:lnR w="9525" cap="flat" cmpd="sng" algn="ctr">
                      <a:solidFill>
                        <a:schemeClr val="bg1">
                          <a:lumMod val="85000"/>
                        </a:schemeClr>
                      </a:solidFill>
                      <a:prstDash val="solid"/>
                      <a:round/>
                      <a:headEnd type="none" w="med" len="med"/>
                      <a:tailEnd type="none" w="med" len="med"/>
                    </a:lnR>
                    <a:solidFill>
                      <a:schemeClr val="accent5">
                        <a:lumMod val="60000"/>
                        <a:lumOff val="40000"/>
                      </a:schemeClr>
                    </a:solidFill>
                  </a:tcPr>
                </a:tc>
                <a:tc>
                  <a:txBody>
                    <a:bodyPr/>
                    <a:lstStyle/>
                    <a:p>
                      <a:pPr marL="85725" indent="-85725"/>
                      <a:r>
                        <a:rPr kumimoji="1" lang="ja-JP" altLang="en-US" sz="1200" dirty="0" smtClean="0">
                          <a:solidFill>
                            <a:schemeClr val="tx1"/>
                          </a:solidFill>
                        </a:rPr>
                        <a:t>・</a:t>
                      </a:r>
                      <a:r>
                        <a:rPr kumimoji="1" lang="en-US" altLang="ja-JP" sz="1200" dirty="0" smtClean="0">
                          <a:solidFill>
                            <a:schemeClr val="tx1"/>
                          </a:solidFill>
                        </a:rPr>
                        <a:t>2002</a:t>
                      </a:r>
                      <a:r>
                        <a:rPr kumimoji="1" lang="ja-JP" altLang="en-US" sz="1200" dirty="0" smtClean="0">
                          <a:solidFill>
                            <a:schemeClr val="tx1"/>
                          </a:solidFill>
                        </a:rPr>
                        <a:t>年度から職員の勤務実績や能力を評価する制度（人事評価制度）を実施</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＜相対評価の試行実施＞</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・制度全体のシミュレーション実施</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・結果検証の上、翌年度からの本格実施に向けた制度設計</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＜本格実施＞</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R="36000">
                    <a:lnL w="9525" cap="flat" cmpd="sng" algn="ctr">
                      <a:solidFill>
                        <a:schemeClr val="bg1">
                          <a:lumMod val="8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R="36000">
                    <a:lnT w="12700" cap="flat" cmpd="sng" algn="ctr">
                      <a:solidFill>
                        <a:schemeClr val="bg1">
                          <a:lumMod val="95000"/>
                        </a:schemeClr>
                      </a:solidFill>
                      <a:prstDash val="solid"/>
                      <a:round/>
                      <a:headEnd type="none" w="med" len="med"/>
                      <a:tailEnd type="none" w="med" len="med"/>
                    </a:lnT>
                    <a:noFill/>
                  </a:tcPr>
                </a:tc>
                <a:extLst>
                  <a:ext uri="{0D108BD9-81ED-4DB2-BD59-A6C34878D82A}">
                    <a16:rowId xmlns:a16="http://schemas.microsoft.com/office/drawing/2014/main" val="10003"/>
                  </a:ext>
                </a:extLst>
              </a:tr>
              <a:tr h="562471">
                <a:tc>
                  <a:txBody>
                    <a:bodyPr/>
                    <a:lstStyle/>
                    <a:p>
                      <a:pPr marL="85725" indent="-85725" algn="l"/>
                      <a:r>
                        <a:rPr kumimoji="1" lang="ja-JP" altLang="en-US" sz="1200" dirty="0" smtClean="0"/>
                        <a:t>④再就職等に関する規制</a:t>
                      </a:r>
                      <a:endParaRPr kumimoji="1" lang="ja-JP" altLang="en-US" sz="1200" dirty="0"/>
                    </a:p>
                  </a:txBody>
                  <a:tcPr>
                    <a:lnR w="9525" cap="flat" cmpd="sng" algn="ctr">
                      <a:solidFill>
                        <a:schemeClr val="bg1">
                          <a:lumMod val="85000"/>
                        </a:schemeClr>
                      </a:solidFill>
                      <a:prstDash val="solid"/>
                      <a:round/>
                      <a:headEnd type="none" w="med" len="med"/>
                      <a:tailEnd type="none" w="med" len="med"/>
                    </a:lnR>
                    <a:solidFill>
                      <a:schemeClr val="accent5">
                        <a:lumMod val="60000"/>
                        <a:lumOff val="40000"/>
                      </a:schemeClr>
                    </a:solidFill>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・職員の退職管理に関する条例（</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2011</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月施行）を制定（運用は</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年度から）</a:t>
                      </a:r>
                    </a:p>
                    <a:p>
                      <a:pPr marL="85725" indent="-85725"/>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府の再就職支援の方針を明記</a:t>
                      </a:r>
                    </a:p>
                    <a:p>
                      <a:pPr marL="85725" indent="-85725"/>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退職後に再就職した職員の現職職員に対する働きかけの禁止</a:t>
                      </a:r>
                    </a:p>
                    <a:p>
                      <a:pPr marL="85725" indent="-85725"/>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再就職届出の義務化と管理職退職者等の再就職情報の公表</a:t>
                      </a:r>
                    </a:p>
                    <a:p>
                      <a:pPr marL="85725" indent="-85725"/>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規制違反に関する人事委員会の関与等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・職員基本条例（</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7</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月施行）で再就職等に関して規定</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勤続</a:t>
                      </a:r>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年以上の職員又は職員であった者等の出資法人等への再就職を原則禁止</a:t>
                      </a:r>
                    </a:p>
                    <a:p>
                      <a:pPr marL="85725" indent="-85725"/>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職員による再就職のあっせんの禁止</a:t>
                      </a:r>
                    </a:p>
                    <a:p>
                      <a:pPr marL="85725" indent="-85725"/>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規制違反に関する人事監察委員会</a:t>
                      </a:r>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外部委員で構成</a:t>
                      </a:r>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の関与等</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R="36000">
                    <a:lnL w="9525" cap="flat" cmpd="sng" algn="ctr">
                      <a:solidFill>
                        <a:schemeClr val="bg1">
                          <a:lumMod val="85000"/>
                        </a:schemeClr>
                      </a:solidFill>
                      <a:prstDash val="solid"/>
                      <a:round/>
                      <a:headEnd type="none" w="med" len="med"/>
                      <a:tailEnd type="none" w="med" len="med"/>
                    </a:lnL>
                    <a:lnB w="9525" cap="flat" cmpd="sng" algn="ctr">
                      <a:solidFill>
                        <a:schemeClr val="bg1">
                          <a:lumMod val="85000"/>
                        </a:schemeClr>
                      </a:solidFill>
                      <a:prstDash val="solid"/>
                      <a:round/>
                      <a:headEnd type="none" w="med" len="med"/>
                      <a:tailEnd type="none" w="med" len="med"/>
                    </a:lnB>
                    <a:noFill/>
                  </a:tcPr>
                </a:tc>
                <a:tc>
                  <a:txBody>
                    <a:bodyPr/>
                    <a:lstStyle/>
                    <a:p>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年改正条例により規制対象を追加</a:t>
                      </a:r>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年　地方公務員法改正に伴う罰則規定整備</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R="36000">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426447">
                <a:tc>
                  <a:txBody>
                    <a:bodyPr/>
                    <a:lstStyle/>
                    <a:p>
                      <a:pPr marL="85725" indent="-85725" algn="l"/>
                      <a:r>
                        <a:rPr kumimoji="1" lang="ja-JP" altLang="en-US" sz="1200" dirty="0" smtClean="0"/>
                        <a:t>⑤政治規制等３条例の制定</a:t>
                      </a:r>
                      <a:endParaRPr kumimoji="1" lang="ja-JP" altLang="en-US" sz="1200" dirty="0"/>
                    </a:p>
                  </a:txBody>
                  <a:tcPr>
                    <a:solidFill>
                      <a:schemeClr val="accent5">
                        <a:lumMod val="60000"/>
                        <a:lumOff val="40000"/>
                      </a:schemeClr>
                    </a:solid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T w="9525" cap="flat" cmpd="sng" algn="ctr">
                      <a:solidFill>
                        <a:schemeClr val="bg1">
                          <a:lumMod val="85000"/>
                        </a:schemeClr>
                      </a:solidFill>
                      <a:prstDash val="solid"/>
                      <a:round/>
                      <a:headEnd type="none" w="med" len="med"/>
                      <a:tailEnd type="none" w="med" len="med"/>
                    </a:lnT>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noFill/>
                  </a:tcPr>
                </a:tc>
                <a:tc gridSpan="2">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以下の条例制定（</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月施行）</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spc="-150" dirty="0" smtClean="0">
                          <a:solidFill>
                            <a:schemeClr val="tx1"/>
                          </a:solidFill>
                          <a:latin typeface="ＭＳ Ｐゴシック" panose="020B0600070205080204" pitchFamily="50" charset="-128"/>
                          <a:ea typeface="ＭＳ Ｐゴシック" panose="020B0600070205080204" pitchFamily="50" charset="-128"/>
                        </a:rPr>
                        <a:t>・政治的中立性を確保するための組織的活動の制限に関する条例</a:t>
                      </a:r>
                    </a:p>
                    <a:p>
                      <a:r>
                        <a:rPr kumimoji="1" lang="ja-JP" altLang="en-US" sz="1100" spc="-150" dirty="0" smtClean="0">
                          <a:solidFill>
                            <a:schemeClr val="tx1"/>
                          </a:solidFill>
                          <a:latin typeface="ＭＳ Ｐゴシック" panose="020B0600070205080204" pitchFamily="50" charset="-128"/>
                          <a:ea typeface="ＭＳ Ｐゴシック" panose="020B0600070205080204" pitchFamily="50" charset="-128"/>
                        </a:rPr>
                        <a:t>・労使関係における職員団体等との交渉に関する条例</a:t>
                      </a:r>
                    </a:p>
                    <a:p>
                      <a:r>
                        <a:rPr kumimoji="1" lang="ja-JP" altLang="en-US" sz="1100" spc="-150" dirty="0" smtClean="0">
                          <a:solidFill>
                            <a:schemeClr val="tx1"/>
                          </a:solidFill>
                          <a:latin typeface="ＭＳ Ｐゴシック" panose="020B0600070205080204" pitchFamily="50" charset="-128"/>
                          <a:ea typeface="ＭＳ Ｐゴシック" panose="020B0600070205080204" pitchFamily="50" charset="-128"/>
                        </a:rPr>
                        <a:t>・職員の政治的行為の制限に関する条例</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R="3600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12" name="テキスト ボックス 1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３．</a:t>
            </a:r>
            <a:endParaRPr lang="en-US" altLang="ja-JP" sz="1600" u="sng" dirty="0" smtClean="0"/>
          </a:p>
        </p:txBody>
      </p:sp>
      <p:cxnSp>
        <p:nvCxnSpPr>
          <p:cNvPr id="9" name="直線矢印コネクタ 8"/>
          <p:cNvCxnSpPr/>
          <p:nvPr/>
        </p:nvCxnSpPr>
        <p:spPr>
          <a:xfrm>
            <a:off x="7452320" y="3284984"/>
            <a:ext cx="144016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067944" y="2348880"/>
            <a:ext cx="482453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598822" y="4005064"/>
            <a:ext cx="229365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4067944" y="764704"/>
            <a:ext cx="482453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107</a:t>
            </a:fld>
            <a:endParaRPr kumimoji="1" lang="ja-JP" altLang="en-US"/>
          </a:p>
        </p:txBody>
      </p:sp>
    </p:spTree>
    <p:extLst>
      <p:ext uri="{BB962C8B-B14F-4D97-AF65-F5344CB8AC3E}">
        <p14:creationId xmlns:p14="http://schemas.microsoft.com/office/powerpoint/2010/main" val="6779627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37" y="2327512"/>
            <a:ext cx="8510663" cy="338644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660872" y="905391"/>
            <a:ext cx="6624736" cy="338554"/>
          </a:xfrm>
          <a:prstGeom prst="rect">
            <a:avLst/>
          </a:prstGeom>
        </p:spPr>
        <p:txBody>
          <a:bodyPr wrap="square">
            <a:spAutoFit/>
          </a:bodyPr>
          <a:lstStyle/>
          <a:p>
            <a:r>
              <a:rPr lang="ja-JP" altLang="en-US" sz="1600" dirty="0" smtClean="0">
                <a:latin typeface="+mn-ea"/>
                <a:cs typeface="Meiryo UI" panose="020B0604030504040204" pitchFamily="50" charset="-128"/>
              </a:rPr>
              <a:t>大阪府</a:t>
            </a:r>
            <a:r>
              <a:rPr lang="ja-JP" altLang="en-US" sz="1600" dirty="0">
                <a:latin typeface="+mn-ea"/>
                <a:cs typeface="Meiryo UI" panose="020B0604030504040204" pitchFamily="50" charset="-128"/>
              </a:rPr>
              <a:t>独自の給与制度改革により、「職務給の原則」を</a:t>
            </a:r>
            <a:r>
              <a:rPr lang="ja-JP" altLang="en-US" sz="1600" dirty="0" smtClean="0">
                <a:latin typeface="+mn-ea"/>
                <a:cs typeface="Meiryo UI" panose="020B0604030504040204" pitchFamily="50" charset="-128"/>
              </a:rPr>
              <a:t>徹底した。</a:t>
            </a:r>
            <a:endParaRPr lang="ja-JP" altLang="en-US" sz="1600" dirty="0">
              <a:latin typeface="+mn-ea"/>
              <a:cs typeface="Meiryo UI" panose="020B0604030504040204" pitchFamily="50" charset="-128"/>
            </a:endParaRPr>
          </a:p>
        </p:txBody>
      </p:sp>
      <p:sp>
        <p:nvSpPr>
          <p:cNvPr id="10" name="正方形/長方形 9"/>
          <p:cNvSpPr/>
          <p:nvPr/>
        </p:nvSpPr>
        <p:spPr>
          <a:xfrm>
            <a:off x="1146585" y="1243945"/>
            <a:ext cx="7412638" cy="584775"/>
          </a:xfrm>
          <a:prstGeom prst="rect">
            <a:avLst/>
          </a:prstGeom>
        </p:spPr>
        <p:txBody>
          <a:bodyPr wrap="square">
            <a:spAutoFit/>
          </a:bodyPr>
          <a:lstStyle/>
          <a:p>
            <a:r>
              <a:rPr lang="ja-JP" altLang="en-US" sz="1600" dirty="0" smtClean="0">
                <a:latin typeface="+mn-ea"/>
                <a:cs typeface="Meiryo UI" panose="020B0604030504040204" pitchFamily="50" charset="-128"/>
              </a:rPr>
              <a:t>・　上位の役職につかない限り、上位の職務の級の給料は支給されない。</a:t>
            </a:r>
            <a:endParaRPr lang="en-US" altLang="ja-JP" sz="1600" dirty="0" smtClean="0">
              <a:latin typeface="+mn-ea"/>
              <a:cs typeface="Meiryo UI" panose="020B0604030504040204" pitchFamily="50" charset="-128"/>
            </a:endParaRPr>
          </a:p>
          <a:p>
            <a:r>
              <a:rPr lang="ja-JP" altLang="en-US" sz="1600" dirty="0" smtClean="0">
                <a:latin typeface="+mn-ea"/>
                <a:cs typeface="Meiryo UI" panose="020B0604030504040204" pitchFamily="50" charset="-128"/>
              </a:rPr>
              <a:t>・　部長級、次長級については、定期昇給を廃止し、「定額制」とした。</a:t>
            </a:r>
            <a:endParaRPr lang="ja-JP" altLang="en-US" sz="1600" dirty="0">
              <a:latin typeface="+mn-ea"/>
              <a:cs typeface="Meiryo UI" panose="020B0604030504040204" pitchFamily="50" charset="-128"/>
            </a:endParaRPr>
          </a:p>
        </p:txBody>
      </p:sp>
      <p:sp>
        <p:nvSpPr>
          <p:cNvPr id="11" name="テキスト ボックス 10"/>
          <p:cNvSpPr txBox="1"/>
          <p:nvPr/>
        </p:nvSpPr>
        <p:spPr>
          <a:xfrm>
            <a:off x="660871" y="2158235"/>
            <a:ext cx="3958711" cy="338554"/>
          </a:xfrm>
          <a:prstGeom prst="rect">
            <a:avLst/>
          </a:prstGeom>
          <a:noFill/>
        </p:spPr>
        <p:txBody>
          <a:bodyPr wrap="square" rtlCol="0">
            <a:spAutoFit/>
          </a:bodyPr>
          <a:lstStyle/>
          <a:p>
            <a:r>
              <a:rPr kumimoji="1" lang="ja-JP" altLang="en-US" sz="1600" u="sng" dirty="0" smtClean="0"/>
              <a:t>職務の級の再編</a:t>
            </a:r>
            <a:endParaRPr kumimoji="1" lang="ja-JP" altLang="en-US" sz="1600" u="sng" dirty="0"/>
          </a:p>
        </p:txBody>
      </p:sp>
      <p:sp>
        <p:nvSpPr>
          <p:cNvPr id="17" name="正方形/長方形 16"/>
          <p:cNvSpPr/>
          <p:nvPr/>
        </p:nvSpPr>
        <p:spPr>
          <a:xfrm>
            <a:off x="757669" y="5805264"/>
            <a:ext cx="7775870" cy="246221"/>
          </a:xfrm>
          <a:prstGeom prst="rect">
            <a:avLst/>
          </a:prstGeom>
        </p:spPr>
        <p:txBody>
          <a:bodyPr wrap="square">
            <a:spAutoFit/>
          </a:bodyPr>
          <a:lstStyle/>
          <a:p>
            <a:r>
              <a:rPr lang="en-US" altLang="ja-JP" sz="1000" dirty="0" smtClean="0">
                <a:latin typeface="+mn-ea"/>
                <a:cs typeface="Meiryo UI" panose="020B0604030504040204" pitchFamily="50" charset="-128"/>
              </a:rPr>
              <a:t>※</a:t>
            </a:r>
            <a:r>
              <a:rPr lang="ja-JP" altLang="en-US" sz="1000" dirty="0" smtClean="0">
                <a:latin typeface="+mn-ea"/>
                <a:cs typeface="Meiryo UI" panose="020B0604030504040204" pitchFamily="50" charset="-128"/>
              </a:rPr>
              <a:t>「職務の級」は、役職等の職務の複雑、困難及び責任の度に応じて設定する給料表の区分。</a:t>
            </a:r>
            <a:endParaRPr lang="ja-JP" altLang="en-US" sz="1000" dirty="0">
              <a:latin typeface="+mn-ea"/>
              <a:cs typeface="Meiryo UI" panose="020B0604030504040204" pitchFamily="50" charset="-128"/>
            </a:endParaRPr>
          </a:p>
        </p:txBody>
      </p:sp>
      <p:sp>
        <p:nvSpPr>
          <p:cNvPr id="13" name="テキスト ボックス 12"/>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３．（１１）</a:t>
            </a:r>
            <a:endParaRPr lang="en-US" altLang="ja-JP" sz="1600" u="sng" dirty="0" smtClean="0"/>
          </a:p>
        </p:txBody>
      </p:sp>
      <p:sp>
        <p:nvSpPr>
          <p:cNvPr id="12" name="テキスト ボックス 11"/>
          <p:cNvSpPr txBox="1"/>
          <p:nvPr/>
        </p:nvSpPr>
        <p:spPr>
          <a:xfrm>
            <a:off x="251520" y="524926"/>
            <a:ext cx="5040560" cy="338554"/>
          </a:xfrm>
          <a:prstGeom prst="rect">
            <a:avLst/>
          </a:prstGeom>
          <a:noFill/>
        </p:spPr>
        <p:txBody>
          <a:bodyPr wrap="square" rtlCol="0">
            <a:spAutoFit/>
          </a:bodyPr>
          <a:lstStyle/>
          <a:p>
            <a:r>
              <a:rPr lang="ja-JP" altLang="en-US" sz="1600" dirty="0" smtClean="0"/>
              <a:t>①給与制度改革　～「職務給の原則」の徹底</a:t>
            </a:r>
            <a:endParaRPr kumimoji="1" lang="ja-JP" altLang="en-US" sz="1600" dirty="0"/>
          </a:p>
        </p:txBody>
      </p:sp>
      <p:cxnSp>
        <p:nvCxnSpPr>
          <p:cNvPr id="3" name="直線コネクタ 2"/>
          <p:cNvCxnSpPr/>
          <p:nvPr/>
        </p:nvCxnSpPr>
        <p:spPr>
          <a:xfrm>
            <a:off x="1228725" y="3991356"/>
            <a:ext cx="0" cy="743712"/>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475779" y="4309872"/>
            <a:ext cx="0" cy="39624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084216" y="4322064"/>
            <a:ext cx="0" cy="39624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707904" y="3962400"/>
            <a:ext cx="620256" cy="768096"/>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707904" y="3545988"/>
            <a:ext cx="620256" cy="118450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507872" y="3990253"/>
            <a:ext cx="0" cy="77681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567920" y="3976326"/>
            <a:ext cx="660264" cy="77681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876256" y="3545988"/>
            <a:ext cx="631616" cy="1179156"/>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464320" y="3990253"/>
            <a:ext cx="620256" cy="7280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6228184" y="3551891"/>
            <a:ext cx="636354" cy="1154221"/>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969371" y="4004868"/>
            <a:ext cx="0" cy="711012"/>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772028" y="3976326"/>
            <a:ext cx="0" cy="768096"/>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941490" y="3991356"/>
            <a:ext cx="0" cy="733788"/>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464320" y="4004868"/>
            <a:ext cx="0" cy="720276"/>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108</a:t>
            </a:fld>
            <a:endParaRPr kumimoji="1" lang="ja-JP" altLang="en-US"/>
          </a:p>
        </p:txBody>
      </p:sp>
    </p:spTree>
    <p:extLst>
      <p:ext uri="{BB962C8B-B14F-4D97-AF65-F5344CB8AC3E}">
        <p14:creationId xmlns:p14="http://schemas.microsoft.com/office/powerpoint/2010/main" val="526469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44240" y="597060"/>
            <a:ext cx="5727070" cy="2361266"/>
            <a:chOff x="3740600" y="559939"/>
            <a:chExt cx="5727070" cy="2361266"/>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40600" y="815364"/>
              <a:ext cx="5727070" cy="210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752820" y="559939"/>
              <a:ext cx="1771639" cy="276999"/>
            </a:xfrm>
            <a:prstGeom prst="rect">
              <a:avLst/>
            </a:prstGeom>
            <a:noFill/>
          </p:spPr>
          <p:txBody>
            <a:bodyPr wrap="none" rtlCol="0">
              <a:spAutoFit/>
            </a:bodyPr>
            <a:lstStyle/>
            <a:p>
              <a:r>
                <a:rPr lang="ja-JP" altLang="en-US" sz="1200" b="1" u="sng" dirty="0"/>
                <a:t>大阪府</a:t>
              </a:r>
              <a:r>
                <a:rPr kumimoji="1" lang="ja-JP" altLang="en-US" sz="1200" b="1" u="sng" dirty="0" smtClean="0"/>
                <a:t>の改革取組リスト</a:t>
              </a:r>
              <a:endParaRPr kumimoji="1" lang="en-US" altLang="ja-JP" sz="1200" b="1" u="sng" dirty="0" smtClean="0"/>
            </a:p>
          </p:txBody>
        </p:sp>
      </p:gr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8341" y="3416275"/>
            <a:ext cx="7063135" cy="2016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06702" y="5756403"/>
            <a:ext cx="7090938" cy="1057178"/>
          </a:xfrm>
          <a:prstGeom prst="rect">
            <a:avLst/>
          </a:prstGeom>
          <a:noFill/>
          <a:ln w="190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139624" y="141258"/>
            <a:ext cx="3600400" cy="338554"/>
          </a:xfrm>
          <a:prstGeom prst="rect">
            <a:avLst/>
          </a:prstGeom>
          <a:noFill/>
        </p:spPr>
        <p:txBody>
          <a:bodyPr wrap="square" rtlCol="0">
            <a:spAutoFit/>
          </a:bodyPr>
          <a:lstStyle/>
          <a:p>
            <a:r>
              <a:rPr kumimoji="1" lang="ja-JP" altLang="en-US" sz="1600" dirty="0" smtClean="0"/>
              <a:t>◆資料に記載の</a:t>
            </a:r>
            <a:r>
              <a:rPr lang="ja-JP" altLang="en-US" sz="1600" dirty="0" smtClean="0"/>
              <a:t>記号・番号の見方◆</a:t>
            </a:r>
            <a:endParaRPr kumimoji="1" lang="ja-JP" altLang="en-US" sz="1600" dirty="0"/>
          </a:p>
        </p:txBody>
      </p:sp>
      <p:sp>
        <p:nvSpPr>
          <p:cNvPr id="7" name="円/楕円 6"/>
          <p:cNvSpPr/>
          <p:nvPr/>
        </p:nvSpPr>
        <p:spPr>
          <a:xfrm>
            <a:off x="442536" y="901725"/>
            <a:ext cx="465872" cy="302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96620" y="1192007"/>
            <a:ext cx="1343763" cy="179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94574" y="1342103"/>
            <a:ext cx="361744" cy="625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2 (枠付き) 7"/>
          <p:cNvSpPr/>
          <p:nvPr/>
        </p:nvSpPr>
        <p:spPr>
          <a:xfrm>
            <a:off x="6531980" y="383458"/>
            <a:ext cx="2376264" cy="1154233"/>
          </a:xfrm>
          <a:prstGeom prst="borderCallout2">
            <a:avLst>
              <a:gd name="adj1" fmla="val 8991"/>
              <a:gd name="adj2" fmla="val -265"/>
              <a:gd name="adj3" fmla="val 13174"/>
              <a:gd name="adj4" fmla="val -29080"/>
              <a:gd name="adj5" fmla="val 53365"/>
              <a:gd name="adj6" fmla="val -239070"/>
            </a:avLst>
          </a:prstGeom>
          <a:solidFill>
            <a:schemeClr val="bg1"/>
          </a:solidFill>
          <a:ln w="31750">
            <a:solidFill>
              <a:srgbClr val="FF000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・４つの分類</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Ａ　いわゆる行政改革</a:t>
            </a:r>
            <a:endParaRPr lang="en-US" altLang="ja-JP" sz="1400"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Ｂ　社会政策のｲﾉﾍﾞｰｼｮﾝ</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Ｃ　インフラ戦略</a:t>
            </a:r>
            <a:endParaRPr lang="en-US" altLang="ja-JP" sz="1400" dirty="0" smtClean="0">
              <a:solidFill>
                <a:schemeClr val="tx1"/>
              </a:solidFill>
            </a:endParaRPr>
          </a:p>
          <a:p>
            <a:r>
              <a:rPr kumimoji="1" lang="ja-JP" altLang="en-US" sz="1400" dirty="0">
                <a:solidFill>
                  <a:schemeClr val="tx1"/>
                </a:solidFill>
              </a:rPr>
              <a:t>　</a:t>
            </a:r>
            <a:r>
              <a:rPr lang="ja-JP" altLang="en-US" sz="1400" dirty="0" smtClean="0">
                <a:solidFill>
                  <a:schemeClr val="tx1"/>
                </a:solidFill>
              </a:rPr>
              <a:t>Ｄ　</a:t>
            </a:r>
            <a:r>
              <a:rPr kumimoji="1" lang="ja-JP" altLang="en-US" sz="1400" dirty="0" smtClean="0">
                <a:solidFill>
                  <a:schemeClr val="tx1"/>
                </a:solidFill>
              </a:rPr>
              <a:t>成長戦略</a:t>
            </a:r>
            <a:endParaRPr kumimoji="1" lang="ja-JP" altLang="en-US" sz="1400" dirty="0">
              <a:solidFill>
                <a:schemeClr val="tx1"/>
              </a:solidFill>
            </a:endParaRPr>
          </a:p>
        </p:txBody>
      </p:sp>
      <p:sp>
        <p:nvSpPr>
          <p:cNvPr id="18" name="線吹き出し 2 (枠付き) 17"/>
          <p:cNvSpPr/>
          <p:nvPr/>
        </p:nvSpPr>
        <p:spPr>
          <a:xfrm>
            <a:off x="4644008" y="1734255"/>
            <a:ext cx="2093414" cy="544249"/>
          </a:xfrm>
          <a:prstGeom prst="borderCallout2">
            <a:avLst>
              <a:gd name="adj1" fmla="val 29589"/>
              <a:gd name="adj2" fmla="val 976"/>
              <a:gd name="adj3" fmla="val 16040"/>
              <a:gd name="adj4" fmla="val -25356"/>
              <a:gd name="adj5" fmla="val -79901"/>
              <a:gd name="adj6" fmla="val -140453"/>
            </a:avLst>
          </a:prstGeom>
          <a:solidFill>
            <a:schemeClr val="bg1"/>
          </a:solidFill>
          <a:ln w="31750">
            <a:solidFill>
              <a:srgbClr val="FF000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rPr>
              <a:t>・＜＞内</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本書での各章の分類</a:t>
            </a:r>
            <a:endParaRPr kumimoji="1" lang="ja-JP" altLang="en-US" sz="1400" dirty="0">
              <a:solidFill>
                <a:schemeClr val="tx1"/>
              </a:solidFill>
            </a:endParaRPr>
          </a:p>
        </p:txBody>
      </p:sp>
      <p:sp>
        <p:nvSpPr>
          <p:cNvPr id="19" name="線吹き出し 2 (枠付き) 18"/>
          <p:cNvSpPr/>
          <p:nvPr/>
        </p:nvSpPr>
        <p:spPr>
          <a:xfrm>
            <a:off x="3147485" y="2694850"/>
            <a:ext cx="2376264" cy="590134"/>
          </a:xfrm>
          <a:prstGeom prst="borderCallout2">
            <a:avLst>
              <a:gd name="adj1" fmla="val 26880"/>
              <a:gd name="adj2" fmla="val 977"/>
              <a:gd name="adj3" fmla="val -30027"/>
              <a:gd name="adj4" fmla="val -35287"/>
              <a:gd name="adj5" fmla="val -163905"/>
              <a:gd name="adj6" fmla="val -96319"/>
            </a:avLst>
          </a:prstGeom>
          <a:solidFill>
            <a:schemeClr val="bg1"/>
          </a:solidFill>
          <a:ln w="31750">
            <a:solidFill>
              <a:srgbClr val="FF0000"/>
            </a:solidFill>
            <a:headEnd w="med" len="sm"/>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rPr>
              <a:t>・（　）内</a:t>
            </a:r>
            <a:endParaRPr kumimoji="1" lang="en-US" altLang="ja-JP" sz="1400" dirty="0" smtClean="0">
              <a:solidFill>
                <a:schemeClr val="tx1"/>
              </a:solidFill>
            </a:endParaRPr>
          </a:p>
          <a:p>
            <a:r>
              <a:rPr lang="ja-JP" altLang="en-US" sz="1400" dirty="0" smtClean="0">
                <a:solidFill>
                  <a:schemeClr val="tx1"/>
                </a:solidFill>
              </a:rPr>
              <a:t>　府庁の改革項目通し番号</a:t>
            </a:r>
            <a:endParaRPr kumimoji="1" lang="ja-JP" altLang="en-US" sz="1400" dirty="0">
              <a:solidFill>
                <a:schemeClr val="tx1"/>
              </a:solidFill>
            </a:endParaRPr>
          </a:p>
        </p:txBody>
      </p:sp>
      <p:sp>
        <p:nvSpPr>
          <p:cNvPr id="20" name="円/楕円 19"/>
          <p:cNvSpPr/>
          <p:nvPr/>
        </p:nvSpPr>
        <p:spPr>
          <a:xfrm>
            <a:off x="6767740" y="3433856"/>
            <a:ext cx="378276" cy="26602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761907" y="5762460"/>
            <a:ext cx="378276" cy="28049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146016" y="3433856"/>
            <a:ext cx="189138" cy="26602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8140183" y="5752548"/>
            <a:ext cx="189138" cy="26602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8329320" y="5762461"/>
            <a:ext cx="386977" cy="2804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stCxn id="8" idx="1"/>
            <a:endCxn id="20" idx="0"/>
          </p:cNvCxnSpPr>
          <p:nvPr/>
        </p:nvCxnSpPr>
        <p:spPr>
          <a:xfrm flipH="1">
            <a:off x="6956878" y="1537691"/>
            <a:ext cx="763234" cy="1896165"/>
          </a:xfrm>
          <a:prstGeom prst="straightConnector1">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1"/>
            <a:endCxn id="21" idx="0"/>
          </p:cNvCxnSpPr>
          <p:nvPr/>
        </p:nvCxnSpPr>
        <p:spPr>
          <a:xfrm>
            <a:off x="7720112" y="1537691"/>
            <a:ext cx="230933" cy="4224769"/>
          </a:xfrm>
          <a:prstGeom prst="straightConnector1">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8" idx="0"/>
            <a:endCxn id="22" idx="0"/>
          </p:cNvCxnSpPr>
          <p:nvPr/>
        </p:nvCxnSpPr>
        <p:spPr>
          <a:xfrm>
            <a:off x="6737422" y="2006380"/>
            <a:ext cx="503163" cy="1427476"/>
          </a:xfrm>
          <a:prstGeom prst="bentConnector2">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18" idx="0"/>
            <a:endCxn id="23" idx="0"/>
          </p:cNvCxnSpPr>
          <p:nvPr/>
        </p:nvCxnSpPr>
        <p:spPr>
          <a:xfrm>
            <a:off x="6737422" y="2006380"/>
            <a:ext cx="1497330" cy="3746168"/>
          </a:xfrm>
          <a:prstGeom prst="bentConnector2">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9" name="直線矢印コネクタ 34"/>
          <p:cNvCxnSpPr>
            <a:stCxn id="19" idx="1"/>
            <a:endCxn id="24" idx="4"/>
          </p:cNvCxnSpPr>
          <p:nvPr/>
        </p:nvCxnSpPr>
        <p:spPr>
          <a:xfrm rot="16200000" flipH="1">
            <a:off x="5050228" y="2570373"/>
            <a:ext cx="2757971" cy="4187192"/>
          </a:xfrm>
          <a:prstGeom prst="bentConnector3">
            <a:avLst>
              <a:gd name="adj1" fmla="val 108289"/>
            </a:avLst>
          </a:prstGeom>
          <a:ln w="28575">
            <a:solidFill>
              <a:srgbClr val="00B050"/>
            </a:solidFill>
            <a:tailEnd type="arrow" w="med"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14740" y="3146483"/>
            <a:ext cx="1827744" cy="276999"/>
          </a:xfrm>
          <a:prstGeom prst="rect">
            <a:avLst/>
          </a:prstGeom>
          <a:noFill/>
        </p:spPr>
        <p:txBody>
          <a:bodyPr wrap="none" rtlCol="0">
            <a:spAutoFit/>
          </a:bodyPr>
          <a:lstStyle/>
          <a:p>
            <a:r>
              <a:rPr lang="ja-JP" altLang="en-US" sz="1200" dirty="0" smtClean="0"/>
              <a:t>↓</a:t>
            </a:r>
            <a:r>
              <a:rPr lang="ja-JP" altLang="en-US" sz="1200" dirty="0"/>
              <a:t>　</a:t>
            </a:r>
            <a:r>
              <a:rPr lang="ja-JP" altLang="en-US" sz="1200" dirty="0" smtClean="0"/>
              <a:t>各項目のトップページ</a:t>
            </a:r>
            <a:endParaRPr lang="en-US" altLang="ja-JP" sz="1200" dirty="0" smtClean="0"/>
          </a:p>
        </p:txBody>
      </p:sp>
      <p:sp>
        <p:nvSpPr>
          <p:cNvPr id="29" name="テキスト ボックス 28"/>
          <p:cNvSpPr txBox="1"/>
          <p:nvPr/>
        </p:nvSpPr>
        <p:spPr>
          <a:xfrm>
            <a:off x="1702307" y="5493235"/>
            <a:ext cx="1781257" cy="276999"/>
          </a:xfrm>
          <a:prstGeom prst="rect">
            <a:avLst/>
          </a:prstGeom>
          <a:noFill/>
        </p:spPr>
        <p:txBody>
          <a:bodyPr wrap="none" rtlCol="0">
            <a:spAutoFit/>
          </a:bodyPr>
          <a:lstStyle/>
          <a:p>
            <a:r>
              <a:rPr lang="ja-JP" altLang="en-US" sz="1200" dirty="0" smtClean="0"/>
              <a:t>↓</a:t>
            </a:r>
            <a:r>
              <a:rPr lang="ja-JP" altLang="en-US" sz="1200" dirty="0"/>
              <a:t>　</a:t>
            </a:r>
            <a:r>
              <a:rPr lang="ja-JP" altLang="en-US" sz="1200" dirty="0" smtClean="0"/>
              <a:t>各項目の説明ページ</a:t>
            </a:r>
            <a:endParaRPr lang="en-US" altLang="ja-JP" sz="1200"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10</a:t>
            </a:fld>
            <a:endParaRPr kumimoji="1" lang="ja-JP" altLang="en-US"/>
          </a:p>
        </p:txBody>
      </p:sp>
    </p:spTree>
    <p:extLst>
      <p:ext uri="{BB962C8B-B14F-4D97-AF65-F5344CB8AC3E}">
        <p14:creationId xmlns:p14="http://schemas.microsoft.com/office/powerpoint/2010/main" val="20215902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325105"/>
            <a:ext cx="8964487" cy="1015663"/>
          </a:xfrm>
          <a:prstGeom prst="rect">
            <a:avLst/>
          </a:prstGeom>
        </p:spPr>
        <p:txBody>
          <a:bodyPr wrap="square">
            <a:spAutoFit/>
          </a:bodyPr>
          <a:lstStyle/>
          <a:p>
            <a:r>
              <a:rPr lang="ja-JP" altLang="en-US" sz="1600" dirty="0" smtClean="0">
                <a:latin typeface="+mn-ea"/>
                <a:cs typeface="Meiryo UI" panose="020B0604030504040204" pitchFamily="50" charset="-128"/>
              </a:rPr>
              <a:t>■見直しの内容（行政職）</a:t>
            </a:r>
            <a:endParaRPr lang="en-US" altLang="ja-JP" sz="1600" dirty="0" smtClean="0">
              <a:latin typeface="+mn-ea"/>
              <a:cs typeface="Meiryo UI" panose="020B0604030504040204" pitchFamily="50" charset="-128"/>
            </a:endParaRPr>
          </a:p>
          <a:p>
            <a:r>
              <a:rPr lang="ja-JP" altLang="en-US" sz="1600" dirty="0" smtClean="0">
                <a:latin typeface="+mn-ea"/>
                <a:cs typeface="Meiryo UI" panose="020B0604030504040204" pitchFamily="50" charset="-128"/>
              </a:rPr>
              <a:t>　</a:t>
            </a:r>
            <a:r>
              <a:rPr lang="ja-JP" altLang="en-US" sz="1400" dirty="0" smtClean="0">
                <a:latin typeface="+mn-ea"/>
                <a:cs typeface="Meiryo UI" panose="020B0604030504040204" pitchFamily="50" charset="-128"/>
              </a:rPr>
              <a:t>エントリーシートの導入や、択一・記述式試験の廃止等、</a:t>
            </a:r>
            <a:r>
              <a:rPr lang="ja-JP" altLang="en-US" sz="1400" dirty="0"/>
              <a:t>府として求める人材をより確実に獲得できる試験制度</a:t>
            </a:r>
            <a:r>
              <a:rPr lang="ja-JP" altLang="en-US" sz="1400" dirty="0" smtClean="0"/>
              <a:t>へ</a:t>
            </a:r>
            <a:endParaRPr lang="en-US" altLang="ja-JP" sz="1400" dirty="0" smtClean="0"/>
          </a:p>
          <a:p>
            <a:r>
              <a:rPr lang="ja-JP" altLang="en-US" sz="1400" dirty="0" smtClean="0"/>
              <a:t>再構築</a:t>
            </a:r>
            <a:r>
              <a:rPr lang="ja-JP" altLang="en-US" sz="1400" dirty="0" smtClean="0">
                <a:latin typeface="+mn-ea"/>
                <a:cs typeface="Meiryo UI" panose="020B0604030504040204" pitchFamily="50" charset="-128"/>
              </a:rPr>
              <a:t>した。</a:t>
            </a:r>
            <a:endParaRPr lang="en-US" altLang="ja-JP" sz="1400" dirty="0" smtClean="0">
              <a:latin typeface="+mn-ea"/>
              <a:cs typeface="Meiryo UI" panose="020B0604030504040204" pitchFamily="50" charset="-128"/>
            </a:endParaRPr>
          </a:p>
          <a:p>
            <a:r>
              <a:rPr lang="ja-JP" altLang="en-US" sz="1400" dirty="0" smtClean="0">
                <a:latin typeface="+mn-ea"/>
                <a:cs typeface="Meiryo UI" panose="020B0604030504040204" pitchFamily="50" charset="-128"/>
              </a:rPr>
              <a:t>　</a:t>
            </a:r>
            <a:r>
              <a:rPr lang="en-US" altLang="ja-JP" sz="1400" dirty="0">
                <a:latin typeface="+mn-ea"/>
                <a:cs typeface="Meiryo UI" panose="020B0604030504040204" pitchFamily="50" charset="-128"/>
              </a:rPr>
              <a:t>2015</a:t>
            </a:r>
            <a:r>
              <a:rPr lang="ja-JP" altLang="en-US" sz="1400" dirty="0">
                <a:latin typeface="+mn-ea"/>
                <a:cs typeface="Meiryo UI" panose="020B0604030504040204" pitchFamily="50" charset="-128"/>
              </a:rPr>
              <a:t>年に、より優秀な人材を</a:t>
            </a:r>
            <a:r>
              <a:rPr lang="ja-JP" altLang="en-US" sz="1400" dirty="0" smtClean="0">
                <a:latin typeface="+mn-ea"/>
                <a:cs typeface="Meiryo UI" panose="020B0604030504040204" pitchFamily="50" charset="-128"/>
              </a:rPr>
              <a:t>確保できるよう、試験内容の一部見直し等を実施した。</a:t>
            </a:r>
            <a:endParaRPr lang="en-US" altLang="ja-JP" sz="1400" dirty="0">
              <a:latin typeface="+mn-ea"/>
              <a:cs typeface="Meiryo UI" panose="020B0604030504040204" pitchFamily="50" charset="-128"/>
            </a:endParaRPr>
          </a:p>
        </p:txBody>
      </p:sp>
      <p:sp>
        <p:nvSpPr>
          <p:cNvPr id="16" name="テキスト ボックス 1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３．（１２）</a:t>
            </a:r>
            <a:endParaRPr lang="en-US" altLang="ja-JP" sz="1600" u="sng" dirty="0" smtClean="0"/>
          </a:p>
        </p:txBody>
      </p:sp>
      <p:sp>
        <p:nvSpPr>
          <p:cNvPr id="13" name="テキスト ボックス 12"/>
          <p:cNvSpPr txBox="1"/>
          <p:nvPr/>
        </p:nvSpPr>
        <p:spPr>
          <a:xfrm>
            <a:off x="179512" y="26110"/>
            <a:ext cx="5040560" cy="338554"/>
          </a:xfrm>
          <a:prstGeom prst="rect">
            <a:avLst/>
          </a:prstGeom>
          <a:noFill/>
        </p:spPr>
        <p:txBody>
          <a:bodyPr wrap="square" rtlCol="0">
            <a:spAutoFit/>
          </a:bodyPr>
          <a:lstStyle/>
          <a:p>
            <a:r>
              <a:rPr lang="ja-JP" altLang="en-US" sz="1600" dirty="0" smtClean="0"/>
              <a:t>②職員採用試験の抜本的見直し</a:t>
            </a:r>
            <a:endParaRPr kumimoji="1" lang="ja-JP" altLang="en-US" sz="1600" dirty="0"/>
          </a:p>
        </p:txBody>
      </p:sp>
      <p:graphicFrame>
        <p:nvGraphicFramePr>
          <p:cNvPr id="8" name="表 7"/>
          <p:cNvGraphicFramePr>
            <a:graphicFrameLocks noGrp="1"/>
          </p:cNvGraphicFramePr>
          <p:nvPr>
            <p:extLst/>
          </p:nvPr>
        </p:nvGraphicFramePr>
        <p:xfrm>
          <a:off x="242413" y="1340768"/>
          <a:ext cx="8838683" cy="3400687"/>
        </p:xfrm>
        <a:graphic>
          <a:graphicData uri="http://schemas.openxmlformats.org/drawingml/2006/table">
            <a:tbl>
              <a:tblPr firstRow="1" bandRow="1">
                <a:tableStyleId>{7DF18680-E054-41AD-8BC1-D1AEF772440D}</a:tableStyleId>
              </a:tblPr>
              <a:tblGrid>
                <a:gridCol w="1233243">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421418">
                  <a:extLst>
                    <a:ext uri="{9D8B030D-6E8A-4147-A177-3AD203B41FA5}">
                      <a16:colId xmlns:a16="http://schemas.microsoft.com/office/drawing/2014/main" val="20002"/>
                    </a:ext>
                  </a:extLst>
                </a:gridCol>
                <a:gridCol w="2591734">
                  <a:extLst>
                    <a:ext uri="{9D8B030D-6E8A-4147-A177-3AD203B41FA5}">
                      <a16:colId xmlns:a16="http://schemas.microsoft.com/office/drawing/2014/main" val="20003"/>
                    </a:ext>
                  </a:extLst>
                </a:gridCol>
              </a:tblGrid>
              <a:tr h="360040">
                <a:tc rowSpan="2">
                  <a:txBody>
                    <a:bodyPr/>
                    <a:lstStyle/>
                    <a:p>
                      <a:pPr algn="ctr"/>
                      <a:r>
                        <a:rPr kumimoji="1" lang="ja-JP" altLang="en-US" sz="1200" b="0" dirty="0" smtClean="0">
                          <a:solidFill>
                            <a:schemeClr val="tx1"/>
                          </a:solidFill>
                        </a:rPr>
                        <a:t>見直しの項目</a:t>
                      </a:r>
                      <a:endParaRPr kumimoji="1" lang="ja-JP" altLang="en-US" sz="1200" b="0" dirty="0">
                        <a:solidFill>
                          <a:schemeClr val="tx1"/>
                        </a:solidFill>
                      </a:endParaRP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gridSpan="3">
                  <a:txBody>
                    <a:bodyPr/>
                    <a:lstStyle/>
                    <a:p>
                      <a:pPr algn="ctr"/>
                      <a:r>
                        <a:rPr kumimoji="1" lang="ja-JP" altLang="en-US" sz="1200" b="0" dirty="0" smtClean="0">
                          <a:solidFill>
                            <a:schemeClr val="tx1"/>
                          </a:solidFill>
                        </a:rPr>
                        <a:t>内容</a:t>
                      </a:r>
                      <a:endParaRPr kumimoji="1" lang="ja-JP" altLang="en-US" sz="1200" b="0" dirty="0">
                        <a:solidFill>
                          <a:schemeClr val="tx1"/>
                        </a:solidFill>
                      </a:endParaRP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hMerge="1">
                  <a:txBody>
                    <a:bodyPr/>
                    <a:lstStyle/>
                    <a:p>
                      <a:endParaRPr kumimoji="1" lang="ja-JP" altLang="en-US" sz="1400" dirty="0">
                        <a:solidFill>
                          <a:schemeClr val="tx1"/>
                        </a:solidFill>
                      </a:endParaRPr>
                    </a:p>
                  </a:txBody>
                  <a:tcP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31767">
                <a:tc vMerge="1">
                  <a:txBody>
                    <a:bodyPr/>
                    <a:lstStyle/>
                    <a:p>
                      <a:endParaRPr kumimoji="1" lang="ja-JP" altLang="en-US" sz="1400" dirty="0">
                        <a:solidFill>
                          <a:schemeClr val="tx1"/>
                        </a:solidFill>
                      </a:endParaRPr>
                    </a:p>
                  </a:txBody>
                  <a:tcP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200" b="0" dirty="0" smtClean="0">
                          <a:solidFill>
                            <a:schemeClr val="tx1"/>
                          </a:solidFill>
                        </a:rPr>
                        <a:t>２０１０年実施試験まで</a:t>
                      </a:r>
                      <a:endParaRPr kumimoji="1" lang="ja-JP" altLang="en-US" sz="1200" b="0" dirty="0">
                        <a:solidFill>
                          <a:schemeClr val="tx1"/>
                        </a:solidFill>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200" b="0" dirty="0" smtClean="0">
                          <a:solidFill>
                            <a:schemeClr val="tx1"/>
                          </a:solidFill>
                        </a:rPr>
                        <a:t>２０１１年実施試験～</a:t>
                      </a:r>
                      <a:endParaRPr kumimoji="1" lang="ja-JP" altLang="en-US" sz="1200" b="0" dirty="0">
                        <a:solidFill>
                          <a:schemeClr val="tx1"/>
                        </a:solidFill>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200" b="0" dirty="0" smtClean="0">
                          <a:solidFill>
                            <a:schemeClr val="tx1"/>
                          </a:solidFill>
                        </a:rPr>
                        <a:t>２０１５年実施試験～</a:t>
                      </a:r>
                      <a:endParaRPr kumimoji="1" lang="ja-JP" altLang="en-US" sz="1200" b="0" dirty="0">
                        <a:solidFill>
                          <a:schemeClr val="tx1"/>
                        </a:solidFill>
                      </a:endParaRPr>
                    </a:p>
                  </a:txBody>
                  <a:tcPr anchor="ctr">
                    <a:lnL w="9525"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532329">
                <a:tc>
                  <a:txBody>
                    <a:bodyPr/>
                    <a:lstStyle/>
                    <a:p>
                      <a:r>
                        <a:rPr kumimoji="1" lang="ja-JP" altLang="en-US" sz="1200" dirty="0" smtClean="0">
                          <a:solidFill>
                            <a:schemeClr val="tx1"/>
                          </a:solidFill>
                        </a:rPr>
                        <a:t>試験区分</a:t>
                      </a:r>
                      <a:endParaRPr kumimoji="1" lang="ja-JP" altLang="en-US" sz="1200" dirty="0">
                        <a:solidFill>
                          <a:schemeClr val="tx1"/>
                        </a:solidFill>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r>
                        <a:rPr kumimoji="1" lang="ja-JP" altLang="en-US" sz="1000" dirty="0" smtClean="0">
                          <a:solidFill>
                            <a:schemeClr val="tx1"/>
                          </a:solidFill>
                        </a:rPr>
                        <a:t>①高校卒程度（１８～２１歳）</a:t>
                      </a:r>
                      <a:endParaRPr kumimoji="1" lang="en-US" altLang="ja-JP" sz="1000" dirty="0" smtClean="0">
                        <a:solidFill>
                          <a:schemeClr val="tx1"/>
                        </a:solidFill>
                      </a:endParaRPr>
                    </a:p>
                    <a:p>
                      <a:r>
                        <a:rPr kumimoji="1" lang="ja-JP" altLang="en-US" sz="1000" dirty="0" smtClean="0">
                          <a:solidFill>
                            <a:schemeClr val="tx1"/>
                          </a:solidFill>
                        </a:rPr>
                        <a:t>②大学卒程度（２２～</a:t>
                      </a:r>
                      <a:r>
                        <a:rPr kumimoji="1" lang="ja-JP" altLang="en-US" sz="1000" u="sng" dirty="0" smtClean="0">
                          <a:solidFill>
                            <a:schemeClr val="tx1"/>
                          </a:solidFill>
                        </a:rPr>
                        <a:t>２９</a:t>
                      </a:r>
                      <a:r>
                        <a:rPr kumimoji="1" lang="ja-JP" altLang="en-US" sz="1000" dirty="0" smtClean="0">
                          <a:solidFill>
                            <a:schemeClr val="tx1"/>
                          </a:solidFill>
                        </a:rPr>
                        <a:t>歳）</a:t>
                      </a:r>
                      <a:endParaRPr kumimoji="1" lang="en-US" altLang="ja-JP" sz="1000" dirty="0" smtClean="0">
                        <a:solidFill>
                          <a:schemeClr val="tx1"/>
                        </a:solidFill>
                      </a:endParaRPr>
                    </a:p>
                    <a:p>
                      <a:r>
                        <a:rPr kumimoji="1" lang="ja-JP" altLang="en-US" sz="1000" dirty="0" smtClean="0">
                          <a:solidFill>
                            <a:schemeClr val="tx1"/>
                          </a:solidFill>
                        </a:rPr>
                        <a:t>③社会人採用（</a:t>
                      </a:r>
                      <a:r>
                        <a:rPr kumimoji="1" lang="ja-JP" altLang="en-US" sz="1000" u="sng" dirty="0" smtClean="0">
                          <a:solidFill>
                            <a:schemeClr val="tx1"/>
                          </a:solidFill>
                        </a:rPr>
                        <a:t>３０</a:t>
                      </a:r>
                      <a:r>
                        <a:rPr kumimoji="1" lang="ja-JP" altLang="en-US" sz="1000" dirty="0" smtClean="0">
                          <a:solidFill>
                            <a:schemeClr val="tx1"/>
                          </a:solidFill>
                        </a:rPr>
                        <a:t>～３４歳）</a:t>
                      </a:r>
                      <a:endParaRPr kumimoji="1" lang="ja-JP" altLang="en-US" sz="1000"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2">
                  <a:txBody>
                    <a:bodyPr/>
                    <a:lstStyle/>
                    <a:p>
                      <a:r>
                        <a:rPr kumimoji="1" lang="ja-JP" altLang="en-US" sz="1000" dirty="0" smtClean="0">
                          <a:solidFill>
                            <a:schemeClr val="tx1"/>
                          </a:solidFill>
                        </a:rPr>
                        <a:t>①１８～２１歳</a:t>
                      </a:r>
                      <a:endParaRPr kumimoji="1" lang="en-US" altLang="ja-JP" sz="1000" dirty="0" smtClean="0">
                        <a:solidFill>
                          <a:schemeClr val="tx1"/>
                        </a:solidFill>
                      </a:endParaRPr>
                    </a:p>
                    <a:p>
                      <a:r>
                        <a:rPr kumimoji="1" lang="ja-JP" altLang="en-US" sz="1000" dirty="0" smtClean="0">
                          <a:solidFill>
                            <a:schemeClr val="tx1"/>
                          </a:solidFill>
                        </a:rPr>
                        <a:t>②２２～</a:t>
                      </a:r>
                      <a:r>
                        <a:rPr kumimoji="1" lang="ja-JP" altLang="en-US" sz="1000" u="sng" dirty="0" smtClean="0">
                          <a:solidFill>
                            <a:schemeClr val="tx1"/>
                          </a:solidFill>
                        </a:rPr>
                        <a:t>２５</a:t>
                      </a:r>
                      <a:r>
                        <a:rPr kumimoji="1" lang="ja-JP" altLang="en-US" sz="1000" dirty="0" smtClean="0">
                          <a:solidFill>
                            <a:schemeClr val="tx1"/>
                          </a:solidFill>
                        </a:rPr>
                        <a:t>歳</a:t>
                      </a:r>
                      <a:endParaRPr kumimoji="1" lang="en-US" altLang="ja-JP" sz="1000" dirty="0" smtClean="0">
                        <a:solidFill>
                          <a:schemeClr val="tx1"/>
                        </a:solidFill>
                      </a:endParaRPr>
                    </a:p>
                    <a:p>
                      <a:r>
                        <a:rPr kumimoji="1" lang="ja-JP" altLang="en-US" sz="1000" dirty="0" smtClean="0">
                          <a:solidFill>
                            <a:schemeClr val="tx1"/>
                          </a:solidFill>
                        </a:rPr>
                        <a:t>③</a:t>
                      </a:r>
                      <a:r>
                        <a:rPr kumimoji="1" lang="ja-JP" altLang="en-US" sz="1000" u="sng" dirty="0" smtClean="0">
                          <a:solidFill>
                            <a:schemeClr val="tx1"/>
                          </a:solidFill>
                        </a:rPr>
                        <a:t>２６</a:t>
                      </a:r>
                      <a:r>
                        <a:rPr kumimoji="1" lang="ja-JP" altLang="en-US" sz="1000" dirty="0" smtClean="0">
                          <a:solidFill>
                            <a:schemeClr val="tx1"/>
                          </a:solidFill>
                        </a:rPr>
                        <a:t>～３４歳</a:t>
                      </a:r>
                      <a:endParaRPr kumimoji="1" lang="en-US" altLang="ja-JP" sz="1000" dirty="0" smtClean="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669133">
                <a:tc>
                  <a:txBody>
                    <a:bodyPr/>
                    <a:lstStyle/>
                    <a:p>
                      <a:r>
                        <a:rPr kumimoji="1" lang="ja-JP" altLang="en-US" sz="1200" dirty="0" smtClean="0">
                          <a:solidFill>
                            <a:schemeClr val="tx1"/>
                          </a:solidFill>
                        </a:rPr>
                        <a:t>試験科目</a:t>
                      </a:r>
                      <a:endParaRPr kumimoji="1" lang="ja-JP" altLang="en-US" sz="1200" dirty="0">
                        <a:solidFill>
                          <a:schemeClr val="tx1"/>
                        </a:solidFill>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r>
                        <a:rPr kumimoji="1" lang="ja-JP" altLang="en-US" sz="1000" dirty="0" smtClean="0">
                          <a:solidFill>
                            <a:schemeClr val="tx1"/>
                          </a:solidFill>
                        </a:rPr>
                        <a:t>①１次　択一式、作文</a:t>
                      </a:r>
                      <a:endParaRPr kumimoji="1" lang="en-US" altLang="ja-JP" sz="1000" dirty="0" smtClean="0">
                        <a:solidFill>
                          <a:schemeClr val="tx1"/>
                        </a:solidFill>
                      </a:endParaRPr>
                    </a:p>
                    <a:p>
                      <a:r>
                        <a:rPr kumimoji="1" lang="ja-JP" altLang="en-US" sz="1000" dirty="0" smtClean="0">
                          <a:solidFill>
                            <a:schemeClr val="tx1"/>
                          </a:solidFill>
                        </a:rPr>
                        <a:t>②１次　</a:t>
                      </a:r>
                      <a:r>
                        <a:rPr kumimoji="1" lang="ja-JP" altLang="en-US" sz="1000" u="sng" dirty="0" smtClean="0">
                          <a:solidFill>
                            <a:schemeClr val="tx1"/>
                          </a:solidFill>
                        </a:rPr>
                        <a:t>択一式</a:t>
                      </a:r>
                      <a:r>
                        <a:rPr kumimoji="1" lang="ja-JP" altLang="en-US" sz="1000" dirty="0" smtClean="0">
                          <a:solidFill>
                            <a:schemeClr val="tx1"/>
                          </a:solidFill>
                        </a:rPr>
                        <a:t>；２次　</a:t>
                      </a:r>
                      <a:r>
                        <a:rPr kumimoji="1" lang="ja-JP" altLang="en-US" sz="1000" u="sng" dirty="0" smtClean="0">
                          <a:solidFill>
                            <a:schemeClr val="tx1"/>
                          </a:solidFill>
                        </a:rPr>
                        <a:t>記述式（見識・専門）</a:t>
                      </a:r>
                      <a:endParaRPr kumimoji="1" lang="en-US" altLang="ja-JP" sz="1000" u="sng" dirty="0" smtClean="0">
                        <a:solidFill>
                          <a:schemeClr val="tx1"/>
                        </a:solidFill>
                      </a:endParaRPr>
                    </a:p>
                    <a:p>
                      <a:r>
                        <a:rPr kumimoji="1" lang="ja-JP" altLang="en-US" sz="1000" dirty="0" smtClean="0">
                          <a:solidFill>
                            <a:schemeClr val="tx1"/>
                          </a:solidFill>
                        </a:rPr>
                        <a:t>③１次　</a:t>
                      </a:r>
                      <a:r>
                        <a:rPr kumimoji="1" lang="ja-JP" altLang="en-US" sz="1000" u="sng" dirty="0" smtClean="0">
                          <a:solidFill>
                            <a:schemeClr val="tx1"/>
                          </a:solidFill>
                        </a:rPr>
                        <a:t>択一式、記述式（見識）</a:t>
                      </a:r>
                      <a:r>
                        <a:rPr kumimoji="1" lang="ja-JP" altLang="en-US" sz="1000" dirty="0" smtClean="0">
                          <a:solidFill>
                            <a:schemeClr val="tx1"/>
                          </a:solidFill>
                        </a:rPr>
                        <a:t>、経験論文</a:t>
                      </a:r>
                      <a:endParaRPr kumimoji="1" lang="ja-JP" altLang="en-US" sz="1000"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smtClean="0">
                          <a:solidFill>
                            <a:schemeClr val="tx1"/>
                          </a:solidFill>
                        </a:rPr>
                        <a:t>①１次　択一式、作文（変更なし）</a:t>
                      </a:r>
                      <a:endParaRPr kumimoji="1" lang="en-US" altLang="ja-JP" sz="1000" dirty="0" smtClean="0">
                        <a:solidFill>
                          <a:schemeClr val="tx1"/>
                        </a:solidFill>
                      </a:endParaRPr>
                    </a:p>
                    <a:p>
                      <a:r>
                        <a:rPr kumimoji="1" lang="ja-JP" altLang="en-US" sz="1000" dirty="0" smtClean="0">
                          <a:solidFill>
                            <a:schemeClr val="tx1"/>
                          </a:solidFill>
                        </a:rPr>
                        <a:t>②１次　</a:t>
                      </a:r>
                      <a:r>
                        <a:rPr kumimoji="1" lang="ja-JP" altLang="en-US" sz="1000" u="sng" dirty="0" smtClean="0">
                          <a:solidFill>
                            <a:schemeClr val="tx1"/>
                          </a:solidFill>
                        </a:rPr>
                        <a:t>小論文、ｴﾝﾄﾘｰｼｰﾄ</a:t>
                      </a:r>
                      <a:r>
                        <a:rPr kumimoji="1" lang="ja-JP" altLang="en-US" sz="1000" dirty="0" smtClean="0">
                          <a:solidFill>
                            <a:schemeClr val="tx1"/>
                          </a:solidFill>
                        </a:rPr>
                        <a:t>；２次　</a:t>
                      </a:r>
                      <a:r>
                        <a:rPr kumimoji="1" lang="ja-JP" altLang="en-US" sz="1000" u="sng" dirty="0" smtClean="0">
                          <a:solidFill>
                            <a:schemeClr val="tx1"/>
                          </a:solidFill>
                        </a:rPr>
                        <a:t>論文</a:t>
                      </a:r>
                      <a:endParaRPr kumimoji="1" lang="en-US" altLang="ja-JP" sz="1000" dirty="0" smtClean="0">
                        <a:solidFill>
                          <a:schemeClr val="tx1"/>
                        </a:solidFill>
                      </a:endParaRPr>
                    </a:p>
                    <a:p>
                      <a:r>
                        <a:rPr kumimoji="1" lang="ja-JP" altLang="en-US" sz="1000" dirty="0" smtClean="0">
                          <a:solidFill>
                            <a:schemeClr val="tx1"/>
                          </a:solidFill>
                        </a:rPr>
                        <a:t>③１次　</a:t>
                      </a:r>
                      <a:r>
                        <a:rPr kumimoji="1" lang="ja-JP" altLang="en-US" sz="1000" u="sng" dirty="0" smtClean="0">
                          <a:solidFill>
                            <a:schemeClr val="tx1"/>
                          </a:solidFill>
                        </a:rPr>
                        <a:t>小論文、ｴﾝﾄﾘｰｼｰﾄ</a:t>
                      </a:r>
                      <a:r>
                        <a:rPr kumimoji="1" lang="ja-JP" altLang="en-US" sz="1000" dirty="0" smtClean="0">
                          <a:solidFill>
                            <a:schemeClr val="tx1"/>
                          </a:solidFill>
                        </a:rPr>
                        <a:t>；２次　</a:t>
                      </a:r>
                      <a:r>
                        <a:rPr kumimoji="1" lang="ja-JP" altLang="en-US" sz="1000" u="sng" dirty="0" smtClean="0">
                          <a:solidFill>
                            <a:schemeClr val="tx1"/>
                          </a:solidFill>
                        </a:rPr>
                        <a:t>論文</a:t>
                      </a:r>
                      <a:endParaRPr kumimoji="1" lang="ja-JP" altLang="en-US" sz="1000"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①１次　択一式、作文</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②１次　</a:t>
                      </a:r>
                      <a:r>
                        <a:rPr kumimoji="1" lang="ja-JP" altLang="en-US" sz="1000" b="0" i="0" u="sng" strike="noStrike" kern="1200" cap="none" spc="0" normalizeH="0" baseline="0" noProof="0" dirty="0" smtClean="0">
                          <a:ln>
                            <a:noFill/>
                          </a:ln>
                          <a:solidFill>
                            <a:schemeClr val="tx1"/>
                          </a:solidFill>
                          <a:effectLst/>
                          <a:uLnTx/>
                          <a:uFillTx/>
                          <a:latin typeface="+mn-lt"/>
                          <a:ea typeface="+mn-ea"/>
                          <a:cs typeface="+mn-cs"/>
                        </a:rPr>
                        <a:t>ＳＰＩ３、</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ｴﾝﾄﾘｰｼｰﾄ；２次　論文</a:t>
                      </a:r>
                      <a:r>
                        <a:rPr kumimoji="1" lang="ja-JP" altLang="en-US" sz="1000" b="0" i="0" u="sng" strike="noStrike" kern="1200" cap="none" spc="0" normalizeH="0" baseline="0" noProof="0" dirty="0" smtClean="0">
                          <a:ln>
                            <a:noFill/>
                          </a:ln>
                          <a:solidFill>
                            <a:schemeClr val="tx1"/>
                          </a:solidFill>
                          <a:effectLst/>
                          <a:uLnTx/>
                          <a:uFillTx/>
                          <a:latin typeface="+mn-lt"/>
                          <a:ea typeface="+mn-ea"/>
                          <a:cs typeface="+mn-cs"/>
                        </a:rPr>
                        <a:t>（見識</a:t>
                      </a:r>
                      <a:endParaRPr kumimoji="1" lang="en-US" altLang="ja-JP" sz="1000" b="0"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000" b="0" i="0" u="sng" strike="noStrike" kern="1200" cap="none" spc="0" normalizeH="0" baseline="0" noProof="0" dirty="0" smtClean="0">
                          <a:ln>
                            <a:noFill/>
                          </a:ln>
                          <a:solidFill>
                            <a:schemeClr val="tx1"/>
                          </a:solidFill>
                          <a:effectLst/>
                          <a:uLnTx/>
                          <a:uFillTx/>
                          <a:latin typeface="+mn-lt"/>
                          <a:ea typeface="+mn-ea"/>
                          <a:cs typeface="+mn-cs"/>
                        </a:rPr>
                        <a:t>分野と法律・経済分野からの選択制）</a:t>
                      </a:r>
                      <a:endParaRPr kumimoji="1" lang="en-US" altLang="ja-JP" sz="1000" b="0"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③１次　</a:t>
                      </a:r>
                      <a:r>
                        <a:rPr kumimoji="1" lang="ja-JP" altLang="en-US" sz="1000" b="0" i="0" u="sng" strike="noStrike" kern="1200" cap="none" spc="0" normalizeH="0" baseline="0" noProof="0" dirty="0" smtClean="0">
                          <a:ln>
                            <a:noFill/>
                          </a:ln>
                          <a:solidFill>
                            <a:schemeClr val="tx1"/>
                          </a:solidFill>
                          <a:effectLst/>
                          <a:uLnTx/>
                          <a:uFillTx/>
                          <a:latin typeface="+mn-lt"/>
                          <a:ea typeface="+mn-ea"/>
                          <a:cs typeface="+mn-cs"/>
                        </a:rPr>
                        <a:t>ＳＰＩ３、</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ｴﾝﾄﾘｰｼｰﾄ；２次　論文</a:t>
                      </a:r>
                      <a:endParaRPr kumimoji="1" lang="ja-JP" altLang="en-US" sz="1000"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883136">
                <a:tc>
                  <a:txBody>
                    <a:bodyPr/>
                    <a:lstStyle/>
                    <a:p>
                      <a:r>
                        <a:rPr kumimoji="1" lang="ja-JP" altLang="en-US" sz="1200" dirty="0" smtClean="0">
                          <a:solidFill>
                            <a:schemeClr val="tx1"/>
                          </a:solidFill>
                        </a:rPr>
                        <a:t>面接等の種類</a:t>
                      </a:r>
                      <a:endParaRPr kumimoji="1" lang="ja-JP" altLang="en-US" sz="1200" dirty="0">
                        <a:solidFill>
                          <a:schemeClr val="tx1"/>
                        </a:solidFill>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r>
                        <a:rPr kumimoji="1" lang="ja-JP" altLang="en-US" sz="1000" dirty="0" smtClean="0">
                          <a:solidFill>
                            <a:schemeClr val="tx1"/>
                          </a:solidFill>
                        </a:rPr>
                        <a:t>①２次　個別面接</a:t>
                      </a:r>
                      <a:endParaRPr kumimoji="1" lang="en-US" altLang="ja-JP" sz="1000" dirty="0" smtClean="0">
                        <a:solidFill>
                          <a:schemeClr val="tx1"/>
                        </a:solidFill>
                      </a:endParaRPr>
                    </a:p>
                    <a:p>
                      <a:r>
                        <a:rPr kumimoji="1" lang="ja-JP" altLang="en-US" sz="1000" dirty="0" smtClean="0">
                          <a:solidFill>
                            <a:schemeClr val="tx1"/>
                          </a:solidFill>
                        </a:rPr>
                        <a:t>②２次　個別面接；３次　個別面接、</a:t>
                      </a:r>
                      <a:r>
                        <a:rPr kumimoji="1" lang="ja-JP" altLang="en-US" sz="1000" u="sng" dirty="0" smtClean="0">
                          <a:solidFill>
                            <a:schemeClr val="tx1"/>
                          </a:solidFill>
                        </a:rPr>
                        <a:t>集団討論</a:t>
                      </a:r>
                      <a:endParaRPr kumimoji="1" lang="en-US" altLang="ja-JP" sz="1000" u="sng" dirty="0" smtClean="0">
                        <a:solidFill>
                          <a:schemeClr val="tx1"/>
                        </a:solidFill>
                      </a:endParaRPr>
                    </a:p>
                    <a:p>
                      <a:r>
                        <a:rPr kumimoji="1" lang="ja-JP" altLang="en-US" sz="1000" dirty="0" smtClean="0">
                          <a:solidFill>
                            <a:schemeClr val="tx1"/>
                          </a:solidFill>
                        </a:rPr>
                        <a:t>③２次　ﾌﾟﾚｾﾞﾝ面接；３次　個別面接、</a:t>
                      </a:r>
                      <a:endParaRPr kumimoji="1" lang="en-US" altLang="ja-JP" sz="1000" dirty="0" smtClean="0">
                        <a:solidFill>
                          <a:schemeClr val="tx1"/>
                        </a:solidFill>
                      </a:endParaRPr>
                    </a:p>
                    <a:p>
                      <a:r>
                        <a:rPr kumimoji="1" lang="ja-JP" altLang="en-US" sz="1000" u="none" dirty="0" smtClean="0">
                          <a:solidFill>
                            <a:schemeClr val="tx1"/>
                          </a:solidFill>
                        </a:rPr>
                        <a:t>　　　　　</a:t>
                      </a:r>
                      <a:r>
                        <a:rPr kumimoji="1" lang="ja-JP" altLang="en-US" sz="1000" u="sng" dirty="0" smtClean="0">
                          <a:solidFill>
                            <a:schemeClr val="tx1"/>
                          </a:solidFill>
                        </a:rPr>
                        <a:t>集団討論</a:t>
                      </a:r>
                      <a:endParaRPr kumimoji="1" lang="ja-JP" altLang="en-US" sz="1000" u="sng"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smtClean="0">
                          <a:solidFill>
                            <a:schemeClr val="tx1"/>
                          </a:solidFill>
                        </a:rPr>
                        <a:t>①２次　個別面接（変更なし）</a:t>
                      </a:r>
                      <a:endParaRPr kumimoji="1" lang="en-US" altLang="ja-JP" sz="1000" dirty="0" smtClean="0">
                        <a:solidFill>
                          <a:schemeClr val="tx1"/>
                        </a:solidFill>
                      </a:endParaRPr>
                    </a:p>
                    <a:p>
                      <a:r>
                        <a:rPr kumimoji="1" lang="ja-JP" altLang="en-US" sz="1000" dirty="0" smtClean="0">
                          <a:solidFill>
                            <a:schemeClr val="tx1"/>
                          </a:solidFill>
                        </a:rPr>
                        <a:t>②２次　個別面接；３次　個別面接、</a:t>
                      </a:r>
                      <a:endParaRPr kumimoji="1" lang="en-US" altLang="ja-JP" sz="1000" dirty="0" smtClean="0">
                        <a:solidFill>
                          <a:schemeClr val="tx1"/>
                        </a:solidFill>
                      </a:endParaRPr>
                    </a:p>
                    <a:p>
                      <a:r>
                        <a:rPr kumimoji="1" lang="ja-JP" altLang="en-US" sz="1000" u="none" dirty="0" smtClean="0">
                          <a:solidFill>
                            <a:schemeClr val="tx1"/>
                          </a:solidFill>
                        </a:rPr>
                        <a:t>　　　　　</a:t>
                      </a:r>
                      <a:r>
                        <a:rPr kumimoji="1" lang="ja-JP" altLang="en-US" sz="1000" u="sng" dirty="0" smtClean="0">
                          <a:solidFill>
                            <a:schemeClr val="tx1"/>
                          </a:solidFill>
                        </a:rPr>
                        <a:t>ｸﾞﾙｰﾌﾟﾜｰｸ、適性試験</a:t>
                      </a:r>
                      <a:endParaRPr kumimoji="1" lang="en-US" altLang="ja-JP" sz="1000" u="sng" dirty="0" smtClean="0">
                        <a:solidFill>
                          <a:schemeClr val="tx1"/>
                        </a:solidFill>
                      </a:endParaRPr>
                    </a:p>
                    <a:p>
                      <a:r>
                        <a:rPr kumimoji="1" lang="ja-JP" altLang="en-US" sz="1000" dirty="0" smtClean="0">
                          <a:solidFill>
                            <a:schemeClr val="tx1"/>
                          </a:solidFill>
                        </a:rPr>
                        <a:t>③２次　ﾌﾟﾚｾﾞﾝ面接；３次　個別面接、</a:t>
                      </a:r>
                      <a:endParaRPr kumimoji="1" lang="en-US" altLang="ja-JP" sz="1000" dirty="0" smtClean="0">
                        <a:solidFill>
                          <a:schemeClr val="tx1"/>
                        </a:solidFill>
                      </a:endParaRPr>
                    </a:p>
                    <a:p>
                      <a:r>
                        <a:rPr kumimoji="1" lang="ja-JP" altLang="en-US" sz="1000" u="none" dirty="0" smtClean="0">
                          <a:solidFill>
                            <a:schemeClr val="tx1"/>
                          </a:solidFill>
                        </a:rPr>
                        <a:t>　　　　　</a:t>
                      </a:r>
                      <a:r>
                        <a:rPr kumimoji="1" lang="ja-JP" altLang="en-US" sz="1000" u="sng" dirty="0" smtClean="0">
                          <a:solidFill>
                            <a:schemeClr val="tx1"/>
                          </a:solidFill>
                        </a:rPr>
                        <a:t>ｸﾞﾙｰﾌﾟﾜｰｸ、適性試験</a:t>
                      </a:r>
                      <a:endParaRPr kumimoji="1" lang="ja-JP" altLang="en-US" sz="1000" u="sng"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smtClean="0">
                          <a:solidFill>
                            <a:schemeClr val="tx1"/>
                          </a:solidFill>
                        </a:rPr>
                        <a:t>①２次　個別面接</a:t>
                      </a:r>
                      <a:endParaRPr kumimoji="1" lang="en-US" altLang="ja-JP" sz="1000" dirty="0" smtClean="0">
                        <a:solidFill>
                          <a:schemeClr val="tx1"/>
                        </a:solidFill>
                      </a:endParaRPr>
                    </a:p>
                    <a:p>
                      <a:r>
                        <a:rPr kumimoji="1" lang="ja-JP" altLang="en-US" sz="1000" dirty="0" smtClean="0">
                          <a:solidFill>
                            <a:schemeClr val="tx1"/>
                          </a:solidFill>
                        </a:rPr>
                        <a:t>②２次　個別面接；３次　個別面接、</a:t>
                      </a:r>
                      <a:endParaRPr kumimoji="1" lang="en-US" altLang="ja-JP" sz="1000" dirty="0" smtClean="0">
                        <a:solidFill>
                          <a:schemeClr val="tx1"/>
                        </a:solidFill>
                      </a:endParaRPr>
                    </a:p>
                    <a:p>
                      <a:r>
                        <a:rPr kumimoji="1" lang="ja-JP" altLang="en-US" sz="1000" u="none" dirty="0" smtClean="0">
                          <a:solidFill>
                            <a:schemeClr val="tx1"/>
                          </a:solidFill>
                        </a:rPr>
                        <a:t>　　　　　ｸﾞﾙｰﾌﾟﾜｰｸ</a:t>
                      </a:r>
                      <a:endParaRPr kumimoji="1" lang="en-US" altLang="ja-JP" sz="1000" u="sng" dirty="0" smtClean="0">
                        <a:solidFill>
                          <a:schemeClr val="tx1"/>
                        </a:solidFill>
                      </a:endParaRPr>
                    </a:p>
                    <a:p>
                      <a:r>
                        <a:rPr kumimoji="1" lang="ja-JP" altLang="en-US" sz="1000" dirty="0" smtClean="0">
                          <a:solidFill>
                            <a:schemeClr val="tx1"/>
                          </a:solidFill>
                        </a:rPr>
                        <a:t>③２次　</a:t>
                      </a:r>
                      <a:r>
                        <a:rPr kumimoji="1" lang="ja-JP" altLang="en-US" sz="1000" u="sng" dirty="0" smtClean="0">
                          <a:solidFill>
                            <a:schemeClr val="tx1"/>
                          </a:solidFill>
                        </a:rPr>
                        <a:t>個別面接</a:t>
                      </a:r>
                      <a:r>
                        <a:rPr kumimoji="1" lang="ja-JP" altLang="en-US" sz="1000" dirty="0" smtClean="0">
                          <a:solidFill>
                            <a:schemeClr val="tx1"/>
                          </a:solidFill>
                        </a:rPr>
                        <a:t>；３次　</a:t>
                      </a:r>
                      <a:r>
                        <a:rPr kumimoji="1" lang="ja-JP" altLang="en-US" sz="1000" u="sng" dirty="0" smtClean="0">
                          <a:solidFill>
                            <a:schemeClr val="tx1"/>
                          </a:solidFill>
                        </a:rPr>
                        <a:t>ﾌﾟﾚｾﾞﾝ面接</a:t>
                      </a:r>
                      <a:r>
                        <a:rPr kumimoji="1" lang="ja-JP" altLang="en-US" sz="1000" dirty="0" smtClean="0">
                          <a:solidFill>
                            <a:schemeClr val="tx1"/>
                          </a:solidFill>
                        </a:rPr>
                        <a:t>、</a:t>
                      </a:r>
                      <a:endParaRPr kumimoji="1" lang="en-US" altLang="ja-JP" sz="1000" dirty="0" smtClean="0">
                        <a:solidFill>
                          <a:schemeClr val="tx1"/>
                        </a:solidFill>
                      </a:endParaRPr>
                    </a:p>
                    <a:p>
                      <a:r>
                        <a:rPr kumimoji="1" lang="ja-JP" altLang="en-US" sz="1000" dirty="0" smtClean="0">
                          <a:solidFill>
                            <a:schemeClr val="tx1"/>
                          </a:solidFill>
                        </a:rPr>
                        <a:t>　　　　　個別面接、</a:t>
                      </a:r>
                      <a:r>
                        <a:rPr kumimoji="1" lang="ja-JP" altLang="en-US" sz="1000" u="none" dirty="0" smtClean="0">
                          <a:solidFill>
                            <a:schemeClr val="tx1"/>
                          </a:solidFill>
                        </a:rPr>
                        <a:t>ｸﾞﾙｰﾌﾟﾜｰｸ</a:t>
                      </a:r>
                      <a:endParaRPr kumimoji="1" lang="ja-JP" altLang="en-US" sz="1000" u="sng" dirty="0" smtClean="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576064">
                <a:tc>
                  <a:txBody>
                    <a:bodyPr/>
                    <a:lstStyle/>
                    <a:p>
                      <a:r>
                        <a:rPr kumimoji="1" lang="ja-JP" altLang="en-US" sz="1200" dirty="0" smtClean="0">
                          <a:solidFill>
                            <a:schemeClr val="tx1"/>
                          </a:solidFill>
                        </a:rPr>
                        <a:t>試験実施時期</a:t>
                      </a:r>
                      <a:endParaRPr kumimoji="1" lang="ja-JP" altLang="en-US" sz="1200" dirty="0">
                        <a:solidFill>
                          <a:schemeClr val="tx1"/>
                        </a:solidFill>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r>
                        <a:rPr kumimoji="1" lang="ja-JP" altLang="en-US" sz="1000" dirty="0" smtClean="0">
                          <a:solidFill>
                            <a:schemeClr val="tx1"/>
                          </a:solidFill>
                        </a:rPr>
                        <a:t>①９月下旬</a:t>
                      </a:r>
                      <a:endParaRPr kumimoji="1" lang="en-US" altLang="ja-JP" sz="1000" dirty="0" smtClean="0">
                        <a:solidFill>
                          <a:schemeClr val="tx1"/>
                        </a:solidFill>
                      </a:endParaRPr>
                    </a:p>
                    <a:p>
                      <a:r>
                        <a:rPr kumimoji="1" lang="ja-JP" altLang="en-US" sz="1000" dirty="0" smtClean="0">
                          <a:solidFill>
                            <a:schemeClr val="tx1"/>
                          </a:solidFill>
                        </a:rPr>
                        <a:t>②</a:t>
                      </a:r>
                      <a:r>
                        <a:rPr kumimoji="1" lang="ja-JP" altLang="en-US" sz="1000" u="sng" dirty="0" smtClean="0">
                          <a:solidFill>
                            <a:schemeClr val="tx1"/>
                          </a:solidFill>
                        </a:rPr>
                        <a:t>６月下旬</a:t>
                      </a:r>
                      <a:endParaRPr kumimoji="1" lang="en-US" altLang="ja-JP" sz="1000" u="sng" dirty="0" smtClean="0">
                        <a:solidFill>
                          <a:schemeClr val="tx1"/>
                        </a:solidFill>
                      </a:endParaRPr>
                    </a:p>
                    <a:p>
                      <a:r>
                        <a:rPr kumimoji="1" lang="ja-JP" altLang="en-US" sz="1000" dirty="0" smtClean="0">
                          <a:solidFill>
                            <a:schemeClr val="tx1"/>
                          </a:solidFill>
                        </a:rPr>
                        <a:t>③</a:t>
                      </a:r>
                      <a:r>
                        <a:rPr kumimoji="1" lang="ja-JP" altLang="en-US" sz="1000" u="sng" dirty="0" smtClean="0">
                          <a:solidFill>
                            <a:schemeClr val="tx1"/>
                          </a:solidFill>
                        </a:rPr>
                        <a:t>６月下旬</a:t>
                      </a:r>
                      <a:endParaRPr kumimoji="1" lang="ja-JP" altLang="en-US" sz="1000" u="sng"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smtClean="0">
                          <a:solidFill>
                            <a:schemeClr val="tx1"/>
                          </a:solidFill>
                        </a:rPr>
                        <a:t>①９月下旬（変更なし）</a:t>
                      </a:r>
                      <a:endParaRPr kumimoji="1" lang="en-US" altLang="ja-JP" sz="1000" dirty="0" smtClean="0">
                        <a:solidFill>
                          <a:schemeClr val="tx1"/>
                        </a:solidFill>
                      </a:endParaRPr>
                    </a:p>
                    <a:p>
                      <a:r>
                        <a:rPr kumimoji="1" lang="ja-JP" altLang="en-US" sz="1000" dirty="0" smtClean="0">
                          <a:solidFill>
                            <a:schemeClr val="tx1"/>
                          </a:solidFill>
                        </a:rPr>
                        <a:t>②</a:t>
                      </a:r>
                      <a:r>
                        <a:rPr kumimoji="1" lang="ja-JP" altLang="en-US" sz="1000" i="0" u="sng" dirty="0" smtClean="0">
                          <a:solidFill>
                            <a:schemeClr val="tx1"/>
                          </a:solidFill>
                        </a:rPr>
                        <a:t>５月上旬</a:t>
                      </a:r>
                      <a:endParaRPr kumimoji="1" lang="en-US" altLang="ja-JP" sz="1000" i="0" u="sng" dirty="0" smtClean="0">
                        <a:solidFill>
                          <a:schemeClr val="tx1"/>
                        </a:solidFill>
                      </a:endParaRPr>
                    </a:p>
                    <a:p>
                      <a:r>
                        <a:rPr kumimoji="1" lang="ja-JP" altLang="en-US" sz="1000" dirty="0" smtClean="0">
                          <a:solidFill>
                            <a:schemeClr val="tx1"/>
                          </a:solidFill>
                        </a:rPr>
                        <a:t>③</a:t>
                      </a:r>
                      <a:r>
                        <a:rPr kumimoji="1" lang="ja-JP" altLang="en-US" sz="1000" u="sng" dirty="0" smtClean="0">
                          <a:solidFill>
                            <a:schemeClr val="tx1"/>
                          </a:solidFill>
                        </a:rPr>
                        <a:t>１０月中旬</a:t>
                      </a:r>
                      <a:endParaRPr kumimoji="1" lang="ja-JP" altLang="en-US" sz="1000" u="sng"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①９月下旬</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②</a:t>
                      </a:r>
                      <a:r>
                        <a:rPr kumimoji="1" lang="ja-JP" altLang="en-US" sz="1000" b="0" i="0" u="sng" strike="noStrike" kern="1200" cap="none" spc="0" normalizeH="0" baseline="0" noProof="0" dirty="0" smtClean="0">
                          <a:ln>
                            <a:noFill/>
                          </a:ln>
                          <a:solidFill>
                            <a:schemeClr val="tx1"/>
                          </a:solidFill>
                          <a:effectLst/>
                          <a:uLnTx/>
                          <a:uFillTx/>
                          <a:latin typeface="+mn-lt"/>
                          <a:ea typeface="+mn-ea"/>
                          <a:cs typeface="+mn-cs"/>
                        </a:rPr>
                        <a:t>５月下旬</a:t>
                      </a:r>
                      <a:endParaRPr kumimoji="1" lang="en-US" altLang="ja-JP" sz="1000" b="0"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③１０月中旬</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正方形/長方形 6"/>
          <p:cNvSpPr/>
          <p:nvPr/>
        </p:nvSpPr>
        <p:spPr>
          <a:xfrm>
            <a:off x="179512" y="4746630"/>
            <a:ext cx="8424936" cy="338554"/>
          </a:xfrm>
          <a:prstGeom prst="rect">
            <a:avLst/>
          </a:prstGeom>
        </p:spPr>
        <p:txBody>
          <a:bodyPr wrap="square">
            <a:spAutoFit/>
          </a:bodyPr>
          <a:lstStyle/>
          <a:p>
            <a:r>
              <a:rPr lang="ja-JP" altLang="en-US" sz="1600" dirty="0" smtClean="0">
                <a:latin typeface="+mn-ea"/>
                <a:cs typeface="Meiryo UI" panose="020B0604030504040204" pitchFamily="50" charset="-128"/>
              </a:rPr>
              <a:t>■行政職大学卒程度　申込状況</a:t>
            </a:r>
            <a:endParaRPr lang="en-US" altLang="ja-JP" sz="1600" dirty="0" smtClean="0">
              <a:latin typeface="+mn-ea"/>
              <a:cs typeface="Meiryo UI" panose="020B0604030504040204" pitchFamily="50" charset="-128"/>
            </a:endParaRPr>
          </a:p>
        </p:txBody>
      </p:sp>
      <p:sp>
        <p:nvSpPr>
          <p:cNvPr id="2" name="テキスト ボックス 1"/>
          <p:cNvSpPr txBox="1"/>
          <p:nvPr/>
        </p:nvSpPr>
        <p:spPr>
          <a:xfrm>
            <a:off x="153386" y="5347089"/>
            <a:ext cx="1446529" cy="954107"/>
          </a:xfrm>
          <a:prstGeom prst="rect">
            <a:avLst/>
          </a:prstGeom>
          <a:noFill/>
        </p:spPr>
        <p:txBody>
          <a:bodyPr wrap="square" rtlCol="0">
            <a:spAutoFit/>
          </a:bodyPr>
          <a:lstStyle/>
          <a:p>
            <a:pPr eaLnBrk="0" hangingPunct="0"/>
            <a:r>
              <a:rPr kumimoji="1" lang="en-US" altLang="ja-JP" sz="1400" dirty="0" smtClean="0">
                <a:latin typeface="+mj-ea"/>
                <a:ea typeface="+mj-ea"/>
              </a:rPr>
              <a:t>2011</a:t>
            </a:r>
            <a:r>
              <a:rPr kumimoji="1" lang="ja-JP" altLang="en-US" sz="1400" dirty="0" smtClean="0">
                <a:latin typeface="+mj-ea"/>
                <a:ea typeface="+mj-ea"/>
              </a:rPr>
              <a:t>年の見直し後、申込者数の平均は、約３倍に増加した。</a:t>
            </a:r>
            <a:endParaRPr kumimoji="1" lang="ja-JP" altLang="en-US" sz="1400" dirty="0">
              <a:latin typeface="+mj-ea"/>
              <a:ea typeface="+mj-ea"/>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109</a:t>
            </a:fld>
            <a:endParaRPr kumimoji="1" lang="ja-JP" altLang="en-US" dirty="0"/>
          </a:p>
        </p:txBody>
      </p:sp>
      <p:pic>
        <p:nvPicPr>
          <p:cNvPr id="6" name="図 5"/>
          <p:cNvPicPr>
            <a:picLocks noChangeAspect="1"/>
          </p:cNvPicPr>
          <p:nvPr/>
        </p:nvPicPr>
        <p:blipFill>
          <a:blip r:embed="rId2"/>
          <a:stretch>
            <a:fillRect/>
          </a:stretch>
        </p:blipFill>
        <p:spPr>
          <a:xfrm>
            <a:off x="1241884" y="5076502"/>
            <a:ext cx="7956376" cy="1878996"/>
          </a:xfrm>
          <a:prstGeom prst="rect">
            <a:avLst/>
          </a:prstGeom>
        </p:spPr>
      </p:pic>
    </p:spTree>
    <p:extLst>
      <p:ext uri="{BB962C8B-B14F-4D97-AF65-F5344CB8AC3E}">
        <p14:creationId xmlns:p14="http://schemas.microsoft.com/office/powerpoint/2010/main" val="9615001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827584" y="2492896"/>
          <a:ext cx="7316913" cy="1296144"/>
        </p:xfrm>
        <a:graphic>
          <a:graphicData uri="http://schemas.openxmlformats.org/drawingml/2006/table">
            <a:tbl>
              <a:tblPr firstRow="1" firstCol="1" bandRow="1">
                <a:tableStyleId>{5C22544A-7EE6-4342-B048-85BDC9FD1C3A}</a:tableStyleId>
              </a:tblPr>
              <a:tblGrid>
                <a:gridCol w="1219346">
                  <a:extLst>
                    <a:ext uri="{9D8B030D-6E8A-4147-A177-3AD203B41FA5}">
                      <a16:colId xmlns:a16="http://schemas.microsoft.com/office/drawing/2014/main" val="20000"/>
                    </a:ext>
                  </a:extLst>
                </a:gridCol>
                <a:gridCol w="1219346">
                  <a:extLst>
                    <a:ext uri="{9D8B030D-6E8A-4147-A177-3AD203B41FA5}">
                      <a16:colId xmlns:a16="http://schemas.microsoft.com/office/drawing/2014/main" val="20001"/>
                    </a:ext>
                  </a:extLst>
                </a:gridCol>
                <a:gridCol w="1219346">
                  <a:extLst>
                    <a:ext uri="{9D8B030D-6E8A-4147-A177-3AD203B41FA5}">
                      <a16:colId xmlns:a16="http://schemas.microsoft.com/office/drawing/2014/main" val="20002"/>
                    </a:ext>
                  </a:extLst>
                </a:gridCol>
                <a:gridCol w="1219346">
                  <a:extLst>
                    <a:ext uri="{9D8B030D-6E8A-4147-A177-3AD203B41FA5}">
                      <a16:colId xmlns:a16="http://schemas.microsoft.com/office/drawing/2014/main" val="20003"/>
                    </a:ext>
                  </a:extLst>
                </a:gridCol>
                <a:gridCol w="1219346">
                  <a:extLst>
                    <a:ext uri="{9D8B030D-6E8A-4147-A177-3AD203B41FA5}">
                      <a16:colId xmlns:a16="http://schemas.microsoft.com/office/drawing/2014/main" val="20004"/>
                    </a:ext>
                  </a:extLst>
                </a:gridCol>
                <a:gridCol w="1220183">
                  <a:extLst>
                    <a:ext uri="{9D8B030D-6E8A-4147-A177-3AD203B41FA5}">
                      <a16:colId xmlns:a16="http://schemas.microsoft.com/office/drawing/2014/main" val="20005"/>
                    </a:ext>
                  </a:extLst>
                </a:gridCol>
              </a:tblGrid>
              <a:tr h="43204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第一区分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第二区分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第三区分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第四区分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第五区分</a:t>
                      </a:r>
                    </a:p>
                  </a:txBody>
                  <a:tcPr marL="68580" marR="68580" marT="0" marB="0" anchor="ctr"/>
                </a:tc>
                <a:extLst>
                  <a:ext uri="{0D108BD9-81ED-4DB2-BD59-A6C34878D82A}">
                    <a16:rowId xmlns:a16="http://schemas.microsoft.com/office/drawing/2014/main" val="10000"/>
                  </a:ext>
                </a:extLst>
              </a:tr>
              <a:tr h="43204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分布の割合</a:t>
                      </a: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32048">
                <a:tc>
                  <a:txBody>
                    <a:bodyPr/>
                    <a:lstStyle/>
                    <a:p>
                      <a:pPr marL="0" algn="ctr" defTabSz="914400" rtl="0" eaLnBrk="1" latinLnBrk="0" hangingPunct="1">
                        <a:spcAft>
                          <a:spcPts val="0"/>
                        </a:spcAft>
                      </a:pPr>
                      <a:r>
                        <a:rPr kumimoji="1"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実績</a:t>
                      </a:r>
                      <a:endParaRPr kumimoji="1" 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1,690</a:t>
                      </a: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4,979</a:t>
                      </a: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865</a:t>
                      </a: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439</a:t>
                      </a: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5" name="角丸四角形 4"/>
          <p:cNvSpPr/>
          <p:nvPr/>
        </p:nvSpPr>
        <p:spPr>
          <a:xfrm>
            <a:off x="611560" y="2114723"/>
            <a:ext cx="5904656" cy="378173"/>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u="sng" dirty="0">
                <a:solidFill>
                  <a:schemeClr val="tx1"/>
                </a:solidFill>
                <a:latin typeface="+mn-ea"/>
              </a:rPr>
              <a:t>分布の割合</a:t>
            </a:r>
            <a:r>
              <a:rPr lang="ja-JP" altLang="en-US" sz="1600" u="sng" dirty="0" smtClean="0">
                <a:solidFill>
                  <a:schemeClr val="tx1"/>
                </a:solidFill>
                <a:latin typeface="+mn-ea"/>
              </a:rPr>
              <a:t>と</a:t>
            </a:r>
            <a:r>
              <a:rPr lang="en-US" altLang="ja-JP" sz="1600" u="sng" dirty="0" smtClean="0">
                <a:solidFill>
                  <a:schemeClr val="tx1"/>
                </a:solidFill>
                <a:latin typeface="+mn-ea"/>
              </a:rPr>
              <a:t>2017</a:t>
            </a:r>
            <a:r>
              <a:rPr lang="ja-JP" altLang="en-US" sz="1600" u="sng" dirty="0" smtClean="0">
                <a:solidFill>
                  <a:schemeClr val="tx1"/>
                </a:solidFill>
                <a:latin typeface="+mn-ea"/>
              </a:rPr>
              <a:t>年度実績</a:t>
            </a:r>
            <a:r>
              <a:rPr lang="ja-JP" altLang="en-US" sz="1200" u="sng" dirty="0">
                <a:solidFill>
                  <a:schemeClr val="tx1"/>
                </a:solidFill>
                <a:latin typeface="+mn-ea"/>
              </a:rPr>
              <a:t>（分布の割合は条例に記載：第一区分が最上位）</a:t>
            </a:r>
          </a:p>
        </p:txBody>
      </p:sp>
      <p:sp>
        <p:nvSpPr>
          <p:cNvPr id="6" name="角丸四角形 5"/>
          <p:cNvSpPr/>
          <p:nvPr/>
        </p:nvSpPr>
        <p:spPr>
          <a:xfrm>
            <a:off x="587584" y="4077072"/>
            <a:ext cx="6720720" cy="378173"/>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u="sng" dirty="0">
                <a:solidFill>
                  <a:schemeClr val="tx1"/>
                </a:solidFill>
                <a:latin typeface="+mn-ea"/>
              </a:rPr>
              <a:t>モデルによる年収差　（第一区分</a:t>
            </a:r>
            <a:r>
              <a:rPr lang="en-US" altLang="ja-JP" sz="1400" u="sng" dirty="0">
                <a:solidFill>
                  <a:schemeClr val="tx1"/>
                </a:solidFill>
                <a:latin typeface="+mn-ea"/>
              </a:rPr>
              <a:t>【</a:t>
            </a:r>
            <a:r>
              <a:rPr lang="ja-JP" altLang="en-US" sz="1400" u="sng" dirty="0">
                <a:solidFill>
                  <a:schemeClr val="tx1"/>
                </a:solidFill>
                <a:latin typeface="+mn-ea"/>
              </a:rPr>
              <a:t>最上位</a:t>
            </a:r>
            <a:r>
              <a:rPr lang="en-US" altLang="ja-JP" sz="1400" u="sng" dirty="0">
                <a:solidFill>
                  <a:schemeClr val="tx1"/>
                </a:solidFill>
                <a:latin typeface="+mn-ea"/>
              </a:rPr>
              <a:t>】</a:t>
            </a:r>
            <a:r>
              <a:rPr lang="ja-JP" altLang="en-US" sz="1600" u="sng" dirty="0">
                <a:solidFill>
                  <a:schemeClr val="tx1"/>
                </a:solidFill>
                <a:latin typeface="+mn-ea"/>
              </a:rPr>
              <a:t>と第五区分</a:t>
            </a:r>
            <a:r>
              <a:rPr lang="en-US" altLang="ja-JP" sz="1400" u="sng" dirty="0">
                <a:solidFill>
                  <a:schemeClr val="tx1"/>
                </a:solidFill>
                <a:latin typeface="+mn-ea"/>
              </a:rPr>
              <a:t>【</a:t>
            </a:r>
            <a:r>
              <a:rPr lang="ja-JP" altLang="en-US" sz="1400" u="sng" dirty="0">
                <a:solidFill>
                  <a:schemeClr val="tx1"/>
                </a:solidFill>
                <a:latin typeface="+mn-ea"/>
              </a:rPr>
              <a:t>最下位</a:t>
            </a:r>
            <a:r>
              <a:rPr lang="en-US" altLang="ja-JP" sz="1400" u="sng" dirty="0">
                <a:solidFill>
                  <a:schemeClr val="tx1"/>
                </a:solidFill>
                <a:latin typeface="+mn-ea"/>
              </a:rPr>
              <a:t>】</a:t>
            </a:r>
            <a:r>
              <a:rPr lang="ja-JP" altLang="en-US" sz="1600" u="sng" dirty="0">
                <a:solidFill>
                  <a:schemeClr val="tx1"/>
                </a:solidFill>
                <a:latin typeface="+mn-ea"/>
              </a:rPr>
              <a:t>の支給額差）</a:t>
            </a:r>
          </a:p>
        </p:txBody>
      </p:sp>
      <p:graphicFrame>
        <p:nvGraphicFramePr>
          <p:cNvPr id="7" name="表 6"/>
          <p:cNvGraphicFramePr>
            <a:graphicFrameLocks noGrp="1"/>
          </p:cNvGraphicFramePr>
          <p:nvPr>
            <p:extLst/>
          </p:nvPr>
        </p:nvGraphicFramePr>
        <p:xfrm>
          <a:off x="827584" y="4509120"/>
          <a:ext cx="7200800" cy="1152128"/>
        </p:xfrm>
        <a:graphic>
          <a:graphicData uri="http://schemas.openxmlformats.org/drawingml/2006/table">
            <a:tbl>
              <a:tblPr>
                <a:tableStyleId>{5C22544A-7EE6-4342-B048-85BDC9FD1C3A}</a:tableStyleId>
              </a:tblPr>
              <a:tblGrid>
                <a:gridCol w="1018311">
                  <a:extLst>
                    <a:ext uri="{9D8B030D-6E8A-4147-A177-3AD203B41FA5}">
                      <a16:colId xmlns:a16="http://schemas.microsoft.com/office/drawing/2014/main" val="20000"/>
                    </a:ext>
                  </a:extLst>
                </a:gridCol>
                <a:gridCol w="1124385">
                  <a:extLst>
                    <a:ext uri="{9D8B030D-6E8A-4147-A177-3AD203B41FA5}">
                      <a16:colId xmlns:a16="http://schemas.microsoft.com/office/drawing/2014/main" val="20001"/>
                    </a:ext>
                  </a:extLst>
                </a:gridCol>
                <a:gridCol w="109766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tblGrid>
              <a:tr h="651037">
                <a:tc>
                  <a:txBody>
                    <a:bodyPr/>
                    <a:lstStyle/>
                    <a:p>
                      <a:pPr algn="ctr" fontAlgn="ctr"/>
                      <a:r>
                        <a:rPr lang="ja-JP" altLang="en-US"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職　階</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部長</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次長</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課長</a:t>
                      </a:r>
                    </a:p>
                    <a:p>
                      <a:pPr algn="ctr" fontAlgn="ct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55</a:t>
                      </a: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歳）</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課長</a:t>
                      </a:r>
                      <a:r>
                        <a:rPr lang="ja-JP"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補佐</a:t>
                      </a:r>
                    </a:p>
                    <a:p>
                      <a:pPr algn="ctr" fontAlgn="ct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45</a:t>
                      </a: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歳）</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主査</a:t>
                      </a:r>
                    </a:p>
                    <a:p>
                      <a:pPr algn="ctr" fontAlgn="ct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歳）</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主事</a:t>
                      </a:r>
                      <a:endParaRPr lang="en-US" altLang="ja-JP"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extLst>
                  <a:ext uri="{0D108BD9-81ED-4DB2-BD59-A6C34878D82A}">
                    <a16:rowId xmlns:a16="http://schemas.microsoft.com/office/drawing/2014/main" val="10000"/>
                  </a:ext>
                </a:extLst>
              </a:tr>
              <a:tr h="501091">
                <a:tc>
                  <a:txBody>
                    <a:bodyPr/>
                    <a:lstStyle/>
                    <a:p>
                      <a:pPr marL="0" algn="ctr" defTabSz="914400" rtl="0" eaLnBrk="1" fontAlgn="ctr" latinLnBrk="0" hangingPunct="1">
                        <a:spcAft>
                          <a:spcPts val="0"/>
                        </a:spcAft>
                      </a:pPr>
                      <a:r>
                        <a:rPr kumimoji="1"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支給額差</a:t>
                      </a:r>
                      <a:endParaRPr kumimoji="1"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marL="0" algn="ctr" defTabSz="914400" rtl="0" eaLnBrk="1" fontAlgn="ctr" latinLnBrk="0" hangingPunct="1">
                        <a:spcAft>
                          <a:spcPts val="0"/>
                        </a:spcAft>
                      </a:pPr>
                      <a:r>
                        <a:rPr kumimoji="1"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２４</a:t>
                      </a:r>
                      <a:r>
                        <a:rPr kumimoji="1"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１１１</a:t>
                      </a:r>
                      <a:r>
                        <a:rPr kumimoji="1"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marL="0" algn="ctr" defTabSz="914400" rtl="0" eaLnBrk="1" fontAlgn="ctr" latinLnBrk="0" hangingPunct="1">
                        <a:spcAft>
                          <a:spcPts val="0"/>
                        </a:spcAft>
                      </a:pPr>
                      <a:r>
                        <a:rPr kumimoji="1" lang="ja-JP" altLang="en-US" sz="14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７５</a:t>
                      </a:r>
                      <a:r>
                        <a:rPr kumimoji="1"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marL="0" algn="ctr" defTabSz="914400" rtl="0" eaLnBrk="1" fontAlgn="ctr" latinLnBrk="0" hangingPunct="1">
                        <a:spcAft>
                          <a:spcPts val="0"/>
                        </a:spcAft>
                      </a:pP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３８</a:t>
                      </a:r>
                      <a:r>
                        <a:rPr kumimoji="1"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marL="0" algn="ctr" defTabSz="914400" rtl="0" eaLnBrk="1" fontAlgn="ctr" latinLnBrk="0" hangingPunct="1">
                        <a:spcAft>
                          <a:spcPts val="0"/>
                        </a:spcAft>
                      </a:pP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２５</a:t>
                      </a:r>
                      <a:r>
                        <a:rPr kumimoji="1"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marL="0" algn="ctr" defTabSz="914400" rtl="0" eaLnBrk="1" fontAlgn="ctr" latinLnBrk="0" hangingPunct="1">
                        <a:spcAft>
                          <a:spcPts val="0"/>
                        </a:spcAft>
                      </a:pPr>
                      <a:r>
                        <a:rPr kumimoji="1"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１５</a:t>
                      </a:r>
                      <a:r>
                        <a:rPr kumimoji="1"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bl>
          </a:graphicData>
        </a:graphic>
      </p:graphicFrame>
      <p:sp>
        <p:nvSpPr>
          <p:cNvPr id="10" name="正方形/長方形 9"/>
          <p:cNvSpPr/>
          <p:nvPr/>
        </p:nvSpPr>
        <p:spPr>
          <a:xfrm>
            <a:off x="440160" y="548680"/>
            <a:ext cx="8524328" cy="1400383"/>
          </a:xfrm>
          <a:prstGeom prst="rect">
            <a:avLst/>
          </a:prstGeom>
        </p:spPr>
        <p:txBody>
          <a:bodyPr wrap="square">
            <a:spAutoFit/>
          </a:bodyPr>
          <a:lstStyle/>
          <a:p>
            <a:pPr marL="324000" indent="-457200"/>
            <a:r>
              <a:rPr lang="ja-JP" altLang="en-US" sz="1600" dirty="0" smtClean="0">
                <a:latin typeface="+mn-ea"/>
                <a:cs typeface="Meiryo UI" pitchFamily="50" charset="-128"/>
              </a:rPr>
              <a:t>■相対評価の反映</a:t>
            </a:r>
            <a:endParaRPr lang="en-US" altLang="ja-JP" sz="1600" dirty="0">
              <a:latin typeface="+mn-ea"/>
              <a:cs typeface="Meiryo UI" pitchFamily="50" charset="-128"/>
            </a:endParaRPr>
          </a:p>
          <a:p>
            <a:pPr marL="324000" indent="-457200">
              <a:spcBef>
                <a:spcPts val="600"/>
              </a:spcBef>
            </a:pPr>
            <a:r>
              <a:rPr lang="ja-JP" altLang="en-US" sz="1600" b="1" dirty="0">
                <a:latin typeface="+mn-ea"/>
                <a:cs typeface="Meiryo UI" pitchFamily="50" charset="-128"/>
              </a:rPr>
              <a:t>　　</a:t>
            </a:r>
            <a:r>
              <a:rPr lang="ja-JP" altLang="en-US" sz="1600" dirty="0">
                <a:latin typeface="+mn-ea"/>
                <a:cs typeface="Meiryo UI" pitchFamily="50" charset="-128"/>
              </a:rPr>
              <a:t>分布の割合を定めて区分し、職員がどの区分に属するか評価する方法</a:t>
            </a:r>
            <a:endParaRPr lang="en-US" altLang="ja-JP" sz="1600" dirty="0">
              <a:latin typeface="+mn-ea"/>
              <a:cs typeface="Meiryo UI" pitchFamily="50" charset="-128"/>
            </a:endParaRPr>
          </a:p>
          <a:p>
            <a:pPr marL="323850" indent="-57150"/>
            <a:r>
              <a:rPr lang="ja-JP" altLang="en-US" sz="1600" dirty="0">
                <a:latin typeface="+mn-ea"/>
                <a:cs typeface="Meiryo UI" panose="020B0604030504040204" pitchFamily="50" charset="-128"/>
              </a:rPr>
              <a:t>　➡　前年度の評価結果に応じ、給与に差を設ける</a:t>
            </a:r>
            <a:endParaRPr lang="en-US" altLang="ja-JP" sz="1600" dirty="0">
              <a:latin typeface="+mn-ea"/>
              <a:cs typeface="Meiryo UI" pitchFamily="50" charset="-128"/>
            </a:endParaRPr>
          </a:p>
          <a:p>
            <a:pPr marL="804863" indent="-85725"/>
            <a:r>
              <a:rPr lang="ja-JP" altLang="en-US" sz="1600" dirty="0" smtClean="0">
                <a:latin typeface="+mn-ea"/>
                <a:cs typeface="Meiryo UI" pitchFamily="50" charset="-128"/>
              </a:rPr>
              <a:t>（</a:t>
            </a:r>
            <a:r>
              <a:rPr lang="ja-JP" altLang="en-US" sz="1600" dirty="0">
                <a:latin typeface="+mn-ea"/>
                <a:cs typeface="Meiryo UI" pitchFamily="50" charset="-128"/>
              </a:rPr>
              <a:t>年収総額では、最大</a:t>
            </a:r>
            <a:r>
              <a:rPr lang="ja-JP" altLang="en-US" sz="1600" dirty="0" smtClean="0">
                <a:latin typeface="+mn-ea"/>
                <a:cs typeface="Meiryo UI" pitchFamily="50" charset="-128"/>
              </a:rPr>
              <a:t>約</a:t>
            </a:r>
            <a:r>
              <a:rPr lang="en-US" altLang="ja-JP" sz="1600" dirty="0" smtClean="0">
                <a:latin typeface="+mn-ea"/>
                <a:cs typeface="Meiryo UI" pitchFamily="50" charset="-128"/>
              </a:rPr>
              <a:t>124</a:t>
            </a:r>
            <a:r>
              <a:rPr lang="ja-JP" altLang="en-US" sz="1600" dirty="0" smtClean="0">
                <a:latin typeface="+mn-ea"/>
                <a:cs typeface="Meiryo UI" pitchFamily="50" charset="-128"/>
              </a:rPr>
              <a:t>万円（</a:t>
            </a:r>
            <a:r>
              <a:rPr lang="en-US" altLang="ja-JP" sz="1600" dirty="0" smtClean="0">
                <a:latin typeface="+mn-ea"/>
                <a:cs typeface="Meiryo UI" pitchFamily="50" charset="-128"/>
              </a:rPr>
              <a:t>2018</a:t>
            </a:r>
            <a:r>
              <a:rPr lang="ja-JP" altLang="en-US" sz="1600" dirty="0" smtClean="0">
                <a:latin typeface="+mn-ea"/>
                <a:cs typeface="Meiryo UI" pitchFamily="50" charset="-128"/>
              </a:rPr>
              <a:t>年度</a:t>
            </a:r>
            <a:r>
              <a:rPr lang="ja-JP" altLang="en-US" sz="1600" dirty="0" smtClean="0">
                <a:solidFill>
                  <a:srgbClr val="FF0000"/>
                </a:solidFill>
                <a:latin typeface="+mn-ea"/>
                <a:cs typeface="Meiryo UI" pitchFamily="50" charset="-128"/>
              </a:rPr>
              <a:t>）</a:t>
            </a:r>
            <a:r>
              <a:rPr lang="ja-JP" altLang="en-US" sz="1600" dirty="0" smtClean="0">
                <a:latin typeface="+mn-ea"/>
                <a:cs typeface="Meiryo UI" pitchFamily="50" charset="-128"/>
              </a:rPr>
              <a:t>の</a:t>
            </a:r>
            <a:r>
              <a:rPr lang="ja-JP" altLang="en-US" sz="1600" dirty="0">
                <a:latin typeface="+mn-ea"/>
                <a:cs typeface="Meiryo UI" pitchFamily="50" charset="-128"/>
              </a:rPr>
              <a:t>差を設ける等、仕事の成果をきっちりと給与に反映）</a:t>
            </a:r>
            <a:endParaRPr lang="en-US" altLang="ja-JP" sz="1600" dirty="0">
              <a:latin typeface="+mn-ea"/>
              <a:cs typeface="Meiryo UI" panose="020B0604030504040204" pitchFamily="50" charset="-128"/>
            </a:endParaRPr>
          </a:p>
        </p:txBody>
      </p:sp>
      <p:sp>
        <p:nvSpPr>
          <p:cNvPr id="12" name="テキスト ボックス 1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３．（１３）</a:t>
            </a:r>
            <a:endParaRPr lang="en-US" altLang="ja-JP" sz="1600" u="sng" dirty="0" smtClean="0"/>
          </a:p>
        </p:txBody>
      </p:sp>
      <p:sp>
        <p:nvSpPr>
          <p:cNvPr id="11" name="テキスト ボックス 10"/>
          <p:cNvSpPr txBox="1"/>
          <p:nvPr/>
        </p:nvSpPr>
        <p:spPr>
          <a:xfrm>
            <a:off x="31676" y="237332"/>
            <a:ext cx="4788024" cy="338554"/>
          </a:xfrm>
          <a:prstGeom prst="rect">
            <a:avLst/>
          </a:prstGeom>
          <a:noFill/>
        </p:spPr>
        <p:txBody>
          <a:bodyPr wrap="square" rtlCol="0">
            <a:spAutoFit/>
          </a:bodyPr>
          <a:lstStyle/>
          <a:p>
            <a:r>
              <a:rPr kumimoji="1" lang="ja-JP" altLang="en-US" sz="1600" dirty="0" smtClean="0"/>
              <a:t>③相対評価の導入</a:t>
            </a:r>
            <a:endParaRPr kumimoji="1" lang="en-US" altLang="ja-JP" sz="1600" dirty="0" smtClean="0"/>
          </a:p>
        </p:txBody>
      </p:sp>
      <p:sp>
        <p:nvSpPr>
          <p:cNvPr id="13" name="テキスト ボックス 12"/>
          <p:cNvSpPr txBox="1"/>
          <p:nvPr/>
        </p:nvSpPr>
        <p:spPr>
          <a:xfrm>
            <a:off x="3580264" y="5832430"/>
            <a:ext cx="4896544" cy="276999"/>
          </a:xfrm>
          <a:prstGeom prst="rect">
            <a:avLst/>
          </a:prstGeom>
          <a:noFill/>
        </p:spPr>
        <p:txBody>
          <a:bodyPr wrap="square" rtlCol="0">
            <a:spAutoFit/>
          </a:bodyPr>
          <a:lstStyle/>
          <a:p>
            <a:pPr algn="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年度の参考モデル（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年度の実施結果に基づく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もの</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110</a:t>
            </a:fld>
            <a:endParaRPr kumimoji="1" lang="ja-JP" altLang="en-US"/>
          </a:p>
        </p:txBody>
      </p:sp>
    </p:spTree>
    <p:extLst>
      <p:ext uri="{BB962C8B-B14F-4D97-AF65-F5344CB8AC3E}">
        <p14:creationId xmlns:p14="http://schemas.microsoft.com/office/powerpoint/2010/main" val="42377520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418913"/>
            <a:ext cx="5335115" cy="338554"/>
          </a:xfrm>
          <a:prstGeom prst="rect">
            <a:avLst/>
          </a:prstGeom>
        </p:spPr>
        <p:txBody>
          <a:bodyPr wrap="none">
            <a:spAutoFit/>
          </a:bodyPr>
          <a:lstStyle/>
          <a:p>
            <a:pPr marL="324000" indent="-457200"/>
            <a:r>
              <a:rPr lang="ja-JP" altLang="en-US" sz="1600" b="1" dirty="0">
                <a:latin typeface="+mn-ea"/>
                <a:cs typeface="Meiryo UI" pitchFamily="50" charset="-128"/>
              </a:rPr>
              <a:t>　</a:t>
            </a:r>
            <a:r>
              <a:rPr lang="ja-JP" altLang="en-US" sz="1600" dirty="0" smtClean="0">
                <a:latin typeface="+mn-ea"/>
                <a:cs typeface="Meiryo UI" pitchFamily="50" charset="-128"/>
              </a:rPr>
              <a:t>■絶対評価と相対評価の割合分布　（</a:t>
            </a:r>
            <a:r>
              <a:rPr lang="en-US" altLang="ja-JP" sz="1600" dirty="0" smtClean="0">
                <a:latin typeface="+mn-ea"/>
                <a:cs typeface="Meiryo UI" pitchFamily="50" charset="-128"/>
              </a:rPr>
              <a:t>2017</a:t>
            </a:r>
            <a:r>
              <a:rPr lang="ja-JP" altLang="en-US" sz="1600" dirty="0" smtClean="0">
                <a:latin typeface="+mn-ea"/>
                <a:cs typeface="Meiryo UI" pitchFamily="50" charset="-128"/>
              </a:rPr>
              <a:t>年度実施結果）</a:t>
            </a:r>
            <a:endParaRPr lang="en-US" altLang="ja-JP" sz="1600" dirty="0">
              <a:latin typeface="+mn-ea"/>
              <a:cs typeface="Meiryo UI" pitchFamily="50" charset="-128"/>
            </a:endParaRPr>
          </a:p>
        </p:txBody>
      </p:sp>
      <p:sp>
        <p:nvSpPr>
          <p:cNvPr id="25" name="正方形/長方形 24"/>
          <p:cNvSpPr/>
          <p:nvPr/>
        </p:nvSpPr>
        <p:spPr>
          <a:xfrm>
            <a:off x="707951" y="747917"/>
            <a:ext cx="7868384" cy="4511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chemeClr val="tx1"/>
                </a:solidFill>
              </a:rPr>
              <a:t>・　相対評価の一部の区分において、絶対評価との乖離が発生</a:t>
            </a:r>
            <a:endParaRPr kumimoji="1" lang="ja-JP" altLang="en-US" sz="1400" dirty="0">
              <a:solidFill>
                <a:schemeClr val="tx1"/>
              </a:solidFill>
            </a:endParaRPr>
          </a:p>
        </p:txBody>
      </p:sp>
      <p:sp>
        <p:nvSpPr>
          <p:cNvPr id="27" name="正方形/長方形 26"/>
          <p:cNvSpPr/>
          <p:nvPr/>
        </p:nvSpPr>
        <p:spPr>
          <a:xfrm>
            <a:off x="712419" y="1016858"/>
            <a:ext cx="7863916" cy="4511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chemeClr val="tx1"/>
                </a:solidFill>
              </a:rPr>
              <a:t>・　特に絶対評価が良好「Ｂ」の職員のうち、相当数が下位の相対評価に分布</a:t>
            </a:r>
            <a:endParaRPr lang="en-US" altLang="ja-JP" sz="1400" dirty="0" smtClean="0">
              <a:solidFill>
                <a:schemeClr val="tx1"/>
              </a:solidFill>
            </a:endParaRPr>
          </a:p>
        </p:txBody>
      </p:sp>
      <p:sp>
        <p:nvSpPr>
          <p:cNvPr id="9" name="テキスト ボックス 8"/>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３．（１３）</a:t>
            </a:r>
            <a:endParaRPr lang="en-US" altLang="ja-JP" sz="1600" u="sng" dirty="0" smtClean="0"/>
          </a:p>
        </p:txBody>
      </p:sp>
      <p:cxnSp>
        <p:nvCxnSpPr>
          <p:cNvPr id="3" name="直線矢印コネクタ 2"/>
          <p:cNvCxnSpPr/>
          <p:nvPr/>
        </p:nvCxnSpPr>
        <p:spPr>
          <a:xfrm>
            <a:off x="1115616" y="2420888"/>
            <a:ext cx="0" cy="5040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115616" y="2924944"/>
            <a:ext cx="0" cy="5040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136240" y="3930707"/>
            <a:ext cx="0" cy="5040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115616" y="4434763"/>
            <a:ext cx="0" cy="5040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8806" y="2471018"/>
            <a:ext cx="900357" cy="430887"/>
          </a:xfrm>
          <a:prstGeom prst="rect">
            <a:avLst/>
          </a:prstGeom>
          <a:noFill/>
        </p:spPr>
        <p:txBody>
          <a:bodyPr wrap="square" rtlCol="0">
            <a:spAutoFit/>
          </a:bodyPr>
          <a:lstStyle/>
          <a:p>
            <a:r>
              <a:rPr lang="ja-JP" altLang="en-US" sz="1100" dirty="0" smtClean="0"/>
              <a:t>際立って優れている</a:t>
            </a:r>
            <a:endParaRPr kumimoji="1" lang="ja-JP" altLang="en-US" sz="1100" dirty="0"/>
          </a:p>
        </p:txBody>
      </p:sp>
      <p:sp>
        <p:nvSpPr>
          <p:cNvPr id="14" name="テキスト ボックス 13"/>
          <p:cNvSpPr txBox="1"/>
          <p:nvPr/>
        </p:nvSpPr>
        <p:spPr>
          <a:xfrm>
            <a:off x="189571" y="2938489"/>
            <a:ext cx="899592" cy="430887"/>
          </a:xfrm>
          <a:prstGeom prst="rect">
            <a:avLst/>
          </a:prstGeom>
          <a:noFill/>
        </p:spPr>
        <p:txBody>
          <a:bodyPr wrap="square" rtlCol="0">
            <a:spAutoFit/>
          </a:bodyPr>
          <a:lstStyle/>
          <a:p>
            <a:r>
              <a:rPr lang="ja-JP" altLang="en-US" sz="1100" dirty="0" smtClean="0"/>
              <a:t>非常に優れている</a:t>
            </a:r>
            <a:endParaRPr kumimoji="1" lang="ja-JP" altLang="en-US" sz="1100" dirty="0"/>
          </a:p>
        </p:txBody>
      </p:sp>
      <p:cxnSp>
        <p:nvCxnSpPr>
          <p:cNvPr id="15" name="直線矢印コネクタ 14"/>
          <p:cNvCxnSpPr/>
          <p:nvPr/>
        </p:nvCxnSpPr>
        <p:spPr>
          <a:xfrm>
            <a:off x="1136240" y="3392415"/>
            <a:ext cx="0" cy="5040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81302" y="3527430"/>
            <a:ext cx="899592" cy="261610"/>
          </a:xfrm>
          <a:prstGeom prst="rect">
            <a:avLst/>
          </a:prstGeom>
          <a:noFill/>
        </p:spPr>
        <p:txBody>
          <a:bodyPr wrap="square" rtlCol="0">
            <a:spAutoFit/>
          </a:bodyPr>
          <a:lstStyle/>
          <a:p>
            <a:pPr algn="r"/>
            <a:r>
              <a:rPr kumimoji="1" lang="ja-JP" altLang="en-US" sz="1100" dirty="0" smtClean="0"/>
              <a:t>良好</a:t>
            </a:r>
            <a:endParaRPr kumimoji="1" lang="ja-JP" altLang="en-US" sz="1100" dirty="0"/>
          </a:p>
        </p:txBody>
      </p:sp>
      <p:sp>
        <p:nvSpPr>
          <p:cNvPr id="17" name="テキスト ボックス 16"/>
          <p:cNvSpPr txBox="1"/>
          <p:nvPr/>
        </p:nvSpPr>
        <p:spPr>
          <a:xfrm>
            <a:off x="82117" y="4031486"/>
            <a:ext cx="899592" cy="261610"/>
          </a:xfrm>
          <a:prstGeom prst="rect">
            <a:avLst/>
          </a:prstGeom>
          <a:noFill/>
        </p:spPr>
        <p:txBody>
          <a:bodyPr wrap="square" rtlCol="0">
            <a:spAutoFit/>
          </a:bodyPr>
          <a:lstStyle/>
          <a:p>
            <a:pPr algn="r"/>
            <a:r>
              <a:rPr kumimoji="1" lang="ja-JP" altLang="en-US" sz="1100" dirty="0" smtClean="0"/>
              <a:t>やや劣る</a:t>
            </a:r>
            <a:endParaRPr kumimoji="1" lang="ja-JP" altLang="en-US" sz="1100" dirty="0"/>
          </a:p>
        </p:txBody>
      </p:sp>
      <p:sp>
        <p:nvSpPr>
          <p:cNvPr id="18" name="テキスト ボックス 17"/>
          <p:cNvSpPr txBox="1"/>
          <p:nvPr/>
        </p:nvSpPr>
        <p:spPr>
          <a:xfrm>
            <a:off x="101637" y="4535542"/>
            <a:ext cx="899592" cy="261610"/>
          </a:xfrm>
          <a:prstGeom prst="rect">
            <a:avLst/>
          </a:prstGeom>
          <a:noFill/>
        </p:spPr>
        <p:txBody>
          <a:bodyPr wrap="square" rtlCol="0">
            <a:spAutoFit/>
          </a:bodyPr>
          <a:lstStyle/>
          <a:p>
            <a:pPr algn="r"/>
            <a:r>
              <a:rPr kumimoji="1" lang="ja-JP" altLang="en-US" sz="1100" dirty="0" smtClean="0"/>
              <a:t>劣る</a:t>
            </a:r>
            <a:endParaRPr kumimoji="1" lang="ja-JP" altLang="en-US" sz="1100" dirty="0"/>
          </a:p>
        </p:txBody>
      </p:sp>
      <p:sp>
        <p:nvSpPr>
          <p:cNvPr id="19" name="テキスト ボックス 18"/>
          <p:cNvSpPr txBox="1"/>
          <p:nvPr/>
        </p:nvSpPr>
        <p:spPr>
          <a:xfrm>
            <a:off x="188806" y="2171671"/>
            <a:ext cx="1070826" cy="261610"/>
          </a:xfrm>
          <a:prstGeom prst="rect">
            <a:avLst/>
          </a:prstGeom>
          <a:noFill/>
        </p:spPr>
        <p:txBody>
          <a:bodyPr wrap="square" rtlCol="0">
            <a:spAutoFit/>
          </a:bodyPr>
          <a:lstStyle/>
          <a:p>
            <a:pPr algn="ctr"/>
            <a:r>
              <a:rPr kumimoji="1" lang="ja-JP" altLang="en-US" sz="1100" dirty="0" smtClean="0"/>
              <a:t>絶対評価基準</a:t>
            </a:r>
            <a:endParaRPr kumimoji="1" lang="ja-JP" altLang="en-US" sz="1100" dirty="0"/>
          </a:p>
        </p:txBody>
      </p:sp>
      <p:graphicFrame>
        <p:nvGraphicFramePr>
          <p:cNvPr id="20" name="表 19"/>
          <p:cNvGraphicFramePr>
            <a:graphicFrameLocks noGrp="1"/>
          </p:cNvGraphicFramePr>
          <p:nvPr>
            <p:extLst/>
          </p:nvPr>
        </p:nvGraphicFramePr>
        <p:xfrm>
          <a:off x="1224472" y="1563397"/>
          <a:ext cx="7596000" cy="4225386"/>
        </p:xfrm>
        <a:graphic>
          <a:graphicData uri="http://schemas.openxmlformats.org/drawingml/2006/table">
            <a:tbl>
              <a:tblPr/>
              <a:tblGrid>
                <a:gridCol w="108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tblGrid>
              <a:tr h="880494">
                <a:tc>
                  <a:txBody>
                    <a:bodyPr/>
                    <a:lstStyle/>
                    <a:p>
                      <a:pPr algn="l" fontAlgn="b"/>
                      <a:r>
                        <a:rPr lang="ja-JP" altLang="en-US" sz="1100" b="0" i="0" u="none" strike="noStrike" dirty="0" smtClean="0">
                          <a:solidFill>
                            <a:srgbClr val="000000"/>
                          </a:solidFill>
                          <a:effectLst/>
                          <a:latin typeface="Meiryo UI"/>
                        </a:rPr>
                        <a:t>　　　　　　　</a:t>
                      </a:r>
                      <a:r>
                        <a:rPr lang="ja-JP" altLang="en-US" sz="1400" b="0" i="0" u="none" strike="noStrike" dirty="0" smtClean="0">
                          <a:solidFill>
                            <a:srgbClr val="000000"/>
                          </a:solidFill>
                          <a:effectLst/>
                          <a:latin typeface="Meiryo UI"/>
                        </a:rPr>
                        <a:t>相対</a:t>
                      </a:r>
                      <a:endParaRPr lang="en-US" altLang="ja-JP" sz="1400" b="0" i="0" u="none" strike="noStrike" dirty="0" smtClean="0">
                        <a:solidFill>
                          <a:srgbClr val="000000"/>
                        </a:solidFill>
                        <a:effectLst/>
                        <a:latin typeface="Meiryo UI"/>
                      </a:endParaRPr>
                    </a:p>
                    <a:p>
                      <a:pPr algn="l" fontAlgn="b"/>
                      <a:r>
                        <a:rPr lang="ja-JP" altLang="en-US" sz="1400" b="0" i="0" u="none" strike="noStrike" dirty="0" smtClean="0">
                          <a:solidFill>
                            <a:srgbClr val="000000"/>
                          </a:solidFill>
                          <a:effectLst/>
                          <a:latin typeface="Meiryo UI"/>
                        </a:rPr>
                        <a:t>　　　　　</a:t>
                      </a:r>
                      <a:r>
                        <a:rPr lang="ja-JP" altLang="en-US" sz="1400" b="0" i="0" u="none" strike="noStrike" baseline="0" dirty="0" smtClean="0">
                          <a:solidFill>
                            <a:srgbClr val="000000"/>
                          </a:solidFill>
                          <a:effectLst/>
                          <a:latin typeface="Meiryo UI"/>
                        </a:rPr>
                        <a:t> </a:t>
                      </a:r>
                      <a:r>
                        <a:rPr lang="ja-JP" altLang="en-US" sz="1400" b="0" i="0" u="none" strike="noStrike" dirty="0" smtClean="0">
                          <a:solidFill>
                            <a:srgbClr val="000000"/>
                          </a:solidFill>
                          <a:effectLst/>
                          <a:latin typeface="Meiryo UI"/>
                        </a:rPr>
                        <a:t>評価</a:t>
                      </a:r>
                      <a:endParaRPr lang="en-US" altLang="ja-JP" sz="1100" b="0" i="0" u="none" strike="noStrike" dirty="0" smtClean="0">
                        <a:solidFill>
                          <a:srgbClr val="000000"/>
                        </a:solidFill>
                        <a:effectLst/>
                        <a:latin typeface="Meiryo UI"/>
                      </a:endParaRPr>
                    </a:p>
                    <a:p>
                      <a:pPr algn="l" fontAlgn="b"/>
                      <a:r>
                        <a:rPr lang="ja-JP" altLang="en-US" sz="1400" b="0" i="0" u="none" strike="noStrike" baseline="0" dirty="0" smtClean="0">
                          <a:solidFill>
                            <a:srgbClr val="000000"/>
                          </a:solidFill>
                          <a:effectLst/>
                          <a:latin typeface="Meiryo UI"/>
                        </a:rPr>
                        <a:t>　</a:t>
                      </a:r>
                      <a:r>
                        <a:rPr lang="ja-JP" altLang="en-US" sz="1400" b="0" i="0" u="none" strike="noStrike" dirty="0" smtClean="0">
                          <a:solidFill>
                            <a:srgbClr val="000000"/>
                          </a:solidFill>
                          <a:effectLst/>
                          <a:latin typeface="Meiryo UI"/>
                        </a:rPr>
                        <a:t>絶対</a:t>
                      </a:r>
                      <a:endParaRPr lang="en-US" altLang="ja-JP" sz="1400" b="0" i="0" u="none" strike="noStrike" dirty="0" smtClean="0">
                        <a:solidFill>
                          <a:srgbClr val="000000"/>
                        </a:solidFill>
                        <a:effectLst/>
                        <a:latin typeface="Meiryo UI"/>
                      </a:endParaRPr>
                    </a:p>
                    <a:p>
                      <a:pPr algn="l" fontAlgn="b"/>
                      <a:r>
                        <a:rPr lang="ja-JP" altLang="en-US" sz="1400" b="0" i="0" u="none" strike="noStrike" dirty="0" smtClean="0">
                          <a:solidFill>
                            <a:srgbClr val="000000"/>
                          </a:solidFill>
                          <a:effectLst/>
                          <a:latin typeface="Meiryo UI"/>
                        </a:rPr>
                        <a:t>　評価</a:t>
                      </a:r>
                      <a:r>
                        <a:rPr lang="ja-JP" altLang="en-US" sz="1400" b="0" i="0" u="none" strike="noStrike" dirty="0">
                          <a:solidFill>
                            <a:srgbClr val="000000"/>
                          </a:solidFill>
                          <a:effectLst/>
                          <a:latin typeface="Meiryo UI"/>
                        </a:rPr>
                        <a:t>　　　　　</a:t>
                      </a:r>
                      <a:r>
                        <a:rPr lang="ja-JP" altLang="en-US" sz="1400" b="0" i="0" u="none" strike="noStrike" dirty="0" smtClean="0">
                          <a:solidFill>
                            <a:srgbClr val="000000"/>
                          </a:solidFill>
                          <a:effectLst/>
                          <a:latin typeface="Meiryo UI"/>
                        </a:rPr>
                        <a:t>　</a:t>
                      </a:r>
                      <a:endParaRPr lang="ja-JP" altLang="en-US" sz="1000" b="0" i="0" u="none" strike="noStrike" dirty="0">
                        <a:solidFill>
                          <a:srgbClr val="000000"/>
                        </a:solidFill>
                        <a:effectLst/>
                        <a:latin typeface="ＭＳ Ｐゴシック"/>
                      </a:endParaRPr>
                    </a:p>
                  </a:txBody>
                  <a:tcPr marL="0" marR="0" marT="0" marB="0">
                    <a:lnL w="38100" cap="flat" cmpd="sng" algn="ctr">
                      <a:solidFill>
                        <a:schemeClr val="tx1"/>
                      </a:solidFill>
                      <a:prstDash val="solid"/>
                      <a:round/>
                      <a:headEnd type="none" w="med" len="med"/>
                      <a:tailEnd type="none" w="med" len="med"/>
                    </a:lnL>
                    <a:lnR w="25400" cap="flat" cmpd="dbl"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00B0F0"/>
                    </a:solidFill>
                  </a:tcPr>
                </a:tc>
                <a:tc>
                  <a:txBody>
                    <a:bodyPr/>
                    <a:lstStyle/>
                    <a:p>
                      <a:pPr algn="ctr" fontAlgn="ctr"/>
                      <a:r>
                        <a:rPr lang="ja-JP" altLang="en-US" sz="1600" b="0" i="0" u="none" strike="noStrike" dirty="0" smtClean="0">
                          <a:solidFill>
                            <a:srgbClr val="000000"/>
                          </a:solidFill>
                          <a:effectLst/>
                          <a:latin typeface="Meiryo UI"/>
                        </a:rPr>
                        <a:t>第一</a:t>
                      </a:r>
                      <a:endParaRPr lang="en-US" altLang="ja-JP" sz="1600" b="0" i="0" u="none" strike="noStrike" dirty="0" smtClean="0">
                        <a:solidFill>
                          <a:srgbClr val="000000"/>
                        </a:solidFill>
                        <a:effectLst/>
                        <a:latin typeface="Meiryo UI"/>
                      </a:endParaRPr>
                    </a:p>
                    <a:p>
                      <a:pPr algn="ctr" fontAlgn="ctr"/>
                      <a:r>
                        <a:rPr lang="ja-JP" altLang="en-US" sz="1600" b="0" i="0" u="none" strike="noStrike" dirty="0" smtClean="0">
                          <a:solidFill>
                            <a:srgbClr val="000000"/>
                          </a:solidFill>
                          <a:effectLst/>
                          <a:latin typeface="Meiryo UI"/>
                        </a:rPr>
                        <a:t>区分</a:t>
                      </a:r>
                      <a:endParaRPr lang="ja-JP" altLang="en-US" sz="1600" b="0" i="0" u="none" strike="noStrike" dirty="0">
                        <a:solidFill>
                          <a:srgbClr val="000000"/>
                        </a:solidFill>
                        <a:effectLst/>
                        <a:latin typeface="Meiryo UI"/>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solidFill>
                      <a:srgbClr val="00B0F0"/>
                    </a:solidFill>
                  </a:tcPr>
                </a:tc>
                <a:tc>
                  <a:txBody>
                    <a:bodyPr/>
                    <a:lstStyle/>
                    <a:p>
                      <a:pPr algn="ctr" fontAlgn="ctr"/>
                      <a:r>
                        <a:rPr lang="ja-JP" altLang="en-US" sz="1600" b="0" i="0" u="none" strike="noStrike" dirty="0" smtClean="0">
                          <a:solidFill>
                            <a:srgbClr val="000000"/>
                          </a:solidFill>
                          <a:effectLst/>
                          <a:latin typeface="Meiryo UI"/>
                        </a:rPr>
                        <a:t>第二</a:t>
                      </a:r>
                      <a:endParaRPr lang="en-US" altLang="ja-JP" sz="1600" b="0" i="0" u="none" strike="noStrike" dirty="0" smtClean="0">
                        <a:solidFill>
                          <a:srgbClr val="000000"/>
                        </a:solidFill>
                        <a:effectLst/>
                        <a:latin typeface="Meiryo UI"/>
                      </a:endParaRPr>
                    </a:p>
                    <a:p>
                      <a:pPr algn="ctr" fontAlgn="ctr"/>
                      <a:r>
                        <a:rPr lang="ja-JP" altLang="en-US" sz="1600" b="0" i="0" u="none" strike="noStrike" dirty="0" smtClean="0">
                          <a:solidFill>
                            <a:srgbClr val="000000"/>
                          </a:solidFill>
                          <a:effectLst/>
                          <a:latin typeface="Meiryo UI"/>
                        </a:rPr>
                        <a:t>区分</a:t>
                      </a:r>
                      <a:endParaRPr lang="ja-JP" altLang="en-US" sz="1600" b="0" i="0" u="none" strike="noStrike" dirty="0">
                        <a:solidFill>
                          <a:srgbClr val="000000"/>
                        </a:solidFill>
                        <a:effectLst/>
                        <a:latin typeface="Meiryo U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solidFill>
                      <a:srgbClr val="00B0F0"/>
                    </a:solidFill>
                  </a:tcPr>
                </a:tc>
                <a:tc>
                  <a:txBody>
                    <a:bodyPr/>
                    <a:lstStyle/>
                    <a:p>
                      <a:pPr algn="ctr" fontAlgn="ctr"/>
                      <a:r>
                        <a:rPr lang="ja-JP" altLang="en-US" sz="1600" b="0" i="0" u="none" strike="noStrike" dirty="0" smtClean="0">
                          <a:solidFill>
                            <a:srgbClr val="000000"/>
                          </a:solidFill>
                          <a:effectLst/>
                          <a:latin typeface="Meiryo UI"/>
                        </a:rPr>
                        <a:t>第三</a:t>
                      </a:r>
                      <a:endParaRPr lang="en-US" altLang="ja-JP" sz="1600" b="0" i="0" u="none" strike="noStrike" dirty="0" smtClean="0">
                        <a:solidFill>
                          <a:srgbClr val="000000"/>
                        </a:solidFill>
                        <a:effectLst/>
                        <a:latin typeface="Meiryo UI"/>
                      </a:endParaRPr>
                    </a:p>
                    <a:p>
                      <a:pPr algn="ctr" fontAlgn="ctr"/>
                      <a:r>
                        <a:rPr lang="ja-JP" altLang="en-US" sz="1600" b="0" i="0" u="none" strike="noStrike" dirty="0" smtClean="0">
                          <a:solidFill>
                            <a:srgbClr val="000000"/>
                          </a:solidFill>
                          <a:effectLst/>
                          <a:latin typeface="Meiryo UI"/>
                        </a:rPr>
                        <a:t>区分</a:t>
                      </a:r>
                      <a:endParaRPr lang="ja-JP" altLang="en-US" sz="1600" b="0" i="0" u="none" strike="noStrike" dirty="0">
                        <a:solidFill>
                          <a:srgbClr val="000000"/>
                        </a:solidFill>
                        <a:effectLst/>
                        <a:latin typeface="Meiryo U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600" b="0" i="0" u="none" strike="noStrike" dirty="0" smtClean="0">
                          <a:solidFill>
                            <a:srgbClr val="000000"/>
                          </a:solidFill>
                          <a:effectLst/>
                          <a:latin typeface="Meiryo UI"/>
                        </a:rPr>
                        <a:t>第四</a:t>
                      </a:r>
                      <a:endParaRPr lang="en-US" altLang="ja-JP" sz="1600" b="0" i="0" u="none" strike="noStrike" dirty="0" smtClean="0">
                        <a:solidFill>
                          <a:srgbClr val="000000"/>
                        </a:solidFill>
                        <a:effectLst/>
                        <a:latin typeface="Meiryo UI"/>
                      </a:endParaRPr>
                    </a:p>
                    <a:p>
                      <a:pPr algn="ctr" fontAlgn="ctr"/>
                      <a:r>
                        <a:rPr lang="ja-JP" altLang="en-US" sz="1600" b="0" i="0" u="none" strike="noStrike" dirty="0" smtClean="0">
                          <a:solidFill>
                            <a:srgbClr val="000000"/>
                          </a:solidFill>
                          <a:effectLst/>
                          <a:latin typeface="Meiryo UI"/>
                        </a:rPr>
                        <a:t>区分</a:t>
                      </a:r>
                      <a:endParaRPr lang="ja-JP" altLang="en-US" sz="1600" b="0" i="0" u="none" strike="noStrike" dirty="0">
                        <a:solidFill>
                          <a:srgbClr val="000000"/>
                        </a:solidFill>
                        <a:effectLst/>
                        <a:latin typeface="Meiryo U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600" b="0" i="0" u="none" strike="noStrike" dirty="0" smtClean="0">
                          <a:solidFill>
                            <a:srgbClr val="000000"/>
                          </a:solidFill>
                          <a:effectLst/>
                          <a:latin typeface="Meiryo UI"/>
                        </a:rPr>
                        <a:t>第五</a:t>
                      </a:r>
                      <a:endParaRPr lang="en-US" altLang="ja-JP" sz="1600" b="0" i="0" u="none" strike="noStrike" dirty="0" smtClean="0">
                        <a:solidFill>
                          <a:srgbClr val="000000"/>
                        </a:solidFill>
                        <a:effectLst/>
                        <a:latin typeface="Meiryo UI"/>
                      </a:endParaRPr>
                    </a:p>
                    <a:p>
                      <a:pPr algn="ctr" fontAlgn="ctr"/>
                      <a:r>
                        <a:rPr lang="ja-JP" altLang="en-US" sz="1600" b="0" i="0" u="none" strike="noStrike" dirty="0" smtClean="0">
                          <a:solidFill>
                            <a:srgbClr val="000000"/>
                          </a:solidFill>
                          <a:effectLst/>
                          <a:latin typeface="Meiryo UI"/>
                        </a:rPr>
                        <a:t>区分</a:t>
                      </a:r>
                      <a:endParaRPr lang="ja-JP" altLang="en-US" sz="1600" b="0" i="0" u="none" strike="noStrike" dirty="0">
                        <a:solidFill>
                          <a:srgbClr val="000000"/>
                        </a:solidFill>
                        <a:effectLst/>
                        <a:latin typeface="Meiryo UI"/>
                      </a:endParaRP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600" b="0" i="0" u="none" strike="noStrike" dirty="0">
                          <a:solidFill>
                            <a:srgbClr val="000000"/>
                          </a:solidFill>
                          <a:effectLst/>
                          <a:latin typeface="Meiryo UI"/>
                        </a:rPr>
                        <a:t>総計</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600" b="0" i="0" u="none" strike="noStrike" dirty="0">
                          <a:solidFill>
                            <a:srgbClr val="000000"/>
                          </a:solidFill>
                          <a:effectLst/>
                          <a:latin typeface="Meiryo UI"/>
                        </a:rPr>
                        <a:t>割合</a:t>
                      </a:r>
                    </a:p>
                  </a:txBody>
                  <a:tcPr marL="0" marR="0" marT="0" marB="0" anchor="ctr">
                    <a:lnL w="25400" cap="flat" cmpd="dbl"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504000">
                <a:tc>
                  <a:txBody>
                    <a:bodyPr/>
                    <a:lstStyle/>
                    <a:p>
                      <a:pPr algn="ctr" fontAlgn="ctr"/>
                      <a:r>
                        <a:rPr lang="en-US" sz="1600" b="0" i="0" u="none" strike="noStrike" dirty="0">
                          <a:solidFill>
                            <a:srgbClr val="000000"/>
                          </a:solidFill>
                          <a:effectLst/>
                          <a:latin typeface="Meiryo UI"/>
                        </a:rPr>
                        <a:t>S</a:t>
                      </a:r>
                    </a:p>
                  </a:txBody>
                  <a:tcPr marL="0" marR="0" marT="0" marB="0" anchor="ctr">
                    <a:lnL w="38100" cap="flat" cmpd="sng" algn="ctr">
                      <a:solidFill>
                        <a:schemeClr val="tx1"/>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altLang="ja-JP" sz="1600" b="0" i="0" u="none" strike="noStrike" dirty="0" smtClean="0">
                          <a:solidFill>
                            <a:schemeClr val="tx1"/>
                          </a:solidFill>
                          <a:effectLst/>
                          <a:latin typeface="Meiryo UI"/>
                        </a:rPr>
                        <a:t>17</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17</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0.2%</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ctr" fontAlgn="ctr"/>
                      <a:r>
                        <a:rPr lang="en-US" sz="1600" b="0" i="0" u="none" strike="noStrike" dirty="0">
                          <a:solidFill>
                            <a:srgbClr val="000000"/>
                          </a:solidFill>
                          <a:effectLst/>
                          <a:latin typeface="Meiryo UI"/>
                        </a:rPr>
                        <a:t>A</a:t>
                      </a:r>
                    </a:p>
                  </a:txBody>
                  <a:tcPr marL="0" marR="0" marT="0" marB="0" anchor="ctr">
                    <a:lnL w="38100" cap="flat" cmpd="sng" algn="ctr">
                      <a:solidFill>
                        <a:schemeClr val="tx1"/>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altLang="ja-JP" sz="1600" b="0" i="0" u="none" strike="noStrike" dirty="0" smtClean="0">
                          <a:solidFill>
                            <a:schemeClr val="tx1"/>
                          </a:solidFill>
                          <a:effectLst/>
                          <a:latin typeface="Meiryo UI"/>
                        </a:rPr>
                        <a:t>462</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1,413</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1600" b="0" i="0" u="none" strike="noStrike" dirty="0" smtClean="0">
                          <a:solidFill>
                            <a:schemeClr val="tx1"/>
                          </a:solidFill>
                          <a:effectLst/>
                          <a:latin typeface="Meiryo UI"/>
                        </a:rPr>
                        <a:t>425</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2,300</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27.2%</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000">
                <a:tc>
                  <a:txBody>
                    <a:bodyPr/>
                    <a:lstStyle/>
                    <a:p>
                      <a:pPr algn="ctr" fontAlgn="ctr"/>
                      <a:r>
                        <a:rPr lang="en-US" sz="1600" b="0" i="0" u="none" strike="noStrike" dirty="0">
                          <a:solidFill>
                            <a:srgbClr val="000000"/>
                          </a:solidFill>
                          <a:effectLst/>
                          <a:latin typeface="Meiryo UI"/>
                        </a:rPr>
                        <a:t>B</a:t>
                      </a:r>
                    </a:p>
                  </a:txBody>
                  <a:tcPr marL="0" marR="0" marT="0" marB="0" anchor="ctr">
                    <a:lnL w="38100" cap="flat" cmpd="sng" algn="ctr">
                      <a:solidFill>
                        <a:schemeClr val="tx1"/>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277</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4,554</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1600" b="0" i="0" u="none" strike="noStrike" dirty="0" smtClean="0">
                          <a:solidFill>
                            <a:schemeClr val="tx1"/>
                          </a:solidFill>
                          <a:effectLst/>
                          <a:latin typeface="Meiryo UI"/>
                        </a:rPr>
                        <a:t>865</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314</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6,010</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71.1%</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algn="ctr" fontAlgn="ctr"/>
                      <a:r>
                        <a:rPr lang="en-US" sz="1600" b="0" i="0" u="none" strike="noStrike" dirty="0">
                          <a:solidFill>
                            <a:srgbClr val="000000"/>
                          </a:solidFill>
                          <a:effectLst/>
                          <a:latin typeface="Meiryo UI"/>
                        </a:rPr>
                        <a:t>C</a:t>
                      </a:r>
                    </a:p>
                  </a:txBody>
                  <a:tcPr marL="0" marR="0" marT="0" marB="0" anchor="ctr">
                    <a:lnL w="38100" cap="flat" cmpd="sng" algn="ctr">
                      <a:solidFill>
                        <a:schemeClr val="tx1"/>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ja-JP" altLang="en-US"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1600" b="0" i="0" u="none" strike="noStrike" dirty="0" smtClean="0">
                          <a:solidFill>
                            <a:schemeClr val="tx1"/>
                          </a:solidFill>
                          <a:effectLst/>
                          <a:latin typeface="Meiryo UI"/>
                        </a:rPr>
                        <a:t>91</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91</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1.1%</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00">
                <a:tc>
                  <a:txBody>
                    <a:bodyPr/>
                    <a:lstStyle/>
                    <a:p>
                      <a:pPr algn="ctr" fontAlgn="ctr"/>
                      <a:r>
                        <a:rPr lang="en-US" sz="1600" b="0" i="0" u="none" strike="noStrike" dirty="0">
                          <a:solidFill>
                            <a:srgbClr val="000000"/>
                          </a:solidFill>
                          <a:effectLst/>
                          <a:latin typeface="Meiryo UI"/>
                        </a:rPr>
                        <a:t>D</a:t>
                      </a:r>
                    </a:p>
                  </a:txBody>
                  <a:tcPr marL="0" marR="0" marT="0" marB="0" anchor="ctr">
                    <a:lnL w="38100" cap="flat" cmpd="sng" algn="ctr">
                      <a:solidFill>
                        <a:schemeClr val="tx1"/>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l" fontAlgn="b"/>
                      <a:endParaRPr lang="ja-JP" altLang="en-US"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altLang="ja-JP" sz="1600" b="0" i="0" u="none" strike="noStrike" dirty="0" smtClean="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34</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altLang="ja-JP" sz="1600" b="0" i="0" u="none" strike="noStrike" dirty="0" smtClean="0">
                          <a:solidFill>
                            <a:schemeClr val="tx1"/>
                          </a:solidFill>
                          <a:effectLst/>
                          <a:latin typeface="Meiryo UI"/>
                        </a:rPr>
                        <a:t>34</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0.4%</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2446">
                <a:tc>
                  <a:txBody>
                    <a:bodyPr/>
                    <a:lstStyle/>
                    <a:p>
                      <a:pPr algn="ctr" fontAlgn="ctr"/>
                      <a:r>
                        <a:rPr lang="ja-JP" altLang="en-US" sz="1600" b="0" i="0" u="none" strike="noStrike" dirty="0">
                          <a:solidFill>
                            <a:srgbClr val="000000"/>
                          </a:solidFill>
                          <a:effectLst/>
                          <a:latin typeface="Meiryo UI"/>
                        </a:rPr>
                        <a:t>総人数</a:t>
                      </a:r>
                    </a:p>
                  </a:txBody>
                  <a:tcPr marL="0" marR="0" marT="0" marB="0" anchor="ctr">
                    <a:lnL w="38100" cap="flat" cmpd="sng" algn="ctr">
                      <a:solidFill>
                        <a:schemeClr val="tx1"/>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r" fontAlgn="b"/>
                      <a:r>
                        <a:rPr lang="en-US" altLang="ja-JP" sz="1600" b="0" i="0" u="none" strike="noStrike" dirty="0" smtClean="0">
                          <a:solidFill>
                            <a:schemeClr val="tx1"/>
                          </a:solidFill>
                          <a:effectLst/>
                          <a:latin typeface="Meiryo UI"/>
                        </a:rPr>
                        <a:t>479</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1,690</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4,979</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865</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439</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8,452</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100.0%</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2446">
                <a:tc>
                  <a:txBody>
                    <a:bodyPr/>
                    <a:lstStyle/>
                    <a:p>
                      <a:pPr algn="ctr" fontAlgn="ctr"/>
                      <a:r>
                        <a:rPr lang="ja-JP" altLang="en-US" sz="1600" b="0" i="0" u="none" strike="noStrike" dirty="0">
                          <a:solidFill>
                            <a:srgbClr val="000000"/>
                          </a:solidFill>
                          <a:effectLst/>
                          <a:latin typeface="Meiryo UI"/>
                        </a:rPr>
                        <a:t>割合</a:t>
                      </a:r>
                    </a:p>
                  </a:txBody>
                  <a:tcPr marL="0" marR="0" marT="0" marB="0" anchor="ctr">
                    <a:lnL w="38100" cap="flat" cmpd="sng" algn="ctr">
                      <a:solidFill>
                        <a:schemeClr val="tx1"/>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r" fontAlgn="b"/>
                      <a:r>
                        <a:rPr lang="en-US" altLang="ja-JP" sz="1600" b="0" i="0" u="none" strike="noStrike" dirty="0" smtClean="0">
                          <a:solidFill>
                            <a:schemeClr val="tx1"/>
                          </a:solidFill>
                          <a:effectLst/>
                          <a:latin typeface="Meiryo UI"/>
                        </a:rPr>
                        <a:t>5.7%</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20.0%</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58.9%</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10.2%</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5.2%</a:t>
                      </a:r>
                      <a:endParaRPr lang="en-US" altLang="ja-JP" sz="1600" b="0" i="0" u="none" strike="noStrike" dirty="0">
                        <a:solidFill>
                          <a:schemeClr val="tx1"/>
                        </a:solidFill>
                        <a:effectLst/>
                        <a:latin typeface="Meiryo UI"/>
                      </a:endParaRP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altLang="ja-JP" sz="1600" b="0" i="0" u="none" strike="noStrike" dirty="0" smtClean="0">
                          <a:solidFill>
                            <a:schemeClr val="tx1"/>
                          </a:solidFill>
                          <a:effectLst/>
                          <a:latin typeface="Meiryo UI"/>
                        </a:rPr>
                        <a:t>100.0%</a:t>
                      </a:r>
                      <a:endParaRPr lang="en-US" altLang="ja-JP" sz="1600" b="0" i="0" u="none" strike="noStrike" dirty="0">
                        <a:solidFill>
                          <a:schemeClr val="tx1"/>
                        </a:solidFill>
                        <a:effectLst/>
                        <a:latin typeface="Meiryo UI"/>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ja-JP" altLang="en-US" sz="1600" b="0" i="0" u="none" strike="noStrike" dirty="0">
                          <a:solidFill>
                            <a:schemeClr val="tx1"/>
                          </a:solidFill>
                          <a:effectLst/>
                          <a:latin typeface="Meiryo UI"/>
                        </a:rPr>
                        <a:t>　</a:t>
                      </a:r>
                    </a:p>
                  </a:txBody>
                  <a:tcPr marL="0" marR="0" marT="0" marB="0" anchor="b">
                    <a:lnL w="25400" cap="flat" cmpd="dbl"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111</a:t>
            </a:fld>
            <a:endParaRPr kumimoji="1" lang="ja-JP" altLang="en-US"/>
          </a:p>
        </p:txBody>
      </p:sp>
    </p:spTree>
    <p:extLst>
      <p:ext uri="{BB962C8B-B14F-4D97-AF65-F5344CB8AC3E}">
        <p14:creationId xmlns:p14="http://schemas.microsoft.com/office/powerpoint/2010/main" val="12239786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４．（１６）</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Ⅳ【</a:t>
            </a:r>
            <a:r>
              <a:rPr kumimoji="1" lang="ja-JP" altLang="en-US" sz="1600" b="1" u="sng" dirty="0" smtClean="0">
                <a:solidFill>
                  <a:schemeClr val="bg1"/>
                </a:solidFill>
                <a:latin typeface="ＭＳ Ｐゴシック" panose="020B0600070205080204" pitchFamily="50" charset="-128"/>
                <a:ea typeface="ＭＳ Ｐゴシック" panose="020B0600070205080204" pitchFamily="50" charset="-128"/>
              </a:rPr>
              <a:t>人事</a:t>
            </a:r>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（４）公募制度</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27904"/>
          <a:ext cx="8712968" cy="216596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288032">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800200">
                <a:tc>
                  <a:txBody>
                    <a:bodyPr/>
                    <a:lstStyle/>
                    <a:p>
                      <a:pPr marL="0" indent="0"/>
                      <a:r>
                        <a:rPr kumimoji="1" lang="ja-JP" altLang="en-US" sz="1400" dirty="0" smtClean="0"/>
                        <a:t>　知事・副知事に次ぐ府政運営の重要な役割を担う職である「部長」の登用に際しては、行政・民間を問わずﾏﾈｼﾞﾒﾝﾄ力・ﾘｰﾀﾞｰｼｯﾌﾟに長けた優秀な人材を任用することが必要。</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　部の長の職等については、庁内外を問わず広く人材を募集し、より優秀な人材を確保。</a:t>
                      </a:r>
                    </a:p>
                    <a:p>
                      <a:pPr marL="92075" indent="-92075"/>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　職員基本条例（</a:t>
                      </a:r>
                      <a:r>
                        <a:rPr kumimoji="1" lang="en-US" altLang="ja-JP" sz="1400" dirty="0" smtClean="0"/>
                        <a:t>2012</a:t>
                      </a:r>
                      <a:r>
                        <a:rPr kumimoji="1" lang="ja-JP" altLang="en-US" sz="1400" dirty="0" smtClean="0"/>
                        <a:t>年</a:t>
                      </a:r>
                      <a:r>
                        <a:rPr kumimoji="1" lang="en-US" altLang="ja-JP" sz="1400" dirty="0" smtClean="0"/>
                        <a:t>3</a:t>
                      </a:r>
                      <a:r>
                        <a:rPr kumimoji="1" lang="ja-JP" altLang="en-US" sz="1400" dirty="0" smtClean="0"/>
                        <a:t>月制定）に基づき、部の長の職等については、原則、公募（職員からの募集を含む）により任用。</a:t>
                      </a:r>
                    </a:p>
                    <a:p>
                      <a:pPr marL="92075" indent="-92075"/>
                      <a:endParaRPr kumimoji="1" lang="ja-JP" altLang="en-US" sz="1400" dirty="0" smtClean="0"/>
                    </a:p>
                    <a:p>
                      <a:pPr marL="92075" indent="-92075"/>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1400" dirty="0" smtClean="0"/>
                        <a:t>　</a:t>
                      </a:r>
                      <a:r>
                        <a:rPr kumimoji="1" lang="ja-JP" altLang="en-US" sz="1400" dirty="0" smtClean="0">
                          <a:solidFill>
                            <a:schemeClr val="tx1"/>
                          </a:solidFill>
                        </a:rPr>
                        <a:t>職員基本条例に基づき部長ポストを公募</a:t>
                      </a:r>
                      <a:endParaRPr kumimoji="1" lang="en-US" altLang="ja-JP" sz="1400" dirty="0" smtClean="0">
                        <a:solidFill>
                          <a:schemeClr val="tx1"/>
                        </a:solidFill>
                      </a:endParaRPr>
                    </a:p>
                    <a:p>
                      <a:r>
                        <a:rPr kumimoji="1" lang="ja-JP" altLang="en-US" sz="1400" dirty="0" smtClean="0">
                          <a:solidFill>
                            <a:schemeClr val="tx1"/>
                          </a:solidFill>
                        </a:rPr>
                        <a:t>⇒</a:t>
                      </a:r>
                      <a:r>
                        <a:rPr kumimoji="1" lang="en-US" altLang="ja-JP" sz="1400" dirty="0" smtClean="0">
                          <a:solidFill>
                            <a:schemeClr val="tx1"/>
                          </a:solidFill>
                        </a:rPr>
                        <a:t>10</a:t>
                      </a:r>
                      <a:r>
                        <a:rPr kumimoji="1" lang="ja-JP" altLang="en-US" sz="1400" dirty="0" smtClean="0">
                          <a:solidFill>
                            <a:schemeClr val="tx1"/>
                          </a:solidFill>
                        </a:rPr>
                        <a:t>名のうち</a:t>
                      </a:r>
                      <a:r>
                        <a:rPr kumimoji="1" lang="en-US" altLang="ja-JP" sz="1400" dirty="0" smtClean="0">
                          <a:solidFill>
                            <a:schemeClr val="tx1"/>
                          </a:solidFill>
                        </a:rPr>
                        <a:t>3</a:t>
                      </a:r>
                      <a:r>
                        <a:rPr kumimoji="1" lang="ja-JP" altLang="en-US" sz="1400" dirty="0" smtClean="0">
                          <a:solidFill>
                            <a:schemeClr val="tx1"/>
                          </a:solidFill>
                        </a:rPr>
                        <a:t>名が公募を</a:t>
                      </a:r>
                      <a:endParaRPr kumimoji="1" lang="en-US" altLang="ja-JP" sz="1400" dirty="0" smtClean="0">
                        <a:solidFill>
                          <a:schemeClr val="tx1"/>
                        </a:solidFill>
                      </a:endParaRPr>
                    </a:p>
                    <a:p>
                      <a:r>
                        <a:rPr kumimoji="1" lang="ja-JP" altLang="en-US" sz="1400" dirty="0" smtClean="0">
                          <a:solidFill>
                            <a:schemeClr val="tx1"/>
                          </a:solidFill>
                        </a:rPr>
                        <a:t>　経て任用された部長　</a:t>
                      </a:r>
                      <a:endParaRPr kumimoji="1" lang="en-US" altLang="ja-JP" sz="1400" dirty="0" smtClean="0">
                        <a:solidFill>
                          <a:schemeClr val="tx1"/>
                        </a:solidFill>
                      </a:endParaRPr>
                    </a:p>
                    <a:p>
                      <a:r>
                        <a:rPr kumimoji="1" lang="ja-JP" altLang="en-US" sz="1400" dirty="0" smtClean="0">
                          <a:solidFill>
                            <a:schemeClr val="tx1"/>
                          </a:solidFill>
                        </a:rPr>
                        <a:t>　　（</a:t>
                      </a:r>
                      <a:r>
                        <a:rPr kumimoji="1" lang="en-US" altLang="ja-JP" sz="1400" dirty="0" smtClean="0">
                          <a:solidFill>
                            <a:schemeClr val="tx1"/>
                          </a:solidFill>
                        </a:rPr>
                        <a:t>2018</a:t>
                      </a:r>
                      <a:r>
                        <a:rPr kumimoji="1" lang="ja-JP" altLang="en-US" sz="1400" dirty="0" smtClean="0">
                          <a:solidFill>
                            <a:schemeClr val="tx1"/>
                          </a:solidFill>
                        </a:rPr>
                        <a:t>年４月現在）</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nvPr>
        </p:nvGraphicFramePr>
        <p:xfrm>
          <a:off x="498232" y="3047969"/>
          <a:ext cx="7818186" cy="2668651"/>
        </p:xfrm>
        <a:graphic>
          <a:graphicData uri="http://schemas.openxmlformats.org/drawingml/2006/table">
            <a:tbl>
              <a:tblPr firstRow="1" bandRow="1">
                <a:tableStyleId>{5C22544A-7EE6-4342-B048-85BDC9FD1C3A}</a:tableStyleId>
              </a:tblPr>
              <a:tblGrid>
                <a:gridCol w="1123862">
                  <a:extLst>
                    <a:ext uri="{9D8B030D-6E8A-4147-A177-3AD203B41FA5}">
                      <a16:colId xmlns:a16="http://schemas.microsoft.com/office/drawing/2014/main" val="20000"/>
                    </a:ext>
                  </a:extLst>
                </a:gridCol>
                <a:gridCol w="956332">
                  <a:extLst>
                    <a:ext uri="{9D8B030D-6E8A-4147-A177-3AD203B41FA5}">
                      <a16:colId xmlns:a16="http://schemas.microsoft.com/office/drawing/2014/main" val="20001"/>
                    </a:ext>
                  </a:extLst>
                </a:gridCol>
                <a:gridCol w="956332">
                  <a:extLst>
                    <a:ext uri="{9D8B030D-6E8A-4147-A177-3AD203B41FA5}">
                      <a16:colId xmlns:a16="http://schemas.microsoft.com/office/drawing/2014/main" val="20002"/>
                    </a:ext>
                  </a:extLst>
                </a:gridCol>
                <a:gridCol w="956332">
                  <a:extLst>
                    <a:ext uri="{9D8B030D-6E8A-4147-A177-3AD203B41FA5}">
                      <a16:colId xmlns:a16="http://schemas.microsoft.com/office/drawing/2014/main" val="20003"/>
                    </a:ext>
                  </a:extLst>
                </a:gridCol>
                <a:gridCol w="956332">
                  <a:extLst>
                    <a:ext uri="{9D8B030D-6E8A-4147-A177-3AD203B41FA5}">
                      <a16:colId xmlns:a16="http://schemas.microsoft.com/office/drawing/2014/main" val="20004"/>
                    </a:ext>
                  </a:extLst>
                </a:gridCol>
                <a:gridCol w="956332">
                  <a:extLst>
                    <a:ext uri="{9D8B030D-6E8A-4147-A177-3AD203B41FA5}">
                      <a16:colId xmlns:a16="http://schemas.microsoft.com/office/drawing/2014/main" val="20005"/>
                    </a:ext>
                  </a:extLst>
                </a:gridCol>
                <a:gridCol w="956332">
                  <a:extLst>
                    <a:ext uri="{9D8B030D-6E8A-4147-A177-3AD203B41FA5}">
                      <a16:colId xmlns:a16="http://schemas.microsoft.com/office/drawing/2014/main" val="20006"/>
                    </a:ext>
                  </a:extLst>
                </a:gridCol>
                <a:gridCol w="956332">
                  <a:extLst>
                    <a:ext uri="{9D8B030D-6E8A-4147-A177-3AD203B41FA5}">
                      <a16:colId xmlns:a16="http://schemas.microsoft.com/office/drawing/2014/main" val="20007"/>
                    </a:ext>
                  </a:extLst>
                </a:gridCol>
              </a:tblGrid>
              <a:tr h="360040">
                <a:tc>
                  <a:txBody>
                    <a:bodyPr/>
                    <a:lstStyle/>
                    <a:p>
                      <a:pPr algn="ctr"/>
                      <a:endParaRPr kumimoji="1" lang="ja-JP" altLang="en-US" sz="1400" dirty="0"/>
                    </a:p>
                  </a:txBody>
                  <a:tcPr/>
                </a:tc>
                <a:tc>
                  <a:txBody>
                    <a:bodyPr/>
                    <a:lstStyle/>
                    <a:p>
                      <a:pPr algn="ctr"/>
                      <a:r>
                        <a:rPr kumimoji="1" lang="en-US" altLang="ja-JP" sz="1400" dirty="0" smtClean="0"/>
                        <a:t>2012</a:t>
                      </a:r>
                      <a:r>
                        <a:rPr kumimoji="1" lang="ja-JP" altLang="en-US" sz="1400" dirty="0" smtClean="0"/>
                        <a:t>年</a:t>
                      </a:r>
                      <a:endParaRPr kumimoji="1" lang="ja-JP" altLang="en-US" sz="1400" dirty="0"/>
                    </a:p>
                  </a:txBody>
                  <a:tcPr/>
                </a:tc>
                <a:tc>
                  <a:txBody>
                    <a:bodyPr/>
                    <a:lstStyle/>
                    <a:p>
                      <a:pPr algn="ctr"/>
                      <a:r>
                        <a:rPr kumimoji="1" lang="en-US" altLang="ja-JP" sz="1400" dirty="0" smtClean="0"/>
                        <a:t>2013</a:t>
                      </a:r>
                      <a:r>
                        <a:rPr kumimoji="1" lang="ja-JP" altLang="en-US" sz="1400" dirty="0" smtClean="0"/>
                        <a:t>年</a:t>
                      </a:r>
                      <a:endParaRPr kumimoji="1" lang="ja-JP" altLang="en-US" sz="1400" dirty="0"/>
                    </a:p>
                  </a:txBody>
                  <a:tcPr/>
                </a:tc>
                <a:tc>
                  <a:txBody>
                    <a:bodyPr/>
                    <a:lstStyle/>
                    <a:p>
                      <a:pPr algn="ctr"/>
                      <a:r>
                        <a:rPr kumimoji="1" lang="en-US" altLang="ja-JP" sz="1400" dirty="0" smtClean="0"/>
                        <a:t>2014</a:t>
                      </a:r>
                      <a:r>
                        <a:rPr kumimoji="1" lang="ja-JP" altLang="en-US" sz="1400" dirty="0" smtClean="0"/>
                        <a:t>年</a:t>
                      </a:r>
                      <a:endParaRPr kumimoji="1" lang="ja-JP" altLang="en-US" sz="1400" dirty="0"/>
                    </a:p>
                  </a:txBody>
                  <a:tcPr/>
                </a:tc>
                <a:tc>
                  <a:txBody>
                    <a:bodyPr/>
                    <a:lstStyle/>
                    <a:p>
                      <a:pPr algn="ctr"/>
                      <a:r>
                        <a:rPr kumimoji="1" lang="en-US" altLang="ja-JP" sz="1400" dirty="0" smtClean="0"/>
                        <a:t>2015</a:t>
                      </a:r>
                      <a:r>
                        <a:rPr kumimoji="1" lang="ja-JP" altLang="en-US" sz="1400" dirty="0" smtClean="0"/>
                        <a:t>年</a:t>
                      </a:r>
                      <a:endParaRPr kumimoji="1" lang="ja-JP" altLang="en-US" sz="1400" dirty="0"/>
                    </a:p>
                  </a:txBody>
                  <a:tcPr/>
                </a:tc>
                <a:tc>
                  <a:txBody>
                    <a:bodyPr/>
                    <a:lstStyle/>
                    <a:p>
                      <a:pPr algn="ctr"/>
                      <a:r>
                        <a:rPr kumimoji="1" lang="en-US" altLang="ja-JP" sz="1400" dirty="0" smtClean="0"/>
                        <a:t>2016</a:t>
                      </a:r>
                      <a:r>
                        <a:rPr kumimoji="1" lang="ja-JP" altLang="en-US" sz="1400" dirty="0" smtClean="0"/>
                        <a:t>年</a:t>
                      </a:r>
                      <a:endParaRPr kumimoji="1" lang="ja-JP" altLang="en-US" sz="1400" dirty="0"/>
                    </a:p>
                  </a:txBody>
                  <a:tcPr/>
                </a:tc>
                <a:tc>
                  <a:txBody>
                    <a:bodyPr/>
                    <a:lstStyle/>
                    <a:p>
                      <a:pPr algn="ctr"/>
                      <a:r>
                        <a:rPr kumimoji="1" lang="en-US" altLang="ja-JP" sz="1400" dirty="0" smtClean="0"/>
                        <a:t>2017</a:t>
                      </a:r>
                      <a:r>
                        <a:rPr kumimoji="1" lang="ja-JP" altLang="en-US" sz="1400" dirty="0" smtClean="0"/>
                        <a:t>年</a:t>
                      </a:r>
                      <a:endParaRPr kumimoji="1" lang="ja-JP" altLang="en-US" sz="1400" dirty="0"/>
                    </a:p>
                  </a:txBody>
                  <a:tcPr/>
                </a:tc>
                <a:tc>
                  <a:txBody>
                    <a:bodyPr/>
                    <a:lstStyle/>
                    <a:p>
                      <a:pPr algn="ctr"/>
                      <a:r>
                        <a:rPr kumimoji="1" lang="en-US" altLang="ja-JP" sz="1400" dirty="0" smtClean="0">
                          <a:solidFill>
                            <a:schemeClr val="bg1"/>
                          </a:solidFill>
                        </a:rPr>
                        <a:t>2018</a:t>
                      </a:r>
                      <a:r>
                        <a:rPr kumimoji="1" lang="ja-JP" altLang="en-US" sz="1400" dirty="0" smtClean="0">
                          <a:solidFill>
                            <a:schemeClr val="bg1"/>
                          </a:solidFill>
                        </a:rPr>
                        <a:t>年</a:t>
                      </a:r>
                      <a:endParaRPr kumimoji="1" lang="ja-JP" altLang="en-US" sz="1400" dirty="0">
                        <a:solidFill>
                          <a:schemeClr val="bg1"/>
                        </a:solidFill>
                      </a:endParaRPr>
                    </a:p>
                  </a:txBody>
                  <a:tcPr/>
                </a:tc>
                <a:extLst>
                  <a:ext uri="{0D108BD9-81ED-4DB2-BD59-A6C34878D82A}">
                    <a16:rowId xmlns:a16="http://schemas.microsoft.com/office/drawing/2014/main" val="10000"/>
                  </a:ext>
                </a:extLst>
              </a:tr>
              <a:tr h="565315">
                <a:tc>
                  <a:txBody>
                    <a:bodyPr/>
                    <a:lstStyle/>
                    <a:p>
                      <a:pPr>
                        <a:lnSpc>
                          <a:spcPct val="100000"/>
                        </a:lnSpc>
                      </a:pPr>
                      <a:r>
                        <a:rPr kumimoji="1" lang="ja-JP" altLang="en-US" sz="1400" dirty="0" smtClean="0">
                          <a:latin typeface="ＭＳ Ｐゴシック" panose="020B0600070205080204" pitchFamily="50" charset="-128"/>
                          <a:ea typeface="ＭＳ Ｐゴシック" panose="020B0600070205080204" pitchFamily="50" charset="-128"/>
                        </a:rPr>
                        <a:t>部長ポスト</a:t>
                      </a:r>
                      <a:endParaRPr kumimoji="1" lang="ja-JP" altLang="en-US" sz="1400" dirty="0">
                        <a:latin typeface="ＭＳ Ｐゴシック" panose="020B0600070205080204" pitchFamily="50" charset="-128"/>
                        <a:ea typeface="ＭＳ Ｐゴシック" panose="020B0600070205080204" pitchFamily="50" charset="-128"/>
                      </a:endParaRPr>
                    </a:p>
                  </a:txBody>
                  <a:tcPr marT="36000" anchor="ctr"/>
                </a:tc>
                <a:tc>
                  <a:txBody>
                    <a:bodyPr/>
                    <a:lstStyle/>
                    <a:p>
                      <a:pPr algn="ctr">
                        <a:lnSpc>
                          <a:spcPct val="100000"/>
                        </a:lnSpc>
                      </a:pPr>
                      <a:r>
                        <a:rPr kumimoji="1" lang="en-US" altLang="ja-JP" sz="1400" dirty="0" smtClean="0">
                          <a:latin typeface="ＭＳ Ｐゴシック" panose="020B0600070205080204" pitchFamily="50" charset="-128"/>
                          <a:ea typeface="ＭＳ Ｐゴシック" panose="020B0600070205080204" pitchFamily="50" charset="-128"/>
                        </a:rPr>
                        <a:t>9</a:t>
                      </a:r>
                      <a:r>
                        <a:rPr kumimoji="1" lang="ja-JP" altLang="en-US" sz="1400" dirty="0" smtClean="0">
                          <a:latin typeface="ＭＳ Ｐゴシック" panose="020B0600070205080204" pitchFamily="50" charset="-128"/>
                          <a:ea typeface="ＭＳ Ｐゴシック" panose="020B0600070205080204" pitchFamily="50" charset="-128"/>
                        </a:rPr>
                        <a:t>人</a:t>
                      </a:r>
                      <a:endParaRPr kumimoji="1" lang="en-US" altLang="ja-JP" sz="1400" dirty="0" smtClean="0">
                        <a:latin typeface="ＭＳ Ｐゴシック" panose="020B0600070205080204" pitchFamily="50" charset="-128"/>
                        <a:ea typeface="ＭＳ Ｐゴシック" panose="020B0600070205080204" pitchFamily="50" charset="-128"/>
                      </a:endParaRPr>
                    </a:p>
                  </a:txBody>
                  <a:tcPr marT="36000" anchor="ctr"/>
                </a:tc>
                <a:tc>
                  <a:txBody>
                    <a:bodyPr/>
                    <a:lstStyle/>
                    <a:p>
                      <a:pPr algn="ctr">
                        <a:lnSpc>
                          <a:spcPct val="100000"/>
                        </a:lnSpc>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T="36000" anchor="ctr"/>
                </a:tc>
                <a:tc>
                  <a:txBody>
                    <a:bodyPr/>
                    <a:lstStyle/>
                    <a:p>
                      <a:pPr algn="ctr">
                        <a:lnSpc>
                          <a:spcPct val="100000"/>
                        </a:lnSpc>
                      </a:pPr>
                      <a:r>
                        <a:rPr kumimoji="1" lang="en-US" altLang="ja-JP" sz="1400" dirty="0" smtClean="0">
                          <a:latin typeface="ＭＳ Ｐゴシック" panose="020B0600070205080204" pitchFamily="50" charset="-128"/>
                          <a:ea typeface="ＭＳ Ｐゴシック" panose="020B0600070205080204" pitchFamily="50" charset="-128"/>
                        </a:rPr>
                        <a:t>10</a:t>
                      </a:r>
                      <a:r>
                        <a:rPr kumimoji="1" lang="ja-JP" altLang="en-US" sz="1400" dirty="0" smtClean="0">
                          <a:latin typeface="ＭＳ Ｐゴシック" panose="020B0600070205080204" pitchFamily="50" charset="-128"/>
                          <a:ea typeface="ＭＳ Ｐゴシック" panose="020B0600070205080204" pitchFamily="50" charset="-128"/>
                        </a:rPr>
                        <a:t>人</a:t>
                      </a:r>
                      <a:endParaRPr kumimoji="1" lang="en-US" altLang="ja-JP" sz="1400" dirty="0" smtClean="0">
                        <a:latin typeface="ＭＳ Ｐゴシック" panose="020B0600070205080204" pitchFamily="50" charset="-128"/>
                        <a:ea typeface="ＭＳ Ｐゴシック" panose="020B0600070205080204" pitchFamily="50" charset="-128"/>
                      </a:endParaRPr>
                    </a:p>
                  </a:txBody>
                  <a:tcPr marT="36000" anchor="ctr"/>
                </a:tc>
                <a:tc>
                  <a:txBody>
                    <a:bodyPr/>
                    <a:lstStyle/>
                    <a:p>
                      <a:pPr algn="ctr">
                        <a:lnSpc>
                          <a:spcPct val="100000"/>
                        </a:lnSpc>
                      </a:pP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marT="36000" anchor="ctr"/>
                </a:tc>
                <a:tc>
                  <a:txBody>
                    <a:bodyPr/>
                    <a:lstStyle/>
                    <a:p>
                      <a:pPr algn="ctr">
                        <a:lnSpc>
                          <a:spcPct val="100000"/>
                        </a:lnSpc>
                      </a:pP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marT="36000" anchor="ctr"/>
                </a:tc>
                <a:tc>
                  <a:txBody>
                    <a:bodyPr/>
                    <a:lstStyle/>
                    <a:p>
                      <a:pPr algn="ctr">
                        <a:lnSpc>
                          <a:spcPct val="100000"/>
                        </a:lnSpc>
                      </a:pP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marT="36000" anchor="ctr"/>
                </a:tc>
                <a:tc>
                  <a:txBody>
                    <a:bodyPr/>
                    <a:lstStyle/>
                    <a:p>
                      <a:pPr algn="ctr">
                        <a:lnSpc>
                          <a:spcPct val="100000"/>
                        </a:lnSpc>
                      </a:pP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marT="36000" anchor="ctr"/>
                </a:tc>
                <a:extLst>
                  <a:ext uri="{0D108BD9-81ED-4DB2-BD59-A6C34878D82A}">
                    <a16:rowId xmlns:a16="http://schemas.microsoft.com/office/drawing/2014/main" val="10001"/>
                  </a:ext>
                </a:extLst>
              </a:tr>
              <a:tr h="871648">
                <a:tc>
                  <a:txBody>
                    <a:bodyPr/>
                    <a:lstStyle/>
                    <a:p>
                      <a:pPr>
                        <a:lnSpc>
                          <a:spcPct val="100000"/>
                        </a:lnSpc>
                      </a:pPr>
                      <a:r>
                        <a:rPr kumimoji="1" lang="ja-JP" altLang="en-US" sz="1400" dirty="0" smtClean="0">
                          <a:latin typeface="ＭＳ Ｐゴシック" panose="020B0600070205080204" pitchFamily="50" charset="-128"/>
                          <a:ea typeface="ＭＳ Ｐゴシック" panose="020B0600070205080204" pitchFamily="50" charset="-128"/>
                        </a:rPr>
                        <a:t>うち</a:t>
                      </a:r>
                      <a:endParaRPr kumimoji="1" lang="en-US" altLang="ja-JP" sz="1400" dirty="0" smtClean="0">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400" dirty="0" smtClean="0">
                          <a:latin typeface="ＭＳ Ｐゴシック" panose="020B0600070205080204" pitchFamily="50" charset="-128"/>
                          <a:ea typeface="ＭＳ Ｐゴシック" panose="020B0600070205080204" pitchFamily="50" charset="-128"/>
                        </a:rPr>
                        <a:t>公募部長</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a:t>
                      </a:r>
                      <a:r>
                        <a:rPr kumimoji="1" lang="ja-JP" altLang="en-US" sz="1400" dirty="0" smtClean="0">
                          <a:latin typeface="ＭＳ Ｐゴシック" panose="020B0600070205080204" pitchFamily="50" charset="-128"/>
                          <a:ea typeface="ＭＳ Ｐゴシック" panose="020B0600070205080204" pitchFamily="50" charset="-128"/>
                        </a:rPr>
                        <a:t>人</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a:t>
                      </a:r>
                      <a:r>
                        <a:rPr kumimoji="1" lang="en-US" altLang="ja-JP" sz="1400" dirty="0" smtClean="0">
                          <a:latin typeface="ＭＳ Ｐゴシック" panose="020B0600070205080204" pitchFamily="50" charset="-128"/>
                          <a:ea typeface="ＭＳ Ｐゴシック" panose="020B0600070205080204" pitchFamily="50" charset="-128"/>
                        </a:rPr>
                        <a:t>11</a:t>
                      </a:r>
                      <a:r>
                        <a:rPr kumimoji="1" lang="ja-JP" altLang="en-US" sz="1400" dirty="0" smtClean="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　</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a:t>
                      </a:r>
                      <a:r>
                        <a:rPr kumimoji="1" lang="ja-JP" altLang="en-US" sz="1400" dirty="0" smtClean="0">
                          <a:latin typeface="ＭＳ Ｐゴシック" panose="020B0600070205080204" pitchFamily="50" charset="-128"/>
                          <a:ea typeface="ＭＳ Ｐゴシック" panose="020B0600070205080204" pitchFamily="50" charset="-128"/>
                        </a:rPr>
                        <a:t>人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a:t>
                      </a:r>
                      <a:r>
                        <a:rPr kumimoji="1" lang="en-US" altLang="ja-JP" sz="1400" dirty="0" smtClean="0">
                          <a:latin typeface="ＭＳ Ｐゴシック" panose="020B0600070205080204" pitchFamily="50" charset="-128"/>
                          <a:ea typeface="ＭＳ Ｐゴシック" panose="020B0600070205080204" pitchFamily="50" charset="-128"/>
                        </a:rPr>
                        <a:t>30</a:t>
                      </a:r>
                      <a:r>
                        <a:rPr kumimoji="1" lang="ja-JP" altLang="en-US" sz="1400" dirty="0" smtClean="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3</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p>
                      <a:pPr algn="ct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30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endParaRPr kumimoji="1" lang="ja-JP" altLang="en-US" sz="1400" u="none" baseline="0" dirty="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3</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p>
                      <a:pPr algn="ct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30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endParaRPr kumimoji="1" lang="ja-JP" altLang="en-US" sz="1400" u="none" baseline="0" dirty="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4</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p>
                      <a:pPr algn="ct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40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endParaRPr kumimoji="1" lang="ja-JP" altLang="en-US" sz="1400" u="none" baseline="0" dirty="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3</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p>
                      <a:pPr algn="ct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30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endParaRPr kumimoji="1" lang="ja-JP" altLang="en-US" sz="1400" u="none" baseline="0" dirty="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002"/>
                  </a:ext>
                </a:extLst>
              </a:tr>
              <a:tr h="871648">
                <a:tc>
                  <a:txBody>
                    <a:bodyPr/>
                    <a:lstStyle/>
                    <a:p>
                      <a:pPr>
                        <a:lnSpc>
                          <a:spcPct val="100000"/>
                        </a:lnSpc>
                      </a:pPr>
                      <a:r>
                        <a:rPr kumimoji="1" lang="ja-JP" altLang="en-US" sz="1400" dirty="0" smtClean="0">
                          <a:latin typeface="ＭＳ Ｐゴシック" panose="020B0600070205080204" pitchFamily="50" charset="-128"/>
                          <a:ea typeface="ＭＳ Ｐゴシック" panose="020B0600070205080204" pitchFamily="50" charset="-128"/>
                        </a:rPr>
                        <a:t>うち</a:t>
                      </a:r>
                      <a:endParaRPr kumimoji="1" lang="en-US" altLang="ja-JP" sz="1400" dirty="0" smtClean="0">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400" dirty="0" smtClean="0">
                          <a:latin typeface="ＭＳ Ｐゴシック" panose="020B0600070205080204" pitchFamily="50" charset="-128"/>
                          <a:ea typeface="ＭＳ Ｐゴシック" panose="020B0600070205080204" pitchFamily="50" charset="-128"/>
                        </a:rPr>
                        <a:t>外部人材</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a:t>
                      </a:r>
                      <a:r>
                        <a:rPr kumimoji="1" lang="ja-JP" altLang="en-US" sz="1400" dirty="0" smtClean="0">
                          <a:latin typeface="ＭＳ Ｐゴシック" panose="020B0600070205080204" pitchFamily="50" charset="-128"/>
                          <a:ea typeface="ＭＳ Ｐゴシック" panose="020B0600070205080204" pitchFamily="50" charset="-128"/>
                        </a:rPr>
                        <a:t>人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a:t>
                      </a:r>
                      <a:r>
                        <a:rPr kumimoji="1" lang="en-US" altLang="ja-JP" sz="1400" dirty="0" smtClean="0">
                          <a:latin typeface="ＭＳ Ｐゴシック" panose="020B0600070205080204" pitchFamily="50" charset="-128"/>
                          <a:ea typeface="ＭＳ Ｐゴシック" panose="020B0600070205080204" pitchFamily="50" charset="-128"/>
                        </a:rPr>
                        <a:t>11</a:t>
                      </a:r>
                      <a:r>
                        <a:rPr kumimoji="1" lang="ja-JP" altLang="en-US" sz="1400" dirty="0" smtClean="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　</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a:t>
                      </a:r>
                      <a:r>
                        <a:rPr kumimoji="1" lang="ja-JP" altLang="en-US" sz="1400" dirty="0" smtClean="0">
                          <a:latin typeface="ＭＳ Ｐゴシック" panose="020B0600070205080204" pitchFamily="50" charset="-128"/>
                          <a:ea typeface="ＭＳ Ｐゴシック" panose="020B0600070205080204" pitchFamily="50" charset="-128"/>
                        </a:rPr>
                        <a:t>人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a:t>
                      </a:r>
                      <a:r>
                        <a:rPr kumimoji="1" lang="en-US" altLang="ja-JP" sz="1400" dirty="0" smtClean="0">
                          <a:latin typeface="ＭＳ Ｐゴシック" panose="020B0600070205080204" pitchFamily="50" charset="-128"/>
                          <a:ea typeface="ＭＳ Ｐゴシック" panose="020B0600070205080204" pitchFamily="50" charset="-128"/>
                        </a:rPr>
                        <a:t>10</a:t>
                      </a:r>
                      <a:r>
                        <a:rPr kumimoji="1" lang="ja-JP" altLang="en-US" sz="1400" dirty="0" smtClean="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p>
                      <a:pPr algn="ct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endParaRPr kumimoji="1" lang="ja-JP" altLang="en-US" sz="1400" u="none" baseline="0" dirty="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p>
                      <a:pPr algn="ct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endParaRPr kumimoji="1" lang="ja-JP" altLang="en-US" sz="1400" u="none" baseline="0" dirty="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p>
                      <a:pPr algn="ct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endParaRPr kumimoji="1" lang="ja-JP" altLang="en-US" sz="1400" u="none" baseline="0" dirty="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人</a:t>
                      </a:r>
                      <a:endPar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p>
                      <a:pPr algn="ct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r>
                        <a:rPr kumimoji="1" lang="en-US" altLang="ja-JP"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10</a:t>
                      </a:r>
                      <a:r>
                        <a:rPr kumimoji="1" lang="ja-JP" altLang="en-US" sz="1400" u="none" baseline="0" dirty="0" smtClean="0">
                          <a:solidFill>
                            <a:schemeClr val="tx1"/>
                          </a:solidFill>
                          <a:uFill>
                            <a:solidFill>
                              <a:srgbClr val="FF0000"/>
                            </a:solidFill>
                          </a:uFill>
                          <a:latin typeface="ＭＳ Ｐゴシック" panose="020B0600070205080204" pitchFamily="50" charset="-128"/>
                          <a:ea typeface="ＭＳ Ｐゴシック" panose="020B0600070205080204" pitchFamily="50" charset="-128"/>
                        </a:rPr>
                        <a:t>％）</a:t>
                      </a:r>
                      <a:endParaRPr kumimoji="1" lang="ja-JP" altLang="en-US" sz="1400" u="none" baseline="0" dirty="0">
                        <a:solidFill>
                          <a:schemeClr val="tx1"/>
                        </a:solidFill>
                        <a:uFill>
                          <a:solidFill>
                            <a:srgbClr val="FF0000"/>
                          </a:solidFill>
                        </a:u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251520" y="2683122"/>
            <a:ext cx="6264696" cy="338554"/>
          </a:xfrm>
          <a:prstGeom prst="rect">
            <a:avLst/>
          </a:prstGeom>
          <a:noFill/>
        </p:spPr>
        <p:txBody>
          <a:bodyPr wrap="square" rtlCol="0">
            <a:spAutoFit/>
          </a:bodyPr>
          <a:lstStyle/>
          <a:p>
            <a:r>
              <a:rPr lang="ja-JP" altLang="en-US" sz="1600" dirty="0" smtClean="0"/>
              <a:t>■部長公募の実施状況・成果</a:t>
            </a:r>
            <a:endParaRPr lang="ja-JP" altLang="en-US" sz="1600"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112</a:t>
            </a:fld>
            <a:endParaRPr kumimoji="1" lang="ja-JP" altLang="en-US"/>
          </a:p>
        </p:txBody>
      </p:sp>
    </p:spTree>
    <p:extLst>
      <p:ext uri="{BB962C8B-B14F-4D97-AF65-F5344CB8AC3E}">
        <p14:creationId xmlns:p14="http://schemas.microsoft.com/office/powerpoint/2010/main" val="14516416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971602" y="764704"/>
          <a:ext cx="7560838" cy="2520280"/>
        </p:xfrm>
        <a:graphic>
          <a:graphicData uri="http://schemas.openxmlformats.org/drawingml/2006/table">
            <a:tbl>
              <a:tblPr>
                <a:tableStyleId>{5C22544A-7EE6-4342-B048-85BDC9FD1C3A}</a:tableStyleId>
              </a:tblPr>
              <a:tblGrid>
                <a:gridCol w="387674">
                  <a:extLst>
                    <a:ext uri="{9D8B030D-6E8A-4147-A177-3AD203B41FA5}">
                      <a16:colId xmlns:a16="http://schemas.microsoft.com/office/drawing/2014/main" val="20000"/>
                    </a:ext>
                  </a:extLst>
                </a:gridCol>
                <a:gridCol w="620436">
                  <a:extLst>
                    <a:ext uri="{9D8B030D-6E8A-4147-A177-3AD203B41FA5}">
                      <a16:colId xmlns:a16="http://schemas.microsoft.com/office/drawing/2014/main" val="20001"/>
                    </a:ext>
                  </a:extLst>
                </a:gridCol>
                <a:gridCol w="374857">
                  <a:extLst>
                    <a:ext uri="{9D8B030D-6E8A-4147-A177-3AD203B41FA5}">
                      <a16:colId xmlns:a16="http://schemas.microsoft.com/office/drawing/2014/main" val="20002"/>
                    </a:ext>
                  </a:extLst>
                </a:gridCol>
                <a:gridCol w="232322">
                  <a:extLst>
                    <a:ext uri="{9D8B030D-6E8A-4147-A177-3AD203B41FA5}">
                      <a16:colId xmlns:a16="http://schemas.microsoft.com/office/drawing/2014/main" val="20003"/>
                    </a:ext>
                  </a:extLst>
                </a:gridCol>
                <a:gridCol w="323052">
                  <a:extLst>
                    <a:ext uri="{9D8B030D-6E8A-4147-A177-3AD203B41FA5}">
                      <a16:colId xmlns:a16="http://schemas.microsoft.com/office/drawing/2014/main" val="20004"/>
                    </a:ext>
                  </a:extLst>
                </a:gridCol>
                <a:gridCol w="452275">
                  <a:extLst>
                    <a:ext uri="{9D8B030D-6E8A-4147-A177-3AD203B41FA5}">
                      <a16:colId xmlns:a16="http://schemas.microsoft.com/office/drawing/2014/main" val="20005"/>
                    </a:ext>
                  </a:extLst>
                </a:gridCol>
                <a:gridCol w="387675">
                  <a:extLst>
                    <a:ext uri="{9D8B030D-6E8A-4147-A177-3AD203B41FA5}">
                      <a16:colId xmlns:a16="http://schemas.microsoft.com/office/drawing/2014/main" val="20006"/>
                    </a:ext>
                  </a:extLst>
                </a:gridCol>
                <a:gridCol w="323052">
                  <a:extLst>
                    <a:ext uri="{9D8B030D-6E8A-4147-A177-3AD203B41FA5}">
                      <a16:colId xmlns:a16="http://schemas.microsoft.com/office/drawing/2014/main" val="20007"/>
                    </a:ext>
                  </a:extLst>
                </a:gridCol>
                <a:gridCol w="516900">
                  <a:extLst>
                    <a:ext uri="{9D8B030D-6E8A-4147-A177-3AD203B41FA5}">
                      <a16:colId xmlns:a16="http://schemas.microsoft.com/office/drawing/2014/main" val="20008"/>
                    </a:ext>
                  </a:extLst>
                </a:gridCol>
                <a:gridCol w="217227">
                  <a:extLst>
                    <a:ext uri="{9D8B030D-6E8A-4147-A177-3AD203B41FA5}">
                      <a16:colId xmlns:a16="http://schemas.microsoft.com/office/drawing/2014/main" val="20009"/>
                    </a:ext>
                  </a:extLst>
                </a:gridCol>
                <a:gridCol w="516900">
                  <a:extLst>
                    <a:ext uri="{9D8B030D-6E8A-4147-A177-3AD203B41FA5}">
                      <a16:colId xmlns:a16="http://schemas.microsoft.com/office/drawing/2014/main" val="20010"/>
                    </a:ext>
                  </a:extLst>
                </a:gridCol>
                <a:gridCol w="217227">
                  <a:extLst>
                    <a:ext uri="{9D8B030D-6E8A-4147-A177-3AD203B41FA5}">
                      <a16:colId xmlns:a16="http://schemas.microsoft.com/office/drawing/2014/main" val="20011"/>
                    </a:ext>
                  </a:extLst>
                </a:gridCol>
                <a:gridCol w="542969">
                  <a:extLst>
                    <a:ext uri="{9D8B030D-6E8A-4147-A177-3AD203B41FA5}">
                      <a16:colId xmlns:a16="http://schemas.microsoft.com/office/drawing/2014/main" val="20012"/>
                    </a:ext>
                  </a:extLst>
                </a:gridCol>
                <a:gridCol w="789231">
                  <a:extLst>
                    <a:ext uri="{9D8B030D-6E8A-4147-A177-3AD203B41FA5}">
                      <a16:colId xmlns:a16="http://schemas.microsoft.com/office/drawing/2014/main" val="20013"/>
                    </a:ext>
                  </a:extLst>
                </a:gridCol>
                <a:gridCol w="600735">
                  <a:extLst>
                    <a:ext uri="{9D8B030D-6E8A-4147-A177-3AD203B41FA5}">
                      <a16:colId xmlns:a16="http://schemas.microsoft.com/office/drawing/2014/main" val="20014"/>
                    </a:ext>
                  </a:extLst>
                </a:gridCol>
                <a:gridCol w="482242">
                  <a:extLst>
                    <a:ext uri="{9D8B030D-6E8A-4147-A177-3AD203B41FA5}">
                      <a16:colId xmlns:a16="http://schemas.microsoft.com/office/drawing/2014/main" val="20015"/>
                    </a:ext>
                  </a:extLst>
                </a:gridCol>
                <a:gridCol w="576064">
                  <a:extLst>
                    <a:ext uri="{9D8B030D-6E8A-4147-A177-3AD203B41FA5}">
                      <a16:colId xmlns:a16="http://schemas.microsoft.com/office/drawing/2014/main" val="20016"/>
                    </a:ext>
                  </a:extLst>
                </a:gridCol>
              </a:tblGrid>
              <a:tr h="2520280">
                <a:tc>
                  <a:txBody>
                    <a:bodyPr/>
                    <a:lstStyle/>
                    <a:p>
                      <a:r>
                        <a:rPr kumimoji="1" lang="ja-JP" altLang="en-US" sz="1050" dirty="0" smtClean="0">
                          <a:solidFill>
                            <a:schemeClr val="tx1"/>
                          </a:solidFill>
                        </a:rPr>
                        <a:t>▲</a:t>
                      </a:r>
                      <a:r>
                        <a:rPr kumimoji="1" lang="en-US" altLang="ja-JP" sz="1050" dirty="0" smtClean="0">
                          <a:solidFill>
                            <a:schemeClr val="tx1"/>
                          </a:solidFill>
                        </a:rPr>
                        <a:t>12</a:t>
                      </a:r>
                      <a:r>
                        <a:rPr kumimoji="1" lang="ja-JP" altLang="en-US" sz="1050" dirty="0" smtClean="0">
                          <a:solidFill>
                            <a:schemeClr val="tx1"/>
                          </a:solidFill>
                        </a:rPr>
                        <a:t>年</a:t>
                      </a:r>
                      <a:r>
                        <a:rPr kumimoji="1" lang="en-US" altLang="ja-JP" sz="1050" dirty="0" smtClean="0">
                          <a:solidFill>
                            <a:schemeClr val="tx1"/>
                          </a:solidFill>
                        </a:rPr>
                        <a:t>2</a:t>
                      </a:r>
                      <a:r>
                        <a:rPr kumimoji="1" lang="ja-JP" altLang="en-US" sz="1050" dirty="0" smtClean="0">
                          <a:solidFill>
                            <a:schemeClr val="tx1"/>
                          </a:solidFill>
                        </a:rPr>
                        <a:t>月　商工労働部長を公募</a:t>
                      </a:r>
                      <a:endParaRPr kumimoji="1" lang="en-US" altLang="ja-JP" sz="10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　　　　　　　　　（　庁外の者のみ対象）</a:t>
                      </a:r>
                      <a:endParaRPr kumimoji="1" lang="ja-JP" altLang="en-US" sz="105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4863" indent="-536575"/>
                      <a:r>
                        <a:rPr kumimoji="1" lang="ja-JP" altLang="en-US" sz="1050" dirty="0" smtClean="0">
                          <a:solidFill>
                            <a:schemeClr val="tx1"/>
                          </a:solidFill>
                        </a:rPr>
                        <a:t>△</a:t>
                      </a:r>
                      <a:r>
                        <a:rPr kumimoji="1" lang="en-US" altLang="ja-JP" sz="1050" dirty="0" smtClean="0">
                          <a:solidFill>
                            <a:schemeClr val="tx1"/>
                          </a:solidFill>
                        </a:rPr>
                        <a:t>12</a:t>
                      </a:r>
                      <a:r>
                        <a:rPr kumimoji="1" lang="ja-JP" altLang="en-US" sz="1050" dirty="0" smtClean="0">
                          <a:solidFill>
                            <a:schemeClr val="tx1"/>
                          </a:solidFill>
                        </a:rPr>
                        <a:t>年</a:t>
                      </a:r>
                      <a:r>
                        <a:rPr kumimoji="1" lang="en-US" altLang="ja-JP" sz="1050" dirty="0" smtClean="0">
                          <a:solidFill>
                            <a:schemeClr val="tx1"/>
                          </a:solidFill>
                        </a:rPr>
                        <a:t>3</a:t>
                      </a:r>
                      <a:r>
                        <a:rPr kumimoji="1" lang="ja-JP" altLang="en-US" sz="1050" dirty="0" smtClean="0">
                          <a:solidFill>
                            <a:schemeClr val="tx1"/>
                          </a:solidFill>
                        </a:rPr>
                        <a:t>月　職員基本条例制定</a:t>
                      </a:r>
                      <a:r>
                        <a:rPr kumimoji="1" lang="en-US" altLang="ja-JP" sz="1050" dirty="0" smtClean="0">
                          <a:solidFill>
                            <a:schemeClr val="tx1"/>
                          </a:solidFill>
                        </a:rPr>
                        <a:t/>
                      </a:r>
                      <a:br>
                        <a:rPr kumimoji="1" lang="en-US" altLang="ja-JP" sz="1050" dirty="0" smtClean="0">
                          <a:solidFill>
                            <a:schemeClr val="tx1"/>
                          </a:solidFill>
                        </a:rPr>
                      </a:br>
                      <a:r>
                        <a:rPr kumimoji="1" lang="ja-JP" altLang="en-US" sz="1050" dirty="0" smtClean="0">
                          <a:solidFill>
                            <a:schemeClr val="tx1"/>
                          </a:solidFill>
                        </a:rPr>
                        <a:t>⇒部長は原則公募に　　　　　　　</a:t>
                      </a:r>
                      <a:endParaRPr kumimoji="1" lang="en-US" altLang="ja-JP" sz="1050" dirty="0" smtClean="0">
                        <a:solidFill>
                          <a:schemeClr val="tx1"/>
                        </a:solidFill>
                      </a:endParaRPr>
                    </a:p>
                    <a:p>
                      <a:pPr marL="804863" indent="-536575"/>
                      <a:r>
                        <a:rPr kumimoji="1" lang="ja-JP" altLang="en-US" sz="1050" dirty="0" smtClean="0">
                          <a:solidFill>
                            <a:schemeClr val="tx1"/>
                          </a:solidFill>
                        </a:rPr>
                        <a:t>　　　　　　　　（　職員からの任用含む）</a:t>
                      </a:r>
                      <a:endParaRPr kumimoji="1" lang="ja-JP" altLang="en-US" sz="105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smtClean="0">
                          <a:solidFill>
                            <a:schemeClr val="tx1"/>
                          </a:solidFill>
                        </a:rPr>
                        <a:t>▲</a:t>
                      </a:r>
                      <a:r>
                        <a:rPr kumimoji="1" lang="en-US" altLang="ja-JP" sz="1050" dirty="0" smtClean="0">
                          <a:solidFill>
                            <a:schemeClr val="tx1"/>
                          </a:solidFill>
                        </a:rPr>
                        <a:t>12</a:t>
                      </a:r>
                      <a:r>
                        <a:rPr kumimoji="1" lang="ja-JP" altLang="en-US" sz="1050" dirty="0" smtClean="0">
                          <a:solidFill>
                            <a:schemeClr val="tx1"/>
                          </a:solidFill>
                        </a:rPr>
                        <a:t>年</a:t>
                      </a:r>
                      <a:r>
                        <a:rPr kumimoji="1" lang="en-US" altLang="ja-JP" sz="1050" dirty="0" smtClean="0">
                          <a:solidFill>
                            <a:schemeClr val="tx1"/>
                          </a:solidFill>
                        </a:rPr>
                        <a:t>4</a:t>
                      </a:r>
                      <a:r>
                        <a:rPr kumimoji="1" lang="ja-JP" altLang="en-US" sz="1050" dirty="0" smtClean="0">
                          <a:solidFill>
                            <a:schemeClr val="tx1"/>
                          </a:solidFill>
                        </a:rPr>
                        <a:t>月　商工労働部長就任</a:t>
                      </a:r>
                      <a:endParaRPr kumimoji="1" lang="en-US" altLang="ja-JP" sz="1050" dirty="0" smtClean="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kumimoji="1" lang="ja-JP" altLang="en-US" sz="1050" dirty="0" smtClean="0">
                          <a:solidFill>
                            <a:schemeClr val="tx1"/>
                          </a:solidFill>
                        </a:rPr>
                        <a:t>▲</a:t>
                      </a:r>
                      <a:r>
                        <a:rPr kumimoji="1" lang="en-US" altLang="ja-JP" sz="1050" dirty="0" smtClean="0">
                          <a:solidFill>
                            <a:schemeClr val="tx1"/>
                          </a:solidFill>
                        </a:rPr>
                        <a:t>12</a:t>
                      </a:r>
                      <a:r>
                        <a:rPr kumimoji="1" lang="ja-JP" altLang="en-US" sz="1050" dirty="0" smtClean="0">
                          <a:solidFill>
                            <a:schemeClr val="tx1"/>
                          </a:solidFill>
                        </a:rPr>
                        <a:t>年</a:t>
                      </a:r>
                      <a:r>
                        <a:rPr kumimoji="1" lang="en-US" altLang="ja-JP" sz="1050" dirty="0" smtClean="0">
                          <a:solidFill>
                            <a:schemeClr val="tx1"/>
                          </a:solidFill>
                        </a:rPr>
                        <a:t>11</a:t>
                      </a:r>
                      <a:r>
                        <a:rPr kumimoji="1" lang="ja-JP" altLang="en-US" sz="1050" dirty="0" smtClean="0">
                          <a:solidFill>
                            <a:schemeClr val="tx1"/>
                          </a:solidFill>
                        </a:rPr>
                        <a:t>月　福祉部長を公募</a:t>
                      </a:r>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0"/>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smtClean="0">
                          <a:solidFill>
                            <a:schemeClr val="tx1"/>
                          </a:solidFill>
                        </a:rPr>
                        <a:t>▲</a:t>
                      </a:r>
                      <a:r>
                        <a:rPr kumimoji="1" lang="en-US" altLang="ja-JP" sz="1050" dirty="0" smtClean="0">
                          <a:solidFill>
                            <a:schemeClr val="tx1"/>
                          </a:solidFill>
                        </a:rPr>
                        <a:t>13</a:t>
                      </a:r>
                      <a:r>
                        <a:rPr kumimoji="1" lang="ja-JP" altLang="en-US" sz="1050" dirty="0" smtClean="0">
                          <a:solidFill>
                            <a:schemeClr val="tx1"/>
                          </a:solidFill>
                        </a:rPr>
                        <a:t>年</a:t>
                      </a:r>
                      <a:r>
                        <a:rPr kumimoji="1" lang="en-US" altLang="ja-JP" sz="1050" dirty="0" smtClean="0">
                          <a:solidFill>
                            <a:schemeClr val="tx1"/>
                          </a:solidFill>
                        </a:rPr>
                        <a:t>4</a:t>
                      </a:r>
                      <a:r>
                        <a:rPr kumimoji="1" lang="ja-JP" altLang="en-US" sz="1050" dirty="0" smtClean="0">
                          <a:solidFill>
                            <a:schemeClr val="tx1"/>
                          </a:solidFill>
                        </a:rPr>
                        <a:t>月　福祉部長就任</a:t>
                      </a:r>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901700" indent="-901700"/>
                      <a:r>
                        <a:rPr kumimoji="1" lang="ja-JP" altLang="en-US" sz="1050" dirty="0" smtClean="0">
                          <a:solidFill>
                            <a:schemeClr val="tx1"/>
                          </a:solidFill>
                        </a:rPr>
                        <a:t>▲</a:t>
                      </a:r>
                      <a:r>
                        <a:rPr kumimoji="1" lang="en-US" altLang="ja-JP" sz="1050" dirty="0" smtClean="0">
                          <a:solidFill>
                            <a:schemeClr val="tx1"/>
                          </a:solidFill>
                        </a:rPr>
                        <a:t>13</a:t>
                      </a:r>
                      <a:r>
                        <a:rPr kumimoji="1" lang="ja-JP" altLang="en-US" sz="1050" dirty="0" smtClean="0">
                          <a:solidFill>
                            <a:schemeClr val="tx1"/>
                          </a:solidFill>
                        </a:rPr>
                        <a:t>年</a:t>
                      </a:r>
                      <a:r>
                        <a:rPr kumimoji="1" lang="en-US" altLang="ja-JP" sz="1050" dirty="0" smtClean="0">
                          <a:solidFill>
                            <a:schemeClr val="tx1"/>
                          </a:solidFill>
                        </a:rPr>
                        <a:t>11</a:t>
                      </a:r>
                      <a:r>
                        <a:rPr kumimoji="1" lang="ja-JP" altLang="en-US" sz="1050" dirty="0" smtClean="0">
                          <a:solidFill>
                            <a:schemeClr val="tx1"/>
                          </a:solidFill>
                        </a:rPr>
                        <a:t>月　健康医療部長、</a:t>
                      </a:r>
                      <a:endParaRPr kumimoji="1" lang="en-US" altLang="ja-JP" sz="1050" dirty="0" smtClean="0">
                        <a:solidFill>
                          <a:schemeClr val="tx1"/>
                        </a:solidFill>
                      </a:endParaRPr>
                    </a:p>
                    <a:p>
                      <a:pPr marL="901700" indent="-901700"/>
                      <a:r>
                        <a:rPr kumimoji="1" lang="ja-JP" altLang="en-US" sz="1050" dirty="0" smtClean="0">
                          <a:solidFill>
                            <a:schemeClr val="tx1"/>
                          </a:solidFill>
                        </a:rPr>
                        <a:t>　　　　　　　　　住宅まちづくり部長を公募</a:t>
                      </a:r>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0"/>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1700" indent="-633413"/>
                      <a:r>
                        <a:rPr kumimoji="1" lang="ja-JP" altLang="en-US" sz="1050" dirty="0" smtClean="0">
                          <a:solidFill>
                            <a:schemeClr val="tx1"/>
                          </a:solidFill>
                        </a:rPr>
                        <a:t>△</a:t>
                      </a:r>
                      <a:r>
                        <a:rPr kumimoji="1" lang="en-US" altLang="ja-JP" sz="1050" dirty="0" smtClean="0">
                          <a:solidFill>
                            <a:schemeClr val="tx1"/>
                          </a:solidFill>
                        </a:rPr>
                        <a:t>13</a:t>
                      </a:r>
                      <a:r>
                        <a:rPr kumimoji="1" lang="ja-JP" altLang="en-US" sz="1050" dirty="0" smtClean="0">
                          <a:solidFill>
                            <a:schemeClr val="tx1"/>
                          </a:solidFill>
                        </a:rPr>
                        <a:t>年</a:t>
                      </a:r>
                      <a:r>
                        <a:rPr kumimoji="1" lang="en-US" altLang="ja-JP" sz="1050" dirty="0" smtClean="0">
                          <a:solidFill>
                            <a:schemeClr val="tx1"/>
                          </a:solidFill>
                        </a:rPr>
                        <a:t>12</a:t>
                      </a:r>
                      <a:r>
                        <a:rPr kumimoji="1" lang="ja-JP" altLang="en-US" sz="1050" dirty="0" smtClean="0">
                          <a:solidFill>
                            <a:schemeClr val="tx1"/>
                          </a:solidFill>
                        </a:rPr>
                        <a:t>月　商工労働部長による</a:t>
                      </a:r>
                      <a:endParaRPr kumimoji="1" lang="en-US" altLang="ja-JP" sz="1050" dirty="0" smtClean="0">
                        <a:solidFill>
                          <a:schemeClr val="tx1"/>
                        </a:solidFill>
                      </a:endParaRPr>
                    </a:p>
                    <a:p>
                      <a:pPr marL="901700" indent="-633413"/>
                      <a:r>
                        <a:rPr kumimoji="1" lang="ja-JP" altLang="en-US" sz="1050" dirty="0" smtClean="0">
                          <a:solidFill>
                            <a:schemeClr val="tx1"/>
                          </a:solidFill>
                        </a:rPr>
                        <a:t>　　　　　　　　　不祥事発生</a:t>
                      </a:r>
                      <a:endParaRPr kumimoji="1" lang="en-US" altLang="ja-JP" sz="1050" dirty="0" smtClean="0">
                        <a:solidFill>
                          <a:schemeClr val="tx1"/>
                        </a:solidFill>
                      </a:endParaRPr>
                    </a:p>
                    <a:p>
                      <a:pPr marL="901700" indent="-633413"/>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zh-TW" altLang="en-US" sz="1050" dirty="0" smtClean="0">
                          <a:solidFill>
                            <a:schemeClr val="tx1"/>
                          </a:solidFill>
                          <a:latin typeface="ＭＳ Ｐゴシック" panose="020B0600070205080204" pitchFamily="50" charset="-128"/>
                          <a:ea typeface="ＭＳ Ｐゴシック" panose="020B0600070205080204" pitchFamily="50" charset="-128"/>
                        </a:rPr>
                        <a:t>懲戒処分</a:t>
                      </a:r>
                      <a:r>
                        <a:rPr kumimoji="1" lang="en-US" altLang="zh-TW" sz="1050" dirty="0" smtClean="0">
                          <a:solidFill>
                            <a:schemeClr val="tx1"/>
                          </a:solidFill>
                          <a:latin typeface="ＭＳ Ｐゴシック" panose="020B0600070205080204" pitchFamily="50" charset="-128"/>
                          <a:ea typeface="ＭＳ Ｐゴシック" panose="020B0600070205080204" pitchFamily="50" charset="-128"/>
                        </a:rPr>
                        <a:t>(</a:t>
                      </a:r>
                      <a:r>
                        <a:rPr kumimoji="1" lang="zh-TW" altLang="en-US" sz="1050" dirty="0" smtClean="0">
                          <a:solidFill>
                            <a:schemeClr val="tx1"/>
                          </a:solidFill>
                          <a:latin typeface="ＭＳ Ｐゴシック" panose="020B0600070205080204" pitchFamily="50" charset="-128"/>
                          <a:ea typeface="ＭＳ Ｐゴシック" panose="020B0600070205080204" pitchFamily="50" charset="-128"/>
                        </a:rPr>
                        <a:t>減給</a:t>
                      </a:r>
                      <a:r>
                        <a:rPr kumimoji="1" lang="en-US" altLang="zh-TW" sz="1050" dirty="0" smtClean="0">
                          <a:solidFill>
                            <a:schemeClr val="tx1"/>
                          </a:solidFill>
                          <a:latin typeface="ＭＳ Ｐゴシック" panose="020B0600070205080204" pitchFamily="50" charset="-128"/>
                          <a:ea typeface="ＭＳ Ｐゴシック" panose="020B0600070205080204" pitchFamily="50" charset="-128"/>
                        </a:rPr>
                        <a:t>6</a:t>
                      </a:r>
                      <a:r>
                        <a:rPr kumimoji="1" lang="zh-TW" altLang="en-US" sz="1050"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zh-TW" sz="1050" dirty="0" smtClean="0">
                          <a:solidFill>
                            <a:schemeClr val="tx1"/>
                          </a:solidFill>
                          <a:latin typeface="ＭＳ Ｐゴシック" panose="020B0600070205080204" pitchFamily="50" charset="-128"/>
                          <a:ea typeface="ＭＳ Ｐゴシック" panose="020B0600070205080204" pitchFamily="50" charset="-128"/>
                        </a:rPr>
                        <a:t>)</a:t>
                      </a:r>
                    </a:p>
                    <a:p>
                      <a:pPr marL="901700" indent="-633413"/>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zh-TW" sz="1050" dirty="0" smtClean="0">
                          <a:solidFill>
                            <a:schemeClr val="tx1"/>
                          </a:solidFill>
                          <a:latin typeface="ＭＳ Ｐゴシック" panose="020B0600070205080204" pitchFamily="50" charset="-128"/>
                          <a:ea typeface="ＭＳ Ｐゴシック" panose="020B0600070205080204" pitchFamily="50" charset="-128"/>
                        </a:rPr>
                        <a:t>→</a:t>
                      </a:r>
                      <a:r>
                        <a:rPr kumimoji="1" lang="zh-TW" altLang="en-US" sz="1050" dirty="0" smtClean="0">
                          <a:solidFill>
                            <a:schemeClr val="tx1"/>
                          </a:solidFill>
                          <a:latin typeface="ＭＳ Ｐゴシック" panose="020B0600070205080204" pitchFamily="50" charset="-128"/>
                          <a:ea typeface="ＭＳ Ｐゴシック" panose="020B0600070205080204" pitchFamily="50" charset="-128"/>
                        </a:rPr>
                        <a:t>自主退職</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vert="ea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50" dirty="0">
                        <a:solidFill>
                          <a:schemeClr val="tx1"/>
                        </a:solidFill>
                      </a:endParaRPr>
                    </a:p>
                  </a:txBody>
                  <a:tcPr vert="eaVert">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kumimoji="1" lang="ja-JP" altLang="en-US" sz="1050" dirty="0" smtClean="0">
                          <a:solidFill>
                            <a:schemeClr val="tx1"/>
                          </a:solidFill>
                        </a:rPr>
                        <a:t>▲</a:t>
                      </a:r>
                      <a:r>
                        <a:rPr kumimoji="1" lang="en-US" altLang="ja-JP" sz="1050" dirty="0" smtClean="0">
                          <a:solidFill>
                            <a:schemeClr val="tx1"/>
                          </a:solidFill>
                        </a:rPr>
                        <a:t>14</a:t>
                      </a:r>
                      <a:r>
                        <a:rPr kumimoji="1" lang="ja-JP" altLang="en-US" sz="1050" dirty="0" smtClean="0">
                          <a:solidFill>
                            <a:schemeClr val="tx1"/>
                          </a:solidFill>
                        </a:rPr>
                        <a:t>年</a:t>
                      </a:r>
                      <a:r>
                        <a:rPr kumimoji="1" lang="en-US" altLang="ja-JP" sz="1050" dirty="0" smtClean="0">
                          <a:solidFill>
                            <a:schemeClr val="tx1"/>
                          </a:solidFill>
                        </a:rPr>
                        <a:t>4</a:t>
                      </a:r>
                      <a:r>
                        <a:rPr kumimoji="1" lang="ja-JP" altLang="en-US" sz="1050" dirty="0" smtClean="0">
                          <a:solidFill>
                            <a:schemeClr val="tx1"/>
                          </a:solidFill>
                        </a:rPr>
                        <a:t>月　</a:t>
                      </a:r>
                      <a:endParaRPr kumimoji="1" lang="en-US" altLang="ja-JP" sz="1050" dirty="0" smtClean="0">
                        <a:solidFill>
                          <a:schemeClr val="tx1"/>
                        </a:solidFill>
                      </a:endParaRPr>
                    </a:p>
                    <a:p>
                      <a:pPr marL="182563" indent="0"/>
                      <a:r>
                        <a:rPr kumimoji="1" lang="ja-JP" altLang="en-US" sz="1050" dirty="0" smtClean="0">
                          <a:solidFill>
                            <a:schemeClr val="tx1"/>
                          </a:solidFill>
                        </a:rPr>
                        <a:t>　健康医療部長就任</a:t>
                      </a:r>
                      <a:r>
                        <a:rPr kumimoji="1" lang="en-US" altLang="ja-JP" sz="1050" dirty="0" smtClean="0">
                          <a:solidFill>
                            <a:schemeClr val="tx1"/>
                          </a:solidFill>
                        </a:rPr>
                        <a:t/>
                      </a:r>
                      <a:br>
                        <a:rPr kumimoji="1" lang="en-US" altLang="ja-JP" sz="1050" dirty="0" smtClean="0">
                          <a:solidFill>
                            <a:schemeClr val="tx1"/>
                          </a:solidFill>
                        </a:rPr>
                      </a:br>
                      <a:r>
                        <a:rPr kumimoji="1" lang="ja-JP" altLang="en-US" sz="1050" dirty="0" smtClean="0">
                          <a:solidFill>
                            <a:schemeClr val="tx1"/>
                          </a:solidFill>
                        </a:rPr>
                        <a:t>　住宅まちづくり部長就任</a:t>
                      </a:r>
                      <a:endParaRPr kumimoji="1" lang="ja-JP" altLang="en-US" sz="105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0"/>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1700" indent="-901700"/>
                      <a:r>
                        <a:rPr kumimoji="1" lang="ja-JP" altLang="en-US" sz="1050" dirty="0" smtClean="0">
                          <a:solidFill>
                            <a:schemeClr val="tx1"/>
                          </a:solidFill>
                        </a:rPr>
                        <a:t>▲</a:t>
                      </a:r>
                      <a:r>
                        <a:rPr kumimoji="1" lang="en-US" altLang="ja-JP" sz="1050" dirty="0" smtClean="0">
                          <a:solidFill>
                            <a:schemeClr val="tx1"/>
                          </a:solidFill>
                        </a:rPr>
                        <a:t>16</a:t>
                      </a:r>
                      <a:r>
                        <a:rPr kumimoji="1" lang="ja-JP" altLang="en-US" sz="1050" dirty="0" smtClean="0">
                          <a:solidFill>
                            <a:schemeClr val="tx1"/>
                          </a:solidFill>
                        </a:rPr>
                        <a:t>年</a:t>
                      </a:r>
                      <a:r>
                        <a:rPr kumimoji="1" lang="en-US" altLang="ja-JP" sz="1050" dirty="0" smtClean="0">
                          <a:solidFill>
                            <a:schemeClr val="tx1"/>
                          </a:solidFill>
                        </a:rPr>
                        <a:t>11</a:t>
                      </a:r>
                      <a:r>
                        <a:rPr kumimoji="1" lang="ja-JP" altLang="en-US" sz="1050" dirty="0" smtClean="0">
                          <a:solidFill>
                            <a:schemeClr val="tx1"/>
                          </a:solidFill>
                        </a:rPr>
                        <a:t>月　商工労働部長、</a:t>
                      </a:r>
                      <a:endParaRPr kumimoji="1" lang="en-US" altLang="ja-JP" sz="1050" dirty="0" smtClean="0">
                        <a:solidFill>
                          <a:schemeClr val="tx1"/>
                        </a:solidFill>
                      </a:endParaRPr>
                    </a:p>
                    <a:p>
                      <a:pPr marL="901700" indent="-901700"/>
                      <a:r>
                        <a:rPr kumimoji="1" lang="ja-JP" altLang="en-US" sz="1050" dirty="0" smtClean="0">
                          <a:solidFill>
                            <a:schemeClr val="tx1"/>
                          </a:solidFill>
                        </a:rPr>
                        <a:t>　　　　　　　　　環境農林水産部長</a:t>
                      </a:r>
                      <a:endParaRPr kumimoji="1" lang="en-US" altLang="ja-JP" sz="1050" dirty="0" smtClean="0">
                        <a:solidFill>
                          <a:schemeClr val="tx1"/>
                        </a:solidFill>
                      </a:endParaRPr>
                    </a:p>
                    <a:p>
                      <a:pPr marL="901700" indent="-901700"/>
                      <a:r>
                        <a:rPr kumimoji="1" lang="ja-JP" altLang="en-US" sz="1050" dirty="0" smtClean="0">
                          <a:solidFill>
                            <a:schemeClr val="tx1"/>
                          </a:solidFill>
                        </a:rPr>
                        <a:t>　　　　　　　　　住宅まちづくり部長を公募</a:t>
                      </a:r>
                      <a:endParaRPr kumimoji="1" lang="ja-JP" altLang="en-US" sz="105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indent="0"/>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smtClean="0">
                          <a:solidFill>
                            <a:schemeClr val="tx1"/>
                          </a:solidFill>
                        </a:rPr>
                        <a:t>▲</a:t>
                      </a:r>
                      <a:r>
                        <a:rPr kumimoji="1" lang="en-US" altLang="ja-JP" sz="1050" dirty="0" smtClean="0">
                          <a:solidFill>
                            <a:schemeClr val="tx1"/>
                          </a:solidFill>
                        </a:rPr>
                        <a:t>17</a:t>
                      </a:r>
                      <a:r>
                        <a:rPr kumimoji="1" lang="ja-JP" altLang="en-US" sz="1050" dirty="0" smtClean="0">
                          <a:solidFill>
                            <a:schemeClr val="tx1"/>
                          </a:solidFill>
                        </a:rPr>
                        <a:t>年４月　商工労働部長</a:t>
                      </a:r>
                      <a:endParaRPr kumimoji="1" lang="en-US" altLang="ja-JP" sz="1050" dirty="0" smtClean="0">
                        <a:solidFill>
                          <a:schemeClr val="tx1"/>
                        </a:solidFill>
                      </a:endParaRPr>
                    </a:p>
                    <a:p>
                      <a:r>
                        <a:rPr kumimoji="1" lang="ja-JP" altLang="en-US" sz="1050" dirty="0" smtClean="0">
                          <a:solidFill>
                            <a:schemeClr val="tx1"/>
                          </a:solidFill>
                        </a:rPr>
                        <a:t>　　　　　　　　　環境農林水産部長</a:t>
                      </a:r>
                      <a:endParaRPr kumimoji="1" lang="en-US" altLang="ja-JP" sz="1050" dirty="0" smtClean="0">
                        <a:solidFill>
                          <a:schemeClr val="tx1"/>
                        </a:solidFill>
                      </a:endParaRPr>
                    </a:p>
                    <a:p>
                      <a:r>
                        <a:rPr kumimoji="1" lang="ja-JP" altLang="en-US" sz="1050" dirty="0" smtClean="0">
                          <a:solidFill>
                            <a:schemeClr val="tx1"/>
                          </a:solidFill>
                        </a:rPr>
                        <a:t>　　　　　　　　　住宅まちづくり部長　就任</a:t>
                      </a:r>
                      <a:endParaRPr kumimoji="1" lang="ja-JP" altLang="en-US" sz="105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テキスト ボックス 2"/>
          <p:cNvSpPr txBox="1"/>
          <p:nvPr/>
        </p:nvSpPr>
        <p:spPr>
          <a:xfrm>
            <a:off x="200708" y="137945"/>
            <a:ext cx="6264696" cy="338554"/>
          </a:xfrm>
          <a:prstGeom prst="rect">
            <a:avLst/>
          </a:prstGeom>
          <a:noFill/>
        </p:spPr>
        <p:txBody>
          <a:bodyPr wrap="square" rtlCol="0">
            <a:spAutoFit/>
          </a:bodyPr>
          <a:lstStyle/>
          <a:p>
            <a:r>
              <a:rPr lang="ja-JP" altLang="en-US" sz="1600" dirty="0" smtClean="0"/>
              <a:t>■部長公募の実施経過</a:t>
            </a:r>
            <a:endParaRPr lang="ja-JP" altLang="en-US" sz="1600" dirty="0"/>
          </a:p>
        </p:txBody>
      </p:sp>
      <p:sp>
        <p:nvSpPr>
          <p:cNvPr id="5" name="テキスト ボックス 4"/>
          <p:cNvSpPr txBox="1"/>
          <p:nvPr/>
        </p:nvSpPr>
        <p:spPr>
          <a:xfrm>
            <a:off x="235568" y="3429000"/>
            <a:ext cx="6048672" cy="338554"/>
          </a:xfrm>
          <a:prstGeom prst="rect">
            <a:avLst/>
          </a:prstGeom>
          <a:noFill/>
        </p:spPr>
        <p:txBody>
          <a:bodyPr wrap="square" rtlCol="0">
            <a:spAutoFit/>
          </a:bodyPr>
          <a:lstStyle/>
          <a:p>
            <a:r>
              <a:rPr lang="ja-JP" altLang="en-US" sz="1600" dirty="0" smtClean="0"/>
              <a:t>■選考経過</a:t>
            </a:r>
            <a:endParaRPr kumimoji="1" lang="ja-JP" altLang="en-US" sz="1600" dirty="0"/>
          </a:p>
        </p:txBody>
      </p:sp>
      <p:sp>
        <p:nvSpPr>
          <p:cNvPr id="10" name="テキスト ボックス 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４．（１６）</a:t>
            </a:r>
            <a:endParaRPr lang="en-US" altLang="ja-JP" sz="1600" u="sng" dirty="0" smtClean="0"/>
          </a:p>
        </p:txBody>
      </p:sp>
      <p:graphicFrame>
        <p:nvGraphicFramePr>
          <p:cNvPr id="20" name="表 19"/>
          <p:cNvGraphicFramePr>
            <a:graphicFrameLocks noGrp="1"/>
          </p:cNvGraphicFramePr>
          <p:nvPr>
            <p:extLst/>
          </p:nvPr>
        </p:nvGraphicFramePr>
        <p:xfrm>
          <a:off x="195020" y="476499"/>
          <a:ext cx="8697460" cy="254614"/>
        </p:xfrm>
        <a:graphic>
          <a:graphicData uri="http://schemas.openxmlformats.org/drawingml/2006/table">
            <a:tbl>
              <a:tblPr firstRow="1" bandRow="1">
                <a:tableStyleId>{7DF18680-E054-41AD-8BC1-D1AEF772440D}</a:tableStyleId>
              </a:tblPr>
              <a:tblGrid>
                <a:gridCol w="77658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1116124">
                  <a:extLst>
                    <a:ext uri="{9D8B030D-6E8A-4147-A177-3AD203B41FA5}">
                      <a16:colId xmlns:a16="http://schemas.microsoft.com/office/drawing/2014/main" val="20005"/>
                    </a:ext>
                  </a:extLst>
                </a:gridCol>
                <a:gridCol w="1116124">
                  <a:extLst>
                    <a:ext uri="{9D8B030D-6E8A-4147-A177-3AD203B41FA5}">
                      <a16:colId xmlns:a16="http://schemas.microsoft.com/office/drawing/2014/main" val="20006"/>
                    </a:ext>
                  </a:extLst>
                </a:gridCol>
              </a:tblGrid>
              <a:tr h="254614">
                <a:tc>
                  <a:txBody>
                    <a:bodyPr/>
                    <a:lstStyle/>
                    <a:p>
                      <a:r>
                        <a:rPr kumimoji="1" lang="ja-JP" altLang="en-US" sz="1050" dirty="0" smtClean="0"/>
                        <a:t>～</a:t>
                      </a:r>
                      <a:r>
                        <a:rPr kumimoji="1" lang="en-US" altLang="ja-JP" sz="1050" dirty="0" smtClean="0"/>
                        <a:t>2011</a:t>
                      </a:r>
                      <a:r>
                        <a:rPr kumimoji="1" lang="ja-JP" altLang="en-US" sz="1050" dirty="0" smtClean="0"/>
                        <a:t>年</a:t>
                      </a:r>
                      <a:endParaRPr kumimoji="1" lang="ja-JP" altLang="en-US" sz="1050" dirty="0"/>
                    </a:p>
                  </a:txBody>
                  <a:tcPr/>
                </a:tc>
                <a:tc>
                  <a:txBody>
                    <a:bodyPr/>
                    <a:lstStyle/>
                    <a:p>
                      <a:r>
                        <a:rPr kumimoji="1" lang="en-US" altLang="ja-JP" sz="1050" dirty="0" smtClean="0"/>
                        <a:t>2012</a:t>
                      </a:r>
                      <a:r>
                        <a:rPr kumimoji="1" lang="ja-JP" altLang="en-US" sz="1050" dirty="0" smtClean="0"/>
                        <a:t>年</a:t>
                      </a:r>
                      <a:endParaRPr kumimoji="1" lang="ja-JP" altLang="en-US" sz="1050" dirty="0"/>
                    </a:p>
                  </a:txBody>
                  <a:tcPr/>
                </a:tc>
                <a:tc>
                  <a:txBody>
                    <a:bodyPr/>
                    <a:lstStyle/>
                    <a:p>
                      <a:r>
                        <a:rPr kumimoji="1" lang="en-US" altLang="ja-JP" sz="1050" dirty="0" smtClean="0"/>
                        <a:t>2013</a:t>
                      </a:r>
                      <a:r>
                        <a:rPr kumimoji="1" lang="ja-JP" altLang="en-US" sz="1050" dirty="0" smtClean="0"/>
                        <a:t>年</a:t>
                      </a:r>
                      <a:endParaRPr kumimoji="1" lang="ja-JP" altLang="en-US" sz="1050" dirty="0"/>
                    </a:p>
                  </a:txBody>
                  <a:tcPr/>
                </a:tc>
                <a:tc>
                  <a:txBody>
                    <a:bodyPr/>
                    <a:lstStyle/>
                    <a:p>
                      <a:r>
                        <a:rPr kumimoji="1" lang="en-US" altLang="ja-JP" sz="1050" dirty="0" smtClean="0"/>
                        <a:t>2014</a:t>
                      </a:r>
                      <a:r>
                        <a:rPr kumimoji="1" lang="ja-JP" altLang="en-US" sz="1050" dirty="0" smtClean="0"/>
                        <a:t>年</a:t>
                      </a:r>
                      <a:endParaRPr kumimoji="1" lang="ja-JP" altLang="en-US" sz="1050" dirty="0"/>
                    </a:p>
                  </a:txBody>
                  <a:tcPr/>
                </a:tc>
                <a:tc>
                  <a:txBody>
                    <a:bodyPr/>
                    <a:lstStyle/>
                    <a:p>
                      <a:endParaRPr kumimoji="1" lang="ja-JP" altLang="en-US" sz="1050" dirty="0"/>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cxnSp>
        <p:nvCxnSpPr>
          <p:cNvPr id="21" name="直線矢印コネクタ 20"/>
          <p:cNvCxnSpPr/>
          <p:nvPr/>
        </p:nvCxnSpPr>
        <p:spPr>
          <a:xfrm>
            <a:off x="1259632" y="892692"/>
            <a:ext cx="864000" cy="0"/>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843808" y="908720"/>
            <a:ext cx="684000" cy="0"/>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499992" y="900706"/>
            <a:ext cx="1404000" cy="0"/>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675229" y="3717032"/>
          <a:ext cx="6849099" cy="2797687"/>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1161099">
                  <a:extLst>
                    <a:ext uri="{9D8B030D-6E8A-4147-A177-3AD203B41FA5}">
                      <a16:colId xmlns:a16="http://schemas.microsoft.com/office/drawing/2014/main" val="20005"/>
                    </a:ext>
                  </a:extLst>
                </a:gridCol>
              </a:tblGrid>
              <a:tr h="349687">
                <a:tc>
                  <a:txBody>
                    <a:bodyPr/>
                    <a:lstStyle/>
                    <a:p>
                      <a:pPr algn="ctr">
                        <a:spcAft>
                          <a:spcPts val="0"/>
                        </a:spcAft>
                      </a:pPr>
                      <a:r>
                        <a:rPr lang="ja-JP" sz="1100" kern="0" dirty="0" smtClean="0">
                          <a:effectLst/>
                        </a:rPr>
                        <a:t>実施年</a:t>
                      </a:r>
                      <a:r>
                        <a:rPr lang="ja-JP" altLang="en-US" sz="1100" kern="0" dirty="0" smtClean="0">
                          <a:effectLst/>
                        </a:rPr>
                        <a:t>度</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100" kern="0" dirty="0">
                          <a:effectLst/>
                        </a:rPr>
                        <a:t>募集ポスト</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100" kern="0" dirty="0">
                          <a:effectLst/>
                        </a:rPr>
                        <a:t>申込者数</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100" kern="0" dirty="0" smtClean="0">
                          <a:effectLst/>
                        </a:rPr>
                        <a:t>一次合格者数</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100" kern="1200" dirty="0" smtClean="0">
                          <a:effectLst/>
                        </a:rPr>
                        <a:t>二次合格者数</a:t>
                      </a:r>
                      <a:endParaRPr lang="ja-JP" sz="1050" kern="100" dirty="0">
                        <a:effectLst/>
                        <a:latin typeface="Century"/>
                        <a:ea typeface="ＭＳ 明朝"/>
                        <a:cs typeface="Times New Roman"/>
                      </a:endParaRPr>
                    </a:p>
                  </a:txBody>
                  <a:tcPr marL="68580" marR="68580" marT="0" marB="0" anchor="ctr"/>
                </a:tc>
                <a:tc>
                  <a:txBody>
                    <a:bodyPr/>
                    <a:lstStyle/>
                    <a:p>
                      <a:pPr algn="ctr">
                        <a:spcAft>
                          <a:spcPts val="0"/>
                        </a:spcAft>
                      </a:pPr>
                      <a:r>
                        <a:rPr lang="ja-JP" sz="1100" kern="0" dirty="0">
                          <a:effectLst/>
                        </a:rPr>
                        <a:t>最終合格者</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288000">
                <a:tc>
                  <a:txBody>
                    <a:bodyPr/>
                    <a:lstStyle/>
                    <a:p>
                      <a:pPr algn="ctr">
                        <a:spcAft>
                          <a:spcPts val="0"/>
                        </a:spcAft>
                      </a:pPr>
                      <a:r>
                        <a:rPr lang="en-US" altLang="ja-JP" sz="1050" kern="100" dirty="0" smtClean="0">
                          <a:solidFill>
                            <a:schemeClr val="tx1"/>
                          </a:solidFill>
                          <a:effectLst/>
                          <a:latin typeface="+mn-lt"/>
                          <a:ea typeface="ＭＳ 明朝"/>
                          <a:cs typeface="Calibri" panose="020F0502020204030204" pitchFamily="34" charset="0"/>
                        </a:rPr>
                        <a:t>2011</a:t>
                      </a:r>
                      <a:endParaRPr lang="ja-JP" sz="1050" kern="100" dirty="0">
                        <a:solidFill>
                          <a:schemeClr val="tx1"/>
                        </a:solidFill>
                        <a:effectLst/>
                        <a:latin typeface="+mn-lt"/>
                        <a:ea typeface="ＭＳ 明朝"/>
                        <a:cs typeface="Calibri" panose="020F0502020204030204" pitchFamily="34" charset="0"/>
                      </a:endParaRPr>
                    </a:p>
                  </a:txBody>
                  <a:tcPr marL="68580" marR="68580" marT="0" marB="0" anchor="ctr"/>
                </a:tc>
                <a:tc>
                  <a:txBody>
                    <a:bodyPr/>
                    <a:lstStyle/>
                    <a:p>
                      <a:pPr algn="ctr">
                        <a:spcAft>
                          <a:spcPts val="0"/>
                        </a:spcAft>
                      </a:pPr>
                      <a:r>
                        <a:rPr lang="ja-JP" sz="1050" kern="0" dirty="0">
                          <a:solidFill>
                            <a:schemeClr val="tx1"/>
                          </a:solidFill>
                          <a:effectLst/>
                        </a:rPr>
                        <a:t>商工労働部長</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１３名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８名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２名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altLang="en-US" sz="1050" kern="0" dirty="0" smtClean="0">
                          <a:solidFill>
                            <a:schemeClr val="tx1"/>
                          </a:solidFill>
                          <a:effectLst/>
                        </a:rPr>
                        <a:t>　</a:t>
                      </a:r>
                      <a:r>
                        <a:rPr lang="ja-JP" sz="1050" kern="0" dirty="0" smtClean="0">
                          <a:solidFill>
                            <a:schemeClr val="tx1"/>
                          </a:solidFill>
                          <a:effectLst/>
                        </a:rPr>
                        <a:t>外部</a:t>
                      </a:r>
                      <a:r>
                        <a:rPr kumimoji="1" lang="ja-JP" altLang="en-US" sz="1050" kern="0" dirty="0" smtClean="0">
                          <a:solidFill>
                            <a:schemeClr val="tx1"/>
                          </a:solidFill>
                          <a:effectLst/>
                          <a:latin typeface="+mn-lt"/>
                          <a:ea typeface="+mn-ea"/>
                          <a:cs typeface="+mn-cs"/>
                        </a:rPr>
                        <a:t>人材</a:t>
                      </a:r>
                      <a:endParaRPr kumimoji="1" lang="ja-JP" sz="1050" kern="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360000">
                <a:tc>
                  <a:txBody>
                    <a:bodyPr/>
                    <a:lstStyle/>
                    <a:p>
                      <a:pPr algn="ctr">
                        <a:spcAft>
                          <a:spcPts val="0"/>
                        </a:spcAft>
                      </a:pPr>
                      <a:r>
                        <a:rPr lang="en-US" altLang="ja-JP" sz="1050" kern="0" dirty="0" smtClean="0">
                          <a:solidFill>
                            <a:schemeClr val="tx1"/>
                          </a:solidFill>
                          <a:effectLst/>
                          <a:latin typeface="+mn-lt"/>
                          <a:ea typeface="+mn-ea"/>
                          <a:cs typeface="+mn-cs"/>
                        </a:rPr>
                        <a:t>2012</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福祉部長</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３０名</a:t>
                      </a:r>
                      <a:endParaRPr lang="ja-JP" sz="1050" kern="100" dirty="0">
                        <a:solidFill>
                          <a:schemeClr val="tx1"/>
                        </a:solidFill>
                        <a:effectLst/>
                      </a:endParaRPr>
                    </a:p>
                    <a:p>
                      <a:pPr algn="ctr">
                        <a:spcAft>
                          <a:spcPts val="0"/>
                        </a:spcAft>
                      </a:pPr>
                      <a:r>
                        <a:rPr lang="ja-JP" sz="1050" kern="0" dirty="0">
                          <a:solidFill>
                            <a:schemeClr val="tx1"/>
                          </a:solidFill>
                          <a:effectLst/>
                        </a:rPr>
                        <a:t>（２名）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１０名</a:t>
                      </a:r>
                      <a:endParaRPr lang="ja-JP" sz="1050" kern="100" dirty="0">
                        <a:solidFill>
                          <a:schemeClr val="tx1"/>
                        </a:solidFill>
                        <a:effectLst/>
                      </a:endParaRPr>
                    </a:p>
                    <a:p>
                      <a:pPr algn="ctr">
                        <a:spcAft>
                          <a:spcPts val="0"/>
                        </a:spcAft>
                      </a:pPr>
                      <a:r>
                        <a:rPr lang="ja-JP" sz="1050" kern="0" dirty="0">
                          <a:solidFill>
                            <a:schemeClr val="tx1"/>
                          </a:solidFill>
                          <a:effectLst/>
                        </a:rPr>
                        <a:t>（２名）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４名</a:t>
                      </a:r>
                      <a:endParaRPr lang="ja-JP" sz="1050" kern="100" dirty="0">
                        <a:solidFill>
                          <a:schemeClr val="tx1"/>
                        </a:solidFill>
                        <a:effectLst/>
                      </a:endParaRPr>
                    </a:p>
                    <a:p>
                      <a:pPr algn="ctr">
                        <a:spcAft>
                          <a:spcPts val="0"/>
                        </a:spcAft>
                      </a:pPr>
                      <a:r>
                        <a:rPr lang="ja-JP" sz="1050" kern="0" dirty="0">
                          <a:solidFill>
                            <a:schemeClr val="tx1"/>
                          </a:solidFill>
                          <a:effectLst/>
                        </a:rPr>
                        <a:t>（２名）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altLang="en-US" sz="1050" kern="0" dirty="0" smtClean="0">
                          <a:solidFill>
                            <a:schemeClr val="tx1"/>
                          </a:solidFill>
                          <a:effectLst/>
                        </a:rPr>
                        <a:t>　</a:t>
                      </a:r>
                      <a:r>
                        <a:rPr lang="ja-JP" sz="1050" kern="0" dirty="0" smtClean="0">
                          <a:solidFill>
                            <a:schemeClr val="tx1"/>
                          </a:solidFill>
                          <a:effectLst/>
                        </a:rPr>
                        <a:t>府</a:t>
                      </a:r>
                      <a:r>
                        <a:rPr lang="ja-JP" sz="1050" kern="0" dirty="0">
                          <a:solidFill>
                            <a:schemeClr val="tx1"/>
                          </a:solidFill>
                          <a:effectLst/>
                        </a:rPr>
                        <a:t>職員</a:t>
                      </a:r>
                      <a:endParaRPr lang="ja-JP" sz="105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2"/>
                  </a:ext>
                </a:extLst>
              </a:tr>
              <a:tr h="360000">
                <a:tc rowSpan="2">
                  <a:txBody>
                    <a:bodyPr/>
                    <a:lstStyle/>
                    <a:p>
                      <a:pPr algn="ctr">
                        <a:spcAft>
                          <a:spcPts val="0"/>
                        </a:spcAft>
                      </a:pPr>
                      <a:r>
                        <a:rPr lang="en-US" altLang="ja-JP" sz="1050" kern="0" dirty="0" smtClean="0">
                          <a:solidFill>
                            <a:schemeClr val="tx1"/>
                          </a:solidFill>
                          <a:effectLst/>
                          <a:latin typeface="+mn-lt"/>
                          <a:ea typeface="+mn-ea"/>
                          <a:cs typeface="+mn-cs"/>
                        </a:rPr>
                        <a:t>2013</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健康医療部長</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２名</a:t>
                      </a:r>
                      <a:endParaRPr lang="ja-JP" sz="1050" kern="100" dirty="0">
                        <a:solidFill>
                          <a:schemeClr val="tx1"/>
                        </a:solidFill>
                        <a:effectLst/>
                      </a:endParaRPr>
                    </a:p>
                    <a:p>
                      <a:pPr algn="ctr">
                        <a:spcAft>
                          <a:spcPts val="0"/>
                        </a:spcAft>
                      </a:pPr>
                      <a:r>
                        <a:rPr lang="ja-JP" sz="1050" kern="0" dirty="0">
                          <a:solidFill>
                            <a:schemeClr val="tx1"/>
                          </a:solidFill>
                          <a:effectLst/>
                        </a:rPr>
                        <a:t>（１名）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２名</a:t>
                      </a:r>
                      <a:endParaRPr lang="ja-JP" sz="1050" kern="100" dirty="0">
                        <a:solidFill>
                          <a:schemeClr val="tx1"/>
                        </a:solidFill>
                        <a:effectLst/>
                      </a:endParaRPr>
                    </a:p>
                    <a:p>
                      <a:pPr algn="ctr">
                        <a:spcAft>
                          <a:spcPts val="0"/>
                        </a:spcAft>
                      </a:pPr>
                      <a:r>
                        <a:rPr lang="ja-JP" sz="1050" kern="0" dirty="0">
                          <a:solidFill>
                            <a:schemeClr val="tx1"/>
                          </a:solidFill>
                          <a:effectLst/>
                        </a:rPr>
                        <a:t>（１名）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1050" kern="0" dirty="0">
                          <a:solidFill>
                            <a:schemeClr val="tx1"/>
                          </a:solidFill>
                          <a:effectLst/>
                        </a:rPr>
                        <a:t>２名</a:t>
                      </a:r>
                      <a:endParaRPr lang="ja-JP" sz="1050" kern="100" dirty="0">
                        <a:solidFill>
                          <a:schemeClr val="tx1"/>
                        </a:solidFill>
                        <a:effectLst/>
                      </a:endParaRPr>
                    </a:p>
                    <a:p>
                      <a:pPr algn="ctr">
                        <a:spcAft>
                          <a:spcPts val="0"/>
                        </a:spcAft>
                      </a:pPr>
                      <a:r>
                        <a:rPr lang="ja-JP" sz="1050" kern="0" dirty="0">
                          <a:solidFill>
                            <a:schemeClr val="tx1"/>
                          </a:solidFill>
                          <a:effectLst/>
                        </a:rPr>
                        <a:t>（１名）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altLang="en-US" sz="1050" kern="0" dirty="0" smtClean="0">
                          <a:solidFill>
                            <a:schemeClr val="tx1"/>
                          </a:solidFill>
                          <a:effectLst/>
                        </a:rPr>
                        <a:t>　</a:t>
                      </a:r>
                      <a:r>
                        <a:rPr lang="ja-JP" sz="1050" kern="0" dirty="0" smtClean="0">
                          <a:solidFill>
                            <a:schemeClr val="tx1"/>
                          </a:solidFill>
                          <a:effectLst/>
                        </a:rPr>
                        <a:t>外部</a:t>
                      </a:r>
                      <a:r>
                        <a:rPr lang="ja-JP" altLang="en-US" sz="1050" kern="0" dirty="0" smtClean="0">
                          <a:solidFill>
                            <a:schemeClr val="tx1"/>
                          </a:solidFill>
                          <a:effectLst/>
                        </a:rPr>
                        <a:t>人材</a:t>
                      </a:r>
                      <a:endParaRPr lang="ja-JP" sz="105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3"/>
                  </a:ext>
                </a:extLst>
              </a:tr>
              <a:tr h="360000">
                <a:tc vMerge="1">
                  <a:txBody>
                    <a:bodyPr/>
                    <a:lstStyle/>
                    <a:p>
                      <a:endParaRPr kumimoji="1" lang="ja-JP" altLang="en-US"/>
                    </a:p>
                  </a:txBody>
                  <a:tcPr/>
                </a:tc>
                <a:tc>
                  <a:txBody>
                    <a:bodyPr/>
                    <a:lstStyle/>
                    <a:p>
                      <a:pPr algn="ctr">
                        <a:lnSpc>
                          <a:spcPts val="1255"/>
                        </a:lnSpc>
                        <a:spcAft>
                          <a:spcPts val="0"/>
                        </a:spcAft>
                      </a:pPr>
                      <a:r>
                        <a:rPr lang="ja-JP" sz="1050" kern="0" dirty="0">
                          <a:solidFill>
                            <a:schemeClr val="tx1"/>
                          </a:solidFill>
                          <a:effectLst/>
                        </a:rPr>
                        <a:t>住宅</a:t>
                      </a:r>
                      <a:r>
                        <a:rPr lang="ja-JP" sz="1050" kern="0" dirty="0" smtClean="0">
                          <a:solidFill>
                            <a:schemeClr val="tx1"/>
                          </a:solidFill>
                          <a:effectLst/>
                        </a:rPr>
                        <a:t>まちづくり部長</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255"/>
                        </a:lnSpc>
                        <a:spcAft>
                          <a:spcPts val="0"/>
                        </a:spcAft>
                      </a:pPr>
                      <a:r>
                        <a:rPr lang="ja-JP" sz="1050" kern="0" dirty="0">
                          <a:solidFill>
                            <a:schemeClr val="tx1"/>
                          </a:solidFill>
                          <a:effectLst/>
                        </a:rPr>
                        <a:t>１１名</a:t>
                      </a:r>
                      <a:endParaRPr lang="ja-JP" sz="1050" kern="100" dirty="0">
                        <a:solidFill>
                          <a:schemeClr val="tx1"/>
                        </a:solidFill>
                        <a:effectLst/>
                      </a:endParaRPr>
                    </a:p>
                    <a:p>
                      <a:pPr algn="ctr">
                        <a:lnSpc>
                          <a:spcPts val="1255"/>
                        </a:lnSpc>
                        <a:spcAft>
                          <a:spcPts val="0"/>
                        </a:spcAft>
                      </a:pPr>
                      <a:r>
                        <a:rPr lang="ja-JP" sz="1050" kern="0" dirty="0">
                          <a:solidFill>
                            <a:schemeClr val="tx1"/>
                          </a:solidFill>
                          <a:effectLst/>
                        </a:rPr>
                        <a:t>（３名）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255"/>
                        </a:lnSpc>
                        <a:spcAft>
                          <a:spcPts val="0"/>
                        </a:spcAft>
                      </a:pPr>
                      <a:r>
                        <a:rPr lang="ja-JP" sz="1050" kern="0" dirty="0">
                          <a:solidFill>
                            <a:schemeClr val="tx1"/>
                          </a:solidFill>
                          <a:effectLst/>
                        </a:rPr>
                        <a:t>６名</a:t>
                      </a:r>
                      <a:endParaRPr lang="ja-JP" sz="1050" kern="100" dirty="0">
                        <a:solidFill>
                          <a:schemeClr val="tx1"/>
                        </a:solidFill>
                        <a:effectLst/>
                      </a:endParaRPr>
                    </a:p>
                    <a:p>
                      <a:pPr algn="ctr">
                        <a:lnSpc>
                          <a:spcPts val="1255"/>
                        </a:lnSpc>
                        <a:spcAft>
                          <a:spcPts val="0"/>
                        </a:spcAft>
                      </a:pPr>
                      <a:r>
                        <a:rPr lang="ja-JP" sz="1050" kern="0" dirty="0">
                          <a:solidFill>
                            <a:schemeClr val="tx1"/>
                          </a:solidFill>
                          <a:effectLst/>
                        </a:rPr>
                        <a:t>（３名）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255"/>
                        </a:lnSpc>
                        <a:spcAft>
                          <a:spcPts val="0"/>
                        </a:spcAft>
                      </a:pPr>
                      <a:r>
                        <a:rPr lang="ja-JP" sz="1050" kern="0" dirty="0">
                          <a:solidFill>
                            <a:schemeClr val="tx1"/>
                          </a:solidFill>
                          <a:effectLst/>
                        </a:rPr>
                        <a:t>３名</a:t>
                      </a:r>
                      <a:endParaRPr lang="ja-JP" sz="1050" kern="100" dirty="0">
                        <a:solidFill>
                          <a:schemeClr val="tx1"/>
                        </a:solidFill>
                        <a:effectLst/>
                      </a:endParaRPr>
                    </a:p>
                    <a:p>
                      <a:pPr algn="ctr">
                        <a:lnSpc>
                          <a:spcPts val="1255"/>
                        </a:lnSpc>
                        <a:spcAft>
                          <a:spcPts val="0"/>
                        </a:spcAft>
                      </a:pPr>
                      <a:r>
                        <a:rPr lang="ja-JP" sz="1050" kern="0" dirty="0">
                          <a:solidFill>
                            <a:schemeClr val="tx1"/>
                          </a:solidFill>
                          <a:effectLst/>
                        </a:rPr>
                        <a:t>（２名）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l">
                        <a:lnSpc>
                          <a:spcPts val="1255"/>
                        </a:lnSpc>
                        <a:spcAft>
                          <a:spcPts val="0"/>
                        </a:spcAft>
                      </a:pPr>
                      <a:r>
                        <a:rPr lang="ja-JP" altLang="en-US" sz="1050" kern="0" dirty="0" smtClean="0">
                          <a:solidFill>
                            <a:schemeClr val="tx1"/>
                          </a:solidFill>
                          <a:effectLst/>
                        </a:rPr>
                        <a:t>　</a:t>
                      </a:r>
                      <a:r>
                        <a:rPr lang="ja-JP" sz="1050" kern="0" dirty="0" smtClean="0">
                          <a:solidFill>
                            <a:schemeClr val="tx1"/>
                          </a:solidFill>
                          <a:effectLst/>
                        </a:rPr>
                        <a:t>府</a:t>
                      </a:r>
                      <a:r>
                        <a:rPr lang="ja-JP" sz="1050" kern="0" dirty="0">
                          <a:solidFill>
                            <a:schemeClr val="tx1"/>
                          </a:solidFill>
                          <a:effectLst/>
                        </a:rPr>
                        <a:t>職員</a:t>
                      </a:r>
                      <a:endParaRPr lang="ja-JP" sz="105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4"/>
                  </a:ext>
                </a:extLst>
              </a:tr>
              <a:tr h="360000">
                <a:tc rowSpan="3">
                  <a:txBody>
                    <a:bodyPr/>
                    <a:lstStyle/>
                    <a:p>
                      <a:pPr algn="ctr">
                        <a:lnSpc>
                          <a:spcPts val="1690"/>
                        </a:lnSpc>
                        <a:spcAft>
                          <a:spcPts val="0"/>
                        </a:spcAft>
                      </a:pPr>
                      <a:r>
                        <a:rPr lang="en-US" altLang="ja-JP" sz="1050" kern="0" dirty="0" smtClean="0">
                          <a:solidFill>
                            <a:schemeClr val="tx1"/>
                          </a:solidFill>
                          <a:effectLst/>
                          <a:latin typeface="+mn-lt"/>
                          <a:ea typeface="+mn-ea"/>
                          <a:cs typeface="+mn-cs"/>
                        </a:rPr>
                        <a:t>2016</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690"/>
                        </a:lnSpc>
                        <a:spcAft>
                          <a:spcPts val="0"/>
                        </a:spcAft>
                      </a:pPr>
                      <a:r>
                        <a:rPr lang="ja-JP" sz="1050" kern="0" dirty="0">
                          <a:solidFill>
                            <a:schemeClr val="tx1"/>
                          </a:solidFill>
                          <a:effectLst/>
                        </a:rPr>
                        <a:t>商工労働部長</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altLang="en-US" sz="1050" kern="0" dirty="0" smtClean="0">
                          <a:solidFill>
                            <a:schemeClr val="tx1"/>
                          </a:solidFill>
                          <a:effectLst/>
                        </a:rPr>
                        <a:t>６</a:t>
                      </a:r>
                      <a:r>
                        <a:rPr lang="ja-JP" sz="1050" kern="0" dirty="0" smtClean="0">
                          <a:solidFill>
                            <a:schemeClr val="tx1"/>
                          </a:solidFill>
                          <a:effectLst/>
                        </a:rPr>
                        <a:t>名</a:t>
                      </a:r>
                      <a:endParaRPr lang="ja-JP" sz="1050" kern="100" dirty="0">
                        <a:solidFill>
                          <a:schemeClr val="tx1"/>
                        </a:solidFill>
                        <a:effectLst/>
                      </a:endParaRPr>
                    </a:p>
                    <a:p>
                      <a:pPr algn="ctr">
                        <a:lnSpc>
                          <a:spcPts val="1080"/>
                        </a:lnSpc>
                        <a:spcAft>
                          <a:spcPts val="0"/>
                        </a:spcAft>
                      </a:pPr>
                      <a:r>
                        <a:rPr lang="ja-JP" sz="1050" kern="0" dirty="0" smtClean="0">
                          <a:solidFill>
                            <a:schemeClr val="tx1"/>
                          </a:solidFill>
                          <a:effectLst/>
                        </a:rPr>
                        <a:t>（</a:t>
                      </a:r>
                      <a:r>
                        <a:rPr lang="ja-JP" altLang="en-US" sz="1050" kern="0" dirty="0" smtClean="0">
                          <a:solidFill>
                            <a:schemeClr val="tx1"/>
                          </a:solidFill>
                          <a:effectLst/>
                        </a:rPr>
                        <a:t>２</a:t>
                      </a:r>
                      <a:r>
                        <a:rPr lang="ja-JP" sz="1050" kern="0" dirty="0" smtClean="0">
                          <a:solidFill>
                            <a:schemeClr val="tx1"/>
                          </a:solidFill>
                          <a:effectLst/>
                        </a:rPr>
                        <a:t>名</a:t>
                      </a:r>
                      <a:r>
                        <a:rPr lang="ja-JP" sz="1050" kern="0" dirty="0">
                          <a:solidFill>
                            <a:schemeClr val="tx1"/>
                          </a:solidFill>
                          <a:effectLst/>
                        </a:rPr>
                        <a:t>）</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altLang="en-US" sz="1050" kern="0" dirty="0" smtClean="0">
                          <a:solidFill>
                            <a:schemeClr val="tx1"/>
                          </a:solidFill>
                          <a:effectLst/>
                        </a:rPr>
                        <a:t>３</a:t>
                      </a:r>
                      <a:r>
                        <a:rPr lang="ja-JP" sz="1050" kern="0" dirty="0" smtClean="0">
                          <a:solidFill>
                            <a:schemeClr val="tx1"/>
                          </a:solidFill>
                          <a:effectLst/>
                        </a:rPr>
                        <a:t>名</a:t>
                      </a:r>
                      <a:endParaRPr lang="ja-JP" sz="1050" kern="100" dirty="0">
                        <a:solidFill>
                          <a:schemeClr val="tx1"/>
                        </a:solidFill>
                        <a:effectLst/>
                      </a:endParaRPr>
                    </a:p>
                    <a:p>
                      <a:pPr algn="ctr">
                        <a:lnSpc>
                          <a:spcPts val="1080"/>
                        </a:lnSpc>
                        <a:spcAft>
                          <a:spcPts val="0"/>
                        </a:spcAft>
                      </a:pPr>
                      <a:r>
                        <a:rPr lang="ja-JP" sz="1050" kern="0" dirty="0" smtClean="0">
                          <a:solidFill>
                            <a:schemeClr val="tx1"/>
                          </a:solidFill>
                          <a:effectLst/>
                        </a:rPr>
                        <a:t>（</a:t>
                      </a:r>
                      <a:r>
                        <a:rPr lang="ja-JP" altLang="en-US" sz="1050" kern="0" dirty="0" smtClean="0">
                          <a:solidFill>
                            <a:schemeClr val="tx1"/>
                          </a:solidFill>
                          <a:effectLst/>
                        </a:rPr>
                        <a:t>２</a:t>
                      </a:r>
                      <a:r>
                        <a:rPr lang="ja-JP" sz="1050" kern="0" dirty="0" smtClean="0">
                          <a:solidFill>
                            <a:schemeClr val="tx1"/>
                          </a:solidFill>
                          <a:effectLst/>
                        </a:rPr>
                        <a:t>名</a:t>
                      </a:r>
                      <a:r>
                        <a:rPr lang="ja-JP" sz="1050" kern="0" dirty="0">
                          <a:solidFill>
                            <a:schemeClr val="tx1"/>
                          </a:solidFill>
                          <a:effectLst/>
                        </a:rPr>
                        <a:t>）</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1050" kern="0" dirty="0">
                          <a:solidFill>
                            <a:schemeClr val="tx1"/>
                          </a:solidFill>
                          <a:effectLst/>
                        </a:rPr>
                        <a:t>３名</a:t>
                      </a:r>
                      <a:endParaRPr lang="ja-JP" sz="1050" kern="100" dirty="0">
                        <a:solidFill>
                          <a:schemeClr val="tx1"/>
                        </a:solidFill>
                        <a:effectLst/>
                      </a:endParaRPr>
                    </a:p>
                    <a:p>
                      <a:pPr algn="ctr">
                        <a:lnSpc>
                          <a:spcPts val="1080"/>
                        </a:lnSpc>
                        <a:spcAft>
                          <a:spcPts val="0"/>
                        </a:spcAft>
                      </a:pPr>
                      <a:r>
                        <a:rPr lang="ja-JP" sz="1050" kern="0" dirty="0" smtClean="0">
                          <a:solidFill>
                            <a:schemeClr val="tx1"/>
                          </a:solidFill>
                          <a:effectLst/>
                        </a:rPr>
                        <a:t>（</a:t>
                      </a:r>
                      <a:r>
                        <a:rPr lang="ja-JP" altLang="en-US" sz="1050" kern="0" dirty="0" smtClean="0">
                          <a:solidFill>
                            <a:schemeClr val="tx1"/>
                          </a:solidFill>
                          <a:effectLst/>
                        </a:rPr>
                        <a:t>２</a:t>
                      </a:r>
                      <a:r>
                        <a:rPr lang="ja-JP" sz="1050" kern="0" dirty="0" smtClean="0">
                          <a:solidFill>
                            <a:schemeClr val="tx1"/>
                          </a:solidFill>
                          <a:effectLst/>
                        </a:rPr>
                        <a:t>名</a:t>
                      </a:r>
                      <a:r>
                        <a:rPr lang="ja-JP" sz="1050" kern="0" dirty="0">
                          <a:solidFill>
                            <a:schemeClr val="tx1"/>
                          </a:solidFill>
                          <a:effectLst/>
                        </a:rPr>
                        <a:t>）</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l">
                        <a:lnSpc>
                          <a:spcPts val="1690"/>
                        </a:lnSpc>
                        <a:spcAft>
                          <a:spcPts val="0"/>
                        </a:spcAft>
                      </a:pPr>
                      <a:r>
                        <a:rPr lang="ja-JP" altLang="en-US" sz="1050" kern="0" dirty="0" smtClean="0">
                          <a:solidFill>
                            <a:schemeClr val="tx1"/>
                          </a:solidFill>
                          <a:effectLst/>
                        </a:rPr>
                        <a:t>　</a:t>
                      </a:r>
                      <a:r>
                        <a:rPr lang="ja-JP" sz="1050" kern="0" dirty="0" smtClean="0">
                          <a:solidFill>
                            <a:schemeClr val="tx1"/>
                          </a:solidFill>
                          <a:effectLst/>
                        </a:rPr>
                        <a:t>外部</a:t>
                      </a:r>
                      <a:r>
                        <a:rPr lang="ja-JP" altLang="en-US" sz="1050" kern="0" dirty="0" smtClean="0">
                          <a:solidFill>
                            <a:schemeClr val="tx1"/>
                          </a:solidFill>
                          <a:effectLst/>
                        </a:rPr>
                        <a:t>人材</a:t>
                      </a:r>
                      <a:endParaRPr lang="ja-JP" sz="105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5"/>
                  </a:ext>
                </a:extLst>
              </a:tr>
              <a:tr h="360000">
                <a:tc vMerge="1">
                  <a:txBody>
                    <a:bodyPr/>
                    <a:lstStyle/>
                    <a:p>
                      <a:endParaRPr kumimoji="1" lang="ja-JP" altLang="en-US"/>
                    </a:p>
                  </a:txBody>
                  <a:tcPr/>
                </a:tc>
                <a:tc>
                  <a:txBody>
                    <a:bodyPr/>
                    <a:lstStyle/>
                    <a:p>
                      <a:pPr algn="ctr">
                        <a:lnSpc>
                          <a:spcPts val="1080"/>
                        </a:lnSpc>
                        <a:spcAft>
                          <a:spcPts val="0"/>
                        </a:spcAft>
                      </a:pPr>
                      <a:r>
                        <a:rPr lang="ja-JP" sz="1050" kern="0" dirty="0">
                          <a:solidFill>
                            <a:schemeClr val="tx1"/>
                          </a:solidFill>
                          <a:effectLst/>
                        </a:rPr>
                        <a:t>環境農林</a:t>
                      </a:r>
                      <a:r>
                        <a:rPr lang="ja-JP" sz="1050" kern="0" dirty="0" smtClean="0">
                          <a:solidFill>
                            <a:schemeClr val="tx1"/>
                          </a:solidFill>
                          <a:effectLst/>
                        </a:rPr>
                        <a:t>水産部長</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1050" kern="0" dirty="0">
                          <a:solidFill>
                            <a:schemeClr val="tx1"/>
                          </a:solidFill>
                          <a:effectLst/>
                        </a:rPr>
                        <a:t>４名</a:t>
                      </a:r>
                      <a:endParaRPr lang="ja-JP" sz="1050" kern="100" dirty="0">
                        <a:solidFill>
                          <a:schemeClr val="tx1"/>
                        </a:solidFill>
                        <a:effectLst/>
                      </a:endParaRPr>
                    </a:p>
                    <a:p>
                      <a:pPr algn="ctr">
                        <a:lnSpc>
                          <a:spcPts val="1080"/>
                        </a:lnSpc>
                        <a:spcAft>
                          <a:spcPts val="0"/>
                        </a:spcAft>
                      </a:pPr>
                      <a:r>
                        <a:rPr lang="ja-JP" sz="1050" kern="0" dirty="0">
                          <a:solidFill>
                            <a:schemeClr val="tx1"/>
                          </a:solidFill>
                          <a:effectLst/>
                        </a:rPr>
                        <a:t>（４名）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1050" kern="0" dirty="0">
                          <a:solidFill>
                            <a:schemeClr val="tx1"/>
                          </a:solidFill>
                          <a:effectLst/>
                        </a:rPr>
                        <a:t>４名</a:t>
                      </a:r>
                      <a:endParaRPr lang="ja-JP" sz="1050" kern="100" dirty="0">
                        <a:solidFill>
                          <a:schemeClr val="tx1"/>
                        </a:solidFill>
                        <a:effectLst/>
                      </a:endParaRPr>
                    </a:p>
                    <a:p>
                      <a:pPr algn="ctr">
                        <a:lnSpc>
                          <a:spcPts val="1080"/>
                        </a:lnSpc>
                        <a:spcAft>
                          <a:spcPts val="0"/>
                        </a:spcAft>
                      </a:pPr>
                      <a:r>
                        <a:rPr lang="ja-JP" sz="1050" kern="0" dirty="0">
                          <a:solidFill>
                            <a:schemeClr val="tx1"/>
                          </a:solidFill>
                          <a:effectLst/>
                        </a:rPr>
                        <a:t>（４名）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1050" kern="0" dirty="0">
                          <a:solidFill>
                            <a:schemeClr val="tx1"/>
                          </a:solidFill>
                          <a:effectLst/>
                        </a:rPr>
                        <a:t>３名</a:t>
                      </a:r>
                      <a:endParaRPr lang="ja-JP" sz="1050" kern="100" dirty="0">
                        <a:solidFill>
                          <a:schemeClr val="tx1"/>
                        </a:solidFill>
                        <a:effectLst/>
                      </a:endParaRPr>
                    </a:p>
                    <a:p>
                      <a:pPr algn="ctr">
                        <a:lnSpc>
                          <a:spcPts val="1080"/>
                        </a:lnSpc>
                        <a:spcAft>
                          <a:spcPts val="0"/>
                        </a:spcAft>
                      </a:pPr>
                      <a:r>
                        <a:rPr lang="ja-JP" sz="1050" kern="0" dirty="0">
                          <a:solidFill>
                            <a:schemeClr val="tx1"/>
                          </a:solidFill>
                          <a:effectLst/>
                        </a:rPr>
                        <a:t>（</a:t>
                      </a:r>
                      <a:r>
                        <a:rPr lang="en-US" sz="1050" kern="0" dirty="0">
                          <a:solidFill>
                            <a:schemeClr val="tx1"/>
                          </a:solidFill>
                          <a:effectLst/>
                        </a:rPr>
                        <a:t>3</a:t>
                      </a:r>
                      <a:r>
                        <a:rPr lang="ja-JP" sz="1050" kern="0" dirty="0">
                          <a:solidFill>
                            <a:schemeClr val="tx1"/>
                          </a:solidFill>
                          <a:effectLst/>
                        </a:rPr>
                        <a:t>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l">
                        <a:lnSpc>
                          <a:spcPts val="1080"/>
                        </a:lnSpc>
                        <a:spcAft>
                          <a:spcPts val="0"/>
                        </a:spcAft>
                      </a:pPr>
                      <a:r>
                        <a:rPr lang="ja-JP" altLang="en-US" sz="1050" kern="0" dirty="0" smtClean="0">
                          <a:solidFill>
                            <a:schemeClr val="tx1"/>
                          </a:solidFill>
                          <a:effectLst/>
                        </a:rPr>
                        <a:t>　</a:t>
                      </a:r>
                      <a:r>
                        <a:rPr lang="ja-JP" sz="1050" kern="0" dirty="0" smtClean="0">
                          <a:solidFill>
                            <a:schemeClr val="tx1"/>
                          </a:solidFill>
                          <a:effectLst/>
                        </a:rPr>
                        <a:t>府</a:t>
                      </a:r>
                      <a:r>
                        <a:rPr lang="ja-JP" sz="1050" kern="0" dirty="0">
                          <a:solidFill>
                            <a:schemeClr val="tx1"/>
                          </a:solidFill>
                          <a:effectLst/>
                        </a:rPr>
                        <a:t>職員</a:t>
                      </a:r>
                      <a:endParaRPr lang="ja-JP" sz="105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6"/>
                  </a:ext>
                </a:extLst>
              </a:tr>
              <a:tr h="360000">
                <a:tc vMerge="1">
                  <a:txBody>
                    <a:bodyPr/>
                    <a:lstStyle/>
                    <a:p>
                      <a:endParaRPr kumimoji="1" lang="ja-JP" altLang="en-US"/>
                    </a:p>
                  </a:txBody>
                  <a:tcPr/>
                </a:tc>
                <a:tc>
                  <a:txBody>
                    <a:bodyPr/>
                    <a:lstStyle/>
                    <a:p>
                      <a:pPr algn="ctr">
                        <a:lnSpc>
                          <a:spcPts val="1080"/>
                        </a:lnSpc>
                        <a:spcAft>
                          <a:spcPts val="0"/>
                        </a:spcAft>
                      </a:pPr>
                      <a:r>
                        <a:rPr lang="ja-JP" sz="1050" kern="0" dirty="0">
                          <a:solidFill>
                            <a:schemeClr val="tx1"/>
                          </a:solidFill>
                          <a:effectLst/>
                        </a:rPr>
                        <a:t>住宅</a:t>
                      </a:r>
                      <a:r>
                        <a:rPr lang="ja-JP" sz="1050" kern="0" dirty="0" smtClean="0">
                          <a:solidFill>
                            <a:schemeClr val="tx1"/>
                          </a:solidFill>
                          <a:effectLst/>
                        </a:rPr>
                        <a:t>まちづくり部長</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1050" kern="0" dirty="0">
                          <a:solidFill>
                            <a:schemeClr val="tx1"/>
                          </a:solidFill>
                          <a:effectLst/>
                        </a:rPr>
                        <a:t>２名</a:t>
                      </a:r>
                      <a:endParaRPr lang="ja-JP" sz="1050" kern="100" dirty="0">
                        <a:solidFill>
                          <a:schemeClr val="tx1"/>
                        </a:solidFill>
                        <a:effectLst/>
                      </a:endParaRPr>
                    </a:p>
                    <a:p>
                      <a:pPr algn="ctr">
                        <a:lnSpc>
                          <a:spcPts val="1080"/>
                        </a:lnSpc>
                        <a:spcAft>
                          <a:spcPts val="0"/>
                        </a:spcAft>
                      </a:pPr>
                      <a:r>
                        <a:rPr lang="ja-JP" sz="1050" kern="0" dirty="0">
                          <a:solidFill>
                            <a:schemeClr val="tx1"/>
                          </a:solidFill>
                          <a:effectLst/>
                        </a:rPr>
                        <a:t>（１名）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1050" kern="0" dirty="0">
                          <a:solidFill>
                            <a:schemeClr val="tx1"/>
                          </a:solidFill>
                          <a:effectLst/>
                        </a:rPr>
                        <a:t>１名</a:t>
                      </a:r>
                      <a:endParaRPr lang="ja-JP" sz="1050" kern="100" dirty="0">
                        <a:solidFill>
                          <a:schemeClr val="tx1"/>
                        </a:solidFill>
                        <a:effectLst/>
                      </a:endParaRPr>
                    </a:p>
                    <a:p>
                      <a:pPr algn="ctr">
                        <a:lnSpc>
                          <a:spcPts val="1080"/>
                        </a:lnSpc>
                        <a:spcAft>
                          <a:spcPts val="0"/>
                        </a:spcAft>
                      </a:pPr>
                      <a:r>
                        <a:rPr lang="ja-JP" sz="1050" kern="0" dirty="0">
                          <a:solidFill>
                            <a:schemeClr val="tx1"/>
                          </a:solidFill>
                          <a:effectLst/>
                        </a:rPr>
                        <a:t>（１名）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1050" kern="0" dirty="0">
                          <a:solidFill>
                            <a:schemeClr val="tx1"/>
                          </a:solidFill>
                          <a:effectLst/>
                        </a:rPr>
                        <a:t>１名</a:t>
                      </a:r>
                      <a:endParaRPr lang="ja-JP" sz="1050" kern="100" dirty="0">
                        <a:solidFill>
                          <a:schemeClr val="tx1"/>
                        </a:solidFill>
                        <a:effectLst/>
                      </a:endParaRPr>
                    </a:p>
                    <a:p>
                      <a:pPr algn="ctr">
                        <a:lnSpc>
                          <a:spcPts val="1080"/>
                        </a:lnSpc>
                        <a:spcAft>
                          <a:spcPts val="0"/>
                        </a:spcAft>
                      </a:pPr>
                      <a:r>
                        <a:rPr lang="ja-JP" sz="1050" kern="0" dirty="0">
                          <a:solidFill>
                            <a:schemeClr val="tx1"/>
                          </a:solidFill>
                          <a:effectLst/>
                        </a:rPr>
                        <a:t>（</a:t>
                      </a:r>
                      <a:r>
                        <a:rPr lang="en-US" sz="1050" kern="0" dirty="0">
                          <a:solidFill>
                            <a:schemeClr val="tx1"/>
                          </a:solidFill>
                          <a:effectLst/>
                        </a:rPr>
                        <a:t>1</a:t>
                      </a:r>
                      <a:r>
                        <a:rPr lang="ja-JP" sz="1050" kern="0" dirty="0">
                          <a:solidFill>
                            <a:schemeClr val="tx1"/>
                          </a:solidFill>
                          <a:effectLst/>
                        </a:rPr>
                        <a:t>名）</a:t>
                      </a:r>
                      <a:endParaRPr lang="ja-JP" sz="1050" kern="100" dirty="0">
                        <a:solidFill>
                          <a:schemeClr val="tx1"/>
                        </a:solidFill>
                        <a:effectLst/>
                        <a:latin typeface="Century"/>
                        <a:ea typeface="ＭＳ 明朝"/>
                        <a:cs typeface="Times New Roman"/>
                      </a:endParaRPr>
                    </a:p>
                  </a:txBody>
                  <a:tcPr marL="68580" marR="68580" marT="0" marB="0" anchor="ctr"/>
                </a:tc>
                <a:tc>
                  <a:txBody>
                    <a:bodyPr/>
                    <a:lstStyle/>
                    <a:p>
                      <a:pPr algn="l">
                        <a:lnSpc>
                          <a:spcPts val="1080"/>
                        </a:lnSpc>
                        <a:spcAft>
                          <a:spcPts val="0"/>
                        </a:spcAft>
                      </a:pPr>
                      <a:r>
                        <a:rPr lang="ja-JP" altLang="en-US" sz="1050" kern="0" dirty="0" smtClean="0">
                          <a:solidFill>
                            <a:schemeClr val="tx1"/>
                          </a:solidFill>
                          <a:effectLst/>
                        </a:rPr>
                        <a:t>　</a:t>
                      </a:r>
                      <a:r>
                        <a:rPr lang="ja-JP" sz="1050" kern="0" dirty="0" smtClean="0">
                          <a:solidFill>
                            <a:schemeClr val="tx1"/>
                          </a:solidFill>
                          <a:effectLst/>
                        </a:rPr>
                        <a:t>府</a:t>
                      </a:r>
                      <a:r>
                        <a:rPr lang="ja-JP" sz="1050" kern="0" dirty="0">
                          <a:solidFill>
                            <a:schemeClr val="tx1"/>
                          </a:solidFill>
                          <a:effectLst/>
                        </a:rPr>
                        <a:t>職員</a:t>
                      </a:r>
                      <a:endParaRPr lang="ja-JP" sz="105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
        <p:nvSpPr>
          <p:cNvPr id="7" name="テキスト ボックス 6"/>
          <p:cNvSpPr txBox="1"/>
          <p:nvPr/>
        </p:nvSpPr>
        <p:spPr>
          <a:xfrm>
            <a:off x="683520" y="6453336"/>
            <a:ext cx="2016224" cy="246221"/>
          </a:xfrm>
          <a:prstGeom prst="rect">
            <a:avLst/>
          </a:prstGeom>
          <a:noFill/>
        </p:spPr>
        <p:txBody>
          <a:bodyPr wrap="square" rtlCol="0">
            <a:spAutoFit/>
          </a:bodyPr>
          <a:lstStyle/>
          <a:p>
            <a:r>
              <a:rPr kumimoji="1" lang="en-US" altLang="ja-JP" sz="1000" dirty="0" smtClean="0"/>
              <a:t>※</a:t>
            </a:r>
            <a:r>
              <a:rPr kumimoji="1" lang="ja-JP" altLang="en-US" sz="1000" dirty="0" smtClean="0"/>
              <a:t>（　）内は府職員</a:t>
            </a:r>
            <a:endParaRPr kumimoji="1" lang="ja-JP" altLang="en-US" sz="1000" dirty="0"/>
          </a:p>
        </p:txBody>
      </p:sp>
      <p:cxnSp>
        <p:nvCxnSpPr>
          <p:cNvPr id="14" name="直線矢印コネクタ 13"/>
          <p:cNvCxnSpPr/>
          <p:nvPr/>
        </p:nvCxnSpPr>
        <p:spPr>
          <a:xfrm>
            <a:off x="7416480" y="908720"/>
            <a:ext cx="936000" cy="0"/>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113</a:t>
            </a:fld>
            <a:endParaRPr kumimoji="1" lang="ja-JP" altLang="en-US"/>
          </a:p>
        </p:txBody>
      </p:sp>
    </p:spTree>
    <p:extLst>
      <p:ext uri="{BB962C8B-B14F-4D97-AF65-F5344CB8AC3E}">
        <p14:creationId xmlns:p14="http://schemas.microsoft.com/office/powerpoint/2010/main" val="1949201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5003" y="1340768"/>
            <a:ext cx="7772400" cy="4464496"/>
          </a:xfrm>
        </p:spPr>
        <p:txBody>
          <a:bodyPr>
            <a:normAutofit fontScale="90000"/>
          </a:bodyPr>
          <a:lstStyle/>
          <a:p>
            <a:pPr marL="182563"/>
            <a:r>
              <a:rPr lang="en-US" altLang="ja-JP" dirty="0"/>
              <a:t>Ⅳ</a:t>
            </a:r>
            <a:r>
              <a:rPr kumimoji="1" lang="ja-JP" altLang="en-US" dirty="0" smtClean="0"/>
              <a:t>　行財政改革</a:t>
            </a:r>
            <a:r>
              <a:rPr kumimoji="1" lang="en-US" altLang="ja-JP" dirty="0" smtClean="0"/>
              <a:t/>
            </a:r>
            <a:br>
              <a:rPr kumimoji="1" lang="en-US" altLang="ja-JP" dirty="0" smtClean="0"/>
            </a:br>
            <a:r>
              <a:rPr lang="en-US" altLang="ja-JP" dirty="0" smtClean="0"/>
              <a:t/>
            </a:r>
            <a:br>
              <a:rPr lang="en-US" altLang="ja-JP" dirty="0" smtClean="0"/>
            </a:br>
            <a:r>
              <a:rPr lang="ja-JP" altLang="en-US" dirty="0" smtClean="0"/>
              <a:t>　</a:t>
            </a:r>
            <a:r>
              <a:rPr lang="en-US" altLang="ja-JP" dirty="0" smtClean="0"/>
              <a:t>【</a:t>
            </a:r>
            <a:r>
              <a:rPr lang="ja-JP" altLang="en-US" dirty="0" smtClean="0"/>
              <a:t>業務執行の刷新</a:t>
            </a:r>
            <a:r>
              <a:rPr lang="en-US" altLang="ja-JP" dirty="0" smtClean="0"/>
              <a:t>】</a:t>
            </a:r>
            <a:r>
              <a:rPr lang="en-US" altLang="ja-JP" dirty="0"/>
              <a:t/>
            </a:r>
            <a:br>
              <a:rPr lang="en-US" altLang="ja-JP" dirty="0"/>
            </a:br>
            <a:r>
              <a:rPr lang="ja-JP" altLang="en-US" sz="3100" dirty="0" smtClean="0"/>
              <a:t>　</a:t>
            </a:r>
            <a:r>
              <a:rPr lang="ja-JP" altLang="en-US" sz="3100" dirty="0" smtClean="0">
                <a:latin typeface="ＭＳ Ｐゴシック" panose="020B0600070205080204" pitchFamily="50" charset="-128"/>
              </a:rPr>
              <a:t>（</a:t>
            </a:r>
            <a:r>
              <a:rPr lang="ja-JP" altLang="en-US" sz="3100" dirty="0">
                <a:latin typeface="ＭＳ Ｐゴシック" panose="020B0600070205080204" pitchFamily="50" charset="-128"/>
              </a:rPr>
              <a:t>５）働き方</a:t>
            </a:r>
            <a:r>
              <a:rPr lang="ja-JP" altLang="en-US" sz="3100" dirty="0" smtClean="0">
                <a:latin typeface="ＭＳ Ｐゴシック" panose="020B0600070205080204" pitchFamily="50" charset="-128"/>
              </a:rPr>
              <a:t>改革</a:t>
            </a:r>
            <a:r>
              <a:rPr lang="en-US" altLang="ja-JP" sz="3100" dirty="0">
                <a:latin typeface="ＭＳ Ｐゴシック" panose="020B0600070205080204" pitchFamily="50" charset="-128"/>
              </a:rPr>
              <a:t/>
            </a:r>
            <a:br>
              <a:rPr lang="en-US" altLang="ja-JP" sz="3100" dirty="0">
                <a:latin typeface="ＭＳ Ｐゴシック" panose="020B0600070205080204" pitchFamily="50" charset="-128"/>
              </a:rPr>
            </a:br>
            <a:r>
              <a:rPr lang="ja-JP" altLang="en-US" sz="3100" dirty="0" smtClean="0">
                <a:latin typeface="ＭＳ Ｐゴシック" panose="020B0600070205080204" pitchFamily="50" charset="-128"/>
              </a:rPr>
              <a:t>　（</a:t>
            </a:r>
            <a:r>
              <a:rPr lang="ja-JP" altLang="en-US" sz="3100" dirty="0">
                <a:latin typeface="ＭＳ Ｐゴシック" panose="020B0600070205080204" pitchFamily="50" charset="-128"/>
              </a:rPr>
              <a:t>６）ＩＣＴ</a:t>
            </a:r>
            <a:r>
              <a:rPr lang="ja-JP" altLang="en-US" sz="3100" dirty="0" smtClean="0">
                <a:latin typeface="ＭＳ Ｐゴシック" panose="020B0600070205080204" pitchFamily="50" charset="-128"/>
              </a:rPr>
              <a:t>活用</a:t>
            </a:r>
            <a:r>
              <a:rPr lang="en-US" altLang="ja-JP" sz="3100" dirty="0" smtClean="0">
                <a:latin typeface="ＭＳ Ｐゴシック" panose="020B0600070205080204" pitchFamily="50" charset="-128"/>
              </a:rPr>
              <a:t/>
            </a:r>
            <a:br>
              <a:rPr lang="en-US" altLang="ja-JP" sz="3100" dirty="0" smtClean="0">
                <a:latin typeface="ＭＳ Ｐゴシック" panose="020B0600070205080204" pitchFamily="50" charset="-128"/>
              </a:rPr>
            </a:br>
            <a:r>
              <a:rPr lang="ja-JP" altLang="en-US" sz="3100" dirty="0">
                <a:latin typeface="ＭＳ Ｐゴシック" panose="020B0600070205080204" pitchFamily="50" charset="-128"/>
              </a:rPr>
              <a:t>　</a:t>
            </a:r>
            <a:r>
              <a:rPr lang="ja-JP" altLang="en-US" sz="3100" dirty="0" smtClean="0">
                <a:latin typeface="ＭＳ Ｐゴシック" panose="020B0600070205080204" pitchFamily="50" charset="-128"/>
              </a:rPr>
              <a:t>（</a:t>
            </a:r>
            <a:r>
              <a:rPr lang="ja-JP" altLang="en-US" sz="3100" dirty="0">
                <a:latin typeface="ＭＳ Ｐゴシック" panose="020B0600070205080204" pitchFamily="50" charset="-128"/>
              </a:rPr>
              <a:t>７）サービス</a:t>
            </a:r>
            <a:r>
              <a:rPr lang="ja-JP" altLang="en-US" sz="3100" dirty="0" smtClean="0">
                <a:latin typeface="ＭＳ Ｐゴシック" panose="020B0600070205080204" pitchFamily="50" charset="-128"/>
              </a:rPr>
              <a:t>改善</a:t>
            </a:r>
            <a:r>
              <a:rPr lang="en-US" altLang="ja-JP" sz="3100" dirty="0" smtClean="0">
                <a:latin typeface="ＭＳ Ｐゴシック" panose="020B0600070205080204" pitchFamily="50" charset="-128"/>
              </a:rPr>
              <a:t/>
            </a:r>
            <a:br>
              <a:rPr lang="en-US" altLang="ja-JP" sz="3100" dirty="0" smtClean="0">
                <a:latin typeface="ＭＳ Ｐゴシック" panose="020B0600070205080204" pitchFamily="50" charset="-128"/>
              </a:rPr>
            </a:br>
            <a:r>
              <a:rPr lang="ja-JP" altLang="en-US" sz="3100" dirty="0" smtClean="0">
                <a:latin typeface="ＭＳ Ｐゴシック" panose="020B0600070205080204" pitchFamily="50" charset="-128"/>
              </a:rPr>
              <a:t>　（</a:t>
            </a:r>
            <a:r>
              <a:rPr lang="ja-JP" altLang="en-US" sz="3100" dirty="0">
                <a:latin typeface="ＭＳ Ｐゴシック" panose="020B0600070205080204" pitchFamily="50" charset="-128"/>
              </a:rPr>
              <a:t>８）市町村との連携</a:t>
            </a:r>
            <a:r>
              <a:rPr lang="ja-JP" altLang="en-US" sz="3100" dirty="0" smtClean="0">
                <a:latin typeface="ＭＳ Ｐゴシック" panose="020B0600070205080204" pitchFamily="50" charset="-128"/>
              </a:rPr>
              <a:t>強化</a:t>
            </a:r>
            <a:r>
              <a:rPr lang="en-US" altLang="ja-JP" sz="3100" dirty="0">
                <a:latin typeface="ＭＳ Ｐゴシック" panose="020B0600070205080204" pitchFamily="50" charset="-128"/>
              </a:rPr>
              <a:t/>
            </a:r>
            <a:br>
              <a:rPr lang="en-US" altLang="ja-JP" sz="3100" dirty="0">
                <a:latin typeface="ＭＳ Ｐゴシック" panose="020B0600070205080204" pitchFamily="50" charset="-128"/>
              </a:rPr>
            </a:br>
            <a:r>
              <a:rPr lang="ja-JP" altLang="en-US" sz="3100" dirty="0" smtClean="0">
                <a:latin typeface="ＭＳ Ｐゴシック" panose="020B0600070205080204" pitchFamily="50" charset="-128"/>
              </a:rPr>
              <a:t>　（</a:t>
            </a:r>
            <a:r>
              <a:rPr lang="ja-JP" altLang="en-US" sz="3100" dirty="0">
                <a:latin typeface="ＭＳ Ｐゴシック" panose="020B0600070205080204" pitchFamily="50" charset="-128"/>
              </a:rPr>
              <a:t>９）補助金等の</a:t>
            </a:r>
            <a:r>
              <a:rPr lang="ja-JP" altLang="en-US" sz="3100" dirty="0" smtClean="0">
                <a:latin typeface="ＭＳ Ｐゴシック" panose="020B0600070205080204" pitchFamily="50" charset="-128"/>
              </a:rPr>
              <a:t>見直し</a:t>
            </a:r>
            <a:r>
              <a:rPr lang="en-US" altLang="ja-JP" sz="3100" dirty="0">
                <a:latin typeface="ＭＳ Ｐゴシック" panose="020B0600070205080204" pitchFamily="50" charset="-128"/>
              </a:rPr>
              <a:t/>
            </a:r>
            <a:br>
              <a:rPr lang="en-US" altLang="ja-JP" sz="3100" dirty="0">
                <a:latin typeface="ＭＳ Ｐゴシック" panose="020B0600070205080204" pitchFamily="50" charset="-128"/>
              </a:rPr>
            </a:br>
            <a:r>
              <a:rPr lang="ja-JP" altLang="en-US" sz="3100" dirty="0" smtClean="0">
                <a:latin typeface="ＭＳ Ｐゴシック" panose="020B0600070205080204" pitchFamily="50" charset="-128"/>
              </a:rPr>
              <a:t>　（</a:t>
            </a:r>
            <a:r>
              <a:rPr lang="en-US" altLang="ja-JP" sz="3100" dirty="0">
                <a:latin typeface="ＭＳ Ｐゴシック" panose="020B0600070205080204" pitchFamily="50" charset="-128"/>
              </a:rPr>
              <a:t>10</a:t>
            </a:r>
            <a:r>
              <a:rPr lang="ja-JP" altLang="en-US" sz="3100" dirty="0">
                <a:latin typeface="ＭＳ Ｐゴシック" panose="020B0600070205080204" pitchFamily="50" charset="-128"/>
              </a:rPr>
              <a:t>）府民利用施設の廃止・</a:t>
            </a:r>
            <a:r>
              <a:rPr lang="ja-JP" altLang="en-US" sz="3100" dirty="0" smtClean="0">
                <a:latin typeface="ＭＳ Ｐゴシック" panose="020B0600070205080204" pitchFamily="50" charset="-128"/>
              </a:rPr>
              <a:t>改革</a:t>
            </a:r>
            <a:endParaRPr lang="en-US" altLang="ja-JP" sz="3100" dirty="0">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114</a:t>
            </a:fld>
            <a:endParaRPr kumimoji="1" lang="ja-JP" altLang="en-US"/>
          </a:p>
        </p:txBody>
      </p:sp>
    </p:spTree>
    <p:extLst>
      <p:ext uri="{BB962C8B-B14F-4D97-AF65-F5344CB8AC3E}">
        <p14:creationId xmlns:p14="http://schemas.microsoft.com/office/powerpoint/2010/main" val="32527460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５．（１７）</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Ⅳ</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（５）</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業務執行の刷新</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働き方改革</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154144" y="527008"/>
          <a:ext cx="8712968" cy="469392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44309">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4258138">
                <a:tc>
                  <a:txBody>
                    <a:bodyPr/>
                    <a:lstStyle/>
                    <a:p>
                      <a:pPr marL="0" indent="0"/>
                      <a:r>
                        <a:rPr kumimoji="1" lang="ja-JP" altLang="en-US" sz="1400" dirty="0" smtClean="0"/>
                        <a:t>　少子高齢化による生産年齢人口の減少、育児や介護など制約のある働き手の増加、女性の社会進出など、社会的にワークライフバランス実現の要請が高まっている。</a:t>
                      </a:r>
                      <a:endParaRPr kumimoji="1" lang="en-US" altLang="ja-JP" sz="1400" dirty="0" smtClean="0"/>
                    </a:p>
                    <a:p>
                      <a:pPr marL="0" indent="0"/>
                      <a:endParaRPr kumimoji="1" lang="ja-JP" altLang="en-US" sz="1400" dirty="0" smtClean="0"/>
                    </a:p>
                    <a:p>
                      <a:pPr marL="0" indent="0"/>
                      <a:r>
                        <a:rPr kumimoji="1" lang="ja-JP" altLang="en-US" sz="1400" dirty="0" smtClean="0"/>
                        <a:t>　大阪府庁においても、長時間労働や固定的な働き方を前提とした労働環境が続くなど、状況の改善が必要。</a:t>
                      </a:r>
                    </a:p>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仕事の質を高め、組織パフォーマンスの最大化を図りつつ、職員の心身の健康確保・ワークライフバランス・女性活躍の促進等を加速させる。</a:t>
                      </a: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○大阪府庁版働き方改革　　　　　　　</a:t>
                      </a:r>
                      <a:endParaRPr kumimoji="1" lang="en-US" altLang="ja-JP" sz="1400" dirty="0" smtClean="0">
                        <a:solidFill>
                          <a:schemeClr val="tx1"/>
                        </a:solidFill>
                      </a:endParaRPr>
                    </a:p>
                    <a:p>
                      <a:pPr marL="0" indent="0"/>
                      <a:r>
                        <a:rPr kumimoji="1" lang="ja-JP" altLang="en-US" sz="1400" dirty="0" smtClean="0">
                          <a:solidFill>
                            <a:schemeClr val="tx1"/>
                          </a:solidFill>
                        </a:rPr>
                        <a:t>　　　　　　　　　　　（第１弾）</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2016</a:t>
                      </a:r>
                      <a:r>
                        <a:rPr kumimoji="1" lang="ja-JP" altLang="en-US" sz="1400" dirty="0" smtClean="0">
                          <a:solidFill>
                            <a:schemeClr val="tx1"/>
                          </a:solidFill>
                        </a:rPr>
                        <a:t>年</a:t>
                      </a:r>
                      <a:r>
                        <a:rPr kumimoji="1" lang="en-US" altLang="ja-JP" sz="1400" dirty="0" smtClean="0">
                          <a:solidFill>
                            <a:schemeClr val="tx1"/>
                          </a:solidFill>
                        </a:rPr>
                        <a:t>11</a:t>
                      </a:r>
                      <a:r>
                        <a:rPr kumimoji="1" lang="ja-JP" altLang="en-US" sz="1400" dirty="0" smtClean="0">
                          <a:solidFill>
                            <a:schemeClr val="tx1"/>
                          </a:solidFill>
                        </a:rPr>
                        <a:t>月策定）</a:t>
                      </a:r>
                      <a:endParaRPr kumimoji="1" lang="en-US" altLang="ja-JP" sz="1400" strike="noStrike" dirty="0" smtClean="0">
                        <a:solidFill>
                          <a:schemeClr val="tx1"/>
                        </a:solidFill>
                      </a:endParaRPr>
                    </a:p>
                    <a:p>
                      <a:pPr marL="0" indent="0"/>
                      <a:r>
                        <a:rPr kumimoji="1" lang="ja-JP" altLang="en-US" sz="1200" dirty="0" smtClean="0">
                          <a:solidFill>
                            <a:schemeClr val="tx1"/>
                          </a:solidFill>
                        </a:rPr>
                        <a:t>　・上司の働き方をかえる</a:t>
                      </a:r>
                      <a:endParaRPr kumimoji="1" lang="en-US" altLang="ja-JP" sz="1200" dirty="0" smtClean="0">
                        <a:solidFill>
                          <a:schemeClr val="tx1"/>
                        </a:solidFill>
                      </a:endParaRPr>
                    </a:p>
                    <a:p>
                      <a:pPr marL="0" indent="0"/>
                      <a:r>
                        <a:rPr kumimoji="1" lang="ja-JP" altLang="en-US" sz="1200" dirty="0" smtClean="0">
                          <a:solidFill>
                            <a:schemeClr val="tx1"/>
                          </a:solidFill>
                        </a:rPr>
                        <a:t>　・柔軟な働き方を提案</a:t>
                      </a:r>
                      <a:endParaRPr kumimoji="1" lang="en-US" altLang="ja-JP" sz="1200" dirty="0" smtClean="0">
                        <a:solidFill>
                          <a:schemeClr val="tx1"/>
                        </a:solidFill>
                      </a:endParaRPr>
                    </a:p>
                    <a:p>
                      <a:pPr marL="0" indent="0"/>
                      <a:r>
                        <a:rPr kumimoji="1" lang="ja-JP" altLang="en-US" sz="1200" dirty="0" smtClean="0">
                          <a:solidFill>
                            <a:schemeClr val="tx1"/>
                          </a:solidFill>
                        </a:rPr>
                        <a:t>　・長時間労働を是正</a:t>
                      </a:r>
                      <a:endParaRPr kumimoji="1" lang="en-US" altLang="ja-JP" sz="1200" dirty="0" smtClean="0">
                        <a:solidFill>
                          <a:schemeClr val="tx1"/>
                        </a:solidFill>
                      </a:endParaRPr>
                    </a:p>
                    <a:p>
                      <a:pPr marL="0" indent="0"/>
                      <a:r>
                        <a:rPr kumimoji="1" lang="ja-JP" altLang="en-US" sz="1200" dirty="0" smtClean="0">
                          <a:solidFill>
                            <a:schemeClr val="tx1"/>
                          </a:solidFill>
                        </a:rPr>
                        <a:t>　をテーマに取組みを実施。</a:t>
                      </a:r>
                      <a:endParaRPr kumimoji="1" lang="en-US" altLang="ja-JP" sz="12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○大阪府庁版働き方改革</a:t>
                      </a:r>
                      <a:endParaRPr kumimoji="1" lang="en-US" altLang="ja-JP" sz="1400" dirty="0" smtClean="0">
                        <a:solidFill>
                          <a:schemeClr val="tx1"/>
                        </a:solidFill>
                      </a:endParaRPr>
                    </a:p>
                    <a:p>
                      <a:pPr marL="0" indent="0"/>
                      <a:r>
                        <a:rPr kumimoji="1" lang="ja-JP" altLang="en-US" sz="1400" dirty="0" smtClean="0">
                          <a:solidFill>
                            <a:schemeClr val="tx1"/>
                          </a:solidFill>
                        </a:rPr>
                        <a:t>　　　　　　　　　　　（第２弾）</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9</a:t>
                      </a:r>
                      <a:r>
                        <a:rPr kumimoji="1" lang="ja-JP" altLang="en-US" sz="1400" dirty="0" smtClean="0">
                          <a:solidFill>
                            <a:schemeClr val="tx1"/>
                          </a:solidFill>
                        </a:rPr>
                        <a:t>月策定）</a:t>
                      </a:r>
                      <a:endParaRPr kumimoji="1" lang="en-US" altLang="ja-JP" sz="1400" strike="sngStrike" dirty="0" smtClean="0">
                        <a:solidFill>
                          <a:schemeClr val="tx1"/>
                        </a:solidFill>
                      </a:endParaRPr>
                    </a:p>
                    <a:p>
                      <a:pPr marL="0" indent="0"/>
                      <a:r>
                        <a:rPr kumimoji="1" lang="ja-JP" altLang="en-US" sz="1200" dirty="0" smtClean="0">
                          <a:solidFill>
                            <a:schemeClr val="tx1"/>
                          </a:solidFill>
                        </a:rPr>
                        <a:t>　・仕事の手間に潜むムダをス　</a:t>
                      </a:r>
                      <a:endParaRPr kumimoji="1" lang="en-US" altLang="ja-JP" sz="1200" dirty="0" smtClean="0">
                        <a:solidFill>
                          <a:schemeClr val="tx1"/>
                        </a:solidFill>
                      </a:endParaRPr>
                    </a:p>
                    <a:p>
                      <a:pPr marL="0" indent="0"/>
                      <a:r>
                        <a:rPr kumimoji="1" lang="ja-JP" altLang="en-US" sz="1200" dirty="0" smtClean="0">
                          <a:solidFill>
                            <a:schemeClr val="tx1"/>
                          </a:solidFill>
                        </a:rPr>
                        <a:t>　　リム化する</a:t>
                      </a:r>
                      <a:endParaRPr kumimoji="1" lang="en-US" altLang="ja-JP" sz="1200" dirty="0" smtClean="0">
                        <a:solidFill>
                          <a:schemeClr val="tx1"/>
                        </a:solidFill>
                      </a:endParaRPr>
                    </a:p>
                    <a:p>
                      <a:pPr marL="0" indent="0"/>
                      <a:r>
                        <a:rPr kumimoji="1" lang="ja-JP" altLang="en-US" sz="1200" dirty="0" smtClean="0">
                          <a:solidFill>
                            <a:schemeClr val="tx1"/>
                          </a:solidFill>
                        </a:rPr>
                        <a:t>　・制約をなくし、柔軟な働き方</a:t>
                      </a:r>
                      <a:endParaRPr kumimoji="1" lang="en-US" altLang="ja-JP" sz="1200" dirty="0" smtClean="0">
                        <a:solidFill>
                          <a:schemeClr val="tx1"/>
                        </a:solidFill>
                      </a:endParaRPr>
                    </a:p>
                    <a:p>
                      <a:pPr marL="0" indent="0"/>
                      <a:r>
                        <a:rPr kumimoji="1" lang="ja-JP" altLang="en-US" sz="1200" dirty="0" smtClean="0">
                          <a:solidFill>
                            <a:schemeClr val="tx1"/>
                          </a:solidFill>
                        </a:rPr>
                        <a:t>　　を提案する</a:t>
                      </a:r>
                      <a:endParaRPr kumimoji="1" lang="en-US" altLang="ja-JP" sz="1200" dirty="0" smtClean="0">
                        <a:solidFill>
                          <a:schemeClr val="tx1"/>
                        </a:solidFill>
                      </a:endParaRPr>
                    </a:p>
                    <a:p>
                      <a:pPr marL="0" indent="0"/>
                      <a:r>
                        <a:rPr kumimoji="1" lang="ja-JP" altLang="en-US" sz="1200" dirty="0" smtClean="0">
                          <a:solidFill>
                            <a:schemeClr val="tx1"/>
                          </a:solidFill>
                        </a:rPr>
                        <a:t>　・長時間労働を抑制する</a:t>
                      </a:r>
                      <a:endParaRPr kumimoji="1" lang="en-US" altLang="ja-JP" sz="1200" dirty="0" smtClean="0">
                        <a:solidFill>
                          <a:schemeClr val="tx1"/>
                        </a:solidFill>
                      </a:endParaRPr>
                    </a:p>
                    <a:p>
                      <a:pPr marL="0" indent="0" algn="l"/>
                      <a:r>
                        <a:rPr kumimoji="1" lang="ja-JP" altLang="en-US" sz="1200" dirty="0" smtClean="0">
                          <a:solidFill>
                            <a:schemeClr val="tx1"/>
                          </a:solidFill>
                        </a:rPr>
                        <a:t>　・知識や経験を補う</a:t>
                      </a:r>
                      <a:endParaRPr kumimoji="1" lang="en-US" altLang="ja-JP" sz="1200" strike="sngStrike" dirty="0" smtClean="0">
                        <a:solidFill>
                          <a:schemeClr val="tx1"/>
                        </a:solidFill>
                      </a:endParaRPr>
                    </a:p>
                    <a:p>
                      <a:pPr marL="0" indent="0"/>
                      <a:r>
                        <a:rPr kumimoji="1" lang="ja-JP" altLang="en-US" sz="1200" strike="noStrike" dirty="0" smtClean="0">
                          <a:solidFill>
                            <a:schemeClr val="tx1"/>
                          </a:solidFill>
                        </a:rPr>
                        <a:t>　・庁内推進体制と部局の取組</a:t>
                      </a:r>
                      <a:endParaRPr kumimoji="1" lang="en-US" altLang="ja-JP" sz="1200" strike="noStrike" dirty="0" smtClean="0">
                        <a:solidFill>
                          <a:schemeClr val="tx1"/>
                        </a:solidFill>
                      </a:endParaRPr>
                    </a:p>
                    <a:p>
                      <a:pPr marL="0" indent="0"/>
                      <a:r>
                        <a:rPr kumimoji="1" lang="ja-JP" altLang="en-US" sz="1200" strike="noStrike" dirty="0" smtClean="0">
                          <a:solidFill>
                            <a:schemeClr val="tx1"/>
                          </a:solidFill>
                        </a:rPr>
                        <a:t>　</a:t>
                      </a:r>
                      <a:r>
                        <a:rPr kumimoji="1" lang="ja-JP" altLang="en-US" sz="1200" strike="noStrike" baseline="0" dirty="0" smtClean="0">
                          <a:solidFill>
                            <a:schemeClr val="tx1"/>
                          </a:solidFill>
                        </a:rPr>
                        <a:t> </a:t>
                      </a:r>
                      <a:r>
                        <a:rPr kumimoji="1" lang="ja-JP" altLang="en-US" sz="1200" strike="noStrike" dirty="0" smtClean="0">
                          <a:solidFill>
                            <a:schemeClr val="accent2">
                              <a:lumMod val="50000"/>
                            </a:schemeClr>
                          </a:solidFill>
                        </a:rPr>
                        <a:t>サポート</a:t>
                      </a:r>
                      <a:endParaRPr kumimoji="1" lang="en-US" altLang="ja-JP" sz="1200" strike="noStrike" dirty="0" smtClean="0">
                        <a:solidFill>
                          <a:schemeClr val="accent2">
                            <a:lumMod val="50000"/>
                          </a:schemeClr>
                        </a:solidFill>
                      </a:endParaRPr>
                    </a:p>
                    <a:p>
                      <a:pPr marL="0" indent="0"/>
                      <a:r>
                        <a:rPr kumimoji="1" lang="ja-JP" altLang="en-US" sz="1200" strike="noStrike" dirty="0" smtClean="0">
                          <a:solidFill>
                            <a:schemeClr val="tx1"/>
                          </a:solidFill>
                        </a:rPr>
                        <a:t> をテーマに</a:t>
                      </a:r>
                      <a:r>
                        <a:rPr kumimoji="1" lang="ja-JP" altLang="en-US" sz="1200" dirty="0" smtClean="0">
                          <a:solidFill>
                            <a:schemeClr val="tx1"/>
                          </a:solidFill>
                        </a:rPr>
                        <a:t>取組みを</a:t>
                      </a:r>
                      <a:r>
                        <a:rPr kumimoji="1" lang="ja-JP" altLang="en-US" sz="1200" baseline="0" dirty="0" smtClean="0">
                          <a:solidFill>
                            <a:schemeClr val="tx1"/>
                          </a:solidFill>
                        </a:rPr>
                        <a:t> </a:t>
                      </a:r>
                      <a:r>
                        <a:rPr kumimoji="1" lang="ja-JP" altLang="en-US" sz="1200" dirty="0" smtClean="0">
                          <a:solidFill>
                            <a:schemeClr val="tx1"/>
                          </a:solidFill>
                        </a:rPr>
                        <a:t>実施。</a:t>
                      </a:r>
                    </a:p>
                    <a:p>
                      <a:pPr marL="92075" indent="-92075"/>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strike="noStrike" dirty="0" smtClean="0">
                          <a:solidFill>
                            <a:schemeClr val="tx1"/>
                          </a:solidFill>
                        </a:rPr>
                        <a:t>－長時間労働の抑制</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a:t>
                      </a:r>
                      <a:r>
                        <a:rPr kumimoji="1" lang="en-US" altLang="ja-JP" sz="1400" strike="noStrike" dirty="0" smtClean="0">
                          <a:solidFill>
                            <a:schemeClr val="tx1"/>
                          </a:solidFill>
                        </a:rPr>
                        <a:t>2017</a:t>
                      </a:r>
                      <a:r>
                        <a:rPr kumimoji="1" lang="ja-JP" altLang="en-US" sz="1400" strike="noStrike" dirty="0" smtClean="0">
                          <a:solidFill>
                            <a:schemeClr val="tx1"/>
                          </a:solidFill>
                        </a:rPr>
                        <a:t>年度実績</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・時間外勤務総時間数　</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前年度比　▲</a:t>
                      </a:r>
                      <a:r>
                        <a:rPr kumimoji="1" lang="en-US" altLang="ja-JP" sz="1400" strike="noStrike" dirty="0" smtClean="0">
                          <a:solidFill>
                            <a:schemeClr val="tx1"/>
                          </a:solidFill>
                        </a:rPr>
                        <a:t>24,411</a:t>
                      </a:r>
                      <a:r>
                        <a:rPr kumimoji="1" lang="ja-JP" altLang="en-US" sz="1400" strike="noStrike" dirty="0" smtClean="0">
                          <a:solidFill>
                            <a:schemeClr val="tx1"/>
                          </a:solidFill>
                        </a:rPr>
                        <a:t>時間　　　　　　　</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a:t>
                      </a:r>
                      <a:r>
                        <a:rPr kumimoji="1" lang="en-US" altLang="ja-JP" sz="1400" strike="noStrike" dirty="0" smtClean="0">
                          <a:solidFill>
                            <a:schemeClr val="tx1"/>
                          </a:solidFill>
                        </a:rPr>
                        <a:t>2.4</a:t>
                      </a:r>
                      <a:r>
                        <a:rPr kumimoji="1" lang="ja-JP" altLang="en-US" sz="1400" strike="noStrike" dirty="0" smtClean="0">
                          <a:solidFill>
                            <a:schemeClr val="tx1"/>
                          </a:solidFill>
                        </a:rPr>
                        <a:t>％）</a:t>
                      </a:r>
                    </a:p>
                    <a:p>
                      <a:pPr marL="0" indent="0"/>
                      <a:r>
                        <a:rPr kumimoji="1" lang="ja-JP" altLang="en-US" sz="1400" strike="noStrike" dirty="0" smtClean="0">
                          <a:solidFill>
                            <a:schemeClr val="tx1"/>
                          </a:solidFill>
                        </a:rPr>
                        <a:t>　・月</a:t>
                      </a:r>
                      <a:r>
                        <a:rPr kumimoji="1" lang="en-US" altLang="ja-JP" sz="1400" strike="noStrike" dirty="0" smtClean="0">
                          <a:solidFill>
                            <a:schemeClr val="tx1"/>
                          </a:solidFill>
                        </a:rPr>
                        <a:t>80</a:t>
                      </a:r>
                      <a:r>
                        <a:rPr kumimoji="1" lang="ja-JP" altLang="en-US" sz="1400" strike="noStrike" dirty="0" smtClean="0">
                          <a:solidFill>
                            <a:schemeClr val="tx1"/>
                          </a:solidFill>
                        </a:rPr>
                        <a:t>時間超え職員数　　　　　　　　　　　　　</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前年度比　▲</a:t>
                      </a:r>
                      <a:r>
                        <a:rPr kumimoji="1" lang="en-US" altLang="ja-JP" sz="1400" strike="noStrike" dirty="0" smtClean="0">
                          <a:solidFill>
                            <a:schemeClr val="tx1"/>
                          </a:solidFill>
                        </a:rPr>
                        <a:t>140</a:t>
                      </a:r>
                      <a:r>
                        <a:rPr kumimoji="1" lang="ja-JP" altLang="en-US" sz="1400" strike="noStrike" dirty="0" smtClean="0">
                          <a:solidFill>
                            <a:schemeClr val="tx1"/>
                          </a:solidFill>
                        </a:rPr>
                        <a:t>人　</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a:t>
                      </a:r>
                      <a:r>
                        <a:rPr kumimoji="1" lang="en-US" altLang="ja-JP" sz="1400" strike="noStrike" dirty="0" smtClean="0">
                          <a:solidFill>
                            <a:schemeClr val="tx1"/>
                          </a:solidFill>
                        </a:rPr>
                        <a:t>35.4</a:t>
                      </a:r>
                      <a:r>
                        <a:rPr kumimoji="1" lang="ja-JP" altLang="en-US" sz="1400" strike="noStrike" dirty="0" smtClean="0">
                          <a:solidFill>
                            <a:schemeClr val="tx1"/>
                          </a:solidFill>
                        </a:rPr>
                        <a:t>％）</a:t>
                      </a:r>
                      <a:endParaRPr kumimoji="1" lang="en-US" altLang="ja-JP" sz="1400" strike="noStrike" dirty="0" smtClean="0">
                        <a:solidFill>
                          <a:schemeClr val="tx1"/>
                        </a:solidFill>
                      </a:endParaRPr>
                    </a:p>
                    <a:p>
                      <a:pPr marL="0" indent="0"/>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－柔軟な働き方の実現</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＜実施済又は試行中＞</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・モバイルワーク</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・サテライトオフィス</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・勤務時間の柔軟化</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・フリーアドレス　など</a:t>
                      </a:r>
                      <a:endParaRPr kumimoji="1" lang="en-US" altLang="ja-JP" sz="1400" strike="noStrike" dirty="0" smtClean="0">
                        <a:solidFill>
                          <a:schemeClr val="tx1"/>
                        </a:solidFill>
                      </a:endParaRPr>
                    </a:p>
                    <a:p>
                      <a:pPr marL="0" indent="0"/>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－ＩＣＴを活用した業務改善</a:t>
                      </a:r>
                      <a:endParaRPr kumimoji="1" lang="en-US" altLang="ja-JP" sz="1400" strike="noStrike" dirty="0" smtClean="0">
                        <a:solidFill>
                          <a:schemeClr val="tx1"/>
                        </a:solidFill>
                      </a:endParaRPr>
                    </a:p>
                    <a:p>
                      <a:pPr marL="0" indent="0"/>
                      <a:r>
                        <a:rPr kumimoji="1" lang="ja-JP" altLang="en-US" sz="1400" strike="noStrike" dirty="0" smtClean="0">
                          <a:solidFill>
                            <a:schemeClr val="tx1"/>
                          </a:solidFill>
                        </a:rPr>
                        <a:t>　</a:t>
                      </a:r>
                      <a:r>
                        <a:rPr kumimoji="1" lang="ja-JP" altLang="en-US" sz="1300" strike="noStrike" dirty="0" smtClean="0">
                          <a:solidFill>
                            <a:schemeClr val="tx1"/>
                          </a:solidFill>
                        </a:rPr>
                        <a:t>・音声認識技術（ＡＩ）を活用</a:t>
                      </a:r>
                      <a:endParaRPr kumimoji="1" lang="en-US" altLang="ja-JP" sz="1300" strike="noStrike" dirty="0" smtClean="0">
                        <a:solidFill>
                          <a:schemeClr val="tx1"/>
                        </a:solidFill>
                      </a:endParaRPr>
                    </a:p>
                    <a:p>
                      <a:pPr marL="0" indent="0"/>
                      <a:r>
                        <a:rPr kumimoji="1" lang="ja-JP" altLang="en-US" sz="1300" strike="noStrike" dirty="0" smtClean="0">
                          <a:solidFill>
                            <a:schemeClr val="tx1"/>
                          </a:solidFill>
                        </a:rPr>
                        <a:t>　　した議事録等の作成支援　　　　　</a:t>
                      </a:r>
                      <a:endParaRPr kumimoji="1" lang="en-US" altLang="ja-JP" sz="1300" strike="noStrike" dirty="0" smtClean="0">
                        <a:solidFill>
                          <a:schemeClr val="tx1"/>
                        </a:solidFill>
                      </a:endParaRPr>
                    </a:p>
                    <a:p>
                      <a:pPr marL="0" indent="0"/>
                      <a:r>
                        <a:rPr kumimoji="1" lang="ja-JP" altLang="en-US" sz="1300" strike="noStrike" dirty="0" smtClean="0">
                          <a:solidFill>
                            <a:schemeClr val="tx1"/>
                          </a:solidFill>
                        </a:rPr>
                        <a:t>　　　　　　　　　　　　　　　など</a:t>
                      </a:r>
                      <a:endParaRPr kumimoji="1" lang="en-US" altLang="ja-JP" sz="12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276724" y="5332826"/>
            <a:ext cx="7545513" cy="307777"/>
          </a:xfrm>
          <a:prstGeom prst="rect">
            <a:avLst/>
          </a:prstGeom>
          <a:noFill/>
        </p:spPr>
        <p:txBody>
          <a:bodyPr wrap="square" rtlCol="0">
            <a:spAutoFit/>
          </a:bodyPr>
          <a:lstStyle/>
          <a:p>
            <a:r>
              <a:rPr lang="ja-JP" altLang="en-US" sz="1400" b="1" dirty="0" smtClean="0"/>
              <a:t>■策定経過</a:t>
            </a:r>
            <a:endParaRPr kumimoji="1" lang="ja-JP" altLang="en-US" sz="1400" b="1" dirty="0"/>
          </a:p>
        </p:txBody>
      </p:sp>
      <p:graphicFrame>
        <p:nvGraphicFramePr>
          <p:cNvPr id="10" name="表 9"/>
          <p:cNvGraphicFramePr>
            <a:graphicFrameLocks noGrp="1"/>
          </p:cNvGraphicFramePr>
          <p:nvPr>
            <p:extLst/>
          </p:nvPr>
        </p:nvGraphicFramePr>
        <p:xfrm>
          <a:off x="311082" y="5640603"/>
          <a:ext cx="8678609" cy="274320"/>
        </p:xfrm>
        <a:graphic>
          <a:graphicData uri="http://schemas.openxmlformats.org/drawingml/2006/table">
            <a:tbl>
              <a:tblPr firstRow="1" bandRow="1">
                <a:tableStyleId>{7DF18680-E054-41AD-8BC1-D1AEF772440D}</a:tableStyleId>
              </a:tblPr>
              <a:tblGrid>
                <a:gridCol w="3612846">
                  <a:extLst>
                    <a:ext uri="{9D8B030D-6E8A-4147-A177-3AD203B41FA5}">
                      <a16:colId xmlns:a16="http://schemas.microsoft.com/office/drawing/2014/main" val="20000"/>
                    </a:ext>
                  </a:extLst>
                </a:gridCol>
                <a:gridCol w="3168352">
                  <a:extLst>
                    <a:ext uri="{9D8B030D-6E8A-4147-A177-3AD203B41FA5}">
                      <a16:colId xmlns:a16="http://schemas.microsoft.com/office/drawing/2014/main" val="20002"/>
                    </a:ext>
                  </a:extLst>
                </a:gridCol>
                <a:gridCol w="1897411">
                  <a:extLst>
                    <a:ext uri="{9D8B030D-6E8A-4147-A177-3AD203B41FA5}">
                      <a16:colId xmlns:a16="http://schemas.microsoft.com/office/drawing/2014/main" val="2842211282"/>
                    </a:ext>
                  </a:extLst>
                </a:gridCol>
              </a:tblGrid>
              <a:tr h="0">
                <a:tc>
                  <a:txBody>
                    <a:bodyPr/>
                    <a:lstStyle/>
                    <a:p>
                      <a:pPr algn="ctr"/>
                      <a:r>
                        <a:rPr kumimoji="1" lang="en-US" altLang="ja-JP" sz="1200" dirty="0" smtClean="0">
                          <a:latin typeface="+mn-ea"/>
                          <a:ea typeface="+mn-ea"/>
                        </a:rPr>
                        <a:t>2016</a:t>
                      </a:r>
                      <a:r>
                        <a:rPr kumimoji="1" lang="ja-JP" altLang="en-US" sz="1200" dirty="0" smtClean="0">
                          <a:latin typeface="+mn-ea"/>
                          <a:ea typeface="+mn-ea"/>
                        </a:rPr>
                        <a:t>年度</a:t>
                      </a:r>
                      <a:endParaRPr kumimoji="1" lang="ja-JP" altLang="en-US" sz="1200" dirty="0">
                        <a:latin typeface="+mn-ea"/>
                        <a:ea typeface="+mn-ea"/>
                      </a:endParaRPr>
                    </a:p>
                  </a:txBody>
                  <a:tcPr/>
                </a:tc>
                <a:tc>
                  <a:txBody>
                    <a:bodyPr/>
                    <a:lstStyle/>
                    <a:p>
                      <a:pPr algn="ctr"/>
                      <a:r>
                        <a:rPr kumimoji="1" lang="en-US" altLang="ja-JP" sz="1200" dirty="0" smtClean="0">
                          <a:latin typeface="+mn-ea"/>
                          <a:ea typeface="+mn-ea"/>
                        </a:rPr>
                        <a:t>2017</a:t>
                      </a:r>
                      <a:r>
                        <a:rPr kumimoji="1" lang="ja-JP" altLang="en-US" sz="1200" dirty="0" smtClean="0">
                          <a:latin typeface="+mn-ea"/>
                          <a:ea typeface="+mn-ea"/>
                        </a:rPr>
                        <a:t>年度</a:t>
                      </a:r>
                      <a:endParaRPr kumimoji="1" lang="ja-JP" altLang="en-US" sz="1200" dirty="0">
                        <a:latin typeface="+mn-ea"/>
                        <a:ea typeface="+mn-ea"/>
                      </a:endParaRPr>
                    </a:p>
                  </a:txBody>
                  <a:tcPr/>
                </a:tc>
                <a:tc>
                  <a:txBody>
                    <a:bodyPr/>
                    <a:lstStyle/>
                    <a:p>
                      <a:pPr algn="ctr"/>
                      <a:r>
                        <a:rPr kumimoji="1" lang="en-US" altLang="ja-JP" sz="1200" dirty="0" smtClean="0">
                          <a:latin typeface="+mn-ea"/>
                          <a:ea typeface="+mn-ea"/>
                        </a:rPr>
                        <a:t>2018</a:t>
                      </a:r>
                      <a:r>
                        <a:rPr kumimoji="1" lang="ja-JP" altLang="en-US" sz="1200" dirty="0" smtClean="0">
                          <a:latin typeface="+mn-ea"/>
                          <a:ea typeface="+mn-ea"/>
                        </a:rPr>
                        <a:t>年度</a:t>
                      </a:r>
                      <a:endParaRPr kumimoji="1" lang="ja-JP" altLang="en-US" sz="1200" dirty="0">
                        <a:latin typeface="+mn-ea"/>
                        <a:ea typeface="+mn-ea"/>
                      </a:endParaRPr>
                    </a:p>
                  </a:txBody>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1360020" y="5918437"/>
            <a:ext cx="1627804" cy="37690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pPr algn="ctr"/>
            <a:r>
              <a:rPr lang="en-US" altLang="ja-JP" sz="1200" dirty="0" smtClean="0">
                <a:solidFill>
                  <a:schemeClr val="tx1"/>
                </a:solidFill>
              </a:rPr>
              <a:t>2016</a:t>
            </a:r>
            <a:r>
              <a:rPr kumimoji="1" lang="ja-JP" altLang="en-US" sz="1200" dirty="0" smtClean="0">
                <a:solidFill>
                  <a:schemeClr val="tx1"/>
                </a:solidFill>
              </a:rPr>
              <a:t>年</a:t>
            </a:r>
            <a:r>
              <a:rPr kumimoji="1" lang="en-US" altLang="ja-JP" sz="1200" dirty="0" smtClean="0">
                <a:solidFill>
                  <a:schemeClr val="tx1"/>
                </a:solidFill>
              </a:rPr>
              <a:t>11</a:t>
            </a:r>
            <a:r>
              <a:rPr kumimoji="1" lang="ja-JP" altLang="en-US" sz="1200" dirty="0" smtClean="0">
                <a:solidFill>
                  <a:schemeClr val="tx1"/>
                </a:solidFill>
              </a:rPr>
              <a:t>月</a:t>
            </a:r>
            <a:endParaRPr kumimoji="1" lang="en-US" altLang="ja-JP" sz="1200" dirty="0" smtClean="0">
              <a:solidFill>
                <a:schemeClr val="tx1"/>
              </a:solidFill>
            </a:endParaRPr>
          </a:p>
          <a:p>
            <a:pPr algn="ctr"/>
            <a:r>
              <a:rPr lang="ja-JP" altLang="en-US" sz="1300" dirty="0" smtClean="0">
                <a:solidFill>
                  <a:schemeClr val="tx1"/>
                </a:solidFill>
              </a:rPr>
              <a:t>第</a:t>
            </a:r>
            <a:r>
              <a:rPr lang="en-US" altLang="ja-JP" sz="1300" dirty="0" smtClean="0">
                <a:solidFill>
                  <a:schemeClr val="tx1"/>
                </a:solidFill>
              </a:rPr>
              <a:t>1</a:t>
            </a:r>
            <a:r>
              <a:rPr lang="ja-JP" altLang="en-US" sz="1300" dirty="0" smtClean="0">
                <a:solidFill>
                  <a:schemeClr val="tx1"/>
                </a:solidFill>
              </a:rPr>
              <a:t>弾策定</a:t>
            </a:r>
            <a:endParaRPr kumimoji="1" lang="en-US" altLang="ja-JP" sz="1300" dirty="0" smtClean="0">
              <a:solidFill>
                <a:schemeClr val="tx1"/>
              </a:solidFill>
            </a:endParaRPr>
          </a:p>
        </p:txBody>
      </p:sp>
      <p:sp>
        <p:nvSpPr>
          <p:cNvPr id="12" name="正方形/長方形 11"/>
          <p:cNvSpPr/>
          <p:nvPr/>
        </p:nvSpPr>
        <p:spPr>
          <a:xfrm>
            <a:off x="4941966" y="5918437"/>
            <a:ext cx="1661262" cy="37690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pPr algn="ctr"/>
            <a:r>
              <a:rPr lang="en-US" altLang="ja-JP" sz="1200" dirty="0" smtClean="0">
                <a:solidFill>
                  <a:schemeClr val="tx1"/>
                </a:solidFill>
              </a:rPr>
              <a:t>2017</a:t>
            </a:r>
            <a:r>
              <a:rPr kumimoji="1" lang="ja-JP" altLang="en-US" sz="1200" dirty="0" smtClean="0">
                <a:solidFill>
                  <a:schemeClr val="tx1"/>
                </a:solidFill>
              </a:rPr>
              <a:t>年</a:t>
            </a:r>
            <a:r>
              <a:rPr kumimoji="1" lang="en-US" altLang="ja-JP" sz="1200" dirty="0" smtClean="0">
                <a:solidFill>
                  <a:schemeClr val="tx1"/>
                </a:solidFill>
              </a:rPr>
              <a:t>9</a:t>
            </a:r>
            <a:r>
              <a:rPr kumimoji="1" lang="ja-JP" altLang="en-US" sz="1200" dirty="0" smtClean="0">
                <a:solidFill>
                  <a:schemeClr val="tx1"/>
                </a:solidFill>
              </a:rPr>
              <a:t>月</a:t>
            </a:r>
            <a:endParaRPr kumimoji="1" lang="en-US" altLang="ja-JP" sz="1200" dirty="0" smtClean="0">
              <a:solidFill>
                <a:schemeClr val="tx1"/>
              </a:solidFill>
            </a:endParaRPr>
          </a:p>
          <a:p>
            <a:pPr algn="ctr"/>
            <a:r>
              <a:rPr lang="ja-JP" altLang="en-US" sz="1300" dirty="0" smtClean="0">
                <a:solidFill>
                  <a:schemeClr val="tx1"/>
                </a:solidFill>
              </a:rPr>
              <a:t>第</a:t>
            </a:r>
            <a:r>
              <a:rPr lang="en-US" altLang="ja-JP" sz="1300" dirty="0" smtClean="0">
                <a:solidFill>
                  <a:schemeClr val="tx1"/>
                </a:solidFill>
              </a:rPr>
              <a:t>2</a:t>
            </a:r>
            <a:r>
              <a:rPr lang="ja-JP" altLang="en-US" sz="1300" dirty="0" smtClean="0">
                <a:solidFill>
                  <a:schemeClr val="tx1"/>
                </a:solidFill>
              </a:rPr>
              <a:t>弾策定</a:t>
            </a:r>
            <a:endParaRPr kumimoji="1" lang="en-US" altLang="ja-JP" sz="1300" dirty="0" smtClean="0">
              <a:solidFill>
                <a:schemeClr val="tx1"/>
              </a:solidFill>
            </a:endParaRPr>
          </a:p>
        </p:txBody>
      </p:sp>
      <p:sp>
        <p:nvSpPr>
          <p:cNvPr id="13" name="正方形/長方形 12"/>
          <p:cNvSpPr/>
          <p:nvPr/>
        </p:nvSpPr>
        <p:spPr>
          <a:xfrm>
            <a:off x="3367400" y="6165304"/>
            <a:ext cx="1143228" cy="67558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pPr algn="ctr"/>
            <a:r>
              <a:rPr kumimoji="1" lang="ja-JP" altLang="en-US" sz="1050" dirty="0" smtClean="0">
                <a:solidFill>
                  <a:schemeClr val="tx1"/>
                </a:solidFill>
              </a:rPr>
              <a:t>▲</a:t>
            </a:r>
            <a:endParaRPr kumimoji="1" lang="en-US" altLang="ja-JP" sz="1050" dirty="0" smtClean="0">
              <a:solidFill>
                <a:schemeClr val="tx1"/>
              </a:solidFill>
            </a:endParaRPr>
          </a:p>
          <a:p>
            <a:pPr algn="ctr"/>
            <a:r>
              <a:rPr kumimoji="1" lang="ja-JP" altLang="en-US" sz="900" dirty="0" smtClean="0">
                <a:solidFill>
                  <a:schemeClr val="tx1"/>
                </a:solidFill>
              </a:rPr>
              <a:t>第１弾の取組み強化</a:t>
            </a:r>
            <a:endParaRPr kumimoji="1" lang="en-US" altLang="ja-JP" sz="900" dirty="0" smtClean="0">
              <a:solidFill>
                <a:schemeClr val="tx1"/>
              </a:solidFill>
            </a:endParaRPr>
          </a:p>
          <a:p>
            <a:pPr algn="ctr"/>
            <a:r>
              <a:rPr lang="ja-JP" altLang="en-US" sz="900" dirty="0" smtClean="0">
                <a:solidFill>
                  <a:schemeClr val="tx1"/>
                </a:solidFill>
              </a:rPr>
              <a:t>＋</a:t>
            </a:r>
            <a:endParaRPr lang="en-US" altLang="ja-JP" sz="900" dirty="0" smtClean="0">
              <a:solidFill>
                <a:schemeClr val="tx1"/>
              </a:solidFill>
            </a:endParaRPr>
          </a:p>
          <a:p>
            <a:pPr algn="ctr"/>
            <a:r>
              <a:rPr kumimoji="1" lang="ja-JP" altLang="en-US" sz="900" dirty="0" smtClean="0">
                <a:solidFill>
                  <a:schemeClr val="tx1"/>
                </a:solidFill>
              </a:rPr>
              <a:t>新たな取組み追加</a:t>
            </a:r>
            <a:endParaRPr kumimoji="1" lang="en-US" altLang="ja-JP" sz="900" dirty="0" smtClean="0">
              <a:solidFill>
                <a:schemeClr val="tx1"/>
              </a:solidFill>
            </a:endParaRPr>
          </a:p>
        </p:txBody>
      </p:sp>
      <p:cxnSp>
        <p:nvCxnSpPr>
          <p:cNvPr id="14" name="直線矢印コネクタ 13"/>
          <p:cNvCxnSpPr>
            <a:endCxn id="12" idx="1"/>
          </p:cNvCxnSpPr>
          <p:nvPr/>
        </p:nvCxnSpPr>
        <p:spPr>
          <a:xfrm>
            <a:off x="2987824" y="6106891"/>
            <a:ext cx="1954142"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2" idx="3"/>
          </p:cNvCxnSpPr>
          <p:nvPr/>
        </p:nvCxnSpPr>
        <p:spPr>
          <a:xfrm flipV="1">
            <a:off x="6603228" y="6106891"/>
            <a:ext cx="2386463"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115</a:t>
            </a:fld>
            <a:endParaRPr kumimoji="1" lang="ja-JP" altLang="en-US"/>
          </a:p>
        </p:txBody>
      </p:sp>
    </p:spTree>
    <p:extLst>
      <p:ext uri="{BB962C8B-B14F-4D97-AF65-F5344CB8AC3E}">
        <p14:creationId xmlns:p14="http://schemas.microsoft.com/office/powerpoint/2010/main" val="895073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５．（１７）</a:t>
            </a:r>
            <a:endParaRPr lang="en-US" altLang="ja-JP" sz="1600" u="sng" dirty="0" smtClean="0"/>
          </a:p>
        </p:txBody>
      </p:sp>
      <p:sp>
        <p:nvSpPr>
          <p:cNvPr id="15" name="タイトル 1"/>
          <p:cNvSpPr txBox="1">
            <a:spLocks/>
          </p:cNvSpPr>
          <p:nvPr/>
        </p:nvSpPr>
        <p:spPr>
          <a:xfrm>
            <a:off x="373832" y="177631"/>
            <a:ext cx="8552959"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smtClean="0"/>
              <a:t>■第１弾の</a:t>
            </a:r>
            <a:r>
              <a:rPr lang="ja-JP" altLang="en-US" sz="1400" b="1" dirty="0"/>
              <a:t>取組</a:t>
            </a:r>
            <a:r>
              <a:rPr lang="ja-JP" altLang="en-US" sz="1400" b="1" dirty="0" smtClean="0"/>
              <a:t>状況</a:t>
            </a:r>
            <a:endParaRPr lang="ja-JP" altLang="en-US" sz="1400" b="1" dirty="0"/>
          </a:p>
        </p:txBody>
      </p:sp>
      <p:graphicFrame>
        <p:nvGraphicFramePr>
          <p:cNvPr id="16" name="表 15"/>
          <p:cNvGraphicFramePr>
            <a:graphicFrameLocks noGrp="1"/>
          </p:cNvGraphicFramePr>
          <p:nvPr>
            <p:extLst/>
          </p:nvPr>
        </p:nvGraphicFramePr>
        <p:xfrm>
          <a:off x="373832" y="528027"/>
          <a:ext cx="8552959" cy="6350950"/>
        </p:xfrm>
        <a:graphic>
          <a:graphicData uri="http://schemas.openxmlformats.org/drawingml/2006/table">
            <a:tbl>
              <a:tblPr firstRow="1" bandRow="1">
                <a:tableStyleId>{7DF18680-E054-41AD-8BC1-D1AEF772440D}</a:tableStyleId>
              </a:tblPr>
              <a:tblGrid>
                <a:gridCol w="1555271">
                  <a:extLst>
                    <a:ext uri="{9D8B030D-6E8A-4147-A177-3AD203B41FA5}">
                      <a16:colId xmlns:a16="http://schemas.microsoft.com/office/drawing/2014/main" val="20000"/>
                    </a:ext>
                  </a:extLst>
                </a:gridCol>
                <a:gridCol w="2336402">
                  <a:extLst>
                    <a:ext uri="{9D8B030D-6E8A-4147-A177-3AD203B41FA5}">
                      <a16:colId xmlns:a16="http://schemas.microsoft.com/office/drawing/2014/main" val="20001"/>
                    </a:ext>
                  </a:extLst>
                </a:gridCol>
                <a:gridCol w="4661286">
                  <a:extLst>
                    <a:ext uri="{9D8B030D-6E8A-4147-A177-3AD203B41FA5}">
                      <a16:colId xmlns:a16="http://schemas.microsoft.com/office/drawing/2014/main" val="20002"/>
                    </a:ext>
                  </a:extLst>
                </a:gridCol>
              </a:tblGrid>
              <a:tr h="345100">
                <a:tc>
                  <a:txBody>
                    <a:bodyPr/>
                    <a:lstStyle/>
                    <a:p>
                      <a:pPr algn="ctr"/>
                      <a:r>
                        <a:rPr kumimoji="1" lang="ja-JP" altLang="en-US" sz="1050" dirty="0" smtClean="0">
                          <a:latin typeface="+mn-ea"/>
                          <a:ea typeface="+mn-ea"/>
                        </a:rPr>
                        <a:t>３つのキーワード</a:t>
                      </a:r>
                      <a:endParaRPr kumimoji="1" lang="ja-JP" altLang="en-US" sz="1050" dirty="0">
                        <a:latin typeface="+mn-ea"/>
                        <a:ea typeface="+mn-ea"/>
                      </a:endParaRPr>
                    </a:p>
                  </a:txBody>
                  <a:tcPr/>
                </a:tc>
                <a:tc>
                  <a:txBody>
                    <a:bodyPr/>
                    <a:lstStyle/>
                    <a:p>
                      <a:pPr algn="ctr"/>
                      <a:r>
                        <a:rPr kumimoji="1" lang="ja-JP" altLang="en-US" sz="1000" dirty="0" smtClean="0">
                          <a:latin typeface="+mn-ea"/>
                          <a:ea typeface="+mn-ea"/>
                        </a:rPr>
                        <a:t>メニュー</a:t>
                      </a:r>
                      <a:endParaRPr kumimoji="1" lang="ja-JP" altLang="en-US" sz="1000" dirty="0">
                        <a:latin typeface="+mn-ea"/>
                        <a:ea typeface="+mn-ea"/>
                      </a:endParaRPr>
                    </a:p>
                  </a:txBody>
                  <a:tcPr/>
                </a:tc>
                <a:tc>
                  <a:txBody>
                    <a:bodyPr/>
                    <a:lstStyle/>
                    <a:p>
                      <a:pPr algn="ctr"/>
                      <a:r>
                        <a:rPr kumimoji="1" lang="ja-JP" altLang="en-US" sz="1000" b="1" dirty="0" smtClean="0">
                          <a:latin typeface="+mn-ea"/>
                          <a:ea typeface="+mn-ea"/>
                        </a:rPr>
                        <a:t>取組状況</a:t>
                      </a:r>
                      <a:endParaRPr kumimoji="1" lang="ja-JP" altLang="en-US" sz="1000" b="1" dirty="0">
                        <a:latin typeface="+mn-ea"/>
                        <a:ea typeface="+mn-ea"/>
                      </a:endParaRPr>
                    </a:p>
                  </a:txBody>
                  <a:tcPr/>
                </a:tc>
                <a:extLst>
                  <a:ext uri="{0D108BD9-81ED-4DB2-BD59-A6C34878D82A}">
                    <a16:rowId xmlns:a16="http://schemas.microsoft.com/office/drawing/2014/main" val="10000"/>
                  </a:ext>
                </a:extLst>
              </a:tr>
              <a:tr h="391773">
                <a:tc>
                  <a:txBody>
                    <a:bodyPr/>
                    <a:lstStyle/>
                    <a:p>
                      <a:pPr marL="21590" indent="-22860" algn="just">
                        <a:lnSpc>
                          <a:spcPts val="1100"/>
                        </a:lnSpc>
                        <a:spcAft>
                          <a:spcPts val="0"/>
                        </a:spcAft>
                      </a:pPr>
                      <a:r>
                        <a:rPr lang="ja-JP" sz="1000" b="1" kern="100" dirty="0">
                          <a:effectLst/>
                          <a:latin typeface="+mn-ea"/>
                          <a:ea typeface="+mn-ea"/>
                          <a:cs typeface="Times New Roman" panose="02020603050405020304" pitchFamily="18" charset="0"/>
                        </a:rPr>
                        <a:t>上司の働き方をかえる</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100"/>
                        </a:lnSpc>
                        <a:spcAft>
                          <a:spcPts val="0"/>
                        </a:spcAft>
                      </a:pPr>
                      <a:r>
                        <a:rPr lang="ja-JP" sz="1000" b="1" kern="100" dirty="0">
                          <a:solidFill>
                            <a:schemeClr val="tx1"/>
                          </a:solidFill>
                          <a:effectLst/>
                          <a:latin typeface="+mn-ea"/>
                          <a:ea typeface="+mn-ea"/>
                          <a:cs typeface="Times New Roman" panose="02020603050405020304" pitchFamily="18" charset="0"/>
                        </a:rPr>
                        <a:t>１．イクボス運動</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100"/>
                        </a:lnSpc>
                        <a:spcAft>
                          <a:spcPts val="0"/>
                        </a:spcAft>
                      </a:pPr>
                      <a:r>
                        <a:rPr lang="ja-JP" sz="1000" kern="100" dirty="0">
                          <a:solidFill>
                            <a:schemeClr val="tx1"/>
                          </a:solidFill>
                          <a:effectLst/>
                          <a:latin typeface="+mn-ea"/>
                          <a:ea typeface="+mn-ea"/>
                          <a:cs typeface="Times New Roman" panose="02020603050405020304" pitchFamily="18" charset="0"/>
                        </a:rPr>
                        <a:t>◆『イクボス運動ポスター』を各部局に配布</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2016</a:t>
                      </a:r>
                      <a:r>
                        <a:rPr lang="en-US" sz="1000" kern="100" dirty="0" smtClean="0">
                          <a:solidFill>
                            <a:schemeClr val="tx1"/>
                          </a:solidFill>
                          <a:effectLst/>
                          <a:latin typeface="+mn-ea"/>
                          <a:ea typeface="+mn-ea"/>
                          <a:cs typeface="Times New Roman" panose="02020603050405020304" pitchFamily="18" charset="0"/>
                        </a:rPr>
                        <a:t>.11</a:t>
                      </a:r>
                      <a:r>
                        <a:rPr lang="ja-JP" sz="1000" kern="100" dirty="0">
                          <a:solidFill>
                            <a:schemeClr val="tx1"/>
                          </a:solidFill>
                          <a:effectLst/>
                          <a:latin typeface="+mn-ea"/>
                          <a:ea typeface="+mn-ea"/>
                          <a:cs typeface="Times New Roman" panose="02020603050405020304" pitchFamily="18" charset="0"/>
                        </a:rPr>
                        <a:t>）</a:t>
                      </a:r>
                    </a:p>
                  </a:txBody>
                  <a:tcPr marL="68580" marR="68580" marT="0" marB="0" anchor="ctr">
                    <a:solidFill>
                      <a:schemeClr val="accent5">
                        <a:tint val="40000"/>
                      </a:schemeClr>
                    </a:solidFill>
                  </a:tcPr>
                </a:tc>
                <a:extLst>
                  <a:ext uri="{0D108BD9-81ED-4DB2-BD59-A6C34878D82A}">
                    <a16:rowId xmlns:a16="http://schemas.microsoft.com/office/drawing/2014/main" val="4159877008"/>
                  </a:ext>
                </a:extLst>
              </a:tr>
              <a:tr h="743178">
                <a:tc rowSpan="3">
                  <a:txBody>
                    <a:bodyPr/>
                    <a:lstStyle/>
                    <a:p>
                      <a:pPr algn="just">
                        <a:lnSpc>
                          <a:spcPts val="1100"/>
                        </a:lnSpc>
                        <a:spcAft>
                          <a:spcPts val="0"/>
                        </a:spcAft>
                      </a:pPr>
                      <a:r>
                        <a:rPr lang="ja-JP" sz="1000" b="1" kern="100" dirty="0">
                          <a:effectLst/>
                          <a:latin typeface="+mn-ea"/>
                          <a:ea typeface="+mn-ea"/>
                          <a:cs typeface="Times New Roman" panose="02020603050405020304" pitchFamily="18" charset="0"/>
                        </a:rPr>
                        <a:t>柔軟な働き方を提案</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100"/>
                        </a:lnSpc>
                        <a:spcAft>
                          <a:spcPts val="0"/>
                        </a:spcAft>
                      </a:pPr>
                      <a:r>
                        <a:rPr lang="ja-JP" sz="1000" b="1" kern="100" dirty="0">
                          <a:solidFill>
                            <a:schemeClr val="tx1"/>
                          </a:solidFill>
                          <a:effectLst/>
                          <a:latin typeface="+mn-ea"/>
                          <a:ea typeface="+mn-ea"/>
                          <a:cs typeface="Times New Roman" panose="02020603050405020304" pitchFamily="18" charset="0"/>
                        </a:rPr>
                        <a:t>２．タブレット端末機の本格導入</a:t>
                      </a:r>
                      <a:endParaRPr lang="ja-JP" sz="1000" kern="100" dirty="0">
                        <a:solidFill>
                          <a:schemeClr val="tx1"/>
                        </a:solidFill>
                        <a:effectLst/>
                        <a:latin typeface="+mn-ea"/>
                        <a:ea typeface="+mn-ea"/>
                        <a:cs typeface="Times New Roman" panose="02020603050405020304" pitchFamily="18" charset="0"/>
                      </a:endParaRPr>
                    </a:p>
                    <a:p>
                      <a:pPr algn="just">
                        <a:lnSpc>
                          <a:spcPts val="1100"/>
                        </a:lnSpc>
                        <a:spcAft>
                          <a:spcPts val="0"/>
                        </a:spcAft>
                      </a:pPr>
                      <a:r>
                        <a:rPr lang="ja-JP" altLang="en-US" sz="1000" kern="100" dirty="0" smtClean="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ja-JP" sz="1000" kern="100" dirty="0" smtClean="0">
                          <a:solidFill>
                            <a:schemeClr val="tx1"/>
                          </a:solidFill>
                          <a:effectLst/>
                          <a:latin typeface="+mn-ea"/>
                          <a:ea typeface="+mn-ea"/>
                          <a:cs typeface="Times New Roman" panose="02020603050405020304" pitchFamily="18" charset="0"/>
                        </a:rPr>
                        <a:t>年</a:t>
                      </a:r>
                      <a:r>
                        <a:rPr lang="ja-JP" sz="1000" kern="100" dirty="0">
                          <a:solidFill>
                            <a:schemeClr val="tx1"/>
                          </a:solidFill>
                          <a:effectLst/>
                          <a:latin typeface="+mn-ea"/>
                          <a:ea typeface="+mn-ea"/>
                          <a:cs typeface="Times New Roman" panose="02020603050405020304" pitchFamily="18" charset="0"/>
                        </a:rPr>
                        <a:t>８月から実施）</a:t>
                      </a:r>
                    </a:p>
                  </a:txBody>
                  <a:tcPr marL="68580" marR="68580" marT="0" marB="0" anchor="ctr">
                    <a:solidFill>
                      <a:schemeClr val="accent5">
                        <a:tint val="40000"/>
                      </a:schemeClr>
                    </a:solidFill>
                  </a:tcPr>
                </a:tc>
                <a:tc>
                  <a:txBody>
                    <a:bodyPr/>
                    <a:lstStyle/>
                    <a:p>
                      <a:pPr algn="just">
                        <a:lnSpc>
                          <a:spcPts val="1100"/>
                        </a:lnSpc>
                        <a:spcAft>
                          <a:spcPts val="0"/>
                        </a:spcAft>
                      </a:pPr>
                      <a:r>
                        <a:rPr lang="ja-JP" sz="1000" kern="100" dirty="0">
                          <a:solidFill>
                            <a:schemeClr val="tx1"/>
                          </a:solidFill>
                          <a:effectLst/>
                          <a:latin typeface="+mn-ea"/>
                          <a:ea typeface="+mn-ea"/>
                          <a:cs typeface="Times New Roman" panose="02020603050405020304" pitchFamily="18" charset="0"/>
                        </a:rPr>
                        <a:t>◆調達台数　５００台</a:t>
                      </a:r>
                    </a:p>
                    <a:p>
                      <a:pPr algn="just">
                        <a:lnSpc>
                          <a:spcPts val="1100"/>
                        </a:lnSpc>
                        <a:spcAft>
                          <a:spcPts val="0"/>
                        </a:spcAft>
                      </a:pPr>
                      <a:r>
                        <a:rPr lang="ja-JP" sz="1000" kern="100" dirty="0">
                          <a:solidFill>
                            <a:schemeClr val="tx1"/>
                          </a:solidFill>
                          <a:effectLst/>
                          <a:latin typeface="+mn-ea"/>
                          <a:ea typeface="+mn-ea"/>
                          <a:cs typeface="Times New Roman" panose="02020603050405020304" pitchFamily="18" charset="0"/>
                        </a:rPr>
                        <a:t>◆利用業務　</a:t>
                      </a:r>
                      <a:r>
                        <a:rPr lang="ja-JP" altLang="en-US" sz="1000" kern="100" dirty="0" smtClean="0">
                          <a:solidFill>
                            <a:schemeClr val="tx1"/>
                          </a:solidFill>
                          <a:effectLst/>
                          <a:latin typeface="+mn-ea"/>
                          <a:ea typeface="+mn-ea"/>
                          <a:cs typeface="Times New Roman" panose="02020603050405020304" pitchFamily="18" charset="0"/>
                        </a:rPr>
                        <a:t>児童相談担当</a:t>
                      </a:r>
                      <a:r>
                        <a:rPr lang="ja-JP" sz="1000" kern="100" dirty="0" smtClean="0">
                          <a:solidFill>
                            <a:schemeClr val="tx1"/>
                          </a:solidFill>
                          <a:effectLst/>
                          <a:latin typeface="+mn-ea"/>
                          <a:ea typeface="+mn-ea"/>
                          <a:cs typeface="Times New Roman" panose="02020603050405020304" pitchFamily="18" charset="0"/>
                        </a:rPr>
                        <a:t>：</a:t>
                      </a:r>
                      <a:r>
                        <a:rPr lang="ja-JP" sz="1000" kern="100" dirty="0">
                          <a:solidFill>
                            <a:schemeClr val="tx1"/>
                          </a:solidFill>
                          <a:effectLst/>
                          <a:latin typeface="+mn-ea"/>
                          <a:ea typeface="+mn-ea"/>
                          <a:cs typeface="Times New Roman" panose="02020603050405020304" pitchFamily="18" charset="0"/>
                        </a:rPr>
                        <a:t>担当者が面談時の報告書作成</a:t>
                      </a:r>
                    </a:p>
                    <a:p>
                      <a:pPr algn="just">
                        <a:lnSpc>
                          <a:spcPts val="1100"/>
                        </a:lnSpc>
                        <a:spcAft>
                          <a:spcPts val="0"/>
                        </a:spcAft>
                      </a:pPr>
                      <a:r>
                        <a:rPr lang="ja-JP" altLang="en-US" sz="1000" kern="100" dirty="0" smtClean="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土木</a:t>
                      </a:r>
                      <a:r>
                        <a:rPr lang="ja-JP" altLang="en-US" sz="1000" kern="100" dirty="0" smtClean="0">
                          <a:solidFill>
                            <a:schemeClr val="tx1"/>
                          </a:solidFill>
                          <a:effectLst/>
                          <a:latin typeface="+mn-ea"/>
                          <a:ea typeface="+mn-ea"/>
                          <a:cs typeface="Times New Roman" panose="02020603050405020304" pitchFamily="18" charset="0"/>
                        </a:rPr>
                        <a:t>担当</a:t>
                      </a:r>
                      <a:r>
                        <a:rPr lang="ja-JP" sz="1000" kern="100" dirty="0" smtClean="0">
                          <a:solidFill>
                            <a:schemeClr val="tx1"/>
                          </a:solidFill>
                          <a:effectLst/>
                          <a:latin typeface="+mn-ea"/>
                          <a:ea typeface="+mn-ea"/>
                          <a:cs typeface="Times New Roman" panose="02020603050405020304" pitchFamily="18" charset="0"/>
                        </a:rPr>
                        <a:t>：</a:t>
                      </a:r>
                      <a:r>
                        <a:rPr lang="ja-JP" sz="1000" kern="100" dirty="0">
                          <a:solidFill>
                            <a:schemeClr val="tx1"/>
                          </a:solidFill>
                          <a:effectLst/>
                          <a:latin typeface="+mn-ea"/>
                          <a:ea typeface="+mn-ea"/>
                          <a:cs typeface="Times New Roman" panose="02020603050405020304" pitchFamily="18" charset="0"/>
                        </a:rPr>
                        <a:t>災害時での道路・河川等の画像報告　など</a:t>
                      </a:r>
                    </a:p>
                    <a:p>
                      <a:pPr algn="just">
                        <a:lnSpc>
                          <a:spcPts val="1100"/>
                        </a:lnSpc>
                        <a:spcAft>
                          <a:spcPts val="0"/>
                        </a:spcAft>
                      </a:pPr>
                      <a:r>
                        <a:rPr lang="ja-JP" sz="1000" kern="100" dirty="0">
                          <a:solidFill>
                            <a:schemeClr val="tx1"/>
                          </a:solidFill>
                          <a:effectLst/>
                          <a:latin typeface="+mn-ea"/>
                          <a:ea typeface="+mn-ea"/>
                          <a:cs typeface="Times New Roman" panose="02020603050405020304" pitchFamily="18" charset="0"/>
                        </a:rPr>
                        <a:t>◆</a:t>
                      </a:r>
                      <a:r>
                        <a:rPr lang="ja-JP" sz="1000" kern="100" dirty="0" smtClean="0">
                          <a:solidFill>
                            <a:schemeClr val="tx1"/>
                          </a:solidFill>
                          <a:effectLst/>
                          <a:latin typeface="+mn-ea"/>
                          <a:ea typeface="+mn-ea"/>
                          <a:cs typeface="Times New Roman" panose="02020603050405020304" pitchFamily="18" charset="0"/>
                        </a:rPr>
                        <a:t>利用</a:t>
                      </a:r>
                      <a:r>
                        <a:rPr lang="ja-JP" altLang="en-US" sz="1000" kern="100" dirty="0" smtClean="0">
                          <a:solidFill>
                            <a:schemeClr val="tx1"/>
                          </a:solidFill>
                          <a:effectLst/>
                          <a:latin typeface="+mn-ea"/>
                          <a:ea typeface="+mn-ea"/>
                          <a:cs typeface="Times New Roman" panose="02020603050405020304" pitchFamily="18" charset="0"/>
                        </a:rPr>
                        <a:t>所属における満足度　</a:t>
                      </a:r>
                      <a:r>
                        <a:rPr lang="en-US" altLang="ja-JP" sz="1000" kern="100" dirty="0" smtClean="0">
                          <a:solidFill>
                            <a:schemeClr val="tx1"/>
                          </a:solidFill>
                          <a:effectLst/>
                          <a:latin typeface="+mn-ea"/>
                          <a:ea typeface="+mn-ea"/>
                          <a:cs typeface="Times New Roman" panose="02020603050405020304" pitchFamily="18" charset="0"/>
                        </a:rPr>
                        <a:t>72.3</a:t>
                      </a:r>
                      <a:r>
                        <a:rPr lang="ja-JP" altLang="en-US"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2994413486"/>
                  </a:ext>
                </a:extLst>
              </a:tr>
              <a:tr h="864260">
                <a:tc vMerge="1">
                  <a:txBody>
                    <a:bodyPr/>
                    <a:lstStyle/>
                    <a:p>
                      <a:endParaRPr kumimoji="1" lang="ja-JP" altLang="en-US"/>
                    </a:p>
                  </a:txBody>
                  <a:tcPr/>
                </a:tc>
                <a:tc>
                  <a:txBody>
                    <a:bodyPr/>
                    <a:lstStyle/>
                    <a:p>
                      <a:pPr algn="just">
                        <a:lnSpc>
                          <a:spcPts val="1100"/>
                        </a:lnSpc>
                        <a:spcAft>
                          <a:spcPts val="0"/>
                        </a:spcAft>
                      </a:pPr>
                      <a:r>
                        <a:rPr lang="ja-JP" sz="1000" b="1" kern="100" dirty="0">
                          <a:solidFill>
                            <a:schemeClr val="tx1"/>
                          </a:solidFill>
                          <a:effectLst/>
                          <a:latin typeface="+mn-ea"/>
                          <a:ea typeface="+mn-ea"/>
                          <a:cs typeface="Times New Roman" panose="02020603050405020304" pitchFamily="18" charset="0"/>
                        </a:rPr>
                        <a:t>３．サテライトオフィス試行実施</a:t>
                      </a:r>
                      <a:endParaRPr lang="ja-JP" sz="1000" kern="100" dirty="0">
                        <a:solidFill>
                          <a:schemeClr val="tx1"/>
                        </a:solidFill>
                        <a:effectLst/>
                        <a:latin typeface="+mn-ea"/>
                        <a:ea typeface="+mn-ea"/>
                        <a:cs typeface="Times New Roman" panose="02020603050405020304" pitchFamily="18" charset="0"/>
                      </a:endParaRPr>
                    </a:p>
                    <a:p>
                      <a:pPr algn="just">
                        <a:lnSpc>
                          <a:spcPts val="1100"/>
                        </a:lnSpc>
                        <a:spcAft>
                          <a:spcPts val="0"/>
                        </a:spcAft>
                      </a:pPr>
                      <a:r>
                        <a:rPr lang="ja-JP" altLang="en-US" sz="1000" kern="100" dirty="0" smtClean="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ja-JP" sz="1000" kern="100" dirty="0" smtClean="0">
                          <a:solidFill>
                            <a:schemeClr val="tx1"/>
                          </a:solidFill>
                          <a:effectLst/>
                          <a:latin typeface="+mn-ea"/>
                          <a:ea typeface="+mn-ea"/>
                          <a:cs typeface="Times New Roman" panose="02020603050405020304" pitchFamily="18" charset="0"/>
                        </a:rPr>
                        <a:t>年４月</a:t>
                      </a:r>
                      <a:r>
                        <a:rPr lang="en-US" altLang="ja-JP" sz="1000" kern="100" dirty="0" smtClean="0">
                          <a:solidFill>
                            <a:schemeClr val="tx1"/>
                          </a:solidFill>
                          <a:effectLst/>
                          <a:latin typeface="+mn-ea"/>
                          <a:ea typeface="+mn-ea"/>
                          <a:cs typeface="Times New Roman" panose="02020603050405020304" pitchFamily="18" charset="0"/>
                        </a:rPr>
                        <a:t>24</a:t>
                      </a:r>
                      <a:r>
                        <a:rPr lang="ja-JP" sz="1000" kern="100" dirty="0" smtClean="0">
                          <a:solidFill>
                            <a:schemeClr val="tx1"/>
                          </a:solidFill>
                          <a:effectLst/>
                          <a:latin typeface="+mn-ea"/>
                          <a:ea typeface="+mn-ea"/>
                          <a:cs typeface="Times New Roman" panose="02020603050405020304" pitchFamily="18" charset="0"/>
                        </a:rPr>
                        <a:t>日</a:t>
                      </a:r>
                      <a:r>
                        <a:rPr lang="ja-JP" sz="1000" kern="100" dirty="0">
                          <a:solidFill>
                            <a:schemeClr val="tx1"/>
                          </a:solidFill>
                          <a:effectLst/>
                          <a:latin typeface="+mn-ea"/>
                          <a:ea typeface="+mn-ea"/>
                          <a:cs typeface="Times New Roman" panose="02020603050405020304" pitchFamily="18" charset="0"/>
                        </a:rPr>
                        <a:t>に開設）</a:t>
                      </a:r>
                    </a:p>
                  </a:txBody>
                  <a:tcPr marL="68580" marR="68580" marT="0" marB="0" anchor="ctr">
                    <a:solidFill>
                      <a:schemeClr val="accent5">
                        <a:tint val="40000"/>
                      </a:schemeClr>
                    </a:solidFill>
                  </a:tcPr>
                </a:tc>
                <a:tc>
                  <a:txBody>
                    <a:bodyPr/>
                    <a:lstStyle/>
                    <a:p>
                      <a:pPr algn="just">
                        <a:lnSpc>
                          <a:spcPts val="1100"/>
                        </a:lnSpc>
                        <a:spcAft>
                          <a:spcPts val="0"/>
                        </a:spcAft>
                      </a:pPr>
                      <a:r>
                        <a:rPr lang="ja-JP" sz="1000" kern="100" dirty="0">
                          <a:solidFill>
                            <a:schemeClr val="tx1"/>
                          </a:solidFill>
                          <a:effectLst/>
                          <a:latin typeface="+mn-ea"/>
                          <a:ea typeface="+mn-ea"/>
                          <a:cs typeface="Times New Roman" panose="02020603050405020304" pitchFamily="18" charset="0"/>
                        </a:rPr>
                        <a:t>◆導入場所　泉北府民センター内（３階　企画厚生課分室）</a:t>
                      </a:r>
                    </a:p>
                    <a:p>
                      <a:pPr algn="just">
                        <a:lnSpc>
                          <a:spcPts val="1100"/>
                        </a:lnSpc>
                        <a:spcAft>
                          <a:spcPts val="0"/>
                        </a:spcAft>
                      </a:pPr>
                      <a:r>
                        <a:rPr lang="ja-JP" sz="1000" kern="100" dirty="0">
                          <a:solidFill>
                            <a:schemeClr val="tx1"/>
                          </a:solidFill>
                          <a:effectLst/>
                          <a:latin typeface="+mn-ea"/>
                          <a:ea typeface="+mn-ea"/>
                          <a:cs typeface="Times New Roman" panose="02020603050405020304" pitchFamily="18" charset="0"/>
                        </a:rPr>
                        <a:t>◆利用対象　育児・介護等を行う職員、出張中の業務中継拠点</a:t>
                      </a:r>
                    </a:p>
                    <a:p>
                      <a:pPr algn="just">
                        <a:lnSpc>
                          <a:spcPts val="1100"/>
                        </a:lnSpc>
                        <a:spcAft>
                          <a:spcPts val="0"/>
                        </a:spcAft>
                      </a:pPr>
                      <a:r>
                        <a:rPr lang="ja-JP" sz="1000" kern="100" dirty="0">
                          <a:solidFill>
                            <a:schemeClr val="tx1"/>
                          </a:solidFill>
                          <a:effectLst/>
                          <a:latin typeface="+mn-ea"/>
                          <a:ea typeface="+mn-ea"/>
                          <a:cs typeface="Times New Roman" panose="02020603050405020304" pitchFamily="18" charset="0"/>
                        </a:rPr>
                        <a:t>　　　　</a:t>
                      </a:r>
                      <a:r>
                        <a:rPr lang="ja-JP" altLang="en-US" sz="1000" kern="100" dirty="0" smtClean="0">
                          <a:solidFill>
                            <a:schemeClr val="tx1"/>
                          </a:solidFill>
                          <a:effectLst/>
                          <a:latin typeface="+mn-ea"/>
                          <a:ea typeface="+mn-ea"/>
                          <a:cs typeface="Times New Roman" panose="02020603050405020304" pitchFamily="18" charset="0"/>
                        </a:rPr>
                        <a:t>　　　　</a:t>
                      </a:r>
                      <a:r>
                        <a:rPr lang="ja-JP" sz="1000" kern="100" dirty="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最大</a:t>
                      </a:r>
                      <a:r>
                        <a:rPr lang="ja-JP" altLang="en-US" sz="1000" kern="100" dirty="0" smtClean="0">
                          <a:solidFill>
                            <a:schemeClr val="tx1"/>
                          </a:solidFill>
                          <a:effectLst/>
                          <a:latin typeface="+mn-ea"/>
                          <a:ea typeface="+mn-ea"/>
                          <a:cs typeface="Times New Roman" panose="02020603050405020304" pitchFamily="18" charset="0"/>
                        </a:rPr>
                        <a:t>６</a:t>
                      </a:r>
                      <a:r>
                        <a:rPr lang="ja-JP" sz="1000" kern="100" dirty="0" smtClean="0">
                          <a:solidFill>
                            <a:schemeClr val="tx1"/>
                          </a:solidFill>
                          <a:effectLst/>
                          <a:latin typeface="+mn-ea"/>
                          <a:ea typeface="+mn-ea"/>
                          <a:cs typeface="Times New Roman" panose="02020603050405020304" pitchFamily="18" charset="0"/>
                        </a:rPr>
                        <a:t>名</a:t>
                      </a:r>
                      <a:r>
                        <a:rPr lang="ja-JP" altLang="en-US" sz="1000" kern="100" dirty="0" smtClean="0">
                          <a:solidFill>
                            <a:schemeClr val="tx1"/>
                          </a:solidFill>
                          <a:effectLst/>
                          <a:latin typeface="+mn-ea"/>
                          <a:ea typeface="+mn-ea"/>
                          <a:cs typeface="Times New Roman" panose="02020603050405020304" pitchFamily="18" charset="0"/>
                        </a:rPr>
                        <a:t>程度が執務可能</a:t>
                      </a:r>
                      <a:r>
                        <a:rPr lang="ja-JP"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p>
                      <a:pPr algn="just">
                        <a:lnSpc>
                          <a:spcPts val="1100"/>
                        </a:lnSpc>
                        <a:spcAft>
                          <a:spcPts val="0"/>
                        </a:spcAft>
                      </a:pPr>
                      <a:r>
                        <a:rPr lang="ja-JP" sz="1000" kern="0" dirty="0">
                          <a:solidFill>
                            <a:schemeClr val="tx1"/>
                          </a:solidFill>
                          <a:effectLst/>
                          <a:latin typeface="+mn-ea"/>
                          <a:ea typeface="+mn-ea"/>
                          <a:cs typeface="Times New Roman" panose="02020603050405020304" pitchFamily="18" charset="0"/>
                        </a:rPr>
                        <a:t>◆利用実績　</a:t>
                      </a:r>
                      <a:r>
                        <a:rPr lang="ja-JP" sz="1000" kern="0" dirty="0" smtClean="0">
                          <a:solidFill>
                            <a:schemeClr val="tx1"/>
                          </a:solidFill>
                          <a:effectLst/>
                          <a:latin typeface="+mn-ea"/>
                          <a:ea typeface="+mn-ea"/>
                          <a:cs typeface="Times New Roman" panose="02020603050405020304" pitchFamily="18" charset="0"/>
                        </a:rPr>
                        <a:t>延べ</a:t>
                      </a:r>
                      <a:r>
                        <a:rPr lang="en-US" altLang="ja-JP" sz="1000" kern="0" dirty="0" smtClean="0">
                          <a:solidFill>
                            <a:schemeClr val="tx1"/>
                          </a:solidFill>
                          <a:effectLst/>
                          <a:latin typeface="+mn-ea"/>
                          <a:ea typeface="+mn-ea"/>
                          <a:cs typeface="Times New Roman" panose="02020603050405020304" pitchFamily="18" charset="0"/>
                        </a:rPr>
                        <a:t>151</a:t>
                      </a:r>
                      <a:r>
                        <a:rPr lang="ja-JP" sz="1000" kern="0" dirty="0" smtClean="0">
                          <a:solidFill>
                            <a:schemeClr val="tx1"/>
                          </a:solidFill>
                          <a:effectLst/>
                          <a:latin typeface="+mn-ea"/>
                          <a:ea typeface="+mn-ea"/>
                          <a:cs typeface="Times New Roman" panose="02020603050405020304" pitchFamily="18" charset="0"/>
                        </a:rPr>
                        <a:t>名</a:t>
                      </a:r>
                      <a:r>
                        <a:rPr lang="ja-JP" altLang="en-US" sz="1000" kern="0" dirty="0" smtClean="0">
                          <a:solidFill>
                            <a:schemeClr val="tx1"/>
                          </a:solidFill>
                          <a:effectLst/>
                          <a:latin typeface="+mn-ea"/>
                          <a:ea typeface="+mn-ea"/>
                          <a:cs typeface="Times New Roman" panose="02020603050405020304" pitchFamily="18" charset="0"/>
                        </a:rPr>
                        <a:t>（</a:t>
                      </a:r>
                      <a:r>
                        <a:rPr lang="en-US" altLang="ja-JP" sz="1000" kern="0" dirty="0" smtClean="0">
                          <a:solidFill>
                            <a:schemeClr val="tx1"/>
                          </a:solidFill>
                          <a:effectLst/>
                          <a:latin typeface="+mn-ea"/>
                          <a:ea typeface="+mn-ea"/>
                          <a:cs typeface="Times New Roman" panose="02020603050405020304" pitchFamily="18" charset="0"/>
                        </a:rPr>
                        <a:t>2017.4</a:t>
                      </a:r>
                      <a:r>
                        <a:rPr lang="ja-JP" altLang="en-US" sz="1000" kern="0" dirty="0" smtClean="0">
                          <a:solidFill>
                            <a:schemeClr val="tx1"/>
                          </a:solidFill>
                          <a:effectLst/>
                          <a:latin typeface="+mn-ea"/>
                          <a:ea typeface="+mn-ea"/>
                          <a:cs typeface="Times New Roman" panose="02020603050405020304" pitchFamily="18" charset="0"/>
                        </a:rPr>
                        <a:t>～</a:t>
                      </a:r>
                      <a:r>
                        <a:rPr lang="en-US" altLang="ja-JP" sz="1000" kern="0" dirty="0" smtClean="0">
                          <a:solidFill>
                            <a:schemeClr val="tx1"/>
                          </a:solidFill>
                          <a:effectLst/>
                          <a:latin typeface="+mn-ea"/>
                          <a:ea typeface="+mn-ea"/>
                          <a:cs typeface="Times New Roman" panose="02020603050405020304" pitchFamily="18" charset="0"/>
                        </a:rPr>
                        <a:t>2018.8</a:t>
                      </a:r>
                      <a:r>
                        <a:rPr lang="ja-JP" altLang="en-US" sz="1000" kern="0" dirty="0" smtClean="0">
                          <a:solidFill>
                            <a:schemeClr val="tx1"/>
                          </a:solidFill>
                          <a:effectLst/>
                          <a:latin typeface="+mn-ea"/>
                          <a:ea typeface="+mn-ea"/>
                          <a:cs typeface="Times New Roman" panose="02020603050405020304" pitchFamily="18" charset="0"/>
                        </a:rPr>
                        <a:t>まで）</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1160901295"/>
                  </a:ext>
                </a:extLst>
              </a:tr>
              <a:tr h="844694">
                <a:tc vMerge="1">
                  <a:txBody>
                    <a:bodyPr/>
                    <a:lstStyle/>
                    <a:p>
                      <a:endParaRPr kumimoji="1" lang="ja-JP" altLang="en-US" dirty="0"/>
                    </a:p>
                  </a:txBody>
                  <a:tcPr/>
                </a:tc>
                <a:tc>
                  <a:txBody>
                    <a:bodyPr/>
                    <a:lstStyle/>
                    <a:p>
                      <a:pPr algn="just">
                        <a:lnSpc>
                          <a:spcPts val="1100"/>
                        </a:lnSpc>
                        <a:spcAft>
                          <a:spcPts val="0"/>
                        </a:spcAft>
                      </a:pPr>
                      <a:r>
                        <a:rPr lang="ja-JP" sz="1000" b="1" kern="100" dirty="0">
                          <a:solidFill>
                            <a:schemeClr val="tx1"/>
                          </a:solidFill>
                          <a:effectLst/>
                          <a:latin typeface="+mn-ea"/>
                          <a:ea typeface="+mn-ea"/>
                          <a:cs typeface="Times New Roman" panose="02020603050405020304" pitchFamily="18" charset="0"/>
                        </a:rPr>
                        <a:t>４．柔軟な勤務時間の設定</a:t>
                      </a:r>
                      <a:endParaRPr lang="ja-JP" sz="1000" kern="100" dirty="0">
                        <a:solidFill>
                          <a:schemeClr val="tx1"/>
                        </a:solidFill>
                        <a:effectLst/>
                        <a:latin typeface="+mn-ea"/>
                        <a:ea typeface="+mn-ea"/>
                        <a:cs typeface="Times New Roman" panose="02020603050405020304" pitchFamily="18" charset="0"/>
                      </a:endParaRPr>
                    </a:p>
                    <a:p>
                      <a:pPr algn="just">
                        <a:lnSpc>
                          <a:spcPts val="1100"/>
                        </a:lnSpc>
                        <a:spcAft>
                          <a:spcPts val="0"/>
                        </a:spcAft>
                      </a:pPr>
                      <a:r>
                        <a:rPr lang="ja-JP" altLang="en-US" sz="1000" kern="100" dirty="0" smtClean="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ja-JP" sz="1000" kern="100" dirty="0" smtClean="0">
                          <a:solidFill>
                            <a:schemeClr val="tx1"/>
                          </a:solidFill>
                          <a:effectLst/>
                          <a:latin typeface="+mn-ea"/>
                          <a:ea typeface="+mn-ea"/>
                          <a:cs typeface="Times New Roman" panose="02020603050405020304" pitchFamily="18" charset="0"/>
                        </a:rPr>
                        <a:t>年</a:t>
                      </a:r>
                      <a:r>
                        <a:rPr lang="ja-JP" sz="1000" kern="100" dirty="0">
                          <a:solidFill>
                            <a:schemeClr val="tx1"/>
                          </a:solidFill>
                          <a:effectLst/>
                          <a:latin typeface="+mn-ea"/>
                          <a:ea typeface="+mn-ea"/>
                          <a:cs typeface="Times New Roman" panose="02020603050405020304" pitchFamily="18" charset="0"/>
                        </a:rPr>
                        <a:t>１月から実施）</a:t>
                      </a:r>
                    </a:p>
                  </a:txBody>
                  <a:tcPr marL="68580" marR="68580" marT="0" marB="0" anchor="ctr">
                    <a:solidFill>
                      <a:schemeClr val="accent5">
                        <a:tint val="40000"/>
                      </a:schemeClr>
                    </a:solidFill>
                  </a:tcPr>
                </a:tc>
                <a:tc>
                  <a:txBody>
                    <a:bodyPr/>
                    <a:lstStyle/>
                    <a:p>
                      <a:pPr marL="914400" indent="-914400" algn="l">
                        <a:lnSpc>
                          <a:spcPts val="1100"/>
                        </a:lnSpc>
                        <a:spcAft>
                          <a:spcPts val="0"/>
                        </a:spcAft>
                      </a:pPr>
                      <a:r>
                        <a:rPr lang="ja-JP" sz="1000" kern="100" dirty="0">
                          <a:solidFill>
                            <a:schemeClr val="tx1"/>
                          </a:solidFill>
                          <a:effectLst/>
                          <a:latin typeface="+mn-ea"/>
                          <a:ea typeface="+mn-ea"/>
                          <a:cs typeface="Times New Roman" panose="02020603050405020304" pitchFamily="18" charset="0"/>
                        </a:rPr>
                        <a:t>◆利用業務　夜間の住民説明会や早朝の啓発事業</a:t>
                      </a:r>
                      <a:r>
                        <a:rPr lang="ja-JP" sz="1000" kern="100" dirty="0" smtClean="0">
                          <a:solidFill>
                            <a:schemeClr val="tx1"/>
                          </a:solidFill>
                          <a:effectLst/>
                          <a:latin typeface="+mn-ea"/>
                          <a:ea typeface="+mn-ea"/>
                          <a:cs typeface="Times New Roman" panose="02020603050405020304" pitchFamily="18" charset="0"/>
                        </a:rPr>
                        <a:t>など一時的</a:t>
                      </a:r>
                      <a:r>
                        <a:rPr lang="ja-JP" sz="1000" kern="100" dirty="0">
                          <a:solidFill>
                            <a:schemeClr val="tx1"/>
                          </a:solidFill>
                          <a:effectLst/>
                          <a:latin typeface="+mn-ea"/>
                          <a:ea typeface="+mn-ea"/>
                          <a:cs typeface="Times New Roman" panose="02020603050405020304" pitchFamily="18" charset="0"/>
                        </a:rPr>
                        <a:t>に発生</a:t>
                      </a:r>
                      <a:r>
                        <a:rPr lang="ja-JP" sz="1000" kern="100" dirty="0" smtClean="0">
                          <a:solidFill>
                            <a:schemeClr val="tx1"/>
                          </a:solidFill>
                          <a:effectLst/>
                          <a:latin typeface="+mn-ea"/>
                          <a:ea typeface="+mn-ea"/>
                          <a:cs typeface="Times New Roman" panose="02020603050405020304" pitchFamily="18" charset="0"/>
                        </a:rPr>
                        <a:t>する</a:t>
                      </a:r>
                      <a:endParaRPr lang="en-US" altLang="ja-JP" sz="1000" kern="100" dirty="0" smtClean="0">
                        <a:solidFill>
                          <a:schemeClr val="tx1"/>
                        </a:solidFill>
                        <a:effectLst/>
                        <a:latin typeface="+mn-ea"/>
                        <a:ea typeface="+mn-ea"/>
                        <a:cs typeface="Times New Roman" panose="02020603050405020304" pitchFamily="18" charset="0"/>
                      </a:endParaRPr>
                    </a:p>
                    <a:p>
                      <a:pPr marL="914400" indent="-914400" algn="l">
                        <a:lnSpc>
                          <a:spcPts val="1100"/>
                        </a:lnSpc>
                        <a:spcAft>
                          <a:spcPts val="0"/>
                        </a:spcAft>
                      </a:pPr>
                      <a:r>
                        <a:rPr lang="ja-JP" altLang="en-US" sz="1000" kern="100" dirty="0" smtClean="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時間外</a:t>
                      </a:r>
                      <a:r>
                        <a:rPr lang="ja-JP" altLang="en-US" sz="1000" kern="100" dirty="0" smtClean="0">
                          <a:solidFill>
                            <a:schemeClr val="tx1"/>
                          </a:solidFill>
                          <a:effectLst/>
                          <a:latin typeface="+mn-ea"/>
                          <a:ea typeface="+mn-ea"/>
                          <a:cs typeface="Times New Roman" panose="02020603050405020304" pitchFamily="18" charset="0"/>
                        </a:rPr>
                        <a:t>業</a:t>
                      </a:r>
                      <a:r>
                        <a:rPr lang="ja-JP" sz="1000" kern="100" dirty="0" smtClean="0">
                          <a:solidFill>
                            <a:schemeClr val="tx1"/>
                          </a:solidFill>
                          <a:effectLst/>
                          <a:latin typeface="+mn-ea"/>
                          <a:ea typeface="+mn-ea"/>
                          <a:cs typeface="Times New Roman" panose="02020603050405020304" pitchFamily="18" charset="0"/>
                        </a:rPr>
                        <a:t>務</a:t>
                      </a:r>
                      <a:r>
                        <a:rPr lang="ja-JP" sz="1000" kern="100" dirty="0">
                          <a:solidFill>
                            <a:schemeClr val="tx1"/>
                          </a:solidFill>
                          <a:effectLst/>
                          <a:latin typeface="+mn-ea"/>
                          <a:ea typeface="+mn-ea"/>
                          <a:cs typeface="Times New Roman" panose="02020603050405020304" pitchFamily="18" charset="0"/>
                        </a:rPr>
                        <a:t>にあわせ勤務時間を柔軟に変更</a:t>
                      </a:r>
                      <a:r>
                        <a:rPr lang="en-US" sz="1000" kern="100" dirty="0">
                          <a:solidFill>
                            <a:schemeClr val="tx1"/>
                          </a:solidFill>
                          <a:effectLst/>
                          <a:latin typeface="+mn-ea"/>
                          <a:ea typeface="+mn-ea"/>
                          <a:cs typeface="Times New Roman" panose="02020603050405020304" pitchFamily="18" charset="0"/>
                        </a:rPr>
                        <a:t>(</a:t>
                      </a:r>
                      <a:r>
                        <a:rPr lang="ja-JP" sz="1000" kern="100" dirty="0">
                          <a:solidFill>
                            <a:schemeClr val="tx1"/>
                          </a:solidFill>
                          <a:effectLst/>
                          <a:latin typeface="+mn-ea"/>
                          <a:ea typeface="+mn-ea"/>
                          <a:cs typeface="Times New Roman" panose="02020603050405020304" pitchFamily="18" charset="0"/>
                        </a:rPr>
                        <a:t>７時～</a:t>
                      </a:r>
                      <a:r>
                        <a:rPr lang="en-US" sz="1000" kern="100" dirty="0">
                          <a:solidFill>
                            <a:schemeClr val="tx1"/>
                          </a:solidFill>
                          <a:effectLst/>
                          <a:latin typeface="+mn-ea"/>
                          <a:ea typeface="+mn-ea"/>
                          <a:cs typeface="Times New Roman" panose="02020603050405020304" pitchFamily="18" charset="0"/>
                        </a:rPr>
                        <a:t>22</a:t>
                      </a:r>
                      <a:r>
                        <a:rPr lang="ja-JP" sz="1000" kern="100" dirty="0">
                          <a:solidFill>
                            <a:schemeClr val="tx1"/>
                          </a:solidFill>
                          <a:effectLst/>
                          <a:latin typeface="+mn-ea"/>
                          <a:ea typeface="+mn-ea"/>
                          <a:cs typeface="Times New Roman" panose="02020603050405020304" pitchFamily="18" charset="0"/>
                        </a:rPr>
                        <a:t>時</a:t>
                      </a:r>
                      <a:r>
                        <a:rPr lang="en-US" sz="1000" kern="100" dirty="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p>
                      <a:pPr marL="914400" indent="-914400" algn="just">
                        <a:lnSpc>
                          <a:spcPts val="1100"/>
                        </a:lnSpc>
                        <a:spcAft>
                          <a:spcPts val="0"/>
                        </a:spcAft>
                      </a:pPr>
                      <a:r>
                        <a:rPr lang="ja-JP" sz="1000" kern="100" dirty="0">
                          <a:solidFill>
                            <a:schemeClr val="tx1"/>
                          </a:solidFill>
                          <a:effectLst/>
                          <a:latin typeface="+mn-ea"/>
                          <a:ea typeface="+mn-ea"/>
                          <a:cs typeface="Times New Roman" panose="02020603050405020304" pitchFamily="18" charset="0"/>
                        </a:rPr>
                        <a:t>◆実　　績　</a:t>
                      </a:r>
                      <a:r>
                        <a:rPr lang="ja-JP" altLang="en-US" sz="1000" kern="100" dirty="0" smtClean="0">
                          <a:solidFill>
                            <a:schemeClr val="tx1"/>
                          </a:solidFill>
                          <a:effectLst/>
                          <a:latin typeface="+mn-ea"/>
                          <a:ea typeface="+mn-ea"/>
                          <a:cs typeface="Times New Roman" panose="02020603050405020304" pitchFamily="18" charset="0"/>
                        </a:rPr>
                        <a:t>　延べ</a:t>
                      </a:r>
                      <a:r>
                        <a:rPr lang="en-US" altLang="ja-JP" sz="1000" kern="100" dirty="0" smtClean="0">
                          <a:solidFill>
                            <a:schemeClr val="tx1"/>
                          </a:solidFill>
                          <a:effectLst/>
                          <a:latin typeface="+mn-ea"/>
                          <a:ea typeface="+mn-ea"/>
                          <a:cs typeface="Times New Roman" panose="02020603050405020304" pitchFamily="18" charset="0"/>
                        </a:rPr>
                        <a:t>403</a:t>
                      </a:r>
                      <a:r>
                        <a:rPr lang="ja-JP" altLang="en-US" sz="1000" kern="100" dirty="0" smtClean="0">
                          <a:solidFill>
                            <a:schemeClr val="tx1"/>
                          </a:solidFill>
                          <a:effectLst/>
                          <a:latin typeface="+mn-ea"/>
                          <a:ea typeface="+mn-ea"/>
                          <a:cs typeface="Times New Roman" panose="02020603050405020304" pitchFamily="18" charset="0"/>
                        </a:rPr>
                        <a:t>名（</a:t>
                      </a:r>
                      <a:r>
                        <a:rPr lang="en-US" altLang="ja-JP" sz="1000" kern="100" dirty="0" smtClean="0">
                          <a:solidFill>
                            <a:schemeClr val="tx1"/>
                          </a:solidFill>
                          <a:effectLst/>
                          <a:latin typeface="+mn-ea"/>
                          <a:ea typeface="+mn-ea"/>
                          <a:cs typeface="Times New Roman" panose="02020603050405020304" pitchFamily="18" charset="0"/>
                        </a:rPr>
                        <a:t>2017.1</a:t>
                      </a:r>
                      <a:r>
                        <a:rPr lang="ja-JP" altLang="en-US"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2018.8</a:t>
                      </a:r>
                      <a:r>
                        <a:rPr lang="ja-JP" altLang="en-US" sz="1000" kern="100" dirty="0" smtClean="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企画厚生課</a:t>
                      </a:r>
                      <a:r>
                        <a:rPr lang="ja-JP" altLang="en-US" sz="1000" kern="100" dirty="0" smtClean="0">
                          <a:solidFill>
                            <a:schemeClr val="tx1"/>
                          </a:solidFill>
                          <a:effectLst/>
                          <a:latin typeface="+mn-ea"/>
                          <a:ea typeface="+mn-ea"/>
                          <a:cs typeface="Times New Roman" panose="02020603050405020304" pitchFamily="18" charset="0"/>
                        </a:rPr>
                        <a:t>への</a:t>
                      </a:r>
                      <a:r>
                        <a:rPr lang="ja-JP" sz="1000" kern="100" dirty="0" smtClean="0">
                          <a:solidFill>
                            <a:schemeClr val="tx1"/>
                          </a:solidFill>
                          <a:effectLst/>
                          <a:latin typeface="+mn-ea"/>
                          <a:ea typeface="+mn-ea"/>
                          <a:cs typeface="Times New Roman" panose="02020603050405020304" pitchFamily="18" charset="0"/>
                        </a:rPr>
                        <a:t>報告件数</a:t>
                      </a:r>
                      <a:r>
                        <a:rPr lang="ja-JP" altLang="en-US"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1374073837"/>
                  </a:ext>
                </a:extLst>
              </a:tr>
              <a:tr h="476970">
                <a:tc rowSpan="4">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ja-JP" altLang="ja-JP" sz="1000" b="1" kern="100" dirty="0" smtClean="0">
                          <a:effectLst/>
                          <a:latin typeface="+mn-ea"/>
                          <a:ea typeface="+mn-ea"/>
                          <a:cs typeface="Times New Roman" panose="02020603050405020304" pitchFamily="18" charset="0"/>
                        </a:rPr>
                        <a:t>長時間労働を是正</a:t>
                      </a:r>
                      <a:endParaRPr lang="ja-JP" altLang="ja-JP" sz="1000" kern="100" dirty="0" smtClean="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b="1" kern="100" dirty="0">
                          <a:solidFill>
                            <a:schemeClr val="tx1"/>
                          </a:solidFill>
                          <a:effectLst/>
                          <a:latin typeface="+mn-ea"/>
                          <a:ea typeface="+mn-ea"/>
                          <a:cs typeface="Times New Roman" panose="02020603050405020304" pitchFamily="18" charset="0"/>
                        </a:rPr>
                        <a:t>５．時間外勤務の見える化</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◆『時間外管理シート』を各部局に配布</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2016</a:t>
                      </a:r>
                      <a:r>
                        <a:rPr lang="en-US"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11</a:t>
                      </a:r>
                      <a:r>
                        <a:rPr lang="ja-JP"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10005"/>
                  </a:ext>
                </a:extLst>
              </a:tr>
              <a:tr h="476970">
                <a:tc vMerge="1">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endParaRPr lang="ja-JP" altLang="ja-JP" sz="1000" kern="100" dirty="0" smtClean="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b="1" kern="100" dirty="0">
                          <a:solidFill>
                            <a:schemeClr val="tx1"/>
                          </a:solidFill>
                          <a:effectLst/>
                          <a:latin typeface="+mn-ea"/>
                          <a:ea typeface="+mn-ea"/>
                          <a:cs typeface="Times New Roman" panose="02020603050405020304" pitchFamily="18" charset="0"/>
                        </a:rPr>
                        <a:t>６．グループ内での定時退庁の取組み</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◆『定時退庁の取組ちらし』を各部局に配布</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2016</a:t>
                      </a:r>
                      <a:r>
                        <a:rPr lang="en-US"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11</a:t>
                      </a:r>
                      <a:r>
                        <a:rPr lang="ja-JP"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◆ゆとり推進月間（</a:t>
                      </a:r>
                      <a:r>
                        <a:rPr lang="en-US" sz="1000" kern="100" dirty="0">
                          <a:solidFill>
                            <a:schemeClr val="tx1"/>
                          </a:solidFill>
                          <a:effectLst/>
                          <a:latin typeface="+mn-ea"/>
                          <a:ea typeface="+mn-ea"/>
                          <a:cs typeface="Times New Roman" panose="02020603050405020304" pitchFamily="18" charset="0"/>
                        </a:rPr>
                        <a:t>11</a:t>
                      </a:r>
                      <a:r>
                        <a:rPr lang="ja-JP" sz="1000" kern="100" dirty="0">
                          <a:solidFill>
                            <a:schemeClr val="tx1"/>
                          </a:solidFill>
                          <a:effectLst/>
                          <a:latin typeface="+mn-ea"/>
                          <a:ea typeface="+mn-ea"/>
                          <a:cs typeface="Times New Roman" panose="02020603050405020304" pitchFamily="18" charset="0"/>
                        </a:rPr>
                        <a:t>月）に合わせ重点的に取り組む</a:t>
                      </a:r>
                    </a:p>
                  </a:txBody>
                  <a:tcPr marL="68580" marR="68580" marT="0" marB="0" anchor="ctr">
                    <a:solidFill>
                      <a:schemeClr val="accent5">
                        <a:tint val="40000"/>
                      </a:schemeClr>
                    </a:solidFill>
                  </a:tcPr>
                </a:tc>
                <a:extLst>
                  <a:ext uri="{0D108BD9-81ED-4DB2-BD59-A6C34878D82A}">
                    <a16:rowId xmlns:a16="http://schemas.microsoft.com/office/drawing/2014/main" val="3884523823"/>
                  </a:ext>
                </a:extLst>
              </a:tr>
              <a:tr h="1325505">
                <a:tc vMerge="1">
                  <a:txBody>
                    <a:bodyPr/>
                    <a:lstStyle/>
                    <a:p>
                      <a:endParaRPr kumimoji="1" lang="ja-JP" altLang="en-US"/>
                    </a:p>
                  </a:txBody>
                  <a:tcPr/>
                </a:tc>
                <a:tc>
                  <a:txBody>
                    <a:bodyPr/>
                    <a:lstStyle/>
                    <a:p>
                      <a:pPr algn="just">
                        <a:lnSpc>
                          <a:spcPts val="1200"/>
                        </a:lnSpc>
                        <a:spcAft>
                          <a:spcPts val="0"/>
                        </a:spcAft>
                      </a:pPr>
                      <a:r>
                        <a:rPr lang="ja-JP" sz="1000" b="1" kern="100" dirty="0">
                          <a:solidFill>
                            <a:schemeClr val="tx1"/>
                          </a:solidFill>
                          <a:effectLst/>
                          <a:latin typeface="+mn-ea"/>
                          <a:ea typeface="+mn-ea"/>
                          <a:cs typeface="Times New Roman" panose="02020603050405020304" pitchFamily="18" charset="0"/>
                        </a:rPr>
                        <a:t>７．過重労働ゼロに向けた改善措置</a:t>
                      </a:r>
                      <a:endParaRPr lang="ja-JP" sz="1000" kern="100" dirty="0">
                        <a:solidFill>
                          <a:schemeClr val="tx1"/>
                        </a:solidFill>
                        <a:effectLst/>
                        <a:latin typeface="+mn-ea"/>
                        <a:ea typeface="+mn-ea"/>
                        <a:cs typeface="Times New Roman" panose="02020603050405020304" pitchFamily="18" charset="0"/>
                      </a:endParaRPr>
                    </a:p>
                    <a:p>
                      <a:pPr algn="just">
                        <a:lnSpc>
                          <a:spcPts val="1200"/>
                        </a:lnSpc>
                        <a:spcAft>
                          <a:spcPts val="0"/>
                        </a:spcAft>
                      </a:pPr>
                      <a:r>
                        <a:rPr lang="ja-JP" altLang="en-US" sz="1000" kern="100" dirty="0" smtClean="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ja-JP" sz="1000" kern="100" dirty="0" smtClean="0">
                          <a:solidFill>
                            <a:schemeClr val="tx1"/>
                          </a:solidFill>
                          <a:effectLst/>
                          <a:latin typeface="+mn-ea"/>
                          <a:ea typeface="+mn-ea"/>
                          <a:cs typeface="Times New Roman" panose="02020603050405020304" pitchFamily="18" charset="0"/>
                        </a:rPr>
                        <a:t>年</a:t>
                      </a:r>
                      <a:r>
                        <a:rPr lang="ja-JP" sz="1000" kern="100" dirty="0">
                          <a:solidFill>
                            <a:schemeClr val="tx1"/>
                          </a:solidFill>
                          <a:effectLst/>
                          <a:latin typeface="+mn-ea"/>
                          <a:ea typeface="+mn-ea"/>
                          <a:cs typeface="Times New Roman" panose="02020603050405020304" pitchFamily="18" charset="0"/>
                        </a:rPr>
                        <a:t>１月実績から実施）</a:t>
                      </a: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◆時間外勤務実績が月</a:t>
                      </a:r>
                      <a:r>
                        <a:rPr lang="en-US" sz="1000" kern="100" dirty="0">
                          <a:solidFill>
                            <a:schemeClr val="tx1"/>
                          </a:solidFill>
                          <a:effectLst/>
                          <a:latin typeface="+mn-ea"/>
                          <a:ea typeface="+mn-ea"/>
                          <a:cs typeface="Times New Roman" panose="02020603050405020304" pitchFamily="18" charset="0"/>
                        </a:rPr>
                        <a:t>80</a:t>
                      </a:r>
                      <a:r>
                        <a:rPr lang="ja-JP" sz="1000" kern="100" dirty="0">
                          <a:solidFill>
                            <a:schemeClr val="tx1"/>
                          </a:solidFill>
                          <a:effectLst/>
                          <a:latin typeface="+mn-ea"/>
                          <a:ea typeface="+mn-ea"/>
                          <a:cs typeface="Times New Roman" panose="02020603050405020304" pitchFamily="18" charset="0"/>
                        </a:rPr>
                        <a:t>時間を超えている職員に対し、部局の次長等による面談を実施し、改善方策を検討・実施</a:t>
                      </a:r>
                    </a:p>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◆過重労働者の状況（</a:t>
                      </a:r>
                      <a:r>
                        <a:rPr lang="ja-JP" sz="1000" kern="100" dirty="0" smtClean="0">
                          <a:solidFill>
                            <a:schemeClr val="tx1"/>
                          </a:solidFill>
                          <a:effectLst/>
                          <a:latin typeface="+mn-ea"/>
                          <a:ea typeface="+mn-ea"/>
                          <a:cs typeface="Times New Roman" panose="02020603050405020304" pitchFamily="18" charset="0"/>
                        </a:rPr>
                        <a:t>実績</a:t>
                      </a:r>
                      <a:r>
                        <a:rPr lang="en-US" altLang="ja-JP" sz="1000" kern="100" dirty="0" smtClean="0">
                          <a:solidFill>
                            <a:schemeClr val="tx1"/>
                          </a:solidFill>
                          <a:effectLst/>
                          <a:latin typeface="+mn-ea"/>
                          <a:ea typeface="+mn-ea"/>
                          <a:cs typeface="Times New Roman" panose="02020603050405020304" pitchFamily="18" charset="0"/>
                        </a:rPr>
                        <a:t>:</a:t>
                      </a:r>
                      <a:r>
                        <a:rPr lang="ja-JP" altLang="en-US" sz="1000" kern="100" dirty="0" smtClean="0">
                          <a:solidFill>
                            <a:schemeClr val="tx1"/>
                          </a:solidFill>
                          <a:effectLst/>
                          <a:latin typeface="+mn-ea"/>
                          <a:ea typeface="+mn-ea"/>
                          <a:cs typeface="Times New Roman" panose="02020603050405020304" pitchFamily="18" charset="0"/>
                        </a:rPr>
                        <a:t>人</a:t>
                      </a:r>
                      <a:r>
                        <a:rPr lang="en-US" altLang="ja-JP" sz="1000" kern="100" dirty="0" smtClean="0">
                          <a:solidFill>
                            <a:schemeClr val="tx1"/>
                          </a:solidFill>
                          <a:effectLst/>
                          <a:latin typeface="+mn-ea"/>
                          <a:ea typeface="+mn-ea"/>
                          <a:cs typeface="Times New Roman" panose="02020603050405020304" pitchFamily="18" charset="0"/>
                        </a:rPr>
                        <a:t>)</a:t>
                      </a:r>
                    </a:p>
                    <a:p>
                      <a:pPr marL="152400" indent="-152400" algn="just">
                        <a:lnSpc>
                          <a:spcPts val="1200"/>
                        </a:lnSpc>
                        <a:spcAft>
                          <a:spcPts val="0"/>
                        </a:spcAft>
                      </a:pP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endParaRPr lang="en-US" altLang="ja-JP" sz="1000" kern="100" dirty="0" smtClean="0">
                        <a:solidFill>
                          <a:schemeClr val="tx1"/>
                        </a:solidFill>
                        <a:effectLst/>
                        <a:latin typeface="+mn-ea"/>
                        <a:ea typeface="+mn-ea"/>
                        <a:cs typeface="Times New Roman" panose="02020603050405020304" pitchFamily="18" charset="0"/>
                      </a:endParaRPr>
                    </a:p>
                  </a:txBody>
                  <a:tcPr marL="68580" marR="68580" marT="0" marB="0">
                    <a:solidFill>
                      <a:schemeClr val="accent5">
                        <a:tint val="40000"/>
                      </a:schemeClr>
                    </a:solidFill>
                  </a:tcPr>
                </a:tc>
                <a:extLst>
                  <a:ext uri="{0D108BD9-81ED-4DB2-BD59-A6C34878D82A}">
                    <a16:rowId xmlns:a16="http://schemas.microsoft.com/office/drawing/2014/main" val="3197198768"/>
                  </a:ext>
                </a:extLst>
              </a:tr>
              <a:tr h="531605">
                <a:tc vMerge="1">
                  <a:txBody>
                    <a:bodyPr/>
                    <a:lstStyle/>
                    <a:p>
                      <a:endParaRPr kumimoji="1" lang="ja-JP" altLang="en-US"/>
                    </a:p>
                  </a:txBody>
                  <a:tcPr/>
                </a:tc>
                <a:tc>
                  <a:txBody>
                    <a:bodyPr/>
                    <a:lstStyle/>
                    <a:p>
                      <a:pPr algn="just">
                        <a:lnSpc>
                          <a:spcPts val="1200"/>
                        </a:lnSpc>
                        <a:spcAft>
                          <a:spcPts val="0"/>
                        </a:spcAft>
                      </a:pPr>
                      <a:r>
                        <a:rPr lang="ja-JP" sz="1000" b="1" kern="100" dirty="0">
                          <a:solidFill>
                            <a:schemeClr val="tx1"/>
                          </a:solidFill>
                          <a:effectLst/>
                          <a:latin typeface="+mn-ea"/>
                          <a:ea typeface="+mn-ea"/>
                          <a:cs typeface="Times New Roman" panose="02020603050405020304" pitchFamily="18" charset="0"/>
                        </a:rPr>
                        <a:t>８．時間外勤務実績に着目した人員</a:t>
                      </a:r>
                      <a:r>
                        <a:rPr lang="ja-JP" sz="1000" b="1" kern="100" dirty="0" smtClean="0">
                          <a:solidFill>
                            <a:schemeClr val="tx1"/>
                          </a:solidFill>
                          <a:effectLst/>
                          <a:latin typeface="+mn-ea"/>
                          <a:ea typeface="+mn-ea"/>
                          <a:cs typeface="Times New Roman" panose="02020603050405020304" pitchFamily="18" charset="0"/>
                        </a:rPr>
                        <a:t>配置</a:t>
                      </a:r>
                      <a:r>
                        <a:rPr lang="ja-JP" altLang="en-US" sz="1000" b="1" kern="100" dirty="0" smtClean="0">
                          <a:solidFill>
                            <a:schemeClr val="tx1"/>
                          </a:solidFill>
                          <a:effectLst/>
                          <a:latin typeface="+mn-ea"/>
                          <a:ea typeface="+mn-ea"/>
                          <a:cs typeface="Times New Roman" panose="02020603050405020304" pitchFamily="18" charset="0"/>
                        </a:rPr>
                        <a:t>　　　</a:t>
                      </a:r>
                      <a:endParaRPr lang="en-US" altLang="ja-JP" sz="1000" b="1" kern="100" dirty="0" smtClean="0">
                        <a:solidFill>
                          <a:schemeClr val="tx1"/>
                        </a:solidFill>
                        <a:effectLst/>
                        <a:latin typeface="+mn-ea"/>
                        <a:ea typeface="+mn-ea"/>
                        <a:cs typeface="Times New Roman" panose="02020603050405020304" pitchFamily="18" charset="0"/>
                      </a:endParaRPr>
                    </a:p>
                    <a:p>
                      <a:pPr algn="just">
                        <a:lnSpc>
                          <a:spcPts val="1200"/>
                        </a:lnSpc>
                        <a:spcAft>
                          <a:spcPts val="0"/>
                        </a:spcAft>
                      </a:pPr>
                      <a:r>
                        <a:rPr lang="ja-JP" altLang="en-US" sz="1000" b="1" kern="100" dirty="0" smtClean="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ja-JP" sz="1000" kern="100" dirty="0" smtClean="0">
                          <a:solidFill>
                            <a:schemeClr val="tx1"/>
                          </a:solidFill>
                          <a:effectLst/>
                          <a:latin typeface="+mn-ea"/>
                          <a:ea typeface="+mn-ea"/>
                          <a:cs typeface="Times New Roman" panose="02020603050405020304" pitchFamily="18" charset="0"/>
                        </a:rPr>
                        <a:t>年</a:t>
                      </a:r>
                      <a:r>
                        <a:rPr lang="ja-JP" altLang="en-US" sz="1000" kern="100" dirty="0" smtClean="0">
                          <a:solidFill>
                            <a:schemeClr val="tx1"/>
                          </a:solidFill>
                          <a:effectLst/>
                          <a:latin typeface="+mn-ea"/>
                          <a:ea typeface="+mn-ea"/>
                          <a:cs typeface="Times New Roman" panose="02020603050405020304" pitchFamily="18" charset="0"/>
                        </a:rPr>
                        <a:t>度に</a:t>
                      </a:r>
                      <a:r>
                        <a:rPr lang="ja-JP" sz="1000" kern="100" dirty="0" smtClean="0">
                          <a:solidFill>
                            <a:schemeClr val="tx1"/>
                          </a:solidFill>
                          <a:effectLst/>
                          <a:latin typeface="+mn-ea"/>
                          <a:ea typeface="+mn-ea"/>
                          <a:cs typeface="Times New Roman" panose="02020603050405020304" pitchFamily="18" charset="0"/>
                        </a:rPr>
                        <a:t>実施</a:t>
                      </a:r>
                      <a:r>
                        <a:rPr lang="ja-JP" sz="1000" kern="100" dirty="0">
                          <a:solidFill>
                            <a:schemeClr val="tx1"/>
                          </a:solidFill>
                          <a:effectLst/>
                          <a:latin typeface="+mn-ea"/>
                          <a:ea typeface="+mn-ea"/>
                          <a:cs typeface="Times New Roman" panose="02020603050405020304" pitchFamily="18" charset="0"/>
                        </a:rPr>
                        <a:t>）</a:t>
                      </a: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◆削　　減　３部局から</a:t>
                      </a:r>
                      <a:r>
                        <a:rPr lang="en-US" sz="1000" kern="100" dirty="0">
                          <a:solidFill>
                            <a:schemeClr val="tx1"/>
                          </a:solidFill>
                          <a:effectLst/>
                          <a:latin typeface="+mn-ea"/>
                          <a:ea typeface="+mn-ea"/>
                          <a:cs typeface="Times New Roman" panose="02020603050405020304" pitchFamily="18" charset="0"/>
                        </a:rPr>
                        <a:t>28</a:t>
                      </a:r>
                      <a:r>
                        <a:rPr lang="ja-JP" sz="1000" kern="100" dirty="0">
                          <a:solidFill>
                            <a:schemeClr val="tx1"/>
                          </a:solidFill>
                          <a:effectLst/>
                          <a:latin typeface="+mn-ea"/>
                          <a:ea typeface="+mn-ea"/>
                          <a:cs typeface="Times New Roman" panose="02020603050405020304" pitchFamily="18" charset="0"/>
                        </a:rPr>
                        <a:t>人</a:t>
                      </a:r>
                    </a:p>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◆配　　置　</a:t>
                      </a:r>
                      <a:r>
                        <a:rPr lang="ja-JP" altLang="en-US" sz="1000" kern="100" dirty="0" smtClean="0">
                          <a:solidFill>
                            <a:schemeClr val="tx1"/>
                          </a:solidFill>
                          <a:effectLst/>
                          <a:latin typeface="+mn-ea"/>
                          <a:ea typeface="+mn-ea"/>
                          <a:cs typeface="Times New Roman" panose="02020603050405020304" pitchFamily="18" charset="0"/>
                        </a:rPr>
                        <a:t>８</a:t>
                      </a:r>
                      <a:r>
                        <a:rPr lang="ja-JP" sz="1000" kern="100" dirty="0" smtClean="0">
                          <a:solidFill>
                            <a:schemeClr val="tx1"/>
                          </a:solidFill>
                          <a:effectLst/>
                          <a:latin typeface="+mn-ea"/>
                          <a:ea typeface="+mn-ea"/>
                          <a:cs typeface="Times New Roman" panose="02020603050405020304" pitchFamily="18" charset="0"/>
                        </a:rPr>
                        <a:t>部局</a:t>
                      </a:r>
                      <a:r>
                        <a:rPr lang="ja-JP" sz="1000" kern="100" dirty="0">
                          <a:solidFill>
                            <a:schemeClr val="tx1"/>
                          </a:solidFill>
                          <a:effectLst/>
                          <a:latin typeface="+mn-ea"/>
                          <a:ea typeface="+mn-ea"/>
                          <a:cs typeface="Times New Roman" panose="02020603050405020304" pitchFamily="18" charset="0"/>
                        </a:rPr>
                        <a:t>へ</a:t>
                      </a:r>
                      <a:r>
                        <a:rPr lang="en-US" sz="1000" kern="100" dirty="0">
                          <a:solidFill>
                            <a:schemeClr val="tx1"/>
                          </a:solidFill>
                          <a:effectLst/>
                          <a:latin typeface="+mn-ea"/>
                          <a:ea typeface="+mn-ea"/>
                          <a:cs typeface="Times New Roman" panose="02020603050405020304" pitchFamily="18" charset="0"/>
                        </a:rPr>
                        <a:t>28</a:t>
                      </a:r>
                      <a:r>
                        <a:rPr lang="ja-JP" sz="1000" kern="100" dirty="0">
                          <a:solidFill>
                            <a:schemeClr val="tx1"/>
                          </a:solidFill>
                          <a:effectLst/>
                          <a:latin typeface="+mn-ea"/>
                          <a:ea typeface="+mn-ea"/>
                          <a:cs typeface="Times New Roman" panose="02020603050405020304" pitchFamily="18" charset="0"/>
                        </a:rPr>
                        <a:t>人</a:t>
                      </a:r>
                    </a:p>
                  </a:txBody>
                  <a:tcPr marL="68580" marR="68580" marT="0" marB="0" anchor="ctr">
                    <a:solidFill>
                      <a:schemeClr val="accent5">
                        <a:tint val="40000"/>
                      </a:schemeClr>
                    </a:solidFill>
                  </a:tcPr>
                </a:tc>
                <a:extLst>
                  <a:ext uri="{0D108BD9-81ED-4DB2-BD59-A6C34878D82A}">
                    <a16:rowId xmlns:a16="http://schemas.microsoft.com/office/drawing/2014/main" val="1343052618"/>
                  </a:ext>
                </a:extLst>
              </a:tr>
            </a:tbl>
          </a:graphicData>
        </a:graphic>
      </p:graphicFrame>
      <p:graphicFrame>
        <p:nvGraphicFramePr>
          <p:cNvPr id="4" name="表 3"/>
          <p:cNvGraphicFramePr>
            <a:graphicFrameLocks noGrp="1"/>
          </p:cNvGraphicFramePr>
          <p:nvPr>
            <p:extLst/>
          </p:nvPr>
        </p:nvGraphicFramePr>
        <p:xfrm>
          <a:off x="4355976" y="5157192"/>
          <a:ext cx="4395159" cy="955824"/>
        </p:xfrm>
        <a:graphic>
          <a:graphicData uri="http://schemas.openxmlformats.org/drawingml/2006/table">
            <a:tbl>
              <a:tblPr>
                <a:tableStyleId>{5C22544A-7EE6-4342-B048-85BDC9FD1C3A}</a:tableStyleId>
              </a:tblPr>
              <a:tblGrid>
                <a:gridCol w="505143">
                  <a:extLst>
                    <a:ext uri="{9D8B030D-6E8A-4147-A177-3AD203B41FA5}">
                      <a16:colId xmlns:a16="http://schemas.microsoft.com/office/drawing/2014/main" val="20000"/>
                    </a:ext>
                  </a:extLst>
                </a:gridCol>
                <a:gridCol w="314643">
                  <a:extLst>
                    <a:ext uri="{9D8B030D-6E8A-4147-A177-3AD203B41FA5}">
                      <a16:colId xmlns:a16="http://schemas.microsoft.com/office/drawing/2014/main" val="20001"/>
                    </a:ext>
                  </a:extLst>
                </a:gridCol>
                <a:gridCol w="314643">
                  <a:extLst>
                    <a:ext uri="{9D8B030D-6E8A-4147-A177-3AD203B41FA5}">
                      <a16:colId xmlns:a16="http://schemas.microsoft.com/office/drawing/2014/main" val="20002"/>
                    </a:ext>
                  </a:extLst>
                </a:gridCol>
                <a:gridCol w="314643">
                  <a:extLst>
                    <a:ext uri="{9D8B030D-6E8A-4147-A177-3AD203B41FA5}">
                      <a16:colId xmlns:a16="http://schemas.microsoft.com/office/drawing/2014/main" val="20003"/>
                    </a:ext>
                  </a:extLst>
                </a:gridCol>
                <a:gridCol w="314643">
                  <a:extLst>
                    <a:ext uri="{9D8B030D-6E8A-4147-A177-3AD203B41FA5}">
                      <a16:colId xmlns:a16="http://schemas.microsoft.com/office/drawing/2014/main" val="20004"/>
                    </a:ext>
                  </a:extLst>
                </a:gridCol>
                <a:gridCol w="314643">
                  <a:extLst>
                    <a:ext uri="{9D8B030D-6E8A-4147-A177-3AD203B41FA5}">
                      <a16:colId xmlns:a16="http://schemas.microsoft.com/office/drawing/2014/main" val="20005"/>
                    </a:ext>
                  </a:extLst>
                </a:gridCol>
                <a:gridCol w="314643">
                  <a:extLst>
                    <a:ext uri="{9D8B030D-6E8A-4147-A177-3AD203B41FA5}">
                      <a16:colId xmlns:a16="http://schemas.microsoft.com/office/drawing/2014/main" val="20006"/>
                    </a:ext>
                  </a:extLst>
                </a:gridCol>
                <a:gridCol w="314643">
                  <a:extLst>
                    <a:ext uri="{9D8B030D-6E8A-4147-A177-3AD203B41FA5}">
                      <a16:colId xmlns:a16="http://schemas.microsoft.com/office/drawing/2014/main" val="20007"/>
                    </a:ext>
                  </a:extLst>
                </a:gridCol>
                <a:gridCol w="314643">
                  <a:extLst>
                    <a:ext uri="{9D8B030D-6E8A-4147-A177-3AD203B41FA5}">
                      <a16:colId xmlns:a16="http://schemas.microsoft.com/office/drawing/2014/main" val="20008"/>
                    </a:ext>
                  </a:extLst>
                </a:gridCol>
                <a:gridCol w="314643">
                  <a:extLst>
                    <a:ext uri="{9D8B030D-6E8A-4147-A177-3AD203B41FA5}">
                      <a16:colId xmlns:a16="http://schemas.microsoft.com/office/drawing/2014/main" val="20009"/>
                    </a:ext>
                  </a:extLst>
                </a:gridCol>
                <a:gridCol w="352743">
                  <a:extLst>
                    <a:ext uri="{9D8B030D-6E8A-4147-A177-3AD203B41FA5}">
                      <a16:colId xmlns:a16="http://schemas.microsoft.com/office/drawing/2014/main" val="20010"/>
                    </a:ext>
                  </a:extLst>
                </a:gridCol>
                <a:gridCol w="352743">
                  <a:extLst>
                    <a:ext uri="{9D8B030D-6E8A-4147-A177-3AD203B41FA5}">
                      <a16:colId xmlns:a16="http://schemas.microsoft.com/office/drawing/2014/main" val="20011"/>
                    </a:ext>
                  </a:extLst>
                </a:gridCol>
                <a:gridCol w="352743">
                  <a:extLst>
                    <a:ext uri="{9D8B030D-6E8A-4147-A177-3AD203B41FA5}">
                      <a16:colId xmlns:a16="http://schemas.microsoft.com/office/drawing/2014/main" val="20012"/>
                    </a:ext>
                  </a:extLst>
                </a:gridCol>
              </a:tblGrid>
              <a:tr h="261000">
                <a:tc>
                  <a:txBody>
                    <a:bodyPr/>
                    <a:lstStyle/>
                    <a:p>
                      <a:endParaRPr kumimoji="1" lang="ja-JP" altLang="en-US" sz="600" dirty="0"/>
                    </a:p>
                  </a:txBody>
                  <a:tcPr>
                    <a:solidFill>
                      <a:schemeClr val="tx2">
                        <a:lumMod val="20000"/>
                        <a:lumOff val="80000"/>
                      </a:schemeClr>
                    </a:solidFill>
                  </a:tcPr>
                </a:tc>
                <a:tc>
                  <a:txBody>
                    <a:bodyPr/>
                    <a:lstStyle/>
                    <a:p>
                      <a:r>
                        <a:rPr kumimoji="1" lang="en-US" altLang="ja-JP" sz="600" dirty="0" smtClean="0"/>
                        <a:t>1</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2</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3</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4</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5</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6</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7</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8</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9</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10</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11</a:t>
                      </a:r>
                      <a:r>
                        <a:rPr kumimoji="1" lang="ja-JP" altLang="en-US" sz="600" dirty="0" smtClean="0"/>
                        <a:t>月</a:t>
                      </a:r>
                      <a:endParaRPr kumimoji="1" lang="ja-JP" altLang="en-US" sz="600" dirty="0"/>
                    </a:p>
                  </a:txBody>
                  <a:tcPr>
                    <a:solidFill>
                      <a:schemeClr val="tx2">
                        <a:lumMod val="20000"/>
                        <a:lumOff val="80000"/>
                      </a:schemeClr>
                    </a:solidFill>
                  </a:tcPr>
                </a:tc>
                <a:tc>
                  <a:txBody>
                    <a:bodyPr/>
                    <a:lstStyle/>
                    <a:p>
                      <a:r>
                        <a:rPr kumimoji="1" lang="en-US" altLang="ja-JP" sz="600" dirty="0" smtClean="0"/>
                        <a:t>12</a:t>
                      </a:r>
                      <a:r>
                        <a:rPr kumimoji="1" lang="ja-JP" altLang="en-US" sz="600" dirty="0" smtClean="0"/>
                        <a:t>月</a:t>
                      </a:r>
                      <a:endParaRPr kumimoji="1" lang="ja-JP" altLang="en-US" sz="600" dirty="0"/>
                    </a:p>
                  </a:txBody>
                  <a:tcPr>
                    <a:solidFill>
                      <a:schemeClr val="tx2">
                        <a:lumMod val="20000"/>
                        <a:lumOff val="80000"/>
                      </a:schemeClr>
                    </a:solidFill>
                  </a:tcPr>
                </a:tc>
                <a:extLst>
                  <a:ext uri="{0D108BD9-81ED-4DB2-BD59-A6C34878D82A}">
                    <a16:rowId xmlns:a16="http://schemas.microsoft.com/office/drawing/2014/main" val="10000"/>
                  </a:ext>
                </a:extLst>
              </a:tr>
              <a:tr h="237624">
                <a:tc>
                  <a:txBody>
                    <a:bodyPr/>
                    <a:lstStyle/>
                    <a:p>
                      <a:r>
                        <a:rPr kumimoji="1" lang="en-US" altLang="ja-JP" sz="800" dirty="0" smtClean="0"/>
                        <a:t>2016</a:t>
                      </a:r>
                      <a:r>
                        <a:rPr kumimoji="1" lang="ja-JP" altLang="en-US" sz="800" dirty="0" smtClean="0"/>
                        <a:t>年</a:t>
                      </a:r>
                      <a:endParaRPr kumimoji="1" lang="ja-JP" altLang="en-US" sz="800" dirty="0"/>
                    </a:p>
                  </a:txBody>
                  <a:tcPr>
                    <a:solidFill>
                      <a:schemeClr val="tx2">
                        <a:lumMod val="20000"/>
                        <a:lumOff val="80000"/>
                      </a:schemeClr>
                    </a:solidFill>
                  </a:tcPr>
                </a:tc>
                <a:tc>
                  <a:txBody>
                    <a:bodyPr/>
                    <a:lstStyle/>
                    <a:p>
                      <a:r>
                        <a:rPr kumimoji="1" lang="en-US" altLang="ja-JP" sz="900" dirty="0" smtClean="0"/>
                        <a:t>67</a:t>
                      </a:r>
                      <a:endParaRPr kumimoji="1" lang="ja-JP" altLang="en-US" sz="900" dirty="0"/>
                    </a:p>
                  </a:txBody>
                  <a:tcPr>
                    <a:solidFill>
                      <a:schemeClr val="tx2">
                        <a:lumMod val="20000"/>
                        <a:lumOff val="80000"/>
                      </a:schemeClr>
                    </a:solidFill>
                  </a:tcPr>
                </a:tc>
                <a:tc>
                  <a:txBody>
                    <a:bodyPr/>
                    <a:lstStyle/>
                    <a:p>
                      <a:r>
                        <a:rPr kumimoji="1" lang="en-US" altLang="ja-JP" sz="900" dirty="0" smtClean="0"/>
                        <a:t>64</a:t>
                      </a:r>
                      <a:endParaRPr kumimoji="1" lang="ja-JP" altLang="en-US" sz="900" dirty="0"/>
                    </a:p>
                  </a:txBody>
                  <a:tcPr>
                    <a:solidFill>
                      <a:schemeClr val="tx2">
                        <a:lumMod val="20000"/>
                        <a:lumOff val="80000"/>
                      </a:schemeClr>
                    </a:solidFill>
                  </a:tcPr>
                </a:tc>
                <a:tc>
                  <a:txBody>
                    <a:bodyPr/>
                    <a:lstStyle/>
                    <a:p>
                      <a:r>
                        <a:rPr kumimoji="1" lang="en-US" altLang="ja-JP" sz="900" dirty="0" smtClean="0"/>
                        <a:t>95</a:t>
                      </a:r>
                      <a:endParaRPr kumimoji="1" lang="ja-JP" altLang="en-US" sz="900" dirty="0"/>
                    </a:p>
                  </a:txBody>
                  <a:tcPr>
                    <a:solidFill>
                      <a:schemeClr val="tx2">
                        <a:lumMod val="20000"/>
                        <a:lumOff val="80000"/>
                      </a:schemeClr>
                    </a:solidFill>
                  </a:tcPr>
                </a:tc>
                <a:tc>
                  <a:txBody>
                    <a:bodyPr/>
                    <a:lstStyle/>
                    <a:p>
                      <a:r>
                        <a:rPr kumimoji="1" lang="en-US" altLang="ja-JP" sz="900" dirty="0" smtClean="0"/>
                        <a:t>41</a:t>
                      </a:r>
                      <a:endParaRPr kumimoji="1" lang="ja-JP" altLang="en-US" sz="900" dirty="0"/>
                    </a:p>
                  </a:txBody>
                  <a:tcPr>
                    <a:solidFill>
                      <a:schemeClr val="tx2">
                        <a:lumMod val="20000"/>
                        <a:lumOff val="80000"/>
                      </a:schemeClr>
                    </a:solidFill>
                  </a:tcPr>
                </a:tc>
                <a:tc>
                  <a:txBody>
                    <a:bodyPr/>
                    <a:lstStyle/>
                    <a:p>
                      <a:r>
                        <a:rPr kumimoji="1" lang="en-US" altLang="ja-JP" sz="900" dirty="0" smtClean="0"/>
                        <a:t>32</a:t>
                      </a:r>
                      <a:endParaRPr kumimoji="1" lang="ja-JP" altLang="en-US" sz="900" dirty="0"/>
                    </a:p>
                  </a:txBody>
                  <a:tcPr>
                    <a:solidFill>
                      <a:schemeClr val="tx2">
                        <a:lumMod val="20000"/>
                        <a:lumOff val="80000"/>
                      </a:schemeClr>
                    </a:solidFill>
                  </a:tcPr>
                </a:tc>
                <a:tc>
                  <a:txBody>
                    <a:bodyPr/>
                    <a:lstStyle/>
                    <a:p>
                      <a:r>
                        <a:rPr kumimoji="1" lang="en-US" altLang="ja-JP" sz="900" dirty="0" smtClean="0"/>
                        <a:t>36</a:t>
                      </a:r>
                      <a:endParaRPr kumimoji="1" lang="ja-JP" altLang="en-US" sz="900" dirty="0"/>
                    </a:p>
                  </a:txBody>
                  <a:tcPr>
                    <a:solidFill>
                      <a:schemeClr val="tx2">
                        <a:lumMod val="20000"/>
                        <a:lumOff val="80000"/>
                      </a:schemeClr>
                    </a:solidFill>
                  </a:tcPr>
                </a:tc>
                <a:tc>
                  <a:txBody>
                    <a:bodyPr/>
                    <a:lstStyle/>
                    <a:p>
                      <a:r>
                        <a:rPr kumimoji="1" lang="en-US" altLang="ja-JP" sz="900" dirty="0" smtClean="0"/>
                        <a:t>15</a:t>
                      </a:r>
                      <a:endParaRPr kumimoji="1" lang="ja-JP" altLang="en-US" sz="900" dirty="0"/>
                    </a:p>
                  </a:txBody>
                  <a:tcPr>
                    <a:solidFill>
                      <a:schemeClr val="tx2">
                        <a:lumMod val="20000"/>
                        <a:lumOff val="80000"/>
                      </a:schemeClr>
                    </a:solidFill>
                  </a:tcPr>
                </a:tc>
                <a:tc>
                  <a:txBody>
                    <a:bodyPr/>
                    <a:lstStyle/>
                    <a:p>
                      <a:r>
                        <a:rPr kumimoji="1" lang="en-US" altLang="ja-JP" sz="900" dirty="0" smtClean="0"/>
                        <a:t>15</a:t>
                      </a:r>
                      <a:endParaRPr kumimoji="1" lang="ja-JP" altLang="en-US" sz="900" dirty="0"/>
                    </a:p>
                  </a:txBody>
                  <a:tcPr>
                    <a:solidFill>
                      <a:schemeClr val="tx2">
                        <a:lumMod val="20000"/>
                        <a:lumOff val="80000"/>
                      </a:schemeClr>
                    </a:solidFill>
                  </a:tcPr>
                </a:tc>
                <a:tc>
                  <a:txBody>
                    <a:bodyPr/>
                    <a:lstStyle/>
                    <a:p>
                      <a:r>
                        <a:rPr kumimoji="1" lang="en-US" altLang="ja-JP" sz="900" dirty="0" smtClean="0"/>
                        <a:t>19</a:t>
                      </a:r>
                      <a:endParaRPr kumimoji="1" lang="ja-JP" altLang="en-US" sz="900" dirty="0"/>
                    </a:p>
                  </a:txBody>
                  <a:tcPr>
                    <a:solidFill>
                      <a:schemeClr val="tx2">
                        <a:lumMod val="20000"/>
                        <a:lumOff val="80000"/>
                      </a:schemeClr>
                    </a:solidFill>
                  </a:tcPr>
                </a:tc>
                <a:tc>
                  <a:txBody>
                    <a:bodyPr/>
                    <a:lstStyle/>
                    <a:p>
                      <a:r>
                        <a:rPr kumimoji="1" lang="en-US" altLang="ja-JP" sz="900" dirty="0" smtClean="0"/>
                        <a:t>44</a:t>
                      </a:r>
                      <a:endParaRPr kumimoji="1" lang="ja-JP" altLang="en-US" sz="900" dirty="0"/>
                    </a:p>
                  </a:txBody>
                  <a:tcPr>
                    <a:solidFill>
                      <a:schemeClr val="tx2">
                        <a:lumMod val="20000"/>
                        <a:lumOff val="80000"/>
                      </a:schemeClr>
                    </a:solidFill>
                  </a:tcPr>
                </a:tc>
                <a:tc>
                  <a:txBody>
                    <a:bodyPr/>
                    <a:lstStyle/>
                    <a:p>
                      <a:r>
                        <a:rPr kumimoji="1" lang="en-US" altLang="ja-JP" sz="900" dirty="0" smtClean="0"/>
                        <a:t>53</a:t>
                      </a:r>
                      <a:endParaRPr kumimoji="1" lang="ja-JP" altLang="en-US" sz="900" dirty="0"/>
                    </a:p>
                  </a:txBody>
                  <a:tcPr>
                    <a:solidFill>
                      <a:schemeClr val="tx2">
                        <a:lumMod val="20000"/>
                        <a:lumOff val="80000"/>
                      </a:schemeClr>
                    </a:solidFill>
                  </a:tcPr>
                </a:tc>
                <a:tc>
                  <a:txBody>
                    <a:bodyPr/>
                    <a:lstStyle/>
                    <a:p>
                      <a:r>
                        <a:rPr kumimoji="1" lang="en-US" altLang="ja-JP" sz="900" dirty="0" smtClean="0"/>
                        <a:t>28</a:t>
                      </a:r>
                      <a:endParaRPr kumimoji="1" lang="ja-JP" altLang="en-US" sz="900" dirty="0"/>
                    </a:p>
                  </a:txBody>
                  <a:tcPr>
                    <a:solidFill>
                      <a:schemeClr val="tx2">
                        <a:lumMod val="20000"/>
                        <a:lumOff val="80000"/>
                      </a:schemeClr>
                    </a:solidFill>
                  </a:tcPr>
                </a:tc>
                <a:extLst>
                  <a:ext uri="{0D108BD9-81ED-4DB2-BD59-A6C34878D82A}">
                    <a16:rowId xmlns:a16="http://schemas.microsoft.com/office/drawing/2014/main" val="10001"/>
                  </a:ext>
                </a:extLst>
              </a:tr>
              <a:tr h="216024">
                <a:tc>
                  <a:txBody>
                    <a:bodyPr/>
                    <a:lstStyle/>
                    <a:p>
                      <a:r>
                        <a:rPr kumimoji="1" lang="en-US" altLang="ja-JP" sz="800" dirty="0" smtClean="0"/>
                        <a:t>2017</a:t>
                      </a:r>
                      <a:r>
                        <a:rPr kumimoji="1" lang="ja-JP" altLang="en-US" sz="800" dirty="0" smtClean="0"/>
                        <a:t>年</a:t>
                      </a:r>
                      <a:endParaRPr kumimoji="1" lang="ja-JP" altLang="en-US" sz="800" dirty="0"/>
                    </a:p>
                  </a:txBody>
                  <a:tcPr>
                    <a:solidFill>
                      <a:schemeClr val="tx2">
                        <a:lumMod val="20000"/>
                        <a:lumOff val="80000"/>
                      </a:schemeClr>
                    </a:solidFill>
                  </a:tcPr>
                </a:tc>
                <a:tc>
                  <a:txBody>
                    <a:bodyPr/>
                    <a:lstStyle/>
                    <a:p>
                      <a:r>
                        <a:rPr kumimoji="1" lang="en-US" altLang="ja-JP" sz="900" dirty="0" smtClean="0"/>
                        <a:t>31</a:t>
                      </a:r>
                      <a:endParaRPr kumimoji="1" lang="ja-JP" altLang="en-US" sz="900" dirty="0"/>
                    </a:p>
                  </a:txBody>
                  <a:tcPr>
                    <a:solidFill>
                      <a:schemeClr val="tx2">
                        <a:lumMod val="20000"/>
                        <a:lumOff val="80000"/>
                      </a:schemeClr>
                    </a:solidFill>
                  </a:tcPr>
                </a:tc>
                <a:tc>
                  <a:txBody>
                    <a:bodyPr/>
                    <a:lstStyle/>
                    <a:p>
                      <a:r>
                        <a:rPr kumimoji="1" lang="en-US" altLang="ja-JP" sz="900" dirty="0" smtClean="0"/>
                        <a:t>28</a:t>
                      </a:r>
                      <a:endParaRPr kumimoji="1" lang="ja-JP" altLang="en-US" sz="900" dirty="0"/>
                    </a:p>
                  </a:txBody>
                  <a:tcPr>
                    <a:solidFill>
                      <a:schemeClr val="tx2">
                        <a:lumMod val="20000"/>
                        <a:lumOff val="80000"/>
                      </a:schemeClr>
                    </a:solidFill>
                  </a:tcPr>
                </a:tc>
                <a:tc>
                  <a:txBody>
                    <a:bodyPr/>
                    <a:lstStyle/>
                    <a:p>
                      <a:r>
                        <a:rPr kumimoji="1" lang="en-US" altLang="ja-JP" sz="900" dirty="0" smtClean="0"/>
                        <a:t>53</a:t>
                      </a:r>
                      <a:endParaRPr kumimoji="1" lang="ja-JP" altLang="en-US" sz="900" dirty="0"/>
                    </a:p>
                  </a:txBody>
                  <a:tcPr>
                    <a:solidFill>
                      <a:schemeClr val="tx2">
                        <a:lumMod val="20000"/>
                        <a:lumOff val="80000"/>
                      </a:schemeClr>
                    </a:solidFill>
                  </a:tcPr>
                </a:tc>
                <a:tc>
                  <a:txBody>
                    <a:bodyPr/>
                    <a:lstStyle/>
                    <a:p>
                      <a:r>
                        <a:rPr kumimoji="1" lang="en-US" altLang="ja-JP" sz="900" dirty="0" smtClean="0"/>
                        <a:t>16</a:t>
                      </a:r>
                      <a:endParaRPr kumimoji="1" lang="ja-JP" altLang="en-US" sz="900" dirty="0"/>
                    </a:p>
                  </a:txBody>
                  <a:tcPr>
                    <a:solidFill>
                      <a:schemeClr val="tx2">
                        <a:lumMod val="20000"/>
                        <a:lumOff val="80000"/>
                      </a:schemeClr>
                    </a:solidFill>
                  </a:tcPr>
                </a:tc>
                <a:tc>
                  <a:txBody>
                    <a:bodyPr/>
                    <a:lstStyle/>
                    <a:p>
                      <a:r>
                        <a:rPr kumimoji="1" lang="en-US" altLang="ja-JP" sz="900" dirty="0" smtClean="0"/>
                        <a:t>16</a:t>
                      </a:r>
                      <a:endParaRPr kumimoji="1" lang="ja-JP" altLang="en-US" sz="900" dirty="0"/>
                    </a:p>
                  </a:txBody>
                  <a:tcPr>
                    <a:solidFill>
                      <a:schemeClr val="tx2">
                        <a:lumMod val="20000"/>
                        <a:lumOff val="80000"/>
                      </a:schemeClr>
                    </a:solidFill>
                  </a:tcPr>
                </a:tc>
                <a:tc>
                  <a:txBody>
                    <a:bodyPr/>
                    <a:lstStyle/>
                    <a:p>
                      <a:r>
                        <a:rPr kumimoji="1" lang="en-US" altLang="ja-JP" sz="900" dirty="0" smtClean="0"/>
                        <a:t>14</a:t>
                      </a:r>
                      <a:endParaRPr kumimoji="1" lang="ja-JP" altLang="en-US" sz="900" dirty="0"/>
                    </a:p>
                  </a:txBody>
                  <a:tcPr>
                    <a:solidFill>
                      <a:schemeClr val="tx2">
                        <a:lumMod val="20000"/>
                        <a:lumOff val="80000"/>
                      </a:schemeClr>
                    </a:solidFill>
                  </a:tcPr>
                </a:tc>
                <a:tc>
                  <a:txBody>
                    <a:bodyPr/>
                    <a:lstStyle/>
                    <a:p>
                      <a:r>
                        <a:rPr kumimoji="1" lang="en-US" altLang="ja-JP" sz="900" dirty="0" smtClean="0"/>
                        <a:t>14</a:t>
                      </a:r>
                      <a:endParaRPr kumimoji="1" lang="ja-JP" altLang="en-US" sz="900" dirty="0"/>
                    </a:p>
                  </a:txBody>
                  <a:tcPr>
                    <a:solidFill>
                      <a:schemeClr val="tx2">
                        <a:lumMod val="20000"/>
                        <a:lumOff val="80000"/>
                      </a:schemeClr>
                    </a:solidFill>
                  </a:tcPr>
                </a:tc>
                <a:tc>
                  <a:txBody>
                    <a:bodyPr/>
                    <a:lstStyle/>
                    <a:p>
                      <a:r>
                        <a:rPr kumimoji="1" lang="en-US" altLang="ja-JP" sz="900" dirty="0" smtClean="0"/>
                        <a:t>11</a:t>
                      </a:r>
                      <a:endParaRPr kumimoji="1" lang="ja-JP" altLang="en-US" sz="900" dirty="0"/>
                    </a:p>
                  </a:txBody>
                  <a:tcPr>
                    <a:solidFill>
                      <a:schemeClr val="tx2">
                        <a:lumMod val="20000"/>
                        <a:lumOff val="80000"/>
                      </a:schemeClr>
                    </a:solidFill>
                  </a:tcPr>
                </a:tc>
                <a:tc>
                  <a:txBody>
                    <a:bodyPr/>
                    <a:lstStyle/>
                    <a:p>
                      <a:r>
                        <a:rPr kumimoji="1" lang="en-US" altLang="ja-JP" sz="900" dirty="0" smtClean="0"/>
                        <a:t>  5</a:t>
                      </a:r>
                      <a:endParaRPr kumimoji="1" lang="ja-JP" altLang="en-US" sz="900" dirty="0"/>
                    </a:p>
                  </a:txBody>
                  <a:tcPr>
                    <a:solidFill>
                      <a:schemeClr val="tx2">
                        <a:lumMod val="20000"/>
                        <a:lumOff val="80000"/>
                      </a:schemeClr>
                    </a:solidFill>
                  </a:tcPr>
                </a:tc>
                <a:tc>
                  <a:txBody>
                    <a:bodyPr/>
                    <a:lstStyle/>
                    <a:p>
                      <a:r>
                        <a:rPr kumimoji="1" lang="en-US" altLang="ja-JP" sz="900" dirty="0" smtClean="0"/>
                        <a:t>36</a:t>
                      </a:r>
                      <a:endParaRPr kumimoji="1" lang="ja-JP" altLang="en-US" sz="900" dirty="0"/>
                    </a:p>
                  </a:txBody>
                  <a:tcPr>
                    <a:solidFill>
                      <a:schemeClr val="tx2">
                        <a:lumMod val="20000"/>
                        <a:lumOff val="80000"/>
                      </a:schemeClr>
                    </a:solidFill>
                  </a:tcPr>
                </a:tc>
                <a:tc>
                  <a:txBody>
                    <a:bodyPr/>
                    <a:lstStyle/>
                    <a:p>
                      <a:r>
                        <a:rPr kumimoji="1" lang="en-US" altLang="ja-JP" sz="900" dirty="0" smtClean="0"/>
                        <a:t>30</a:t>
                      </a:r>
                      <a:endParaRPr kumimoji="1" lang="ja-JP" altLang="en-US" sz="900" dirty="0"/>
                    </a:p>
                  </a:txBody>
                  <a:tcPr>
                    <a:solidFill>
                      <a:schemeClr val="tx2">
                        <a:lumMod val="20000"/>
                        <a:lumOff val="80000"/>
                      </a:schemeClr>
                    </a:solidFill>
                  </a:tcPr>
                </a:tc>
                <a:tc>
                  <a:txBody>
                    <a:bodyPr/>
                    <a:lstStyle/>
                    <a:p>
                      <a:r>
                        <a:rPr kumimoji="1" lang="en-US" altLang="ja-JP" sz="900" dirty="0" smtClean="0"/>
                        <a:t>22</a:t>
                      </a:r>
                      <a:endParaRPr kumimoji="1" lang="ja-JP" altLang="en-US" sz="900" dirty="0"/>
                    </a:p>
                  </a:txBody>
                  <a:tcPr>
                    <a:solidFill>
                      <a:schemeClr val="tx2">
                        <a:lumMod val="20000"/>
                        <a:lumOff val="80000"/>
                      </a:schemeClr>
                    </a:solidFill>
                  </a:tcPr>
                </a:tc>
                <a:extLst>
                  <a:ext uri="{0D108BD9-81ED-4DB2-BD59-A6C34878D82A}">
                    <a16:rowId xmlns:a16="http://schemas.microsoft.com/office/drawing/2014/main" val="10002"/>
                  </a:ext>
                </a:extLst>
              </a:tr>
              <a:tr h="216024">
                <a:tc>
                  <a:txBody>
                    <a:bodyPr/>
                    <a:lstStyle/>
                    <a:p>
                      <a:r>
                        <a:rPr kumimoji="1" lang="en-US" altLang="ja-JP" sz="800" dirty="0" smtClean="0">
                          <a:solidFill>
                            <a:schemeClr val="tx1"/>
                          </a:solidFill>
                        </a:rPr>
                        <a:t>2018</a:t>
                      </a:r>
                      <a:r>
                        <a:rPr kumimoji="1" lang="ja-JP" altLang="en-US" sz="800" dirty="0" smtClean="0">
                          <a:solidFill>
                            <a:schemeClr val="tx1"/>
                          </a:solidFill>
                        </a:rPr>
                        <a:t>年</a:t>
                      </a:r>
                      <a:endParaRPr kumimoji="1" lang="ja-JP" altLang="en-US" sz="800" dirty="0">
                        <a:solidFill>
                          <a:schemeClr val="tx1"/>
                        </a:solidFill>
                      </a:endParaRPr>
                    </a:p>
                  </a:txBody>
                  <a:tcPr>
                    <a:solidFill>
                      <a:schemeClr val="tx2">
                        <a:lumMod val="20000"/>
                        <a:lumOff val="80000"/>
                      </a:schemeClr>
                    </a:solidFill>
                  </a:tcPr>
                </a:tc>
                <a:tc>
                  <a:txBody>
                    <a:bodyPr/>
                    <a:lstStyle/>
                    <a:p>
                      <a:r>
                        <a:rPr kumimoji="1" lang="en-US" altLang="ja-JP" sz="900" dirty="0" smtClean="0">
                          <a:solidFill>
                            <a:schemeClr val="tx1"/>
                          </a:solidFill>
                        </a:rPr>
                        <a:t>32</a:t>
                      </a:r>
                      <a:endParaRPr kumimoji="1" lang="ja-JP" altLang="en-US" sz="900" dirty="0">
                        <a:solidFill>
                          <a:schemeClr val="tx1"/>
                        </a:solidFill>
                      </a:endParaRPr>
                    </a:p>
                  </a:txBody>
                  <a:tcPr>
                    <a:solidFill>
                      <a:schemeClr val="tx2">
                        <a:lumMod val="20000"/>
                        <a:lumOff val="80000"/>
                      </a:schemeClr>
                    </a:solidFill>
                  </a:tcPr>
                </a:tc>
                <a:tc>
                  <a:txBody>
                    <a:bodyPr/>
                    <a:lstStyle/>
                    <a:p>
                      <a:r>
                        <a:rPr kumimoji="1" lang="en-US" altLang="ja-JP" sz="900" dirty="0" smtClean="0">
                          <a:solidFill>
                            <a:schemeClr val="tx1"/>
                          </a:solidFill>
                        </a:rPr>
                        <a:t>17</a:t>
                      </a:r>
                      <a:endParaRPr kumimoji="1" lang="ja-JP" altLang="en-US" sz="900" dirty="0">
                        <a:solidFill>
                          <a:schemeClr val="tx1"/>
                        </a:solidFill>
                      </a:endParaRPr>
                    </a:p>
                  </a:txBody>
                  <a:tcPr>
                    <a:solidFill>
                      <a:schemeClr val="tx2">
                        <a:lumMod val="20000"/>
                        <a:lumOff val="80000"/>
                      </a:schemeClr>
                    </a:solidFill>
                  </a:tcPr>
                </a:tc>
                <a:tc>
                  <a:txBody>
                    <a:bodyPr/>
                    <a:lstStyle/>
                    <a:p>
                      <a:r>
                        <a:rPr kumimoji="1" lang="en-US" altLang="ja-JP" sz="900" dirty="0" smtClean="0">
                          <a:solidFill>
                            <a:schemeClr val="tx1"/>
                          </a:solidFill>
                        </a:rPr>
                        <a:t>42</a:t>
                      </a:r>
                      <a:endParaRPr kumimoji="1" lang="ja-JP" altLang="en-US" sz="900" dirty="0">
                        <a:solidFill>
                          <a:schemeClr val="tx1"/>
                        </a:solidFill>
                      </a:endParaRPr>
                    </a:p>
                  </a:txBody>
                  <a:tcPr>
                    <a:solidFill>
                      <a:schemeClr val="tx2">
                        <a:lumMod val="20000"/>
                        <a:lumOff val="80000"/>
                      </a:schemeClr>
                    </a:solidFill>
                  </a:tcPr>
                </a:tc>
                <a:tc>
                  <a:txBody>
                    <a:bodyPr/>
                    <a:lstStyle/>
                    <a:p>
                      <a:r>
                        <a:rPr kumimoji="1" lang="en-US" altLang="ja-JP" sz="900" dirty="0" smtClean="0">
                          <a:solidFill>
                            <a:schemeClr val="tx1"/>
                          </a:solidFill>
                        </a:rPr>
                        <a:t>19</a:t>
                      </a:r>
                      <a:endParaRPr kumimoji="1" lang="ja-JP" altLang="en-US" sz="900" dirty="0">
                        <a:solidFill>
                          <a:schemeClr val="tx1"/>
                        </a:solidFill>
                      </a:endParaRPr>
                    </a:p>
                  </a:txBody>
                  <a:tcPr>
                    <a:solidFill>
                      <a:schemeClr val="tx2">
                        <a:lumMod val="20000"/>
                        <a:lumOff val="80000"/>
                      </a:schemeClr>
                    </a:solidFill>
                  </a:tcPr>
                </a:tc>
                <a:tc>
                  <a:txBody>
                    <a:bodyPr/>
                    <a:lstStyle/>
                    <a:p>
                      <a:r>
                        <a:rPr kumimoji="1" lang="en-US" altLang="ja-JP" sz="900" dirty="0" smtClean="0">
                          <a:solidFill>
                            <a:schemeClr val="tx1"/>
                          </a:solidFill>
                        </a:rPr>
                        <a:t>  9</a:t>
                      </a:r>
                      <a:endParaRPr kumimoji="1" lang="ja-JP" altLang="en-US" sz="900" dirty="0">
                        <a:solidFill>
                          <a:schemeClr val="tx1"/>
                        </a:solidFill>
                      </a:endParaRPr>
                    </a:p>
                  </a:txBody>
                  <a:tcPr>
                    <a:solidFill>
                      <a:schemeClr val="tx2">
                        <a:lumMod val="20000"/>
                        <a:lumOff val="80000"/>
                      </a:schemeClr>
                    </a:solidFill>
                  </a:tcPr>
                </a:tc>
                <a:tc>
                  <a:txBody>
                    <a:bodyPr/>
                    <a:lstStyle/>
                    <a:p>
                      <a:r>
                        <a:rPr kumimoji="1" lang="en-US" altLang="ja-JP" sz="900" dirty="0" smtClean="0">
                          <a:solidFill>
                            <a:schemeClr val="tx1"/>
                          </a:solidFill>
                        </a:rPr>
                        <a:t>  7</a:t>
                      </a:r>
                      <a:endParaRPr kumimoji="1" lang="ja-JP" altLang="en-US" sz="900" dirty="0">
                        <a:solidFill>
                          <a:schemeClr val="tx1"/>
                        </a:solidFill>
                      </a:endParaRPr>
                    </a:p>
                  </a:txBody>
                  <a:tcPr>
                    <a:solidFill>
                      <a:schemeClr val="tx2">
                        <a:lumMod val="20000"/>
                        <a:lumOff val="80000"/>
                      </a:schemeClr>
                    </a:solidFill>
                  </a:tcPr>
                </a:tc>
                <a:tc>
                  <a:txBody>
                    <a:bodyPr/>
                    <a:lstStyle/>
                    <a:p>
                      <a:r>
                        <a:rPr kumimoji="1" lang="en-US" altLang="ja-JP" sz="900" dirty="0" smtClean="0">
                          <a:solidFill>
                            <a:schemeClr val="tx1"/>
                          </a:solidFill>
                        </a:rPr>
                        <a:t>11</a:t>
                      </a:r>
                      <a:endParaRPr kumimoji="1" lang="ja-JP" altLang="en-US" sz="900" dirty="0">
                        <a:solidFill>
                          <a:schemeClr val="tx1"/>
                        </a:solidFill>
                      </a:endParaRPr>
                    </a:p>
                  </a:txBody>
                  <a:tcPr>
                    <a:solidFill>
                      <a:schemeClr val="tx2">
                        <a:lumMod val="20000"/>
                        <a:lumOff val="80000"/>
                      </a:schemeClr>
                    </a:solidFill>
                  </a:tcPr>
                </a:tc>
                <a:tc>
                  <a:txBody>
                    <a:bodyPr/>
                    <a:lstStyle/>
                    <a:p>
                      <a:r>
                        <a:rPr kumimoji="1" lang="en-US" altLang="ja-JP" sz="900" dirty="0" smtClean="0">
                          <a:solidFill>
                            <a:schemeClr val="tx1"/>
                          </a:solidFill>
                        </a:rPr>
                        <a:t>  5</a:t>
                      </a:r>
                      <a:endParaRPr kumimoji="1" lang="ja-JP" altLang="en-US" sz="900" dirty="0">
                        <a:solidFill>
                          <a:schemeClr val="tx1"/>
                        </a:solidFill>
                      </a:endParaRPr>
                    </a:p>
                  </a:txBody>
                  <a:tcPr>
                    <a:solidFill>
                      <a:schemeClr val="tx2">
                        <a:lumMod val="20000"/>
                        <a:lumOff val="80000"/>
                      </a:schemeClr>
                    </a:solidFill>
                  </a:tcPr>
                </a:tc>
                <a:tc>
                  <a:txBody>
                    <a:bodyPr/>
                    <a:lstStyle/>
                    <a:p>
                      <a:endParaRPr kumimoji="1" lang="ja-JP" altLang="en-US" sz="900" dirty="0">
                        <a:solidFill>
                          <a:srgbClr val="FF0000"/>
                        </a:solidFill>
                      </a:endParaRPr>
                    </a:p>
                  </a:txBody>
                  <a:tcPr>
                    <a:solidFill>
                      <a:schemeClr val="tx2">
                        <a:lumMod val="20000"/>
                        <a:lumOff val="80000"/>
                      </a:schemeClr>
                    </a:solidFill>
                  </a:tcPr>
                </a:tc>
                <a:tc>
                  <a:txBody>
                    <a:bodyPr/>
                    <a:lstStyle/>
                    <a:p>
                      <a:endParaRPr kumimoji="1" lang="ja-JP" altLang="en-US" sz="900" dirty="0">
                        <a:solidFill>
                          <a:srgbClr val="FF0000"/>
                        </a:solidFill>
                      </a:endParaRPr>
                    </a:p>
                  </a:txBody>
                  <a:tcPr>
                    <a:solidFill>
                      <a:schemeClr val="tx2">
                        <a:lumMod val="20000"/>
                        <a:lumOff val="80000"/>
                      </a:schemeClr>
                    </a:solidFill>
                  </a:tcPr>
                </a:tc>
                <a:tc>
                  <a:txBody>
                    <a:bodyPr/>
                    <a:lstStyle/>
                    <a:p>
                      <a:endParaRPr kumimoji="1" lang="ja-JP" altLang="en-US" sz="900" dirty="0"/>
                    </a:p>
                  </a:txBody>
                  <a:tcPr>
                    <a:solidFill>
                      <a:schemeClr val="tx2">
                        <a:lumMod val="20000"/>
                        <a:lumOff val="80000"/>
                      </a:schemeClr>
                    </a:solidFill>
                  </a:tcPr>
                </a:tc>
                <a:tc>
                  <a:txBody>
                    <a:bodyPr/>
                    <a:lstStyle/>
                    <a:p>
                      <a:endParaRPr kumimoji="1" lang="ja-JP" altLang="en-US" sz="900" dirty="0"/>
                    </a:p>
                  </a:txBody>
                  <a:tcPr>
                    <a:solidFill>
                      <a:schemeClr val="tx2">
                        <a:lumMod val="20000"/>
                        <a:lumOff val="80000"/>
                      </a:schemeClr>
                    </a:solidFill>
                  </a:tcPr>
                </a:tc>
                <a:extLst>
                  <a:ext uri="{0D108BD9-81ED-4DB2-BD59-A6C34878D82A}">
                    <a16:rowId xmlns:a16="http://schemas.microsoft.com/office/drawing/2014/main" val="4224432615"/>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116</a:t>
            </a:fld>
            <a:endParaRPr kumimoji="1" lang="ja-JP" altLang="en-US"/>
          </a:p>
        </p:txBody>
      </p:sp>
    </p:spTree>
    <p:extLst>
      <p:ext uri="{BB962C8B-B14F-4D97-AF65-F5344CB8AC3E}">
        <p14:creationId xmlns:p14="http://schemas.microsoft.com/office/powerpoint/2010/main" val="22637078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51520" y="446616"/>
          <a:ext cx="8675272" cy="6257348"/>
        </p:xfrm>
        <a:graphic>
          <a:graphicData uri="http://schemas.openxmlformats.org/drawingml/2006/table">
            <a:tbl>
              <a:tblPr firstRow="1" bandRow="1">
                <a:tableStyleId>{7DF18680-E054-41AD-8BC1-D1AEF772440D}</a:tableStyleId>
              </a:tblPr>
              <a:tblGrid>
                <a:gridCol w="1577512">
                  <a:extLst>
                    <a:ext uri="{9D8B030D-6E8A-4147-A177-3AD203B41FA5}">
                      <a16:colId xmlns:a16="http://schemas.microsoft.com/office/drawing/2014/main" val="20000"/>
                    </a:ext>
                  </a:extLst>
                </a:gridCol>
                <a:gridCol w="2443872">
                  <a:extLst>
                    <a:ext uri="{9D8B030D-6E8A-4147-A177-3AD203B41FA5}">
                      <a16:colId xmlns:a16="http://schemas.microsoft.com/office/drawing/2014/main" val="20001"/>
                    </a:ext>
                  </a:extLst>
                </a:gridCol>
                <a:gridCol w="4653888">
                  <a:extLst>
                    <a:ext uri="{9D8B030D-6E8A-4147-A177-3AD203B41FA5}">
                      <a16:colId xmlns:a16="http://schemas.microsoft.com/office/drawing/2014/main" val="20002"/>
                    </a:ext>
                  </a:extLst>
                </a:gridCol>
              </a:tblGrid>
              <a:tr h="245547">
                <a:tc>
                  <a:txBody>
                    <a:bodyPr/>
                    <a:lstStyle/>
                    <a:p>
                      <a:pPr algn="ctr"/>
                      <a:r>
                        <a:rPr kumimoji="1" lang="ja-JP" altLang="en-US" sz="1000" dirty="0" smtClean="0">
                          <a:latin typeface="HG丸ｺﾞｼｯｸM-PRO" panose="020F0600000000000000" pitchFamily="50" charset="-128"/>
                          <a:ea typeface="HG丸ｺﾞｼｯｸM-PRO" panose="020F0600000000000000" pitchFamily="50" charset="-128"/>
                        </a:rPr>
                        <a:t>テーマ</a:t>
                      </a:r>
                      <a:endParaRPr kumimoji="1" lang="ja-JP" altLang="en-US" sz="1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000" dirty="0" smtClean="0">
                          <a:latin typeface="HG丸ｺﾞｼｯｸM-PRO" panose="020F0600000000000000" pitchFamily="50" charset="-128"/>
                          <a:ea typeface="HG丸ｺﾞｼｯｸM-PRO" panose="020F0600000000000000" pitchFamily="50" charset="-128"/>
                        </a:rPr>
                        <a:t>メニュー</a:t>
                      </a:r>
                      <a:endParaRPr kumimoji="1" lang="ja-JP" altLang="en-US" sz="10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000" b="1" dirty="0" smtClean="0">
                          <a:latin typeface="HG丸ｺﾞｼｯｸM-PRO" panose="020F0600000000000000" pitchFamily="50" charset="-128"/>
                          <a:ea typeface="HG丸ｺﾞｼｯｸM-PRO" panose="020F0600000000000000" pitchFamily="50" charset="-128"/>
                        </a:rPr>
                        <a:t>取組状況</a:t>
                      </a:r>
                      <a:endParaRPr kumimoji="1" lang="ja-JP" altLang="en-US" sz="1000" b="1"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0"/>
                  </a:ext>
                </a:extLst>
              </a:tr>
              <a:tr h="224637">
                <a:tc rowSpan="4">
                  <a:txBody>
                    <a:bodyPr/>
                    <a:lstStyle/>
                    <a:p>
                      <a:pPr algn="just">
                        <a:lnSpc>
                          <a:spcPts val="1800"/>
                        </a:lnSpc>
                        <a:spcAft>
                          <a:spcPts val="0"/>
                        </a:spcAft>
                      </a:pPr>
                      <a:r>
                        <a:rPr lang="ja-JP" sz="1000" b="1" kern="100" dirty="0">
                          <a:effectLst/>
                          <a:latin typeface="+mn-ea"/>
                          <a:ea typeface="+mn-ea"/>
                          <a:cs typeface="Times New Roman" panose="02020603050405020304" pitchFamily="18" charset="0"/>
                        </a:rPr>
                        <a:t>仕事の手間に潜むムダをスリム化する</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800"/>
                        </a:lnSpc>
                        <a:spcAft>
                          <a:spcPts val="0"/>
                        </a:spcAft>
                      </a:pPr>
                      <a:r>
                        <a:rPr lang="ja-JP" sz="1000" b="1" kern="100">
                          <a:effectLst/>
                          <a:latin typeface="+mn-ea"/>
                          <a:ea typeface="+mn-ea"/>
                          <a:cs typeface="Times New Roman" panose="02020603050405020304" pitchFamily="18" charset="0"/>
                        </a:rPr>
                        <a:t>電子決裁のスリム化</a:t>
                      </a:r>
                      <a:endParaRPr lang="ja-JP" sz="1000" kern="100">
                        <a:effectLst/>
                        <a:latin typeface="+mn-ea"/>
                        <a:ea typeface="+mn-ea"/>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a:t>
                      </a:r>
                      <a:r>
                        <a:rPr kumimoji="1" lang="en-US" altLang="ja-JP" sz="1000" kern="100" dirty="0" smtClean="0">
                          <a:solidFill>
                            <a:schemeClr val="tx1"/>
                          </a:solidFill>
                          <a:effectLst/>
                          <a:latin typeface="+mn-ea"/>
                          <a:ea typeface="+mn-ea"/>
                          <a:cs typeface="Times New Roman" panose="02020603050405020304" pitchFamily="18" charset="0"/>
                        </a:rPr>
                        <a:t>17</a:t>
                      </a:r>
                      <a:r>
                        <a:rPr kumimoji="1" lang="en-US" sz="1000" kern="100" dirty="0" smtClean="0">
                          <a:solidFill>
                            <a:schemeClr val="tx1"/>
                          </a:solidFill>
                          <a:effectLst/>
                          <a:latin typeface="+mn-ea"/>
                          <a:ea typeface="+mn-ea"/>
                          <a:cs typeface="Times New Roman" panose="02020603050405020304" pitchFamily="18" charset="0"/>
                        </a:rPr>
                        <a:t>.9.15</a:t>
                      </a:r>
                      <a:r>
                        <a:rPr lang="ja-JP" sz="1000" kern="100" dirty="0" smtClean="0">
                          <a:solidFill>
                            <a:schemeClr val="tx1"/>
                          </a:solidFill>
                          <a:effectLst/>
                          <a:latin typeface="+mn-ea"/>
                          <a:ea typeface="+mn-ea"/>
                          <a:cs typeface="Times New Roman" panose="02020603050405020304" pitchFamily="18" charset="0"/>
                        </a:rPr>
                        <a:t>以降</a:t>
                      </a:r>
                      <a:r>
                        <a:rPr lang="ja-JP" sz="1000" kern="100" dirty="0">
                          <a:solidFill>
                            <a:schemeClr val="tx1"/>
                          </a:solidFill>
                          <a:effectLst/>
                          <a:latin typeface="+mn-ea"/>
                          <a:ea typeface="+mn-ea"/>
                          <a:cs typeface="Times New Roman" panose="02020603050405020304" pitchFamily="18" charset="0"/>
                        </a:rPr>
                        <a:t>に起案する文書から適用</a:t>
                      </a:r>
                    </a:p>
                  </a:txBody>
                  <a:tcPr marL="68580" marR="68580" marT="0" marB="0" anchor="ctr"/>
                </a:tc>
                <a:extLst>
                  <a:ext uri="{0D108BD9-81ED-4DB2-BD59-A6C34878D82A}">
                    <a16:rowId xmlns:a16="http://schemas.microsoft.com/office/drawing/2014/main" val="4159877008"/>
                  </a:ext>
                </a:extLst>
              </a:tr>
              <a:tr h="212590">
                <a:tc vMerge="1">
                  <a:txBody>
                    <a:bodyPr/>
                    <a:lstStyle/>
                    <a:p>
                      <a:endParaRPr kumimoji="1" lang="ja-JP" altLang="en-US"/>
                    </a:p>
                  </a:txBody>
                  <a:tcPr/>
                </a:tc>
                <a:tc>
                  <a:txBody>
                    <a:bodyPr/>
                    <a:lstStyle/>
                    <a:p>
                      <a:pPr algn="just">
                        <a:lnSpc>
                          <a:spcPts val="1800"/>
                        </a:lnSpc>
                        <a:spcAft>
                          <a:spcPts val="0"/>
                        </a:spcAft>
                      </a:pPr>
                      <a:r>
                        <a:rPr lang="ja-JP" sz="1000" b="1" kern="100">
                          <a:effectLst/>
                          <a:latin typeface="+mn-ea"/>
                          <a:ea typeface="+mn-ea"/>
                          <a:cs typeface="Times New Roman" panose="02020603050405020304" pitchFamily="18" charset="0"/>
                        </a:rPr>
                        <a:t>決裁権限の下位委譲</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◆事務決裁規程及び実施細目を改正</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.12.1</a:t>
                      </a:r>
                      <a:r>
                        <a:rPr lang="ja-JP" sz="1000" kern="100" dirty="0" smtClean="0">
                          <a:solidFill>
                            <a:schemeClr val="tx1"/>
                          </a:solidFill>
                          <a:effectLst/>
                          <a:latin typeface="+mn-ea"/>
                          <a:ea typeface="+mn-ea"/>
                          <a:cs typeface="Times New Roman" panose="02020603050405020304" pitchFamily="18" charset="0"/>
                        </a:rPr>
                        <a:t>施行</a:t>
                      </a:r>
                      <a:r>
                        <a:rPr lang="ja-JP" sz="1000" kern="100" dirty="0">
                          <a:solidFill>
                            <a:schemeClr val="tx1"/>
                          </a:solidFill>
                          <a:effectLst/>
                          <a:latin typeface="+mn-ea"/>
                          <a:ea typeface="+mn-ea"/>
                          <a:cs typeface="Times New Roman" panose="02020603050405020304" pitchFamily="18" charset="0"/>
                        </a:rPr>
                        <a:t>）</a:t>
                      </a:r>
                    </a:p>
                  </a:txBody>
                  <a:tcPr marL="68580" marR="68580" marT="0" marB="0" anchor="ctr">
                    <a:solidFill>
                      <a:schemeClr val="accent5">
                        <a:tint val="40000"/>
                      </a:schemeClr>
                    </a:solidFill>
                  </a:tcPr>
                </a:tc>
                <a:extLst>
                  <a:ext uri="{0D108BD9-81ED-4DB2-BD59-A6C34878D82A}">
                    <a16:rowId xmlns:a16="http://schemas.microsoft.com/office/drawing/2014/main" val="4192059772"/>
                  </a:ext>
                </a:extLst>
              </a:tr>
              <a:tr h="219458">
                <a:tc vMerge="1">
                  <a:txBody>
                    <a:bodyPr/>
                    <a:lstStyle/>
                    <a:p>
                      <a:endParaRPr kumimoji="1" lang="ja-JP" altLang="en-US"/>
                    </a:p>
                  </a:txBody>
                  <a:tcPr/>
                </a:tc>
                <a:tc>
                  <a:txBody>
                    <a:bodyPr/>
                    <a:lstStyle/>
                    <a:p>
                      <a:pPr algn="just">
                        <a:lnSpc>
                          <a:spcPts val="1800"/>
                        </a:lnSpc>
                        <a:spcAft>
                          <a:spcPts val="0"/>
                        </a:spcAft>
                      </a:pPr>
                      <a:r>
                        <a:rPr lang="ja-JP" sz="1000" b="1" kern="100">
                          <a:effectLst/>
                          <a:latin typeface="+mn-ea"/>
                          <a:ea typeface="+mn-ea"/>
                          <a:cs typeface="Times New Roman" panose="02020603050405020304" pitchFamily="18" charset="0"/>
                        </a:rPr>
                        <a:t>効果の上がるミーティング</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◆働き方改革・ＩＴセミナーで民間企業の取組講演</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.11.27</a:t>
                      </a:r>
                      <a:r>
                        <a:rPr lang="ja-JP" sz="1000" kern="100" dirty="0">
                          <a:solidFill>
                            <a:schemeClr val="tx1"/>
                          </a:solidFill>
                          <a:effectLst/>
                          <a:latin typeface="+mn-ea"/>
                          <a:ea typeface="+mn-ea"/>
                          <a:cs typeface="Times New Roman" panose="02020603050405020304" pitchFamily="18" charset="0"/>
                        </a:rPr>
                        <a:t>）</a:t>
                      </a:r>
                    </a:p>
                  </a:txBody>
                  <a:tcPr marL="68580" marR="68580" marT="0" marB="0" anchor="ctr">
                    <a:solidFill>
                      <a:schemeClr val="accent5">
                        <a:tint val="40000"/>
                      </a:schemeClr>
                    </a:solidFill>
                  </a:tcPr>
                </a:tc>
                <a:extLst>
                  <a:ext uri="{0D108BD9-81ED-4DB2-BD59-A6C34878D82A}">
                    <a16:rowId xmlns:a16="http://schemas.microsoft.com/office/drawing/2014/main" val="308522763"/>
                  </a:ext>
                </a:extLst>
              </a:tr>
              <a:tr h="372087">
                <a:tc vMerge="1">
                  <a:txBody>
                    <a:bodyPr/>
                    <a:lstStyle/>
                    <a:p>
                      <a:endParaRPr kumimoji="1" lang="ja-JP" altLang="en-US"/>
                    </a:p>
                  </a:txBody>
                  <a:tcPr/>
                </a:tc>
                <a:tc>
                  <a:txBody>
                    <a:bodyPr/>
                    <a:lstStyle/>
                    <a:p>
                      <a:pPr algn="just">
                        <a:lnSpc>
                          <a:spcPts val="1800"/>
                        </a:lnSpc>
                        <a:spcAft>
                          <a:spcPts val="0"/>
                        </a:spcAft>
                      </a:pPr>
                      <a:r>
                        <a:rPr lang="ja-JP" sz="1000" b="1" kern="100">
                          <a:effectLst/>
                          <a:latin typeface="+mn-ea"/>
                          <a:ea typeface="+mn-ea"/>
                          <a:cs typeface="Times New Roman" panose="02020603050405020304" pitchFamily="18" charset="0"/>
                        </a:rPr>
                        <a:t>ペーパレス・ミーティング</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◆ＩＴ・業務改革課内で実践（タブレット端末機、モニターを活用）</a:t>
                      </a:r>
                    </a:p>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◆庁内ニーズ把握</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.10</a:t>
                      </a:r>
                      <a:r>
                        <a:rPr lang="ja-JP" sz="1000" kern="100" dirty="0">
                          <a:solidFill>
                            <a:schemeClr val="tx1"/>
                          </a:solidFill>
                          <a:effectLst/>
                          <a:latin typeface="+mn-ea"/>
                          <a:ea typeface="+mn-ea"/>
                          <a:cs typeface="Times New Roman" panose="02020603050405020304" pitchFamily="18" charset="0"/>
                        </a:rPr>
                        <a:t>～）　</a:t>
                      </a:r>
                      <a:r>
                        <a:rPr lang="en-US" sz="1000" kern="100" dirty="0">
                          <a:solidFill>
                            <a:schemeClr val="tx1"/>
                          </a:solidFill>
                          <a:effectLst/>
                          <a:latin typeface="+mn-ea"/>
                          <a:ea typeface="+mn-ea"/>
                          <a:cs typeface="Times New Roman" panose="02020603050405020304" pitchFamily="18" charset="0"/>
                        </a:rPr>
                        <a:t>26</a:t>
                      </a:r>
                      <a:r>
                        <a:rPr lang="ja-JP" sz="1000" kern="100" dirty="0">
                          <a:solidFill>
                            <a:schemeClr val="tx1"/>
                          </a:solidFill>
                          <a:effectLst/>
                          <a:latin typeface="+mn-ea"/>
                          <a:ea typeface="+mn-ea"/>
                          <a:cs typeface="Times New Roman" panose="02020603050405020304" pitchFamily="18" charset="0"/>
                        </a:rPr>
                        <a:t>所属から回答</a:t>
                      </a:r>
                    </a:p>
                  </a:txBody>
                  <a:tcPr marL="68580" marR="68580" marT="0" marB="0" anchor="ctr">
                    <a:solidFill>
                      <a:schemeClr val="accent5">
                        <a:tint val="40000"/>
                      </a:schemeClr>
                    </a:solidFill>
                  </a:tcPr>
                </a:tc>
                <a:extLst>
                  <a:ext uri="{0D108BD9-81ED-4DB2-BD59-A6C34878D82A}">
                    <a16:rowId xmlns:a16="http://schemas.microsoft.com/office/drawing/2014/main" val="4227911375"/>
                  </a:ext>
                </a:extLst>
              </a:tr>
              <a:tr h="372087">
                <a:tc rowSpan="4">
                  <a:txBody>
                    <a:bodyPr/>
                    <a:lstStyle/>
                    <a:p>
                      <a:pPr algn="just">
                        <a:lnSpc>
                          <a:spcPts val="1800"/>
                        </a:lnSpc>
                        <a:spcAft>
                          <a:spcPts val="0"/>
                        </a:spcAft>
                      </a:pPr>
                      <a:r>
                        <a:rPr lang="ja-JP" sz="1000" b="1" kern="100" dirty="0">
                          <a:effectLst/>
                          <a:latin typeface="+mn-ea"/>
                          <a:ea typeface="+mn-ea"/>
                          <a:cs typeface="Times New Roman" panose="02020603050405020304" pitchFamily="18" charset="0"/>
                        </a:rPr>
                        <a:t>制約をなくし、柔軟な働き方を提案する</a:t>
                      </a:r>
                      <a:endParaRPr lang="ja-JP" sz="1000" kern="100" dirty="0">
                        <a:effectLst/>
                        <a:latin typeface="+mn-ea"/>
                        <a:ea typeface="+mn-ea"/>
                        <a:cs typeface="Times New Roman" panose="02020603050405020304" pitchFamily="18" charset="0"/>
                      </a:endParaRPr>
                    </a:p>
                    <a:p>
                      <a:pPr algn="just">
                        <a:lnSpc>
                          <a:spcPts val="1800"/>
                        </a:lnSpc>
                        <a:spcAft>
                          <a:spcPts val="0"/>
                        </a:spcAft>
                      </a:pPr>
                      <a:r>
                        <a:rPr lang="en-US" sz="1000" b="1" kern="100" dirty="0">
                          <a:effectLst/>
                          <a:latin typeface="+mn-ea"/>
                          <a:ea typeface="+mn-ea"/>
                          <a:cs typeface="Times New Roman" panose="02020603050405020304" pitchFamily="18" charset="0"/>
                        </a:rPr>
                        <a:t> </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800"/>
                        </a:lnSpc>
                        <a:spcAft>
                          <a:spcPts val="0"/>
                        </a:spcAft>
                      </a:pPr>
                      <a:r>
                        <a:rPr lang="ja-JP" sz="1000" b="1" kern="100" dirty="0">
                          <a:effectLst/>
                          <a:latin typeface="+mn-ea"/>
                          <a:ea typeface="+mn-ea"/>
                          <a:cs typeface="Times New Roman" panose="02020603050405020304" pitchFamily="18" charset="0"/>
                        </a:rPr>
                        <a:t>テレワーク（在宅勤務）の試行実施</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ja-JP" altLang="en-US" sz="1000" kern="100" dirty="0" smtClean="0">
                          <a:solidFill>
                            <a:schemeClr val="tx1"/>
                          </a:solidFill>
                          <a:effectLst/>
                          <a:latin typeface="+mn-ea"/>
                          <a:ea typeface="+mn-ea"/>
                          <a:cs typeface="Times New Roman" panose="02020603050405020304" pitchFamily="18" charset="0"/>
                        </a:rPr>
                        <a:t>年</a:t>
                      </a:r>
                      <a:r>
                        <a:rPr lang="en-US" altLang="ja-JP" sz="1000" kern="100" dirty="0" smtClean="0">
                          <a:solidFill>
                            <a:schemeClr val="tx1"/>
                          </a:solidFill>
                          <a:effectLst/>
                          <a:latin typeface="+mn-ea"/>
                          <a:ea typeface="+mn-ea"/>
                          <a:cs typeface="Times New Roman" panose="02020603050405020304" pitchFamily="18" charset="0"/>
                        </a:rPr>
                        <a:t>7</a:t>
                      </a:r>
                      <a:r>
                        <a:rPr lang="ja-JP" altLang="en-US" sz="1000" kern="100" dirty="0" smtClean="0">
                          <a:solidFill>
                            <a:schemeClr val="tx1"/>
                          </a:solidFill>
                          <a:effectLst/>
                          <a:latin typeface="+mn-ea"/>
                          <a:ea typeface="+mn-ea"/>
                          <a:cs typeface="Times New Roman" panose="02020603050405020304" pitchFamily="18" charset="0"/>
                        </a:rPr>
                        <a:t>月～</a:t>
                      </a:r>
                      <a:r>
                        <a:rPr lang="ja-JP" sz="1000" kern="100" dirty="0" smtClean="0">
                          <a:solidFill>
                            <a:schemeClr val="tx1"/>
                          </a:solidFill>
                          <a:effectLst/>
                          <a:latin typeface="+mn-ea"/>
                          <a:ea typeface="+mn-ea"/>
                          <a:cs typeface="Times New Roman" panose="02020603050405020304" pitchFamily="18" charset="0"/>
                        </a:rPr>
                        <a:t>総務</a:t>
                      </a:r>
                      <a:r>
                        <a:rPr lang="ja-JP" sz="1000" kern="100" dirty="0">
                          <a:solidFill>
                            <a:schemeClr val="tx1"/>
                          </a:solidFill>
                          <a:effectLst/>
                          <a:latin typeface="+mn-ea"/>
                          <a:ea typeface="+mn-ea"/>
                          <a:cs typeface="Times New Roman" panose="02020603050405020304" pitchFamily="18" charset="0"/>
                        </a:rPr>
                        <a:t>部内で試行実施（タブレット端末機</a:t>
                      </a:r>
                      <a:r>
                        <a:rPr lang="en-US" sz="1000" kern="100" dirty="0">
                          <a:solidFill>
                            <a:schemeClr val="tx1"/>
                          </a:solidFill>
                          <a:effectLst/>
                          <a:latin typeface="+mn-ea"/>
                          <a:ea typeface="+mn-ea"/>
                          <a:cs typeface="Times New Roman" panose="02020603050405020304" pitchFamily="18" charset="0"/>
                        </a:rPr>
                        <a:t>10</a:t>
                      </a:r>
                      <a:r>
                        <a:rPr lang="ja-JP" sz="1000" kern="100" dirty="0">
                          <a:solidFill>
                            <a:schemeClr val="tx1"/>
                          </a:solidFill>
                          <a:effectLst/>
                          <a:latin typeface="+mn-ea"/>
                          <a:ea typeface="+mn-ea"/>
                          <a:cs typeface="Times New Roman" panose="02020603050405020304" pitchFamily="18" charset="0"/>
                        </a:rPr>
                        <a:t>台</a:t>
                      </a:r>
                      <a:r>
                        <a:rPr lang="ja-JP" sz="1000" kern="100" dirty="0" smtClean="0">
                          <a:solidFill>
                            <a:schemeClr val="tx1"/>
                          </a:solidFill>
                          <a:effectLst/>
                          <a:latin typeface="+mn-ea"/>
                          <a:ea typeface="+mn-ea"/>
                          <a:cs typeface="Times New Roman" panose="02020603050405020304" pitchFamily="18" charset="0"/>
                        </a:rPr>
                        <a:t>）</a:t>
                      </a:r>
                      <a:endParaRPr lang="en-US" altLang="ja-JP" sz="1000" kern="100" dirty="0" smtClean="0">
                        <a:solidFill>
                          <a:schemeClr val="tx1"/>
                        </a:solidFill>
                        <a:effectLst/>
                        <a:latin typeface="+mn-ea"/>
                        <a:ea typeface="+mn-ea"/>
                        <a:cs typeface="Times New Roman" panose="02020603050405020304" pitchFamily="18" charset="0"/>
                      </a:endParaRPr>
                    </a:p>
                    <a:p>
                      <a:pPr algn="just">
                        <a:lnSpc>
                          <a:spcPts val="1200"/>
                        </a:lnSpc>
                        <a:spcAft>
                          <a:spcPts val="0"/>
                        </a:spcAft>
                      </a:pPr>
                      <a:r>
                        <a:rPr lang="en-US" altLang="ja-JP" sz="1000" kern="100" dirty="0" smtClean="0">
                          <a:solidFill>
                            <a:schemeClr val="tx1"/>
                          </a:solidFill>
                          <a:effectLst/>
                          <a:latin typeface="+mn-ea"/>
                          <a:ea typeface="+mn-ea"/>
                          <a:cs typeface="Times New Roman" panose="02020603050405020304" pitchFamily="18" charset="0"/>
                        </a:rPr>
                        <a:t>   2018</a:t>
                      </a:r>
                      <a:r>
                        <a:rPr lang="ja-JP" altLang="en-US" sz="1000" kern="100" dirty="0" smtClean="0">
                          <a:solidFill>
                            <a:schemeClr val="tx1"/>
                          </a:solidFill>
                          <a:effectLst/>
                          <a:latin typeface="+mn-ea"/>
                          <a:ea typeface="+mn-ea"/>
                          <a:cs typeface="Times New Roman" panose="02020603050405020304" pitchFamily="18" charset="0"/>
                        </a:rPr>
                        <a:t>年</a:t>
                      </a:r>
                      <a:r>
                        <a:rPr lang="en-US" altLang="ja-JP" sz="1000" kern="100" dirty="0" smtClean="0">
                          <a:solidFill>
                            <a:schemeClr val="tx1"/>
                          </a:solidFill>
                          <a:effectLst/>
                          <a:latin typeface="+mn-ea"/>
                          <a:ea typeface="+mn-ea"/>
                          <a:cs typeface="Times New Roman" panose="02020603050405020304" pitchFamily="18" charset="0"/>
                        </a:rPr>
                        <a:t>7</a:t>
                      </a:r>
                      <a:r>
                        <a:rPr lang="ja-JP" altLang="en-US" sz="1000" kern="100" dirty="0" smtClean="0">
                          <a:solidFill>
                            <a:schemeClr val="tx1"/>
                          </a:solidFill>
                          <a:effectLst/>
                          <a:latin typeface="+mn-ea"/>
                          <a:ea typeface="+mn-ea"/>
                          <a:cs typeface="Times New Roman" panose="02020603050405020304" pitchFamily="18" charset="0"/>
                        </a:rPr>
                        <a:t>月～全所属で実施</a:t>
                      </a:r>
                      <a:endParaRPr lang="ja-JP" sz="1000" kern="100" dirty="0">
                        <a:solidFill>
                          <a:schemeClr val="tx1"/>
                        </a:solidFill>
                        <a:effectLst/>
                        <a:latin typeface="+mn-ea"/>
                        <a:ea typeface="+mn-ea"/>
                        <a:cs typeface="Times New Roman" panose="02020603050405020304" pitchFamily="18" charset="0"/>
                      </a:endParaRPr>
                    </a:p>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◆テレワークの効果や課題を検証</a:t>
                      </a:r>
                    </a:p>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◆利用実績　</a:t>
                      </a:r>
                      <a:r>
                        <a:rPr lang="en-US" altLang="ja-JP" sz="1000" kern="100" dirty="0" smtClean="0">
                          <a:solidFill>
                            <a:schemeClr val="tx1"/>
                          </a:solidFill>
                          <a:effectLst/>
                          <a:latin typeface="+mn-ea"/>
                          <a:ea typeface="+mn-ea"/>
                          <a:cs typeface="Times New Roman" panose="02020603050405020304" pitchFamily="18" charset="0"/>
                        </a:rPr>
                        <a:t>2017.7</a:t>
                      </a:r>
                      <a:r>
                        <a:rPr lang="ja-JP" altLang="en-US"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2018.6 </a:t>
                      </a:r>
                      <a:r>
                        <a:rPr lang="ja-JP" sz="1000" kern="100" dirty="0" smtClean="0">
                          <a:solidFill>
                            <a:schemeClr val="tx1"/>
                          </a:solidFill>
                          <a:effectLst/>
                          <a:latin typeface="+mn-ea"/>
                          <a:ea typeface="+mn-ea"/>
                          <a:cs typeface="Times New Roman" panose="02020603050405020304" pitchFamily="18" charset="0"/>
                        </a:rPr>
                        <a:t>延べ</a:t>
                      </a:r>
                      <a:r>
                        <a:rPr lang="en-US" altLang="ja-JP" sz="1000" kern="100" dirty="0" smtClean="0">
                          <a:solidFill>
                            <a:schemeClr val="tx1"/>
                          </a:solidFill>
                          <a:effectLst/>
                          <a:latin typeface="+mn-ea"/>
                          <a:ea typeface="+mn-ea"/>
                          <a:cs typeface="Times New Roman" panose="02020603050405020304" pitchFamily="18" charset="0"/>
                        </a:rPr>
                        <a:t>85</a:t>
                      </a:r>
                      <a:r>
                        <a:rPr lang="ja-JP" sz="1000" kern="100" dirty="0" smtClean="0">
                          <a:solidFill>
                            <a:schemeClr val="tx1"/>
                          </a:solidFill>
                          <a:effectLst/>
                          <a:latin typeface="+mn-ea"/>
                          <a:ea typeface="+mn-ea"/>
                          <a:cs typeface="Times New Roman" panose="02020603050405020304" pitchFamily="18" charset="0"/>
                        </a:rPr>
                        <a:t>回</a:t>
                      </a:r>
                      <a:r>
                        <a:rPr lang="en-US" altLang="ja-JP" sz="1000" kern="100" dirty="0" smtClean="0">
                          <a:solidFill>
                            <a:schemeClr val="tx1"/>
                          </a:solidFill>
                          <a:effectLst/>
                          <a:latin typeface="+mn-ea"/>
                          <a:ea typeface="+mn-ea"/>
                          <a:cs typeface="Times New Roman" panose="02020603050405020304" pitchFamily="18" charset="0"/>
                        </a:rPr>
                        <a:t>   2018.7</a:t>
                      </a:r>
                      <a:r>
                        <a:rPr lang="ja-JP" altLang="en-US"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2018.8 </a:t>
                      </a:r>
                      <a:r>
                        <a:rPr lang="ja-JP" altLang="en-US" sz="1000" kern="100" dirty="0" smtClean="0">
                          <a:solidFill>
                            <a:schemeClr val="tx1"/>
                          </a:solidFill>
                          <a:effectLst/>
                          <a:latin typeface="+mn-ea"/>
                          <a:ea typeface="+mn-ea"/>
                          <a:cs typeface="Times New Roman" panose="02020603050405020304" pitchFamily="18" charset="0"/>
                        </a:rPr>
                        <a:t>延べ</a:t>
                      </a:r>
                      <a:r>
                        <a:rPr lang="en-US" altLang="ja-JP" sz="1000" kern="100" dirty="0" smtClean="0">
                          <a:solidFill>
                            <a:schemeClr val="tx1"/>
                          </a:solidFill>
                          <a:effectLst/>
                          <a:latin typeface="+mn-ea"/>
                          <a:ea typeface="+mn-ea"/>
                          <a:cs typeface="Times New Roman" panose="02020603050405020304" pitchFamily="18" charset="0"/>
                        </a:rPr>
                        <a:t>52</a:t>
                      </a:r>
                      <a:r>
                        <a:rPr lang="ja-JP" altLang="en-US" sz="1000" kern="100" dirty="0" smtClean="0">
                          <a:solidFill>
                            <a:schemeClr val="tx1"/>
                          </a:solidFill>
                          <a:effectLst/>
                          <a:latin typeface="+mn-ea"/>
                          <a:ea typeface="+mn-ea"/>
                          <a:cs typeface="Times New Roman" panose="02020603050405020304" pitchFamily="18" charset="0"/>
                        </a:rPr>
                        <a:t>回</a:t>
                      </a:r>
                      <a:endParaRPr lang="ja-JP" sz="1000" kern="100" dirty="0">
                        <a:solidFill>
                          <a:schemeClr val="tx1"/>
                        </a:solidFill>
                        <a:effectLst/>
                        <a:latin typeface="+mn-ea"/>
                        <a:ea typeface="+mn-ea"/>
                        <a:cs typeface="Times New Roman" panose="02020603050405020304" pitchFamily="18" charset="0"/>
                      </a:endParaRPr>
                    </a:p>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◆働き方改革・ＩＴセミナーで民間企業の取組講演</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.11.27</a:t>
                      </a:r>
                      <a:r>
                        <a:rPr lang="ja-JP" sz="1000" kern="100" dirty="0">
                          <a:solidFill>
                            <a:schemeClr val="tx1"/>
                          </a:solidFill>
                          <a:effectLst/>
                          <a:latin typeface="+mn-ea"/>
                          <a:ea typeface="+mn-ea"/>
                          <a:cs typeface="Times New Roman" panose="02020603050405020304" pitchFamily="18" charset="0"/>
                        </a:rPr>
                        <a:t>）</a:t>
                      </a:r>
                    </a:p>
                  </a:txBody>
                  <a:tcPr marL="68580" marR="68580" marT="0" marB="0" anchor="ctr">
                    <a:solidFill>
                      <a:schemeClr val="accent5">
                        <a:tint val="40000"/>
                      </a:schemeClr>
                    </a:solidFill>
                  </a:tcPr>
                </a:tc>
                <a:extLst>
                  <a:ext uri="{0D108BD9-81ED-4DB2-BD59-A6C34878D82A}">
                    <a16:rowId xmlns:a16="http://schemas.microsoft.com/office/drawing/2014/main" val="1471070182"/>
                  </a:ext>
                </a:extLst>
              </a:tr>
              <a:tr h="372087">
                <a:tc vMerge="1">
                  <a:txBody>
                    <a:bodyPr/>
                    <a:lstStyle/>
                    <a:p>
                      <a:endParaRPr kumimoji="1" lang="ja-JP" altLang="en-US"/>
                    </a:p>
                  </a:txBody>
                  <a:tcPr/>
                </a:tc>
                <a:tc>
                  <a:txBody>
                    <a:bodyPr/>
                    <a:lstStyle/>
                    <a:p>
                      <a:pPr algn="just">
                        <a:lnSpc>
                          <a:spcPts val="1800"/>
                        </a:lnSpc>
                        <a:spcAft>
                          <a:spcPts val="0"/>
                        </a:spcAft>
                      </a:pPr>
                      <a:r>
                        <a:rPr lang="ja-JP" sz="1000" b="1" kern="100">
                          <a:effectLst/>
                          <a:latin typeface="+mn-ea"/>
                          <a:ea typeface="+mn-ea"/>
                          <a:cs typeface="Times New Roman" panose="02020603050405020304" pitchFamily="18" charset="0"/>
                        </a:rPr>
                        <a:t>サテライトオフィスの利用拡大</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◆利用要件の緩和（ソロワーク等</a:t>
                      </a:r>
                      <a:r>
                        <a:rPr lang="ja-JP" sz="1000" kern="100" dirty="0" smtClean="0">
                          <a:solidFill>
                            <a:schemeClr val="tx1"/>
                          </a:solidFill>
                          <a:effectLst/>
                          <a:latin typeface="+mn-ea"/>
                          <a:ea typeface="+mn-ea"/>
                          <a:cs typeface="Times New Roman" panose="02020603050405020304" pitchFamily="18" charset="0"/>
                        </a:rPr>
                        <a:t>）</a:t>
                      </a:r>
                      <a:endParaRPr lang="en-US" altLang="ja-JP" sz="1000" kern="100" dirty="0" smtClean="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mn-ea"/>
                          <a:ea typeface="+mn-ea"/>
                          <a:cs typeface="Times New Roman" panose="02020603050405020304" pitchFamily="18" charset="0"/>
                        </a:rPr>
                        <a:t>◆利用実績　延べ</a:t>
                      </a:r>
                      <a:r>
                        <a:rPr lang="en-US" altLang="ja-JP" sz="1000" kern="0" dirty="0" smtClean="0">
                          <a:solidFill>
                            <a:schemeClr val="tx1"/>
                          </a:solidFill>
                          <a:effectLst/>
                          <a:latin typeface="+mn-ea"/>
                          <a:ea typeface="+mn-ea"/>
                          <a:cs typeface="Times New Roman" panose="02020603050405020304" pitchFamily="18" charset="0"/>
                        </a:rPr>
                        <a:t>151</a:t>
                      </a:r>
                      <a:r>
                        <a:rPr lang="ja-JP" altLang="ja-JP" sz="1000" kern="0" dirty="0" smtClean="0">
                          <a:solidFill>
                            <a:schemeClr val="tx1"/>
                          </a:solidFill>
                          <a:effectLst/>
                          <a:latin typeface="+mn-ea"/>
                          <a:ea typeface="+mn-ea"/>
                          <a:cs typeface="Times New Roman" panose="02020603050405020304" pitchFamily="18" charset="0"/>
                        </a:rPr>
                        <a:t>名</a:t>
                      </a:r>
                      <a:r>
                        <a:rPr lang="ja-JP" altLang="en-US" sz="1000" kern="0" dirty="0" smtClean="0">
                          <a:solidFill>
                            <a:schemeClr val="tx1"/>
                          </a:solidFill>
                          <a:effectLst/>
                          <a:latin typeface="+mn-ea"/>
                          <a:ea typeface="+mn-ea"/>
                          <a:cs typeface="Times New Roman" panose="02020603050405020304" pitchFamily="18" charset="0"/>
                        </a:rPr>
                        <a:t>（</a:t>
                      </a:r>
                      <a:r>
                        <a:rPr lang="en-US" altLang="ja-JP" sz="1000" kern="0" dirty="0" smtClean="0">
                          <a:solidFill>
                            <a:schemeClr val="tx1"/>
                          </a:solidFill>
                          <a:effectLst/>
                          <a:latin typeface="+mn-ea"/>
                          <a:ea typeface="+mn-ea"/>
                          <a:cs typeface="Times New Roman" panose="02020603050405020304" pitchFamily="18" charset="0"/>
                        </a:rPr>
                        <a:t>2017.4</a:t>
                      </a:r>
                      <a:r>
                        <a:rPr lang="ja-JP" altLang="en-US" sz="1000" kern="0" dirty="0" smtClean="0">
                          <a:solidFill>
                            <a:schemeClr val="tx1"/>
                          </a:solidFill>
                          <a:effectLst/>
                          <a:latin typeface="+mn-ea"/>
                          <a:ea typeface="+mn-ea"/>
                          <a:cs typeface="Times New Roman" panose="02020603050405020304" pitchFamily="18" charset="0"/>
                        </a:rPr>
                        <a:t>～</a:t>
                      </a:r>
                      <a:r>
                        <a:rPr lang="en-US" altLang="ja-JP" sz="1000" kern="0" dirty="0" smtClean="0">
                          <a:solidFill>
                            <a:schemeClr val="tx1"/>
                          </a:solidFill>
                          <a:effectLst/>
                          <a:latin typeface="+mn-ea"/>
                          <a:ea typeface="+mn-ea"/>
                          <a:cs typeface="Times New Roman" panose="02020603050405020304" pitchFamily="18" charset="0"/>
                        </a:rPr>
                        <a:t>2018.8</a:t>
                      </a:r>
                      <a:r>
                        <a:rPr lang="ja-JP" altLang="en-US" sz="1000" kern="0" dirty="0" smtClean="0">
                          <a:solidFill>
                            <a:schemeClr val="tx1"/>
                          </a:solidFill>
                          <a:effectLst/>
                          <a:latin typeface="+mn-ea"/>
                          <a:ea typeface="+mn-ea"/>
                          <a:cs typeface="Times New Roman" panose="02020603050405020304" pitchFamily="18" charset="0"/>
                        </a:rPr>
                        <a:t>まで）</a:t>
                      </a:r>
                      <a:endParaRPr lang="ja-JP" altLang="ja-JP" sz="1000" kern="100" dirty="0" smtClean="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867935097"/>
                  </a:ext>
                </a:extLst>
              </a:tr>
              <a:tr h="372087">
                <a:tc vMerge="1">
                  <a:txBody>
                    <a:bodyPr/>
                    <a:lstStyle/>
                    <a:p>
                      <a:endParaRPr kumimoji="1" lang="ja-JP" altLang="en-US"/>
                    </a:p>
                  </a:txBody>
                  <a:tcPr/>
                </a:tc>
                <a:tc>
                  <a:txBody>
                    <a:bodyPr/>
                    <a:lstStyle/>
                    <a:p>
                      <a:pPr algn="just">
                        <a:lnSpc>
                          <a:spcPts val="1800"/>
                        </a:lnSpc>
                        <a:spcAft>
                          <a:spcPts val="0"/>
                        </a:spcAft>
                      </a:pPr>
                      <a:r>
                        <a:rPr lang="ja-JP" sz="1000" b="1" kern="100" dirty="0">
                          <a:effectLst/>
                          <a:latin typeface="+mn-ea"/>
                          <a:ea typeface="+mn-ea"/>
                          <a:cs typeface="Times New Roman" panose="02020603050405020304" pitchFamily="18" charset="0"/>
                        </a:rPr>
                        <a:t>フリーアドレスの試行実施</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◆ＩＴ・業務改革課業務改革Ｇ内で実践（</a:t>
                      </a:r>
                      <a:r>
                        <a:rPr lang="en-US" sz="1000" kern="100" dirty="0">
                          <a:solidFill>
                            <a:schemeClr val="tx1"/>
                          </a:solidFill>
                          <a:effectLst/>
                          <a:latin typeface="+mn-ea"/>
                          <a:ea typeface="+mn-ea"/>
                          <a:cs typeface="Times New Roman" panose="02020603050405020304" pitchFamily="18" charset="0"/>
                        </a:rPr>
                        <a:t>8</a:t>
                      </a:r>
                      <a:r>
                        <a:rPr lang="ja-JP" sz="1000" kern="100" dirty="0">
                          <a:solidFill>
                            <a:schemeClr val="tx1"/>
                          </a:solidFill>
                          <a:effectLst/>
                          <a:latin typeface="+mn-ea"/>
                          <a:ea typeface="+mn-ea"/>
                          <a:cs typeface="Times New Roman" panose="02020603050405020304" pitchFamily="18" charset="0"/>
                        </a:rPr>
                        <a:t>名）</a:t>
                      </a:r>
                    </a:p>
                    <a:p>
                      <a:pPr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セキュリティ・個人ロッカー購入、モバイル型内線の試行</a:t>
                      </a:r>
                    </a:p>
                    <a:p>
                      <a:pPr marL="914400" indent="-914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◆庁内から視察（</a:t>
                      </a:r>
                      <a:r>
                        <a:rPr lang="ja-JP" sz="1000" kern="100" dirty="0" smtClean="0">
                          <a:solidFill>
                            <a:schemeClr val="tx1"/>
                          </a:solidFill>
                          <a:effectLst/>
                          <a:latin typeface="+mn-ea"/>
                          <a:ea typeface="+mn-ea"/>
                          <a:cs typeface="Times New Roman" panose="02020603050405020304" pitchFamily="18" charset="0"/>
                        </a:rPr>
                        <a:t>延べ</a:t>
                      </a:r>
                      <a:r>
                        <a:rPr lang="en-US" altLang="ja-JP" sz="1000" kern="100" dirty="0" smtClean="0">
                          <a:solidFill>
                            <a:schemeClr val="tx1"/>
                          </a:solidFill>
                          <a:effectLst/>
                          <a:latin typeface="+mn-ea"/>
                          <a:ea typeface="+mn-ea"/>
                          <a:cs typeface="Times New Roman" panose="02020603050405020304" pitchFamily="18" charset="0"/>
                        </a:rPr>
                        <a:t>14</a:t>
                      </a:r>
                      <a:r>
                        <a:rPr lang="ja-JP" sz="1000" kern="100" dirty="0" smtClean="0">
                          <a:solidFill>
                            <a:schemeClr val="tx1"/>
                          </a:solidFill>
                          <a:effectLst/>
                          <a:latin typeface="+mn-ea"/>
                          <a:ea typeface="+mn-ea"/>
                          <a:cs typeface="Times New Roman" panose="02020603050405020304" pitchFamily="18" charset="0"/>
                        </a:rPr>
                        <a:t>所属</a:t>
                      </a:r>
                      <a:r>
                        <a:rPr lang="ja-JP" sz="1000" kern="100" dirty="0">
                          <a:solidFill>
                            <a:schemeClr val="tx1"/>
                          </a:solidFill>
                          <a:effectLst/>
                          <a:latin typeface="+mn-ea"/>
                          <a:ea typeface="+mn-ea"/>
                          <a:cs typeface="Times New Roman" panose="02020603050405020304" pitchFamily="18" charset="0"/>
                        </a:rPr>
                        <a:t>）、庁内ニーズ把握</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.10</a:t>
                      </a:r>
                      <a:r>
                        <a:rPr lang="ja-JP" sz="1000" kern="100" dirty="0">
                          <a:solidFill>
                            <a:schemeClr val="tx1"/>
                          </a:solidFill>
                          <a:effectLst/>
                          <a:latin typeface="+mn-ea"/>
                          <a:ea typeface="+mn-ea"/>
                          <a:cs typeface="Times New Roman" panose="02020603050405020304" pitchFamily="18" charset="0"/>
                        </a:rPr>
                        <a:t>～）</a:t>
                      </a:r>
                      <a:r>
                        <a:rPr lang="en-US" sz="1000" kern="100" dirty="0">
                          <a:solidFill>
                            <a:schemeClr val="tx1"/>
                          </a:solidFill>
                          <a:effectLst/>
                          <a:latin typeface="+mn-ea"/>
                          <a:ea typeface="+mn-ea"/>
                          <a:cs typeface="Times New Roman" panose="02020603050405020304" pitchFamily="18" charset="0"/>
                        </a:rPr>
                        <a:t>13</a:t>
                      </a:r>
                      <a:r>
                        <a:rPr lang="ja-JP" sz="1000" kern="100" dirty="0">
                          <a:solidFill>
                            <a:schemeClr val="tx1"/>
                          </a:solidFill>
                          <a:effectLst/>
                          <a:latin typeface="+mn-ea"/>
                          <a:ea typeface="+mn-ea"/>
                          <a:cs typeface="Times New Roman" panose="02020603050405020304" pitchFamily="18" charset="0"/>
                        </a:rPr>
                        <a:t>所属から</a:t>
                      </a:r>
                      <a:r>
                        <a:rPr lang="ja-JP" sz="1000" kern="100" dirty="0" smtClean="0">
                          <a:solidFill>
                            <a:schemeClr val="tx1"/>
                          </a:solidFill>
                          <a:effectLst/>
                          <a:latin typeface="+mn-ea"/>
                          <a:ea typeface="+mn-ea"/>
                          <a:cs typeface="Times New Roman" panose="02020603050405020304" pitchFamily="18" charset="0"/>
                        </a:rPr>
                        <a:t>回答</a:t>
                      </a:r>
                      <a:endParaRPr lang="en-US" altLang="ja-JP" sz="1000" kern="100" dirty="0" smtClean="0">
                        <a:solidFill>
                          <a:schemeClr val="tx1"/>
                        </a:solidFill>
                        <a:effectLst/>
                        <a:latin typeface="+mn-ea"/>
                        <a:ea typeface="+mn-ea"/>
                        <a:cs typeface="Times New Roman" panose="02020603050405020304" pitchFamily="18" charset="0"/>
                      </a:endParaRPr>
                    </a:p>
                    <a:p>
                      <a:pPr marL="914400" indent="-914400" algn="just">
                        <a:lnSpc>
                          <a:spcPts val="1200"/>
                        </a:lnSpc>
                        <a:spcAft>
                          <a:spcPts val="0"/>
                        </a:spcAft>
                      </a:pPr>
                      <a:r>
                        <a:rPr lang="ja-JP" altLang="en-US" sz="1000" kern="100" dirty="0" smtClean="0">
                          <a:solidFill>
                            <a:schemeClr val="tx1"/>
                          </a:solidFill>
                          <a:effectLst/>
                          <a:latin typeface="+mn-ea"/>
                          <a:ea typeface="+mn-ea"/>
                          <a:cs typeface="Times New Roman" panose="02020603050405020304" pitchFamily="18" charset="0"/>
                        </a:rPr>
                        <a:t>◆行政経営課公民戦略連携デスクで実践（</a:t>
                      </a:r>
                      <a:r>
                        <a:rPr lang="en-US" altLang="ja-JP" sz="1000" kern="100" dirty="0" smtClean="0">
                          <a:solidFill>
                            <a:schemeClr val="tx1"/>
                          </a:solidFill>
                          <a:effectLst/>
                          <a:latin typeface="+mn-ea"/>
                          <a:ea typeface="+mn-ea"/>
                          <a:cs typeface="Times New Roman" panose="02020603050405020304" pitchFamily="18" charset="0"/>
                        </a:rPr>
                        <a:t>2018.4</a:t>
                      </a:r>
                      <a:r>
                        <a:rPr lang="ja-JP" altLang="en-US"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819959342"/>
                  </a:ext>
                </a:extLst>
              </a:tr>
              <a:tr h="236625">
                <a:tc vMerge="1">
                  <a:txBody>
                    <a:bodyPr/>
                    <a:lstStyle/>
                    <a:p>
                      <a:endParaRPr kumimoji="1" lang="ja-JP" altLang="en-US"/>
                    </a:p>
                  </a:txBody>
                  <a:tcPr/>
                </a:tc>
                <a:tc>
                  <a:txBody>
                    <a:bodyPr/>
                    <a:lstStyle/>
                    <a:p>
                      <a:pPr algn="just">
                        <a:lnSpc>
                          <a:spcPts val="1800"/>
                        </a:lnSpc>
                        <a:spcAft>
                          <a:spcPts val="0"/>
                        </a:spcAft>
                      </a:pPr>
                      <a:r>
                        <a:rPr lang="ja-JP" sz="1000" b="1" kern="100">
                          <a:effectLst/>
                          <a:latin typeface="+mn-ea"/>
                          <a:ea typeface="+mn-ea"/>
                          <a:cs typeface="Times New Roman" panose="02020603050405020304" pitchFamily="18" charset="0"/>
                        </a:rPr>
                        <a:t>咲洲庁舎の昼休み（休憩時間）の柔軟化</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914400" indent="-914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◆利用実績　</a:t>
                      </a:r>
                      <a:r>
                        <a:rPr lang="en-US" sz="1000" kern="100" dirty="0">
                          <a:solidFill>
                            <a:schemeClr val="tx1"/>
                          </a:solidFill>
                          <a:effectLst/>
                          <a:latin typeface="+mn-ea"/>
                          <a:ea typeface="+mn-ea"/>
                          <a:cs typeface="Times New Roman" panose="02020603050405020304" pitchFamily="18" charset="0"/>
                        </a:rPr>
                        <a:t>6</a:t>
                      </a:r>
                      <a:r>
                        <a:rPr lang="ja-JP" sz="1000" kern="100" dirty="0">
                          <a:solidFill>
                            <a:schemeClr val="tx1"/>
                          </a:solidFill>
                          <a:effectLst/>
                          <a:latin typeface="+mn-ea"/>
                          <a:ea typeface="+mn-ea"/>
                          <a:cs typeface="Times New Roman" panose="02020603050405020304" pitchFamily="18" charset="0"/>
                        </a:rPr>
                        <a:t>部局</a:t>
                      </a:r>
                      <a:r>
                        <a:rPr lang="en-US" sz="1000" kern="100" dirty="0" smtClean="0">
                          <a:solidFill>
                            <a:schemeClr val="tx1"/>
                          </a:solidFill>
                          <a:effectLst/>
                          <a:latin typeface="+mn-ea"/>
                          <a:ea typeface="+mn-ea"/>
                          <a:cs typeface="Times New Roman" panose="02020603050405020304" pitchFamily="18" charset="0"/>
                        </a:rPr>
                        <a:t>12</a:t>
                      </a:r>
                      <a:r>
                        <a:rPr lang="ja-JP" sz="1000" kern="100" dirty="0" smtClean="0">
                          <a:solidFill>
                            <a:schemeClr val="tx1"/>
                          </a:solidFill>
                          <a:effectLst/>
                          <a:latin typeface="+mn-ea"/>
                          <a:ea typeface="+mn-ea"/>
                          <a:cs typeface="Times New Roman" panose="02020603050405020304" pitchFamily="18" charset="0"/>
                        </a:rPr>
                        <a:t>所属</a:t>
                      </a:r>
                      <a:r>
                        <a:rPr lang="ja-JP" sz="1000" kern="100" dirty="0">
                          <a:solidFill>
                            <a:schemeClr val="tx1"/>
                          </a:solidFill>
                          <a:effectLst/>
                          <a:latin typeface="+mn-ea"/>
                          <a:ea typeface="+mn-ea"/>
                          <a:cs typeface="Times New Roman" panose="02020603050405020304" pitchFamily="18" charset="0"/>
                        </a:rPr>
                        <a:t>　</a:t>
                      </a:r>
                      <a:r>
                        <a:rPr lang="en-US" altLang="ja-JP" sz="1000" kern="100" dirty="0" smtClean="0">
                          <a:solidFill>
                            <a:schemeClr val="tx1"/>
                          </a:solidFill>
                          <a:effectLst/>
                          <a:latin typeface="+mn-ea"/>
                          <a:ea typeface="+mn-ea"/>
                          <a:cs typeface="Times New Roman" panose="02020603050405020304" pitchFamily="18" charset="0"/>
                        </a:rPr>
                        <a:t>26</a:t>
                      </a:r>
                      <a:r>
                        <a:rPr lang="ja-JP" sz="1000" kern="100" dirty="0" smtClean="0">
                          <a:solidFill>
                            <a:schemeClr val="tx1"/>
                          </a:solidFill>
                          <a:effectLst/>
                          <a:latin typeface="+mn-ea"/>
                          <a:ea typeface="+mn-ea"/>
                          <a:cs typeface="Times New Roman" panose="02020603050405020304" pitchFamily="18" charset="0"/>
                        </a:rPr>
                        <a:t>名</a:t>
                      </a:r>
                      <a:r>
                        <a:rPr lang="ja-JP" sz="1000" kern="100" dirty="0">
                          <a:solidFill>
                            <a:schemeClr val="tx1"/>
                          </a:solidFill>
                          <a:effectLst/>
                          <a:latin typeface="+mn-ea"/>
                          <a:ea typeface="+mn-ea"/>
                          <a:cs typeface="Times New Roman" panose="02020603050405020304" pitchFamily="18" charset="0"/>
                        </a:rPr>
                        <a:t>　　</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2018</a:t>
                      </a:r>
                      <a:r>
                        <a:rPr lang="en-US" sz="1000" kern="100" dirty="0" smtClean="0">
                          <a:solidFill>
                            <a:schemeClr val="tx1"/>
                          </a:solidFill>
                          <a:effectLst/>
                          <a:latin typeface="+mn-ea"/>
                          <a:ea typeface="+mn-ea"/>
                          <a:cs typeface="Times New Roman" panose="02020603050405020304" pitchFamily="18" charset="0"/>
                        </a:rPr>
                        <a:t>.8</a:t>
                      </a:r>
                      <a:r>
                        <a:rPr lang="ja-JP" altLang="en-US" sz="1000" kern="100" dirty="0" smtClean="0">
                          <a:solidFill>
                            <a:schemeClr val="tx1"/>
                          </a:solidFill>
                          <a:effectLst/>
                          <a:latin typeface="+mn-ea"/>
                          <a:ea typeface="+mn-ea"/>
                          <a:cs typeface="Times New Roman" panose="02020603050405020304" pitchFamily="18" charset="0"/>
                        </a:rPr>
                        <a:t>月の利用状況</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1031098870"/>
                  </a:ext>
                </a:extLst>
              </a:tr>
              <a:tr h="229129">
                <a:tc rowSpan="4">
                  <a:txBody>
                    <a:bodyPr/>
                    <a:lstStyle/>
                    <a:p>
                      <a:pPr algn="just">
                        <a:lnSpc>
                          <a:spcPts val="1200"/>
                        </a:lnSpc>
                        <a:spcAft>
                          <a:spcPts val="0"/>
                        </a:spcAft>
                      </a:pPr>
                      <a:r>
                        <a:rPr lang="ja-JP" sz="1000" b="1" kern="100">
                          <a:effectLst/>
                          <a:latin typeface="+mn-ea"/>
                          <a:ea typeface="+mn-ea"/>
                          <a:cs typeface="Times New Roman" panose="02020603050405020304" pitchFamily="18" charset="0"/>
                        </a:rPr>
                        <a:t>長時間労働を抑制する</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b="1" kern="100" dirty="0">
                          <a:effectLst/>
                          <a:latin typeface="+mn-ea"/>
                          <a:ea typeface="+mn-ea"/>
                          <a:cs typeface="Times New Roman" panose="02020603050405020304" pitchFamily="18" charset="0"/>
                        </a:rPr>
                        <a:t>上司のマネジメント力の発揮</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◆全庁周知を実施</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.9</a:t>
                      </a:r>
                      <a:r>
                        <a:rPr lang="ja-JP" sz="1000" kern="100" dirty="0">
                          <a:solidFill>
                            <a:schemeClr val="tx1"/>
                          </a:solidFill>
                          <a:effectLst/>
                          <a:latin typeface="+mn-ea"/>
                          <a:ea typeface="+mn-ea"/>
                          <a:cs typeface="Times New Roman" panose="02020603050405020304" pitchFamily="18" charset="0"/>
                        </a:rPr>
                        <a:t>）</a:t>
                      </a:r>
                    </a:p>
                  </a:txBody>
                  <a:tcPr marL="68580" marR="68580" marT="0" marB="0" anchor="ctr">
                    <a:solidFill>
                      <a:schemeClr val="accent5">
                        <a:tint val="40000"/>
                      </a:schemeClr>
                    </a:solidFill>
                  </a:tcPr>
                </a:tc>
                <a:extLst>
                  <a:ext uri="{0D108BD9-81ED-4DB2-BD59-A6C34878D82A}">
                    <a16:rowId xmlns:a16="http://schemas.microsoft.com/office/drawing/2014/main" val="2706705806"/>
                  </a:ext>
                </a:extLst>
              </a:tr>
              <a:tr h="372087">
                <a:tc vMerge="1">
                  <a:txBody>
                    <a:bodyPr/>
                    <a:lstStyle/>
                    <a:p>
                      <a:endParaRPr kumimoji="1" lang="ja-JP" altLang="en-US"/>
                    </a:p>
                  </a:txBody>
                  <a:tcPr/>
                </a:tc>
                <a:tc>
                  <a:txBody>
                    <a:bodyPr/>
                    <a:lstStyle/>
                    <a:p>
                      <a:pPr algn="just">
                        <a:lnSpc>
                          <a:spcPts val="1200"/>
                        </a:lnSpc>
                        <a:spcAft>
                          <a:spcPts val="0"/>
                        </a:spcAft>
                      </a:pPr>
                      <a:r>
                        <a:rPr lang="ja-JP" sz="1000" b="1" kern="100">
                          <a:effectLst/>
                          <a:latin typeface="+mn-ea"/>
                          <a:ea typeface="+mn-ea"/>
                          <a:cs typeface="Times New Roman" panose="02020603050405020304" pitchFamily="18" charset="0"/>
                        </a:rPr>
                        <a:t>時間外勤務の適正な把握・管理</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◆全庁周知を実施</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.9</a:t>
                      </a:r>
                      <a:r>
                        <a:rPr lang="ja-JP" sz="1000" kern="100" dirty="0">
                          <a:solidFill>
                            <a:schemeClr val="tx1"/>
                          </a:solidFill>
                          <a:effectLst/>
                          <a:latin typeface="+mn-ea"/>
                          <a:ea typeface="+mn-ea"/>
                          <a:cs typeface="Times New Roman" panose="02020603050405020304" pitchFamily="18" charset="0"/>
                        </a:rPr>
                        <a:t>）</a:t>
                      </a:r>
                    </a:p>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◆ゆとり推進月間（</a:t>
                      </a:r>
                      <a:r>
                        <a:rPr lang="en-US" sz="1000" kern="100" dirty="0">
                          <a:solidFill>
                            <a:schemeClr val="tx1"/>
                          </a:solidFill>
                          <a:effectLst/>
                          <a:latin typeface="+mn-ea"/>
                          <a:ea typeface="+mn-ea"/>
                          <a:cs typeface="Times New Roman" panose="02020603050405020304" pitchFamily="18" charset="0"/>
                        </a:rPr>
                        <a:t>11</a:t>
                      </a:r>
                      <a:r>
                        <a:rPr lang="ja-JP" sz="1000" kern="100" dirty="0">
                          <a:solidFill>
                            <a:schemeClr val="tx1"/>
                          </a:solidFill>
                          <a:effectLst/>
                          <a:latin typeface="+mn-ea"/>
                          <a:ea typeface="+mn-ea"/>
                          <a:cs typeface="Times New Roman" panose="02020603050405020304" pitchFamily="18" charset="0"/>
                        </a:rPr>
                        <a:t>月）に合わせ重点的に取組む</a:t>
                      </a:r>
                    </a:p>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◆年度内に把握方法を検討</a:t>
                      </a:r>
                    </a:p>
                  </a:txBody>
                  <a:tcPr marL="68580" marR="68580" marT="0" marB="0" anchor="ctr">
                    <a:solidFill>
                      <a:schemeClr val="accent5">
                        <a:tint val="40000"/>
                      </a:schemeClr>
                    </a:solidFill>
                  </a:tcPr>
                </a:tc>
                <a:extLst>
                  <a:ext uri="{0D108BD9-81ED-4DB2-BD59-A6C34878D82A}">
                    <a16:rowId xmlns:a16="http://schemas.microsoft.com/office/drawing/2014/main" val="2795428039"/>
                  </a:ext>
                </a:extLst>
              </a:tr>
              <a:tr h="372087">
                <a:tc vMerge="1">
                  <a:txBody>
                    <a:bodyPr/>
                    <a:lstStyle/>
                    <a:p>
                      <a:endParaRPr kumimoji="1" lang="ja-JP" altLang="en-US"/>
                    </a:p>
                  </a:txBody>
                  <a:tcPr/>
                </a:tc>
                <a:tc>
                  <a:txBody>
                    <a:bodyPr/>
                    <a:lstStyle/>
                    <a:p>
                      <a:pPr algn="just">
                        <a:lnSpc>
                          <a:spcPts val="1200"/>
                        </a:lnSpc>
                        <a:spcAft>
                          <a:spcPts val="0"/>
                        </a:spcAft>
                      </a:pPr>
                      <a:r>
                        <a:rPr lang="ja-JP" sz="1000" b="1" kern="100" dirty="0">
                          <a:effectLst/>
                          <a:latin typeface="+mn-ea"/>
                          <a:ea typeface="+mn-ea"/>
                          <a:cs typeface="Times New Roman" panose="02020603050405020304" pitchFamily="18" charset="0"/>
                        </a:rPr>
                        <a:t>年次休暇の取得促進</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◆全庁周知を実施</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.9</a:t>
                      </a:r>
                      <a:r>
                        <a:rPr lang="ja-JP" sz="1000" kern="100" dirty="0">
                          <a:solidFill>
                            <a:schemeClr val="tx1"/>
                          </a:solidFill>
                          <a:effectLst/>
                          <a:latin typeface="+mn-ea"/>
                          <a:ea typeface="+mn-ea"/>
                          <a:cs typeface="Times New Roman" panose="02020603050405020304" pitchFamily="18" charset="0"/>
                        </a:rPr>
                        <a:t>）</a:t>
                      </a:r>
                    </a:p>
                    <a:p>
                      <a:pPr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◆ゆとり推進月間（</a:t>
                      </a:r>
                      <a:r>
                        <a:rPr lang="en-US" sz="1000" kern="100" dirty="0">
                          <a:solidFill>
                            <a:schemeClr val="tx1"/>
                          </a:solidFill>
                          <a:effectLst/>
                          <a:latin typeface="+mn-ea"/>
                          <a:ea typeface="+mn-ea"/>
                          <a:cs typeface="Times New Roman" panose="02020603050405020304" pitchFamily="18" charset="0"/>
                        </a:rPr>
                        <a:t>11</a:t>
                      </a:r>
                      <a:r>
                        <a:rPr lang="ja-JP" sz="1000" kern="100" dirty="0">
                          <a:solidFill>
                            <a:schemeClr val="tx1"/>
                          </a:solidFill>
                          <a:effectLst/>
                          <a:latin typeface="+mn-ea"/>
                          <a:ea typeface="+mn-ea"/>
                          <a:cs typeface="Times New Roman" panose="02020603050405020304" pitchFamily="18" charset="0"/>
                        </a:rPr>
                        <a:t>月）に合わせ重点的に取組む</a:t>
                      </a:r>
                    </a:p>
                  </a:txBody>
                  <a:tcPr marL="68580" marR="68580" marT="0" marB="0" anchor="ctr">
                    <a:solidFill>
                      <a:schemeClr val="accent5">
                        <a:tint val="40000"/>
                      </a:schemeClr>
                    </a:solidFill>
                  </a:tcPr>
                </a:tc>
                <a:extLst>
                  <a:ext uri="{0D108BD9-81ED-4DB2-BD59-A6C34878D82A}">
                    <a16:rowId xmlns:a16="http://schemas.microsoft.com/office/drawing/2014/main" val="2961289239"/>
                  </a:ext>
                </a:extLst>
              </a:tr>
              <a:tr h="238786">
                <a:tc vMerge="1">
                  <a:txBody>
                    <a:bodyPr/>
                    <a:lstStyle/>
                    <a:p>
                      <a:endParaRPr kumimoji="1" lang="ja-JP" altLang="en-US"/>
                    </a:p>
                  </a:txBody>
                  <a:tcPr/>
                </a:tc>
                <a:tc>
                  <a:txBody>
                    <a:bodyPr/>
                    <a:lstStyle/>
                    <a:p>
                      <a:pPr algn="just">
                        <a:lnSpc>
                          <a:spcPts val="1200"/>
                        </a:lnSpc>
                        <a:spcAft>
                          <a:spcPts val="0"/>
                        </a:spcAft>
                      </a:pPr>
                      <a:r>
                        <a:rPr lang="ja-JP" sz="1000" b="1" kern="100">
                          <a:effectLst/>
                          <a:latin typeface="+mn-ea"/>
                          <a:ea typeface="+mn-ea"/>
                          <a:cs typeface="Times New Roman" panose="02020603050405020304" pitchFamily="18" charset="0"/>
                        </a:rPr>
                        <a:t>前倒し採用の実施</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.11</a:t>
                      </a:r>
                      <a:r>
                        <a:rPr lang="ja-JP" sz="1000" kern="100" dirty="0">
                          <a:solidFill>
                            <a:schemeClr val="tx1"/>
                          </a:solidFill>
                          <a:effectLst/>
                          <a:latin typeface="+mn-ea"/>
                          <a:ea typeface="+mn-ea"/>
                          <a:cs typeface="Times New Roman" panose="02020603050405020304" pitchFamily="18" charset="0"/>
                        </a:rPr>
                        <a:t>から実施</a:t>
                      </a:r>
                    </a:p>
                  </a:txBody>
                  <a:tcPr marL="68580" marR="68580" marT="0" marB="0" anchor="ctr">
                    <a:solidFill>
                      <a:schemeClr val="accent5">
                        <a:tint val="40000"/>
                      </a:schemeClr>
                    </a:solidFill>
                  </a:tcPr>
                </a:tc>
                <a:extLst>
                  <a:ext uri="{0D108BD9-81ED-4DB2-BD59-A6C34878D82A}">
                    <a16:rowId xmlns:a16="http://schemas.microsoft.com/office/drawing/2014/main" val="576920861"/>
                  </a:ext>
                </a:extLst>
              </a:tr>
              <a:tr h="372087">
                <a:tc rowSpan="2">
                  <a:txBody>
                    <a:bodyPr/>
                    <a:lstStyle/>
                    <a:p>
                      <a:pPr algn="just">
                        <a:lnSpc>
                          <a:spcPts val="1200"/>
                        </a:lnSpc>
                        <a:spcAft>
                          <a:spcPts val="0"/>
                        </a:spcAft>
                      </a:pPr>
                      <a:r>
                        <a:rPr lang="ja-JP" sz="1000" b="1" kern="100">
                          <a:effectLst/>
                          <a:latin typeface="+mn-ea"/>
                          <a:ea typeface="+mn-ea"/>
                          <a:cs typeface="Times New Roman" panose="02020603050405020304" pitchFamily="18" charset="0"/>
                        </a:rPr>
                        <a:t>知識や経験を補う</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algn="just">
                        <a:lnSpc>
                          <a:spcPts val="1200"/>
                        </a:lnSpc>
                        <a:spcAft>
                          <a:spcPts val="0"/>
                        </a:spcAft>
                      </a:pPr>
                      <a:r>
                        <a:rPr lang="ja-JP" sz="1000" b="1" kern="100">
                          <a:effectLst/>
                          <a:latin typeface="+mn-ea"/>
                          <a:ea typeface="+mn-ea"/>
                          <a:cs typeface="Times New Roman" panose="02020603050405020304" pitchFamily="18" charset="0"/>
                        </a:rPr>
                        <a:t>庁内ウェブページの検索機能の向上</a:t>
                      </a:r>
                      <a:endParaRPr lang="ja-JP" sz="1000" kern="10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◆絞込み検索機能の上手な使い方の紹介、マニュアルの整備</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.10</a:t>
                      </a:r>
                      <a:r>
                        <a:rPr lang="ja-JP" sz="1000" kern="100" dirty="0">
                          <a:solidFill>
                            <a:schemeClr val="tx1"/>
                          </a:solidFill>
                          <a:effectLst/>
                          <a:latin typeface="+mn-ea"/>
                          <a:ea typeface="+mn-ea"/>
                          <a:cs typeface="Times New Roman" panose="02020603050405020304" pitchFamily="18" charset="0"/>
                        </a:rPr>
                        <a:t>）</a:t>
                      </a:r>
                    </a:p>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◆ＩＴ・業務改革課の庁内ウェブページの再構築・シェアポイントへの</a:t>
                      </a:r>
                      <a:r>
                        <a:rPr lang="ja-JP" sz="1000" kern="100" dirty="0" smtClean="0">
                          <a:solidFill>
                            <a:schemeClr val="tx1"/>
                          </a:solidFill>
                          <a:effectLst/>
                          <a:latin typeface="+mn-ea"/>
                          <a:ea typeface="+mn-ea"/>
                          <a:cs typeface="Times New Roman" panose="02020603050405020304" pitchFamily="18" charset="0"/>
                        </a:rPr>
                        <a:t>移行（</a:t>
                      </a:r>
                      <a:r>
                        <a:rPr lang="en-US" altLang="ja-JP" sz="1000" kern="100" dirty="0" smtClean="0">
                          <a:solidFill>
                            <a:schemeClr val="tx1"/>
                          </a:solidFill>
                          <a:effectLst/>
                          <a:latin typeface="+mn-ea"/>
                          <a:ea typeface="+mn-ea"/>
                          <a:cs typeface="Times New Roman" panose="02020603050405020304" pitchFamily="18" charset="0"/>
                        </a:rPr>
                        <a:t>2018.8</a:t>
                      </a:r>
                      <a:r>
                        <a:rPr lang="ja-JP"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◆しごとポータルサイトの改善</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2018.4</a:t>
                      </a:r>
                      <a:r>
                        <a:rPr lang="ja-JP"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3778915112"/>
                  </a:ext>
                </a:extLst>
              </a:tr>
              <a:tr h="372087">
                <a:tc vMerge="1">
                  <a:txBody>
                    <a:bodyPr/>
                    <a:lstStyle/>
                    <a:p>
                      <a:endParaRPr kumimoji="1" lang="ja-JP" altLang="en-US"/>
                    </a:p>
                  </a:txBody>
                  <a:tcPr/>
                </a:tc>
                <a:tc>
                  <a:txBody>
                    <a:bodyPr/>
                    <a:lstStyle/>
                    <a:p>
                      <a:pPr algn="just">
                        <a:lnSpc>
                          <a:spcPts val="1200"/>
                        </a:lnSpc>
                        <a:spcAft>
                          <a:spcPts val="0"/>
                        </a:spcAft>
                      </a:pPr>
                      <a:r>
                        <a:rPr lang="ja-JP" sz="1000" b="1" kern="100" dirty="0">
                          <a:effectLst/>
                          <a:latin typeface="+mn-ea"/>
                          <a:ea typeface="+mn-ea"/>
                          <a:cs typeface="Times New Roman" panose="02020603050405020304" pitchFamily="18" charset="0"/>
                        </a:rPr>
                        <a:t>次世代情報システム技術の導入</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◆人工知能（ＡＩ）の事例研究、企業の先端技術の情報把握、自治体導入事例などの情報の把握</a:t>
                      </a:r>
                    </a:p>
                    <a:p>
                      <a:pPr marL="152400" indent="-152400" algn="just">
                        <a:lnSpc>
                          <a:spcPts val="1200"/>
                        </a:lnSpc>
                        <a:spcAft>
                          <a:spcPts val="0"/>
                        </a:spcAft>
                      </a:pPr>
                      <a:r>
                        <a:rPr lang="ja-JP" sz="1000" kern="100" dirty="0">
                          <a:solidFill>
                            <a:schemeClr val="tx1"/>
                          </a:solidFill>
                          <a:effectLst/>
                          <a:latin typeface="+mn-ea"/>
                          <a:ea typeface="+mn-ea"/>
                          <a:cs typeface="Times New Roman" panose="02020603050405020304" pitchFamily="18" charset="0"/>
                        </a:rPr>
                        <a:t>◆音声認識技術（ＡＩ）の課内試行、◆庁内ニーズ把握</a:t>
                      </a:r>
                      <a:r>
                        <a:rPr lang="ja-JP"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2017</a:t>
                      </a:r>
                      <a:r>
                        <a:rPr lang="en-US" sz="1000" kern="100" dirty="0" smtClean="0">
                          <a:solidFill>
                            <a:schemeClr val="tx1"/>
                          </a:solidFill>
                          <a:effectLst/>
                          <a:latin typeface="+mn-ea"/>
                          <a:ea typeface="+mn-ea"/>
                          <a:cs typeface="Times New Roman" panose="02020603050405020304" pitchFamily="18" charset="0"/>
                        </a:rPr>
                        <a:t>.10</a:t>
                      </a:r>
                      <a:r>
                        <a:rPr lang="ja-JP" sz="1000" kern="100" dirty="0">
                          <a:solidFill>
                            <a:schemeClr val="tx1"/>
                          </a:solidFill>
                          <a:effectLst/>
                          <a:latin typeface="+mn-ea"/>
                          <a:ea typeface="+mn-ea"/>
                          <a:cs typeface="Times New Roman" panose="02020603050405020304" pitchFamily="18" charset="0"/>
                        </a:rPr>
                        <a:t>～）</a:t>
                      </a:r>
                      <a:r>
                        <a:rPr lang="en-US" sz="1000" kern="100" dirty="0">
                          <a:solidFill>
                            <a:schemeClr val="tx1"/>
                          </a:solidFill>
                          <a:effectLst/>
                          <a:latin typeface="+mn-ea"/>
                          <a:ea typeface="+mn-ea"/>
                          <a:cs typeface="Times New Roman" panose="02020603050405020304" pitchFamily="18" charset="0"/>
                        </a:rPr>
                        <a:t>19</a:t>
                      </a:r>
                      <a:r>
                        <a:rPr lang="ja-JP" sz="1000" kern="100" dirty="0">
                          <a:solidFill>
                            <a:schemeClr val="tx1"/>
                          </a:solidFill>
                          <a:effectLst/>
                          <a:latin typeface="+mn-ea"/>
                          <a:ea typeface="+mn-ea"/>
                          <a:cs typeface="Times New Roman" panose="02020603050405020304" pitchFamily="18" charset="0"/>
                        </a:rPr>
                        <a:t>所属から</a:t>
                      </a:r>
                      <a:r>
                        <a:rPr lang="ja-JP" sz="1000" kern="100" dirty="0" smtClean="0">
                          <a:solidFill>
                            <a:schemeClr val="tx1"/>
                          </a:solidFill>
                          <a:effectLst/>
                          <a:latin typeface="+mn-ea"/>
                          <a:ea typeface="+mn-ea"/>
                          <a:cs typeface="Times New Roman" panose="02020603050405020304" pitchFamily="18" charset="0"/>
                        </a:rPr>
                        <a:t>回答</a:t>
                      </a: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r>
                        <a:rPr lang="ja-JP" altLang="en-US" sz="1000" kern="100" dirty="0" smtClean="0">
                          <a:solidFill>
                            <a:schemeClr val="tx1"/>
                          </a:solidFill>
                          <a:effectLst/>
                          <a:latin typeface="+mn-ea"/>
                          <a:ea typeface="+mn-ea"/>
                          <a:cs typeface="Times New Roman" panose="02020603050405020304" pitchFamily="18" charset="0"/>
                        </a:rPr>
                        <a:t>◆</a:t>
                      </a:r>
                      <a:r>
                        <a:rPr lang="ja-JP" altLang="ja-JP" sz="1000" kern="100" dirty="0" smtClean="0">
                          <a:solidFill>
                            <a:schemeClr val="tx1"/>
                          </a:solidFill>
                          <a:effectLst/>
                          <a:latin typeface="+mn-ea"/>
                          <a:ea typeface="+mn-ea"/>
                          <a:cs typeface="Times New Roman" panose="02020603050405020304" pitchFamily="18" charset="0"/>
                        </a:rPr>
                        <a:t>音声認識技術（ＡＩ）</a:t>
                      </a:r>
                      <a:r>
                        <a:rPr lang="ja-JP" altLang="en-US" sz="1000" kern="100" dirty="0" smtClean="0">
                          <a:solidFill>
                            <a:schemeClr val="tx1"/>
                          </a:solidFill>
                          <a:effectLst/>
                          <a:latin typeface="+mn-ea"/>
                          <a:ea typeface="+mn-ea"/>
                          <a:cs typeface="Times New Roman" panose="02020603050405020304" pitchFamily="18" charset="0"/>
                        </a:rPr>
                        <a:t>を活用した議事録等の作成支援を開始（</a:t>
                      </a:r>
                      <a:r>
                        <a:rPr lang="en-US" altLang="ja-JP" sz="1000" kern="100" dirty="0" smtClean="0">
                          <a:solidFill>
                            <a:schemeClr val="tx1"/>
                          </a:solidFill>
                          <a:effectLst/>
                          <a:latin typeface="+mn-ea"/>
                          <a:ea typeface="+mn-ea"/>
                          <a:cs typeface="Times New Roman" panose="02020603050405020304" pitchFamily="18" charset="0"/>
                        </a:rPr>
                        <a:t>2018.5</a:t>
                      </a:r>
                      <a:r>
                        <a:rPr lang="ja-JP" altLang="en-US" sz="1000" kern="100" dirty="0" smtClean="0">
                          <a:solidFill>
                            <a:schemeClr val="tx1"/>
                          </a:solidFill>
                          <a:effectLst/>
                          <a:latin typeface="+mn-ea"/>
                          <a:ea typeface="+mn-ea"/>
                          <a:cs typeface="Times New Roman" panose="02020603050405020304" pitchFamily="18" charset="0"/>
                        </a:rPr>
                        <a:t>～）</a:t>
                      </a:r>
                      <a:endParaRPr lang="en-US" altLang="ja-JP" sz="1000" kern="100" dirty="0" smtClean="0">
                        <a:solidFill>
                          <a:schemeClr val="tx1"/>
                        </a:solidFill>
                        <a:effectLst/>
                        <a:latin typeface="+mn-ea"/>
                        <a:ea typeface="+mn-ea"/>
                        <a:cs typeface="Times New Roman" panose="02020603050405020304" pitchFamily="18" charset="0"/>
                      </a:endParaRPr>
                    </a:p>
                    <a:p>
                      <a:pPr marL="152400" indent="-152400" algn="just">
                        <a:lnSpc>
                          <a:spcPts val="1200"/>
                        </a:lnSpc>
                        <a:spcAft>
                          <a:spcPts val="0"/>
                        </a:spcAft>
                      </a:pPr>
                      <a:r>
                        <a:rPr lang="ja-JP" altLang="en-US"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RPA</a:t>
                      </a:r>
                      <a:r>
                        <a:rPr lang="ja-JP" altLang="en-US" sz="1000" kern="100" dirty="0" smtClean="0">
                          <a:solidFill>
                            <a:schemeClr val="tx1"/>
                          </a:solidFill>
                          <a:effectLst/>
                          <a:latin typeface="+mn-ea"/>
                          <a:ea typeface="+mn-ea"/>
                          <a:cs typeface="Times New Roman" panose="02020603050405020304" pitchFamily="18" charset="0"/>
                        </a:rPr>
                        <a:t>導入の実証実験の実施（</a:t>
                      </a:r>
                      <a:r>
                        <a:rPr lang="en-US" altLang="ja-JP" sz="1000" kern="100" dirty="0" smtClean="0">
                          <a:solidFill>
                            <a:schemeClr val="tx1"/>
                          </a:solidFill>
                          <a:effectLst/>
                          <a:latin typeface="+mn-ea"/>
                          <a:ea typeface="+mn-ea"/>
                          <a:cs typeface="Times New Roman" panose="02020603050405020304" pitchFamily="18" charset="0"/>
                        </a:rPr>
                        <a:t>2018.3</a:t>
                      </a:r>
                      <a:r>
                        <a:rPr lang="ja-JP" altLang="en-US" sz="1000" kern="100" dirty="0" smtClean="0">
                          <a:solidFill>
                            <a:schemeClr val="tx1"/>
                          </a:solidFill>
                          <a:effectLst/>
                          <a:latin typeface="+mn-ea"/>
                          <a:ea typeface="+mn-ea"/>
                          <a:cs typeface="Times New Roman" panose="02020603050405020304" pitchFamily="18" charset="0"/>
                        </a:rPr>
                        <a:t>～</a:t>
                      </a:r>
                      <a:r>
                        <a:rPr lang="en-US" altLang="ja-JP" sz="1000" kern="100" dirty="0" smtClean="0">
                          <a:solidFill>
                            <a:schemeClr val="tx1"/>
                          </a:solidFill>
                          <a:effectLst/>
                          <a:latin typeface="+mn-ea"/>
                          <a:ea typeface="+mn-ea"/>
                          <a:cs typeface="Times New Roman" panose="02020603050405020304" pitchFamily="18" charset="0"/>
                        </a:rPr>
                        <a:t>9</a:t>
                      </a:r>
                      <a:r>
                        <a:rPr lang="ja-JP" altLang="en-US" sz="1000" kern="100" dirty="0" smtClean="0">
                          <a:solidFill>
                            <a:schemeClr val="tx1"/>
                          </a:solidFill>
                          <a:effectLst/>
                          <a:latin typeface="+mn-ea"/>
                          <a:ea typeface="+mn-ea"/>
                          <a:cs typeface="Times New Roman" panose="02020603050405020304" pitchFamily="18" charset="0"/>
                        </a:rPr>
                        <a:t>）</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1511169830"/>
                  </a:ext>
                </a:extLst>
              </a:tr>
              <a:tr h="372087">
                <a:tc>
                  <a:txBody>
                    <a:bodyPr/>
                    <a:lstStyle/>
                    <a:p>
                      <a:pPr algn="just">
                        <a:lnSpc>
                          <a:spcPts val="1800"/>
                        </a:lnSpc>
                        <a:spcAft>
                          <a:spcPts val="0"/>
                        </a:spcAft>
                      </a:pPr>
                      <a:r>
                        <a:rPr lang="ja-JP" sz="1000" b="1" kern="100" dirty="0">
                          <a:effectLst/>
                          <a:latin typeface="+mn-ea"/>
                          <a:ea typeface="+mn-ea"/>
                          <a:cs typeface="Times New Roman" panose="02020603050405020304" pitchFamily="18" charset="0"/>
                        </a:rPr>
                        <a:t>庁内推進</a:t>
                      </a:r>
                      <a:r>
                        <a:rPr lang="ja-JP" sz="1000" b="1" kern="100" dirty="0" smtClean="0">
                          <a:effectLst/>
                          <a:latin typeface="+mn-ea"/>
                          <a:ea typeface="+mn-ea"/>
                          <a:cs typeface="Times New Roman" panose="02020603050405020304" pitchFamily="18" charset="0"/>
                        </a:rPr>
                        <a:t>体制</a:t>
                      </a:r>
                      <a:endParaRPr lang="ja-JP" sz="1000" kern="100" dirty="0">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800"/>
                        </a:lnSpc>
                        <a:spcAft>
                          <a:spcPts val="0"/>
                        </a:spcAft>
                      </a:pPr>
                      <a:r>
                        <a:rPr kumimoji="1" lang="ja-JP" altLang="en-US" sz="1000" b="1" kern="100" dirty="0" smtClean="0">
                          <a:solidFill>
                            <a:schemeClr val="dk1"/>
                          </a:solidFill>
                          <a:effectLst/>
                          <a:latin typeface="+mn-ea"/>
                          <a:ea typeface="+mn-ea"/>
                          <a:cs typeface="Times New Roman" panose="02020603050405020304" pitchFamily="18" charset="0"/>
                        </a:rPr>
                        <a:t>庁内推進体制と部局の取組サポート</a:t>
                      </a:r>
                      <a:endParaRPr kumimoji="1" lang="ja-JP" sz="1000" b="1" kern="100" dirty="0">
                        <a:solidFill>
                          <a:schemeClr val="dk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tc>
                  <a:txBody>
                    <a:bodyPr/>
                    <a:lstStyle/>
                    <a:p>
                      <a:pPr marL="152400" indent="-152400" algn="just">
                        <a:lnSpc>
                          <a:spcPts val="1800"/>
                        </a:lnSpc>
                        <a:spcAft>
                          <a:spcPts val="0"/>
                        </a:spcAft>
                      </a:pPr>
                      <a:r>
                        <a:rPr lang="ja-JP" altLang="ja-JP" sz="1000" kern="100" dirty="0" smtClean="0">
                          <a:effectLst/>
                          <a:latin typeface="+mn-ea"/>
                          <a:ea typeface="+mn-ea"/>
                          <a:cs typeface="Times New Roman" panose="02020603050405020304" pitchFamily="18" charset="0"/>
                        </a:rPr>
                        <a:t>◆働き方改革推進責任者</a:t>
                      </a:r>
                      <a:r>
                        <a:rPr lang="ja-JP" altLang="ja-JP" sz="1000" kern="100" dirty="0" smtClean="0">
                          <a:solidFill>
                            <a:schemeClr val="tx1"/>
                          </a:solidFill>
                          <a:effectLst/>
                          <a:latin typeface="+mn-ea"/>
                          <a:ea typeface="+mn-ea"/>
                          <a:cs typeface="Times New Roman" panose="02020603050405020304" pitchFamily="18" charset="0"/>
                        </a:rPr>
                        <a:t>会議（第</a:t>
                      </a:r>
                      <a:r>
                        <a:rPr lang="en-US" altLang="ja-JP" sz="1000" kern="100" dirty="0" smtClean="0">
                          <a:solidFill>
                            <a:schemeClr val="tx1"/>
                          </a:solidFill>
                          <a:effectLst/>
                          <a:latin typeface="+mn-ea"/>
                          <a:ea typeface="+mn-ea"/>
                          <a:cs typeface="Times New Roman" panose="02020603050405020304" pitchFamily="18" charset="0"/>
                        </a:rPr>
                        <a:t>1</a:t>
                      </a:r>
                      <a:r>
                        <a:rPr lang="ja-JP" altLang="en-US" sz="1000" kern="100" dirty="0" smtClean="0">
                          <a:solidFill>
                            <a:schemeClr val="tx1"/>
                          </a:solidFill>
                          <a:effectLst/>
                          <a:latin typeface="+mn-ea"/>
                          <a:ea typeface="+mn-ea"/>
                          <a:cs typeface="Times New Roman" panose="02020603050405020304" pitchFamily="18" charset="0"/>
                        </a:rPr>
                        <a:t>回</a:t>
                      </a:r>
                      <a:r>
                        <a:rPr lang="en-US" altLang="ja-JP" sz="1000" kern="100" dirty="0" smtClean="0">
                          <a:solidFill>
                            <a:schemeClr val="tx1"/>
                          </a:solidFill>
                          <a:effectLst/>
                          <a:latin typeface="+mn-ea"/>
                          <a:ea typeface="+mn-ea"/>
                          <a:cs typeface="Times New Roman" panose="02020603050405020304" pitchFamily="18" charset="0"/>
                        </a:rPr>
                        <a:t>2017.7.20</a:t>
                      </a:r>
                      <a:r>
                        <a:rPr lang="ja-JP" altLang="ja-JP" sz="1000" kern="100" dirty="0" smtClean="0">
                          <a:solidFill>
                            <a:schemeClr val="tx1"/>
                          </a:solidFill>
                          <a:effectLst/>
                          <a:latin typeface="+mn-ea"/>
                          <a:ea typeface="+mn-ea"/>
                          <a:cs typeface="Times New Roman" panose="02020603050405020304" pitchFamily="18" charset="0"/>
                        </a:rPr>
                        <a:t>・第</a:t>
                      </a:r>
                      <a:r>
                        <a:rPr lang="en-US" altLang="ja-JP" sz="1000" kern="100" dirty="0" smtClean="0">
                          <a:solidFill>
                            <a:schemeClr val="tx1"/>
                          </a:solidFill>
                          <a:effectLst/>
                          <a:latin typeface="+mn-ea"/>
                          <a:ea typeface="+mn-ea"/>
                          <a:cs typeface="Times New Roman" panose="02020603050405020304" pitchFamily="18" charset="0"/>
                        </a:rPr>
                        <a:t>2</a:t>
                      </a:r>
                      <a:r>
                        <a:rPr lang="ja-JP" altLang="ja-JP" sz="1000" kern="100" dirty="0" smtClean="0">
                          <a:solidFill>
                            <a:schemeClr val="tx1"/>
                          </a:solidFill>
                          <a:effectLst/>
                          <a:latin typeface="+mn-ea"/>
                          <a:ea typeface="+mn-ea"/>
                          <a:cs typeface="Times New Roman" panose="02020603050405020304" pitchFamily="18" charset="0"/>
                        </a:rPr>
                        <a:t>回</a:t>
                      </a:r>
                      <a:r>
                        <a:rPr lang="en-US" altLang="ja-JP" sz="1000" kern="100" dirty="0" smtClean="0">
                          <a:solidFill>
                            <a:schemeClr val="tx1"/>
                          </a:solidFill>
                          <a:effectLst/>
                          <a:latin typeface="+mn-ea"/>
                          <a:ea typeface="+mn-ea"/>
                          <a:cs typeface="Times New Roman" panose="02020603050405020304" pitchFamily="18" charset="0"/>
                        </a:rPr>
                        <a:t>2017.11.17</a:t>
                      </a:r>
                      <a:r>
                        <a:rPr lang="ja-JP" altLang="ja-JP" sz="1000" kern="100" dirty="0" smtClean="0">
                          <a:solidFill>
                            <a:schemeClr val="tx1"/>
                          </a:solidFill>
                          <a:effectLst/>
                          <a:latin typeface="+mn-ea"/>
                          <a:ea typeface="+mn-ea"/>
                          <a:cs typeface="Times New Roman" panose="02020603050405020304" pitchFamily="18" charset="0"/>
                        </a:rPr>
                        <a:t>）</a:t>
                      </a:r>
                    </a:p>
                    <a:p>
                      <a:pPr marL="152400" indent="-152400" algn="just">
                        <a:lnSpc>
                          <a:spcPts val="1800"/>
                        </a:lnSpc>
                        <a:spcAft>
                          <a:spcPts val="0"/>
                        </a:spcAft>
                      </a:pPr>
                      <a:r>
                        <a:rPr lang="ja-JP" altLang="ja-JP" sz="1000" kern="100" dirty="0" smtClean="0">
                          <a:solidFill>
                            <a:schemeClr val="tx1"/>
                          </a:solidFill>
                          <a:effectLst/>
                          <a:latin typeface="+mn-ea"/>
                          <a:ea typeface="+mn-ea"/>
                          <a:cs typeface="Times New Roman" panose="02020603050405020304" pitchFamily="18" charset="0"/>
                        </a:rPr>
                        <a:t>◆働き方改革・</a:t>
                      </a:r>
                      <a:r>
                        <a:rPr lang="en-US" altLang="ja-JP" sz="1000" kern="100" dirty="0" smtClean="0">
                          <a:solidFill>
                            <a:schemeClr val="tx1"/>
                          </a:solidFill>
                          <a:effectLst/>
                          <a:latin typeface="+mn-ea"/>
                          <a:ea typeface="+mn-ea"/>
                          <a:cs typeface="Times New Roman" panose="02020603050405020304" pitchFamily="18" charset="0"/>
                        </a:rPr>
                        <a:t>IT</a:t>
                      </a:r>
                      <a:r>
                        <a:rPr lang="ja-JP" altLang="ja-JP" sz="1000" kern="100" dirty="0" smtClean="0">
                          <a:solidFill>
                            <a:schemeClr val="tx1"/>
                          </a:solidFill>
                          <a:effectLst/>
                          <a:latin typeface="+mn-ea"/>
                          <a:ea typeface="+mn-ea"/>
                          <a:cs typeface="Times New Roman" panose="02020603050405020304" pitchFamily="18" charset="0"/>
                        </a:rPr>
                        <a:t>セミナー（</a:t>
                      </a:r>
                      <a:r>
                        <a:rPr lang="en-US" altLang="ja-JP" sz="1000" kern="100" dirty="0" smtClean="0">
                          <a:solidFill>
                            <a:schemeClr val="tx1"/>
                          </a:solidFill>
                          <a:effectLst/>
                          <a:latin typeface="+mn-ea"/>
                          <a:ea typeface="+mn-ea"/>
                          <a:cs typeface="Times New Roman" panose="02020603050405020304" pitchFamily="18" charset="0"/>
                        </a:rPr>
                        <a:t>2017.11.27</a:t>
                      </a:r>
                      <a:r>
                        <a:rPr lang="ja-JP" altLang="ja-JP" sz="1000" kern="100" dirty="0" smtClean="0">
                          <a:solidFill>
                            <a:schemeClr val="tx1"/>
                          </a:solidFill>
                          <a:effectLst/>
                          <a:latin typeface="+mn-ea"/>
                          <a:ea typeface="+mn-ea"/>
                          <a:cs typeface="Times New Roman" panose="02020603050405020304" pitchFamily="18" charset="0"/>
                        </a:rPr>
                        <a:t>）</a:t>
                      </a:r>
                      <a:endParaRPr lang="ja-JP" altLang="ja-JP" sz="10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tint val="40000"/>
                      </a:schemeClr>
                    </a:solidFill>
                  </a:tcPr>
                </a:tc>
                <a:extLst>
                  <a:ext uri="{0D108BD9-81ED-4DB2-BD59-A6C34878D82A}">
                    <a16:rowId xmlns:a16="http://schemas.microsoft.com/office/drawing/2014/main" val="3441498433"/>
                  </a:ext>
                </a:extLst>
              </a:tr>
            </a:tbl>
          </a:graphicData>
        </a:graphic>
      </p:graphicFrame>
      <p:sp>
        <p:nvSpPr>
          <p:cNvPr id="4" name="タイトル 1"/>
          <p:cNvSpPr txBox="1">
            <a:spLocks/>
          </p:cNvSpPr>
          <p:nvPr/>
        </p:nvSpPr>
        <p:spPr>
          <a:xfrm>
            <a:off x="251520" y="92474"/>
            <a:ext cx="8675270" cy="354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smtClean="0"/>
              <a:t>■第</a:t>
            </a:r>
            <a:r>
              <a:rPr lang="ja-JP" altLang="en-US" sz="1400" b="1" dirty="0"/>
              <a:t>２</a:t>
            </a:r>
            <a:r>
              <a:rPr lang="ja-JP" altLang="en-US" sz="1400" b="1" dirty="0" smtClean="0"/>
              <a:t>弾の</a:t>
            </a:r>
            <a:r>
              <a:rPr lang="ja-JP" altLang="en-US" sz="1400" b="1" dirty="0"/>
              <a:t>取組</a:t>
            </a:r>
            <a:r>
              <a:rPr lang="ja-JP" altLang="en-US" sz="1400" b="1" dirty="0" smtClean="0"/>
              <a:t>状況</a:t>
            </a:r>
            <a:endParaRPr lang="ja-JP" altLang="en-US" sz="1400" b="1" dirty="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117</a:t>
            </a:fld>
            <a:endParaRPr kumimoji="1" lang="ja-JP" altLang="en-US"/>
          </a:p>
        </p:txBody>
      </p:sp>
    </p:spTree>
    <p:extLst>
      <p:ext uri="{BB962C8B-B14F-4D97-AF65-F5344CB8AC3E}">
        <p14:creationId xmlns:p14="http://schemas.microsoft.com/office/powerpoint/2010/main" val="18873437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６．</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Ⅳ</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（６）</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業務執行の刷新</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ＩＣＴ活用</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87966557"/>
              </p:ext>
            </p:extLst>
          </p:nvPr>
        </p:nvGraphicFramePr>
        <p:xfrm>
          <a:off x="100095" y="548680"/>
          <a:ext cx="9043905" cy="5055868"/>
        </p:xfrm>
        <a:graphic>
          <a:graphicData uri="http://schemas.openxmlformats.org/drawingml/2006/table">
            <a:tbl>
              <a:tblPr firstRow="1" bandRow="1">
                <a:tableStyleId>{5940675A-B579-460E-94D1-54222C63F5DA}</a:tableStyleId>
              </a:tblPr>
              <a:tblGrid>
                <a:gridCol w="2260977">
                  <a:extLst>
                    <a:ext uri="{9D8B030D-6E8A-4147-A177-3AD203B41FA5}">
                      <a16:colId xmlns:a16="http://schemas.microsoft.com/office/drawing/2014/main" val="20000"/>
                    </a:ext>
                  </a:extLst>
                </a:gridCol>
                <a:gridCol w="2260977">
                  <a:extLst>
                    <a:ext uri="{9D8B030D-6E8A-4147-A177-3AD203B41FA5}">
                      <a16:colId xmlns:a16="http://schemas.microsoft.com/office/drawing/2014/main" val="20001"/>
                    </a:ext>
                  </a:extLst>
                </a:gridCol>
                <a:gridCol w="2254208">
                  <a:extLst>
                    <a:ext uri="{9D8B030D-6E8A-4147-A177-3AD203B41FA5}">
                      <a16:colId xmlns:a16="http://schemas.microsoft.com/office/drawing/2014/main" val="20002"/>
                    </a:ext>
                  </a:extLst>
                </a:gridCol>
                <a:gridCol w="2267743">
                  <a:extLst>
                    <a:ext uri="{9D8B030D-6E8A-4147-A177-3AD203B41FA5}">
                      <a16:colId xmlns:a16="http://schemas.microsoft.com/office/drawing/2014/main" val="20003"/>
                    </a:ext>
                  </a:extLst>
                </a:gridCol>
              </a:tblGrid>
              <a:tr h="36159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105148">
                <a:tc rowSpan="2">
                  <a:txBody>
                    <a:bodyPr/>
                    <a:lstStyle/>
                    <a:p>
                      <a:pPr marL="0" indent="0"/>
                      <a:r>
                        <a:rPr kumimoji="1" lang="ja-JP" altLang="en-US" sz="1400" dirty="0" smtClean="0">
                          <a:solidFill>
                            <a:schemeClr val="tx1"/>
                          </a:solidFill>
                        </a:rPr>
                        <a:t>　情報通信技術（ＩＣＴ）は大きく発展しており、生産性の向上などの社会的課題の解決にＩＣＴの利活用が有効。</a:t>
                      </a:r>
                      <a:endParaRPr kumimoji="1" lang="en-US" altLang="ja-JP" sz="1400" dirty="0" smtClean="0">
                        <a:solidFill>
                          <a:schemeClr val="tx1"/>
                        </a:solidFill>
                      </a:endParaRPr>
                    </a:p>
                    <a:p>
                      <a:pPr marL="0" indent="0"/>
                      <a:endParaRPr kumimoji="1" lang="en-US" altLang="ja-JP" sz="10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ja-JP" altLang="en-US" sz="1400" dirty="0" smtClean="0">
                        <a:solidFill>
                          <a:schemeClr val="tx1"/>
                        </a:solidFill>
                      </a:endParaRPr>
                    </a:p>
                    <a:p>
                      <a:pPr marL="0" indent="0"/>
                      <a:r>
                        <a:rPr kumimoji="1" lang="ja-JP" altLang="en-US" sz="1400" dirty="0" smtClean="0">
                          <a:solidFill>
                            <a:schemeClr val="tx1"/>
                          </a:solidFill>
                        </a:rPr>
                        <a:t>　</a:t>
                      </a: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①　</a:t>
                      </a:r>
                      <a:r>
                        <a:rPr kumimoji="1" lang="ja-JP" altLang="en-US" sz="1400" dirty="0" smtClean="0">
                          <a:solidFill>
                            <a:schemeClr val="tx1"/>
                          </a:solidFill>
                          <a:latin typeface="+mn-ea"/>
                          <a:ea typeface="+mn-ea"/>
                        </a:rPr>
                        <a:t>次世代技術等の</a:t>
                      </a:r>
                      <a:r>
                        <a:rPr kumimoji="1" lang="en-US" altLang="ja-JP" sz="1400" dirty="0" smtClean="0">
                          <a:solidFill>
                            <a:schemeClr val="tx1"/>
                          </a:solidFill>
                          <a:latin typeface="+mn-ea"/>
                          <a:ea typeface="+mn-ea"/>
                        </a:rPr>
                        <a:t>ICT</a:t>
                      </a:r>
                      <a:r>
                        <a:rPr kumimoji="1" lang="ja-JP" altLang="en-US" sz="1400" dirty="0" smtClean="0">
                          <a:solidFill>
                            <a:schemeClr val="tx1"/>
                          </a:solidFill>
                          <a:latin typeface="+mn-ea"/>
                          <a:ea typeface="+mn-ea"/>
                        </a:rPr>
                        <a:t>を</a:t>
                      </a:r>
                      <a:endParaRPr kumimoji="1" lang="en-US" altLang="ja-JP" sz="1400" dirty="0" smtClean="0">
                        <a:solidFill>
                          <a:schemeClr val="tx1"/>
                        </a:solidFill>
                        <a:latin typeface="+mn-ea"/>
                        <a:ea typeface="+mn-ea"/>
                      </a:endParaRPr>
                    </a:p>
                    <a:p>
                      <a:pPr marL="0" indent="0"/>
                      <a:r>
                        <a:rPr kumimoji="1" lang="ja-JP" altLang="en-US" sz="1400" dirty="0" smtClean="0">
                          <a:solidFill>
                            <a:schemeClr val="tx1"/>
                          </a:solidFill>
                          <a:latin typeface="+mn-ea"/>
                          <a:ea typeface="+mn-ea"/>
                        </a:rPr>
                        <a:t>　行政活動に導入すること</a:t>
                      </a:r>
                      <a:endParaRPr kumimoji="1" lang="en-US" altLang="ja-JP" sz="1400" dirty="0" smtClean="0">
                        <a:solidFill>
                          <a:schemeClr val="tx1"/>
                        </a:solidFill>
                        <a:latin typeface="+mn-ea"/>
                        <a:ea typeface="+mn-ea"/>
                      </a:endParaRPr>
                    </a:p>
                    <a:p>
                      <a:pPr marL="0" indent="0"/>
                      <a:r>
                        <a:rPr kumimoji="1" lang="ja-JP" altLang="en-US" sz="1400" dirty="0" smtClean="0">
                          <a:solidFill>
                            <a:schemeClr val="tx1"/>
                          </a:solidFill>
                          <a:latin typeface="+mn-ea"/>
                          <a:ea typeface="+mn-ea"/>
                        </a:rPr>
                        <a:t>　で</a:t>
                      </a:r>
                      <a:r>
                        <a:rPr kumimoji="1" lang="ja-JP" altLang="en-US" sz="1400" dirty="0" smtClean="0">
                          <a:solidFill>
                            <a:schemeClr val="tx1"/>
                          </a:solidFill>
                        </a:rPr>
                        <a:t>職員の生産性の向上や</a:t>
                      </a:r>
                      <a:endParaRPr kumimoji="1" lang="en-US" altLang="ja-JP" sz="1400" dirty="0" smtClean="0">
                        <a:solidFill>
                          <a:schemeClr val="tx1"/>
                        </a:solidFill>
                      </a:endParaRPr>
                    </a:p>
                    <a:p>
                      <a:pPr marL="0" indent="0"/>
                      <a:r>
                        <a:rPr kumimoji="1" lang="ja-JP" altLang="en-US" sz="1400" dirty="0" smtClean="0">
                          <a:solidFill>
                            <a:schemeClr val="tx1"/>
                          </a:solidFill>
                        </a:rPr>
                        <a:t>　業務の効率化を図る。</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①次世代技術等の導入</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■ＩＣＴの利活用</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・タブレット端末機を本格導入　</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500</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台）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月～）</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・大手前庁舎に無線</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LAN</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を整備</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2016</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12</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月）</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■ＡＩの活用</a:t>
                      </a:r>
                      <a:endParaRPr kumimoji="1" lang="en-US" altLang="ja-JP"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・音声認識技術（ＡＩ）を活用した</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議事録等の作成支援</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2018</a:t>
                      </a:r>
                      <a:r>
                        <a:rPr kumimoji="1" lang="ja-JP" altLang="en-US" sz="1200" dirty="0" smtClean="0">
                          <a:solidFill>
                            <a:schemeClr val="tx1"/>
                          </a:solidFill>
                        </a:rPr>
                        <a:t>年</a:t>
                      </a:r>
                      <a:r>
                        <a:rPr kumimoji="1" lang="en-US" altLang="ja-JP" sz="1200" dirty="0" smtClean="0">
                          <a:solidFill>
                            <a:schemeClr val="tx1"/>
                          </a:solidFill>
                        </a:rPr>
                        <a:t>5</a:t>
                      </a:r>
                      <a:r>
                        <a:rPr kumimoji="1" lang="ja-JP" altLang="en-US" sz="1200" dirty="0" smtClean="0">
                          <a:solidFill>
                            <a:schemeClr val="tx1"/>
                          </a:solidFill>
                        </a:rPr>
                        <a:t>月～）</a:t>
                      </a:r>
                      <a:endParaRPr kumimoji="1" lang="en-US" altLang="ja-JP" sz="12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indent="0"/>
                      <a:r>
                        <a:rPr kumimoji="1" lang="ja-JP" altLang="en-US" sz="1400" dirty="0" smtClean="0">
                          <a:solidFill>
                            <a:schemeClr val="tx1"/>
                          </a:solidFill>
                        </a:rPr>
                        <a:t>①次世代技術等の導入</a:t>
                      </a:r>
                      <a:endParaRPr kumimoji="1" lang="en-US" altLang="ja-JP" sz="1400" dirty="0" smtClean="0">
                        <a:solidFill>
                          <a:schemeClr val="tx1"/>
                        </a:solidFill>
                      </a:endParaRPr>
                    </a:p>
                    <a:p>
                      <a:pPr marL="0" indent="0"/>
                      <a:r>
                        <a:rPr kumimoji="1" lang="ja-JP" altLang="en-US" sz="1400" dirty="0" smtClean="0">
                          <a:solidFill>
                            <a:schemeClr val="tx1"/>
                          </a:solidFill>
                        </a:rPr>
                        <a:t>■ＩＣＴの利活用</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・主にモバイルワークへ活用し、</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府職員の働き方改革を推進。</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・職員端末機の利便性向上。</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indent="0"/>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■ＡＩの活用</a:t>
                      </a:r>
                      <a:endParaRPr kumimoji="1" lang="en-US" altLang="ja-JP" sz="1400" dirty="0" smtClean="0">
                        <a:solidFill>
                          <a:schemeClr val="tx1"/>
                        </a:solidFill>
                      </a:endParaRPr>
                    </a:p>
                    <a:p>
                      <a:pPr marL="0" indent="0"/>
                      <a:r>
                        <a:rPr kumimoji="1" lang="ja-JP" altLang="en-US" sz="1200" dirty="0" smtClean="0">
                          <a:solidFill>
                            <a:schemeClr val="tx1"/>
                          </a:solidFill>
                        </a:rPr>
                        <a:t>・</a:t>
                      </a:r>
                      <a:r>
                        <a:rPr kumimoji="1" lang="ja-JP" altLang="en-US" sz="1200" strike="noStrike" dirty="0" smtClean="0">
                          <a:solidFill>
                            <a:schemeClr val="tx1"/>
                          </a:solidFill>
                        </a:rPr>
                        <a:t>議事録等の作成に係る負担</a:t>
                      </a:r>
                      <a:endParaRPr kumimoji="1" lang="en-US" altLang="ja-JP" sz="1200" strike="noStrike" dirty="0" smtClean="0">
                        <a:solidFill>
                          <a:schemeClr val="tx1"/>
                        </a:solidFill>
                      </a:endParaRPr>
                    </a:p>
                    <a:p>
                      <a:pPr marL="0" indent="0"/>
                      <a:r>
                        <a:rPr kumimoji="1" lang="ja-JP" altLang="en-US" sz="1200" strike="noStrike" dirty="0" smtClean="0">
                          <a:solidFill>
                            <a:schemeClr val="tx1"/>
                          </a:solidFill>
                        </a:rPr>
                        <a:t>　軽減</a:t>
                      </a:r>
                      <a:endParaRPr kumimoji="1" lang="en-US" altLang="ja-JP" sz="1200" strike="sngStrike" dirty="0" smtClean="0">
                        <a:solidFill>
                          <a:schemeClr val="tx1"/>
                        </a:solidFill>
                      </a:endParaRPr>
                    </a:p>
                    <a:p>
                      <a:pPr marL="0" indent="0"/>
                      <a:endParaRPr kumimoji="1" lang="en-US" altLang="ja-JP" sz="1200" strike="noStrike" dirty="0" smtClean="0">
                        <a:solidFill>
                          <a:schemeClr val="tx1"/>
                        </a:solidFill>
                      </a:endParaRPr>
                    </a:p>
                    <a:p>
                      <a:pPr marL="0" indent="0"/>
                      <a:endParaRPr kumimoji="1" lang="en-US" altLang="ja-JP" sz="1200" strike="noStrike"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0001"/>
                  </a:ext>
                </a:extLst>
              </a:tr>
              <a:tr h="1545426">
                <a:tc vMerge="1">
                  <a:txBody>
                    <a:bodyPr/>
                    <a:lstStyle/>
                    <a:p>
                      <a:endParaRPr kumimoji="1" lang="ja-JP" altLang="en-US"/>
                    </a:p>
                  </a:txBody>
                  <a:tcPr/>
                </a:tc>
                <a:tc>
                  <a:txBody>
                    <a:bodyPr/>
                    <a:lstStyle/>
                    <a:p>
                      <a:pPr marL="0" indent="0"/>
                      <a:r>
                        <a:rPr kumimoji="1" lang="ja-JP" altLang="en-US" sz="1400" dirty="0" smtClean="0">
                          <a:solidFill>
                            <a:schemeClr val="tx1"/>
                          </a:solidFill>
                        </a:rPr>
                        <a:t>②　行政情報のオープン</a:t>
                      </a:r>
                      <a:endParaRPr kumimoji="1" lang="en-US" altLang="ja-JP" sz="1400" dirty="0" smtClean="0">
                        <a:solidFill>
                          <a:schemeClr val="tx1"/>
                        </a:solidFill>
                      </a:endParaRPr>
                    </a:p>
                    <a:p>
                      <a:pPr marL="0" indent="0"/>
                      <a:r>
                        <a:rPr kumimoji="1" lang="ja-JP" altLang="en-US" sz="1400" dirty="0" smtClean="0">
                          <a:solidFill>
                            <a:schemeClr val="tx1"/>
                          </a:solidFill>
                        </a:rPr>
                        <a:t>　データ化などによる府民</a:t>
                      </a:r>
                      <a:endParaRPr kumimoji="1" lang="en-US" altLang="ja-JP" sz="1400" dirty="0" smtClean="0">
                        <a:solidFill>
                          <a:schemeClr val="tx1"/>
                        </a:solidFill>
                      </a:endParaRPr>
                    </a:p>
                    <a:p>
                      <a:pPr marL="0" indent="0"/>
                      <a:r>
                        <a:rPr kumimoji="1" lang="ja-JP" altLang="en-US" sz="1400" dirty="0" smtClean="0">
                          <a:solidFill>
                            <a:schemeClr val="tx1"/>
                          </a:solidFill>
                        </a:rPr>
                        <a:t>　サービス向上に取り組む。</a:t>
                      </a:r>
                    </a:p>
                    <a:p>
                      <a:pPr marL="0" indent="0"/>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②オープンデータ等の活用　</a:t>
                      </a:r>
                      <a:endParaRPr kumimoji="1" lang="en-US" altLang="ja-JP" sz="1400" dirty="0" smtClean="0">
                        <a:solidFill>
                          <a:schemeClr val="tx1"/>
                        </a:solidFill>
                      </a:endParaRPr>
                    </a:p>
                    <a:p>
                      <a:pPr marL="0" indent="0"/>
                      <a:r>
                        <a:rPr kumimoji="1" lang="ja-JP" altLang="en-US" sz="1400" dirty="0" smtClean="0">
                          <a:solidFill>
                            <a:schemeClr val="tx1"/>
                          </a:solidFill>
                        </a:rPr>
                        <a:t>　 データ収集やリンケージ</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ja-JP" altLang="en-US" sz="1400" baseline="0" dirty="0" smtClean="0">
                          <a:solidFill>
                            <a:schemeClr val="tx1"/>
                          </a:solidFill>
                        </a:rPr>
                        <a:t> </a:t>
                      </a:r>
                      <a:r>
                        <a:rPr kumimoji="1" lang="ja-JP" altLang="en-US" sz="1400" dirty="0" smtClean="0">
                          <a:solidFill>
                            <a:schemeClr val="tx1"/>
                          </a:solidFill>
                        </a:rPr>
                        <a:t>等活用に必要な仕組み</a:t>
                      </a:r>
                      <a:endParaRPr kumimoji="1" lang="en-US" altLang="ja-JP" sz="1400" dirty="0" smtClean="0">
                        <a:solidFill>
                          <a:schemeClr val="tx1"/>
                        </a:solidFill>
                      </a:endParaRPr>
                    </a:p>
                    <a:p>
                      <a:pPr marL="0" indent="0"/>
                      <a:r>
                        <a:rPr kumimoji="1" lang="ja-JP" altLang="en-US" sz="1400" dirty="0" smtClean="0">
                          <a:solidFill>
                            <a:schemeClr val="tx1"/>
                          </a:solidFill>
                        </a:rPr>
                        <a:t>　や費用対効果、集約され</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ja-JP" altLang="en-US" sz="1400" dirty="0" err="1" smtClean="0">
                          <a:solidFill>
                            <a:schemeClr val="tx1"/>
                          </a:solidFill>
                        </a:rPr>
                        <a:t>た</a:t>
                      </a:r>
                      <a:r>
                        <a:rPr kumimoji="1" lang="ja-JP" altLang="en-US" sz="1400" dirty="0" smtClean="0">
                          <a:solidFill>
                            <a:schemeClr val="tx1"/>
                          </a:solidFill>
                        </a:rPr>
                        <a:t>データの活用可能性な</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ja-JP" altLang="en-US" sz="1400" dirty="0" err="1" smtClean="0">
                          <a:solidFill>
                            <a:schemeClr val="tx1"/>
                          </a:solidFill>
                        </a:rPr>
                        <a:t>ど</a:t>
                      </a:r>
                      <a:r>
                        <a:rPr kumimoji="1" lang="ja-JP" altLang="en-US" sz="1400" dirty="0" smtClean="0">
                          <a:solidFill>
                            <a:schemeClr val="tx1"/>
                          </a:solidFill>
                        </a:rPr>
                        <a:t>府としての方向性を検</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ja-JP" altLang="en-US" sz="1400" dirty="0" err="1" smtClean="0">
                          <a:solidFill>
                            <a:schemeClr val="tx1"/>
                          </a:solidFill>
                        </a:rPr>
                        <a:t>討し</a:t>
                      </a:r>
                      <a:r>
                        <a:rPr kumimoji="1" lang="ja-JP" altLang="en-US" sz="1400" dirty="0" smtClean="0">
                          <a:solidFill>
                            <a:schemeClr val="tx1"/>
                          </a:solidFill>
                        </a:rPr>
                        <a:t>、取組みを進める。</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②オープンデータ等の活用</a:t>
                      </a:r>
                      <a:endParaRPr kumimoji="1" lang="en-US" altLang="ja-JP" sz="1400" dirty="0" smtClean="0">
                        <a:solidFill>
                          <a:schemeClr val="tx1"/>
                        </a:solidFill>
                      </a:endParaRPr>
                    </a:p>
                    <a:p>
                      <a:pPr marL="0" indent="0"/>
                      <a:r>
                        <a:rPr kumimoji="1" lang="ja-JP" altLang="en-US" sz="1400" dirty="0" smtClean="0">
                          <a:solidFill>
                            <a:schemeClr val="tx1"/>
                          </a:solidFill>
                        </a:rPr>
                        <a:t>　</a:t>
                      </a:r>
                      <a:endParaRPr kumimoji="1" lang="en-US" altLang="ja-JP" sz="1400" dirty="0" smtClean="0">
                        <a:solidFill>
                          <a:schemeClr val="tx1"/>
                        </a:solidFill>
                      </a:endParaRPr>
                    </a:p>
                    <a:p>
                      <a:pPr marL="0" indent="0"/>
                      <a:r>
                        <a:rPr kumimoji="1" lang="ja-JP" altLang="en-US" sz="1400" dirty="0" smtClean="0">
                          <a:solidFill>
                            <a:schemeClr val="tx1"/>
                          </a:solidFill>
                        </a:rPr>
                        <a:t>オープンデータポータル</a:t>
                      </a:r>
                      <a:endParaRPr kumimoji="1" lang="en-US" altLang="ja-JP" sz="1400" dirty="0" smtClean="0">
                        <a:solidFill>
                          <a:schemeClr val="tx1"/>
                        </a:solidFill>
                      </a:endParaRPr>
                    </a:p>
                    <a:p>
                      <a:pPr marL="0" indent="0"/>
                      <a:r>
                        <a:rPr kumimoji="1" lang="ja-JP" altLang="en-US" sz="1400" dirty="0" smtClean="0">
                          <a:solidFill>
                            <a:schemeClr val="tx1"/>
                          </a:solidFill>
                        </a:rPr>
                        <a:t>サイトの運用</a:t>
                      </a:r>
                      <a:endParaRPr kumimoji="1" lang="en-US" altLang="ja-JP" sz="1400" dirty="0" smtClean="0">
                        <a:solidFill>
                          <a:schemeClr val="tx1"/>
                        </a:solidFill>
                      </a:endParaRPr>
                    </a:p>
                    <a:p>
                      <a:pPr marL="0" indent="0"/>
                      <a:r>
                        <a:rPr kumimoji="1" lang="en-US" altLang="ja-JP" sz="1200" dirty="0" smtClean="0">
                          <a:solidFill>
                            <a:schemeClr val="tx1"/>
                          </a:solidFill>
                        </a:rPr>
                        <a:t>-</a:t>
                      </a:r>
                      <a:r>
                        <a:rPr kumimoji="1" lang="ja-JP" altLang="en-US" sz="1200" dirty="0" smtClean="0">
                          <a:solidFill>
                            <a:schemeClr val="tx1"/>
                          </a:solidFill>
                        </a:rPr>
                        <a:t>ポータルサイトを開設し、府保</a:t>
                      </a:r>
                      <a:endParaRPr kumimoji="1" lang="en-US" altLang="ja-JP" sz="1200" dirty="0" smtClean="0">
                        <a:solidFill>
                          <a:schemeClr val="tx1"/>
                        </a:solidFill>
                      </a:endParaRPr>
                    </a:p>
                    <a:p>
                      <a:pPr marL="0" indent="0"/>
                      <a:r>
                        <a:rPr kumimoji="1" lang="ja-JP" altLang="en-US" sz="1200" baseline="0" dirty="0" smtClean="0">
                          <a:solidFill>
                            <a:schemeClr val="tx1"/>
                          </a:solidFill>
                        </a:rPr>
                        <a:t> </a:t>
                      </a:r>
                      <a:r>
                        <a:rPr kumimoji="1" lang="ja-JP" altLang="en-US" sz="1200" dirty="0" smtClean="0">
                          <a:solidFill>
                            <a:schemeClr val="tx1"/>
                          </a:solidFill>
                        </a:rPr>
                        <a:t>有データの一部を二次利用可</a:t>
                      </a:r>
                      <a:endParaRPr kumimoji="1" lang="en-US" altLang="ja-JP" sz="1200" dirty="0" smtClean="0">
                        <a:solidFill>
                          <a:schemeClr val="tx1"/>
                        </a:solidFill>
                      </a:endParaRPr>
                    </a:p>
                    <a:p>
                      <a:pPr marL="0" indent="0"/>
                      <a:r>
                        <a:rPr kumimoji="1" lang="en-US" altLang="ja-JP" sz="1200" dirty="0" smtClean="0">
                          <a:solidFill>
                            <a:schemeClr val="tx1"/>
                          </a:solidFill>
                        </a:rPr>
                        <a:t> </a:t>
                      </a:r>
                      <a:r>
                        <a:rPr kumimoji="1" lang="ja-JP" altLang="en-US" sz="1200" dirty="0" smtClean="0">
                          <a:solidFill>
                            <a:schemeClr val="tx1"/>
                          </a:solidFill>
                        </a:rPr>
                        <a:t>能な形で公開</a:t>
                      </a:r>
                      <a:r>
                        <a:rPr kumimoji="1" lang="en-US" altLang="ja-JP" sz="1200" dirty="0" smtClean="0">
                          <a:solidFill>
                            <a:schemeClr val="tx1"/>
                          </a:solidFill>
                        </a:rPr>
                        <a:t>(2015</a:t>
                      </a:r>
                      <a:r>
                        <a:rPr kumimoji="1" lang="ja-JP" altLang="en-US" sz="1200" dirty="0" smtClean="0">
                          <a:solidFill>
                            <a:schemeClr val="tx1"/>
                          </a:solidFill>
                        </a:rPr>
                        <a:t>年</a:t>
                      </a:r>
                      <a:r>
                        <a:rPr kumimoji="1" lang="en-US" altLang="ja-JP" sz="1200" dirty="0" smtClean="0">
                          <a:solidFill>
                            <a:schemeClr val="tx1"/>
                          </a:solidFill>
                        </a:rPr>
                        <a:t>1</a:t>
                      </a:r>
                      <a:r>
                        <a:rPr kumimoji="1" lang="ja-JP" altLang="en-US" sz="1200" dirty="0" smtClean="0">
                          <a:solidFill>
                            <a:schemeClr val="tx1"/>
                          </a:solidFill>
                        </a:rPr>
                        <a:t>月</a:t>
                      </a:r>
                      <a:r>
                        <a:rPr kumimoji="1" lang="en-US" altLang="ja-JP" sz="1200" dirty="0" smtClean="0">
                          <a:solidFill>
                            <a:schemeClr val="tx1"/>
                          </a:solidFill>
                        </a:rPr>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118</a:t>
            </a:fld>
            <a:endParaRPr kumimoji="1" lang="ja-JP" altLang="en-US"/>
          </a:p>
        </p:txBody>
      </p:sp>
    </p:spTree>
    <p:extLst>
      <p:ext uri="{BB962C8B-B14F-4D97-AF65-F5344CB8AC3E}">
        <p14:creationId xmlns:p14="http://schemas.microsoft.com/office/powerpoint/2010/main" val="637573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70248"/>
            <a:ext cx="8071942" cy="6270196"/>
          </a:xfrm>
        </p:spPr>
        <p:txBody>
          <a:bodyPr>
            <a:noAutofit/>
          </a:bodyPr>
          <a:lstStyle/>
          <a:p>
            <a:r>
              <a:rPr lang="en-US" altLang="ja-JP" sz="3600" dirty="0" smtClean="0"/>
              <a:t>Ⅰ</a:t>
            </a:r>
            <a:r>
              <a:rPr kumimoji="1" lang="ja-JP" altLang="en-US" sz="3600" dirty="0" smtClean="0"/>
              <a:t>　政策の刷新（主なもの）</a:t>
            </a:r>
            <a:r>
              <a:rPr kumimoji="1" lang="en-US" altLang="ja-JP" sz="3600" dirty="0" smtClean="0"/>
              <a:t/>
            </a:r>
            <a:br>
              <a:rPr kumimoji="1" lang="en-US" altLang="ja-JP" sz="3600" dirty="0" smtClean="0"/>
            </a:b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１）関空・</a:t>
            </a:r>
            <a:r>
              <a:rPr lang="ja-JP" altLang="en-US" sz="2800" dirty="0" smtClean="0">
                <a:latin typeface="ＭＳ Ｐゴシック" panose="020B0600070205080204" pitchFamily="50" charset="-128"/>
              </a:rPr>
              <a:t>伊丹空港の</a:t>
            </a:r>
            <a:r>
              <a:rPr lang="ja-JP" altLang="en-US" sz="2800" dirty="0">
                <a:latin typeface="ＭＳ Ｐゴシック" panose="020B0600070205080204" pitchFamily="50" charset="-128"/>
              </a:rPr>
              <a:t>経営統合　　</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２）インフラ整備（道路網・鉄道網）の具体化、</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a:latin typeface="ＭＳ Ｐゴシック" panose="020B0600070205080204" pitchFamily="50" charset="-128"/>
              </a:rPr>
              <a:t>　　　</a:t>
            </a:r>
            <a:r>
              <a:rPr lang="ja-JP" altLang="en-US" sz="2800" dirty="0" smtClean="0">
                <a:latin typeface="ＭＳ Ｐゴシック" panose="020B0600070205080204" pitchFamily="50" charset="-128"/>
              </a:rPr>
              <a:t>ストックの</a:t>
            </a:r>
            <a:r>
              <a:rPr lang="ja-JP" altLang="en-US" sz="2800" dirty="0">
                <a:latin typeface="ＭＳ Ｐゴシック" panose="020B0600070205080204" pitchFamily="50" charset="-128"/>
              </a:rPr>
              <a:t>組換え</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３）地震・津波対策　　  </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４）治水対策の方針</a:t>
            </a:r>
            <a:r>
              <a:rPr lang="ja-JP" altLang="en-US" sz="2800" dirty="0" smtClean="0">
                <a:latin typeface="ＭＳ Ｐゴシック" panose="020B0600070205080204" pitchFamily="50" charset="-128"/>
              </a:rPr>
              <a:t>転換</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（５）クラスター形成 </a:t>
            </a:r>
            <a:r>
              <a:rPr lang="en-US" altLang="ja-JP" sz="2800" dirty="0">
                <a:latin typeface="ＭＳ Ｐゴシック" panose="020B0600070205080204" pitchFamily="50" charset="-128"/>
              </a:rPr>
              <a:t>	</a:t>
            </a:r>
            <a:r>
              <a:rPr lang="ja-JP" altLang="en-US" sz="2800" dirty="0">
                <a:latin typeface="ＭＳ Ｐゴシック" panose="020B0600070205080204" pitchFamily="50" charset="-128"/>
              </a:rPr>
              <a:t>　　　</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６</a:t>
            </a: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教育</a:t>
            </a:r>
            <a:r>
              <a:rPr lang="en-US" altLang="ja-JP" sz="2800" dirty="0">
                <a:latin typeface="ＭＳ Ｐゴシック" panose="020B0600070205080204" pitchFamily="50" charset="-128"/>
              </a:rPr>
              <a:t>				</a:t>
            </a:r>
            <a:r>
              <a:rPr lang="ja-JP" altLang="en-US" sz="2800" dirty="0">
                <a:latin typeface="ＭＳ Ｐゴシック" panose="020B0600070205080204" pitchFamily="50" charset="-128"/>
              </a:rPr>
              <a:t>　　　</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７</a:t>
            </a: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私立高校授業料無償化</a:t>
            </a:r>
            <a:r>
              <a:rPr lang="en-US" altLang="ja-JP" sz="2800" dirty="0">
                <a:latin typeface="ＭＳ Ｐゴシック" panose="020B0600070205080204" pitchFamily="50" charset="-128"/>
              </a:rPr>
              <a:t>		</a:t>
            </a:r>
            <a:r>
              <a:rPr lang="ja-JP" altLang="en-US" sz="2800" dirty="0">
                <a:latin typeface="ＭＳ Ｐゴシック" panose="020B0600070205080204" pitchFamily="50" charset="-128"/>
              </a:rPr>
              <a:t>　</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８</a:t>
            </a: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健康・医療</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９</a:t>
            </a: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介護</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en-US" altLang="ja-JP" sz="2800" dirty="0" smtClean="0">
                <a:latin typeface="ＭＳ Ｐゴシック" panose="020B0600070205080204" pitchFamily="50" charset="-128"/>
              </a:rPr>
              <a:t>10</a:t>
            </a: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子どもの貧困</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en-US" altLang="ja-JP" sz="2800" dirty="0" smtClean="0">
                <a:latin typeface="ＭＳ Ｐゴシック" panose="020B0600070205080204" pitchFamily="50" charset="-128"/>
              </a:rPr>
              <a:t>11</a:t>
            </a: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待機児童</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smtClean="0">
                <a:latin typeface="ＭＳ Ｐゴシック" panose="020B0600070205080204" pitchFamily="50" charset="-128"/>
              </a:rPr>
              <a:t>（</a:t>
            </a:r>
            <a:r>
              <a:rPr lang="en-US" altLang="ja-JP" sz="2800" dirty="0" smtClean="0">
                <a:latin typeface="ＭＳ Ｐゴシック" panose="020B0600070205080204" pitchFamily="50" charset="-128"/>
              </a:rPr>
              <a:t>12</a:t>
            </a:r>
            <a:r>
              <a:rPr lang="ja-JP" altLang="en-US" sz="2800" dirty="0" smtClean="0">
                <a:latin typeface="ＭＳ Ｐゴシック" panose="020B0600070205080204" pitchFamily="50" charset="-128"/>
              </a:rPr>
              <a:t>）</a:t>
            </a:r>
            <a:r>
              <a:rPr lang="ja-JP" altLang="en-US" sz="2800" dirty="0">
                <a:latin typeface="ＭＳ Ｐゴシック" panose="020B0600070205080204" pitchFamily="50" charset="-128"/>
              </a:rPr>
              <a:t>女性活躍</a:t>
            </a:r>
            <a:r>
              <a:rPr lang="en-US" altLang="ja-JP" sz="2800" dirty="0">
                <a:latin typeface="ＭＳ Ｐゴシック" panose="020B0600070205080204" pitchFamily="50" charset="-128"/>
              </a:rPr>
              <a:t/>
            </a:r>
            <a:br>
              <a:rPr lang="en-US" altLang="ja-JP" sz="2800" dirty="0">
                <a:latin typeface="ＭＳ Ｐゴシック" panose="020B0600070205080204" pitchFamily="50" charset="-128"/>
              </a:rPr>
            </a:br>
            <a:r>
              <a:rPr lang="ja-JP" altLang="en-US" sz="2800" dirty="0"/>
              <a:t/>
            </a:r>
            <a:br>
              <a:rPr lang="ja-JP" altLang="en-US" sz="2800" dirty="0"/>
            </a:br>
            <a:endParaRPr kumimoji="1" lang="ja-JP" altLang="en-US" sz="2800"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a:t>
            </a:fld>
            <a:endParaRPr kumimoji="1" lang="ja-JP" altLang="en-US"/>
          </a:p>
        </p:txBody>
      </p:sp>
    </p:spTree>
    <p:extLst>
      <p:ext uri="{BB962C8B-B14F-4D97-AF65-F5344CB8AC3E}">
        <p14:creationId xmlns:p14="http://schemas.microsoft.com/office/powerpoint/2010/main" val="1047709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Ⅳ</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７</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業務執行の刷新</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サービス改善</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11357"/>
          <a:ext cx="8712968" cy="622300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solidFill>
                            <a:schemeClr val="tx1"/>
                          </a:solidFill>
                        </a:rPr>
                        <a:t>　従来の各施設での業務改善は、主にコスト削減を重視したものであり、府民・利用者へのサービス向上という観点での業務改善が十分ではなかった。</a:t>
                      </a:r>
                      <a:endParaRPr kumimoji="1" lang="en-US" altLang="ja-JP" sz="1400" dirty="0" smtClean="0">
                        <a:solidFill>
                          <a:schemeClr val="tx1"/>
                        </a:solidFill>
                      </a:endParaRPr>
                    </a:p>
                    <a:p>
                      <a:pPr marL="0" indent="0"/>
                      <a:r>
                        <a:rPr kumimoji="1" lang="ja-JP" altLang="en-US" sz="1400" dirty="0" smtClean="0">
                          <a:solidFill>
                            <a:schemeClr val="tx1"/>
                          </a:solidFill>
                        </a:rPr>
                        <a:t>　そこで、</a:t>
                      </a:r>
                      <a:r>
                        <a:rPr kumimoji="1" lang="en-US" altLang="ja-JP" sz="1400" dirty="0" smtClean="0">
                          <a:solidFill>
                            <a:schemeClr val="tx1"/>
                          </a:solidFill>
                        </a:rPr>
                        <a:t>2008</a:t>
                      </a:r>
                      <a:r>
                        <a:rPr kumimoji="1" lang="ja-JP" altLang="en-US" sz="1400" dirty="0" smtClean="0">
                          <a:solidFill>
                            <a:schemeClr val="tx1"/>
                          </a:solidFill>
                        </a:rPr>
                        <a:t>年に知事が、府民に直接サービスを提供する施設の管理運営のあり方の検証・見直しを全部局に指示。</a:t>
                      </a:r>
                      <a:endParaRPr kumimoji="1" lang="en-US" altLang="ja-JP" sz="1400" dirty="0" smtClean="0">
                        <a:solidFill>
                          <a:schemeClr val="tx1"/>
                        </a:solidFill>
                      </a:endParaRPr>
                    </a:p>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府民のニーズ・満足度、時代の要請、戦略的な施設改修、コスト管理、増収の工夫などの観点から、管理運営を抜本的に改善。</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施設の現場が主体的に改善案を検討・企画。</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利用者満足度調査手法を活用したＰＤＣＡのマネジメントサイクルを導入・確立。</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「府庁ホスピタリティ向上調査」を実施（</a:t>
                      </a:r>
                      <a:r>
                        <a:rPr kumimoji="1" lang="en-US" altLang="ja-JP" sz="1400" dirty="0" smtClean="0">
                          <a:solidFill>
                            <a:schemeClr val="tx1"/>
                          </a:solidFill>
                        </a:rPr>
                        <a:t>2008</a:t>
                      </a:r>
                      <a:r>
                        <a:rPr kumimoji="1" lang="ja-JP" altLang="en-US" sz="1400" dirty="0" smtClean="0">
                          <a:solidFill>
                            <a:schemeClr val="tx1"/>
                          </a:solidFill>
                        </a:rPr>
                        <a:t>年）</a:t>
                      </a:r>
                      <a:endParaRPr kumimoji="1" lang="en-US" altLang="ja-JP" sz="1400" dirty="0" smtClean="0">
                        <a:solidFill>
                          <a:schemeClr val="tx1"/>
                        </a:solidFill>
                      </a:endParaRPr>
                    </a:p>
                    <a:p>
                      <a:pPr marL="92075" indent="-92075"/>
                      <a:r>
                        <a:rPr kumimoji="1" lang="en-US" altLang="ja-JP" sz="1200" dirty="0" smtClean="0">
                          <a:solidFill>
                            <a:schemeClr val="tx1"/>
                          </a:solidFill>
                        </a:rPr>
                        <a:t>-</a:t>
                      </a:r>
                      <a:r>
                        <a:rPr kumimoji="1" lang="ja-JP" altLang="en-US" sz="1200" dirty="0" smtClean="0">
                          <a:solidFill>
                            <a:schemeClr val="tx1"/>
                          </a:solidFill>
                        </a:rPr>
                        <a:t>調査対象：４施設</a:t>
                      </a:r>
                      <a:endParaRPr kumimoji="1" lang="en-US" altLang="ja-JP" sz="1200" dirty="0" smtClean="0">
                        <a:solidFill>
                          <a:schemeClr val="tx1"/>
                        </a:solidFill>
                      </a:endParaRPr>
                    </a:p>
                    <a:p>
                      <a:pPr marL="92075" indent="-92075"/>
                      <a:r>
                        <a:rPr kumimoji="1" lang="en-US" altLang="ja-JP" sz="1200" dirty="0" smtClean="0">
                          <a:solidFill>
                            <a:schemeClr val="tx1"/>
                          </a:solidFill>
                        </a:rPr>
                        <a:t>-</a:t>
                      </a:r>
                      <a:r>
                        <a:rPr kumimoji="1" lang="ja-JP" altLang="en-US" sz="1200" dirty="0" smtClean="0">
                          <a:solidFill>
                            <a:schemeClr val="tx1"/>
                          </a:solidFill>
                        </a:rPr>
                        <a:t>利用者満足度調査（利用者へのアンケート調査）</a:t>
                      </a:r>
                      <a:endParaRPr kumimoji="1" lang="en-US" altLang="ja-JP" sz="1200" dirty="0" smtClean="0">
                        <a:solidFill>
                          <a:schemeClr val="tx1"/>
                        </a:solidFill>
                      </a:endParaRPr>
                    </a:p>
                    <a:p>
                      <a:pPr marL="92075" indent="-92075"/>
                      <a:r>
                        <a:rPr kumimoji="1" lang="en-US" altLang="ja-JP" sz="1200" dirty="0" smtClean="0">
                          <a:solidFill>
                            <a:schemeClr val="tx1"/>
                          </a:solidFill>
                        </a:rPr>
                        <a:t>-</a:t>
                      </a:r>
                      <a:r>
                        <a:rPr kumimoji="1" lang="ja-JP" altLang="en-US" sz="1200" dirty="0" smtClean="0">
                          <a:solidFill>
                            <a:schemeClr val="tx1"/>
                          </a:solidFill>
                        </a:rPr>
                        <a:t>サービス観察調査（匿名の民間調査員による接遇調査）</a:t>
                      </a:r>
                      <a:endParaRPr kumimoji="1" lang="en-US" altLang="ja-JP" sz="1200" dirty="0" smtClean="0">
                        <a:solidFill>
                          <a:schemeClr val="tx1"/>
                        </a:solidFill>
                      </a:endParaRPr>
                    </a:p>
                    <a:p>
                      <a:pPr marL="0" indent="0"/>
                      <a:endParaRPr kumimoji="1" lang="en-US" altLang="ja-JP" sz="1400" dirty="0" smtClean="0">
                        <a:solidFill>
                          <a:schemeClr val="tx1"/>
                        </a:solidFill>
                      </a:endParaRPr>
                    </a:p>
                    <a:p>
                      <a:pPr marL="0" indent="0"/>
                      <a:r>
                        <a:rPr kumimoji="1" lang="en-US" altLang="ja-JP" sz="1400" dirty="0" smtClean="0">
                          <a:solidFill>
                            <a:schemeClr val="tx1"/>
                          </a:solidFill>
                        </a:rPr>
                        <a:t>2009</a:t>
                      </a:r>
                      <a:r>
                        <a:rPr kumimoji="1" lang="ja-JP" altLang="en-US" sz="1400" dirty="0" smtClean="0">
                          <a:solidFill>
                            <a:schemeClr val="tx1"/>
                          </a:solidFill>
                        </a:rPr>
                        <a:t>年度以降、府民サービスを提供する施設（</a:t>
                      </a:r>
                      <a:r>
                        <a:rPr kumimoji="1" lang="en-US" altLang="ja-JP" sz="1400" dirty="0" smtClean="0">
                          <a:solidFill>
                            <a:schemeClr val="tx1"/>
                          </a:solidFill>
                        </a:rPr>
                        <a:t>55</a:t>
                      </a:r>
                      <a:r>
                        <a:rPr kumimoji="1" lang="ja-JP" altLang="en-US" sz="1400" dirty="0" smtClean="0">
                          <a:solidFill>
                            <a:schemeClr val="tx1"/>
                          </a:solidFill>
                        </a:rPr>
                        <a:t>施設</a:t>
                      </a:r>
                      <a:r>
                        <a:rPr kumimoji="1" lang="en-US" altLang="ja-JP" sz="1400" dirty="0" smtClean="0">
                          <a:solidFill>
                            <a:schemeClr val="tx1"/>
                          </a:solidFill>
                        </a:rPr>
                        <a:t>※</a:t>
                      </a:r>
                      <a:r>
                        <a:rPr kumimoji="1" lang="ja-JP" altLang="en-US" sz="1400" dirty="0" smtClean="0">
                          <a:solidFill>
                            <a:schemeClr val="tx1"/>
                          </a:solidFill>
                        </a:rPr>
                        <a:t>）について</a:t>
                      </a:r>
                      <a:r>
                        <a:rPr kumimoji="1" lang="en-US" altLang="ja-JP" sz="1400" dirty="0" smtClean="0">
                          <a:solidFill>
                            <a:schemeClr val="tx1"/>
                          </a:solidFill>
                        </a:rPr>
                        <a:t>3</a:t>
                      </a:r>
                      <a:r>
                        <a:rPr kumimoji="1" lang="ja-JP" altLang="en-US" sz="1400" dirty="0" smtClean="0">
                          <a:solidFill>
                            <a:schemeClr val="tx1"/>
                          </a:solidFill>
                        </a:rPr>
                        <a:t>年に</a:t>
                      </a:r>
                      <a:r>
                        <a:rPr kumimoji="1" lang="en-US" altLang="ja-JP" sz="1400" dirty="0" smtClean="0">
                          <a:solidFill>
                            <a:schemeClr val="tx1"/>
                          </a:solidFill>
                        </a:rPr>
                        <a:t>1</a:t>
                      </a:r>
                      <a:r>
                        <a:rPr kumimoji="1" lang="ja-JP" altLang="en-US" sz="1400" dirty="0" smtClean="0">
                          <a:solidFill>
                            <a:schemeClr val="tx1"/>
                          </a:solidFill>
                        </a:rPr>
                        <a:t>度のサイクルで利用者満足度調査を実施。調査結果を踏まえ、施設が改善案を企画・検討・実施。</a:t>
                      </a:r>
                      <a:endParaRPr kumimoji="1" lang="en-US" altLang="ja-JP" sz="1400" dirty="0" smtClean="0">
                        <a:solidFill>
                          <a:schemeClr val="tx1"/>
                        </a:solidFill>
                      </a:endParaRPr>
                    </a:p>
                    <a:p>
                      <a:pPr marL="0" indent="0"/>
                      <a:r>
                        <a:rPr kumimoji="1" lang="en-US" altLang="ja-JP" sz="1200" dirty="0" smtClean="0">
                          <a:solidFill>
                            <a:schemeClr val="tx1"/>
                          </a:solidFill>
                        </a:rPr>
                        <a:t>-</a:t>
                      </a:r>
                      <a:r>
                        <a:rPr kumimoji="1" lang="ja-JP" altLang="en-US" sz="1200" dirty="0" smtClean="0">
                          <a:solidFill>
                            <a:schemeClr val="tx1"/>
                          </a:solidFill>
                        </a:rPr>
                        <a:t>ｻｰﾋﾞｽ改善に取り組んだ施設：</a:t>
                      </a:r>
                      <a:r>
                        <a:rPr kumimoji="1" lang="en-US" altLang="ja-JP" sz="1200" dirty="0" smtClean="0">
                          <a:solidFill>
                            <a:schemeClr val="tx1"/>
                          </a:solidFill>
                        </a:rPr>
                        <a:t>55</a:t>
                      </a:r>
                      <a:r>
                        <a:rPr kumimoji="1" lang="ja-JP" altLang="en-US" sz="1200" dirty="0" smtClean="0">
                          <a:solidFill>
                            <a:schemeClr val="tx1"/>
                          </a:solidFill>
                        </a:rPr>
                        <a:t>施設（新設</a:t>
                      </a:r>
                      <a:r>
                        <a:rPr kumimoji="1" lang="en-US" altLang="ja-JP" sz="1200" dirty="0" smtClean="0">
                          <a:solidFill>
                            <a:schemeClr val="tx1"/>
                          </a:solidFill>
                        </a:rPr>
                        <a:t>1</a:t>
                      </a:r>
                      <a:r>
                        <a:rPr kumimoji="1" lang="ja-JP" altLang="en-US" sz="1200" dirty="0" smtClean="0">
                          <a:solidFill>
                            <a:schemeClr val="tx1"/>
                          </a:solidFill>
                        </a:rPr>
                        <a:t>施設含む。別紙一覧参照）</a:t>
                      </a:r>
                      <a:endParaRPr kumimoji="1" lang="en-US" altLang="ja-JP" sz="1200" dirty="0" smtClean="0">
                        <a:solidFill>
                          <a:schemeClr val="tx1"/>
                        </a:solidFill>
                      </a:endParaRPr>
                    </a:p>
                    <a:p>
                      <a:pPr marL="0" indent="0"/>
                      <a:r>
                        <a:rPr kumimoji="1" lang="ja-JP" altLang="en-US" sz="1200" dirty="0" smtClean="0">
                          <a:solidFill>
                            <a:schemeClr val="tx1"/>
                          </a:solidFill>
                        </a:rPr>
                        <a:t>（改善点）</a:t>
                      </a:r>
                      <a:endParaRPr kumimoji="1" lang="en-US" altLang="ja-JP" sz="1200" dirty="0" smtClean="0">
                        <a:solidFill>
                          <a:schemeClr val="tx1"/>
                        </a:solidFill>
                      </a:endParaRPr>
                    </a:p>
                    <a:p>
                      <a:pPr marL="0" indent="0"/>
                      <a:r>
                        <a:rPr kumimoji="1" lang="ja-JP" altLang="en-US" sz="1200" dirty="0" smtClean="0">
                          <a:solidFill>
                            <a:schemeClr val="tx1"/>
                          </a:solidFill>
                        </a:rPr>
                        <a:t>　・利用時間の延長</a:t>
                      </a:r>
                      <a:endParaRPr kumimoji="1" lang="en-US" altLang="ja-JP" sz="1200" dirty="0" smtClean="0">
                        <a:solidFill>
                          <a:schemeClr val="tx1"/>
                        </a:solidFill>
                      </a:endParaRPr>
                    </a:p>
                    <a:p>
                      <a:pPr marL="0" indent="0"/>
                      <a:r>
                        <a:rPr kumimoji="1" lang="ja-JP" altLang="en-US" sz="1200" dirty="0" smtClean="0">
                          <a:solidFill>
                            <a:schemeClr val="tx1"/>
                          </a:solidFill>
                        </a:rPr>
                        <a:t>　・施設改修</a:t>
                      </a:r>
                      <a:endParaRPr kumimoji="1" lang="en-US" altLang="ja-JP" sz="1200" dirty="0" smtClean="0">
                        <a:solidFill>
                          <a:schemeClr val="tx1"/>
                        </a:solidFill>
                      </a:endParaRPr>
                    </a:p>
                    <a:p>
                      <a:pPr marL="0" indent="0"/>
                      <a:r>
                        <a:rPr kumimoji="1" lang="ja-JP" altLang="en-US" sz="1200" dirty="0" smtClean="0">
                          <a:solidFill>
                            <a:schemeClr val="tx1"/>
                          </a:solidFill>
                        </a:rPr>
                        <a:t>　・ＩＣＴ改善</a:t>
                      </a:r>
                      <a:endParaRPr kumimoji="1" lang="en-US" altLang="ja-JP" sz="1200" dirty="0" smtClean="0">
                        <a:solidFill>
                          <a:schemeClr val="tx1"/>
                        </a:solidFill>
                      </a:endParaRPr>
                    </a:p>
                    <a:p>
                      <a:pPr marL="0" indent="0"/>
                      <a:r>
                        <a:rPr kumimoji="1" lang="ja-JP" altLang="en-US" sz="1200" dirty="0" smtClean="0">
                          <a:solidFill>
                            <a:schemeClr val="tx1"/>
                          </a:solidFill>
                        </a:rPr>
                        <a:t>　・サービス改善　　　など</a:t>
                      </a:r>
                      <a:endParaRPr kumimoji="1" lang="en-US" altLang="ja-JP" sz="1200" dirty="0" smtClean="0">
                        <a:solidFill>
                          <a:schemeClr val="tx1"/>
                        </a:solidFill>
                      </a:endParaRPr>
                    </a:p>
                    <a:p>
                      <a:pPr marL="0" indent="0"/>
                      <a:endParaRPr kumimoji="1" lang="en-US" altLang="ja-JP" sz="1400" dirty="0" smtClean="0">
                        <a:solidFill>
                          <a:schemeClr val="tx1"/>
                        </a:solidFill>
                      </a:endParaRPr>
                    </a:p>
                    <a:p>
                      <a:pPr marL="0" indent="0"/>
                      <a:r>
                        <a:rPr kumimoji="1" lang="en-US" altLang="ja-JP" sz="1100" dirty="0" smtClean="0">
                          <a:solidFill>
                            <a:schemeClr val="tx1"/>
                          </a:solidFill>
                        </a:rPr>
                        <a:t>※55</a:t>
                      </a:r>
                      <a:r>
                        <a:rPr kumimoji="1" lang="ja-JP" altLang="en-US" sz="1100" dirty="0" smtClean="0">
                          <a:solidFill>
                            <a:schemeClr val="tx1"/>
                          </a:solidFill>
                        </a:rPr>
                        <a:t>施設・・・公の施設、府の機関、その他の施設。ただし、府営公園内のプール、箕面昆虫館、都市緑化植物園については、府営公園とは別にそれぞれ</a:t>
                      </a:r>
                      <a:r>
                        <a:rPr kumimoji="1" lang="en-US" altLang="ja-JP" sz="1100" dirty="0" smtClean="0">
                          <a:solidFill>
                            <a:schemeClr val="tx1"/>
                          </a:solidFill>
                        </a:rPr>
                        <a:t>1</a:t>
                      </a:r>
                      <a:r>
                        <a:rPr kumimoji="1" lang="ja-JP" altLang="en-US" sz="1100" dirty="0" smtClean="0">
                          <a:solidFill>
                            <a:schemeClr val="tx1"/>
                          </a:solidFill>
                        </a:rPr>
                        <a:t>施設として調査を実施</a:t>
                      </a:r>
                      <a:endParaRPr kumimoji="1" lang="en-US" altLang="ja-JP" sz="11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1400" dirty="0" smtClean="0">
                          <a:solidFill>
                            <a:schemeClr val="tx1"/>
                          </a:solidFill>
                        </a:rPr>
                        <a:t>　利用者満足度調査等による継続的なニーズ把握・効果検証、ＰＤＣＡマネジメントが一定定着。</a:t>
                      </a:r>
                      <a:endParaRPr kumimoji="1" lang="en-US" altLang="ja-JP" sz="1400" dirty="0" smtClean="0">
                        <a:solidFill>
                          <a:schemeClr val="tx1"/>
                        </a:solidFill>
                      </a:endParaRPr>
                    </a:p>
                    <a:p>
                      <a:r>
                        <a:rPr kumimoji="1" lang="ja-JP" altLang="en-US" sz="1400" dirty="0" smtClean="0">
                          <a:solidFill>
                            <a:schemeClr val="tx1"/>
                          </a:solidFill>
                        </a:rPr>
                        <a:t>　府民ニーズや時代の要請に合わせたサービス内容の改善や、ＩＣＴを活用した積極的な情報発信が実現。</a:t>
                      </a:r>
                      <a:endParaRPr kumimoji="1" lang="en-US" altLang="ja-JP" sz="1400" dirty="0" smtClean="0">
                        <a:solidFill>
                          <a:schemeClr val="tx1"/>
                        </a:solidFill>
                      </a:endParaRPr>
                    </a:p>
                    <a:p>
                      <a:r>
                        <a:rPr kumimoji="1" lang="ja-JP" altLang="en-US" sz="1400" dirty="0" smtClean="0">
                          <a:solidFill>
                            <a:schemeClr val="tx1"/>
                          </a:solidFill>
                        </a:rPr>
                        <a:t>　また、抜本的な改善とまでは位置付けられないものでも、府民ニーズ等を意識した日常業務の改善・工夫も定着しつつある。</a:t>
                      </a:r>
                      <a:endParaRPr kumimoji="1" lang="en-US" altLang="ja-JP" sz="1400" dirty="0" smtClean="0">
                        <a:solidFill>
                          <a:schemeClr val="tx1"/>
                        </a:solidFill>
                      </a:endParaRPr>
                    </a:p>
                    <a:p>
                      <a:endParaRPr kumimoji="1" lang="en-US" altLang="ja-JP" sz="1400" strike="sngStrike" dirty="0" smtClean="0">
                        <a:solidFill>
                          <a:schemeClr val="tx1"/>
                        </a:solidFill>
                      </a:endParaRPr>
                    </a:p>
                    <a:p>
                      <a:r>
                        <a:rPr lang="ja-JP" altLang="en-US" sz="1400" dirty="0" smtClean="0">
                          <a:solidFill>
                            <a:schemeClr val="tx1"/>
                          </a:solidFill>
                        </a:rPr>
                        <a:t>・施設利用者数（公の施設）</a:t>
                      </a:r>
                      <a:endParaRPr lang="en-US" altLang="ja-JP" sz="1400" dirty="0" smtClean="0">
                        <a:solidFill>
                          <a:schemeClr val="tx1"/>
                        </a:solidFill>
                      </a:endParaRPr>
                    </a:p>
                    <a:p>
                      <a:r>
                        <a:rPr lang="ja-JP" altLang="en-US" sz="1400" dirty="0" smtClean="0">
                          <a:solidFill>
                            <a:schemeClr val="tx1"/>
                          </a:solidFill>
                        </a:rPr>
                        <a:t>　</a:t>
                      </a:r>
                      <a:r>
                        <a:rPr lang="en-US" altLang="ja-JP" sz="1400" dirty="0" smtClean="0">
                          <a:solidFill>
                            <a:schemeClr val="tx1"/>
                          </a:solidFill>
                        </a:rPr>
                        <a:t>27,326,387</a:t>
                      </a:r>
                      <a:r>
                        <a:rPr lang="ja-JP" altLang="en-US" sz="1400" dirty="0" smtClean="0">
                          <a:solidFill>
                            <a:schemeClr val="tx1"/>
                          </a:solidFill>
                        </a:rPr>
                        <a:t>人（</a:t>
                      </a:r>
                      <a:r>
                        <a:rPr lang="en-US" altLang="ja-JP" sz="1400" dirty="0" smtClean="0">
                          <a:solidFill>
                            <a:schemeClr val="tx1"/>
                          </a:solidFill>
                        </a:rPr>
                        <a:t>2008</a:t>
                      </a:r>
                      <a:r>
                        <a:rPr lang="ja-JP" altLang="en-US" sz="1400" dirty="0" smtClean="0">
                          <a:solidFill>
                            <a:schemeClr val="tx1"/>
                          </a:solidFill>
                        </a:rPr>
                        <a:t>年）</a:t>
                      </a:r>
                      <a:endParaRPr lang="en-US" altLang="ja-JP" sz="1400" dirty="0" smtClean="0">
                        <a:solidFill>
                          <a:schemeClr val="tx1"/>
                        </a:solidFill>
                      </a:endParaRPr>
                    </a:p>
                    <a:p>
                      <a:r>
                        <a:rPr lang="ja-JP" altLang="en-US" sz="1400" dirty="0" smtClean="0">
                          <a:solidFill>
                            <a:schemeClr val="tx1"/>
                          </a:solidFill>
                        </a:rPr>
                        <a:t>➡</a:t>
                      </a:r>
                      <a:r>
                        <a:rPr lang="en-US" altLang="ja-JP" sz="1400" dirty="0" smtClean="0">
                          <a:solidFill>
                            <a:schemeClr val="tx1"/>
                          </a:solidFill>
                        </a:rPr>
                        <a:t>27,973,895</a:t>
                      </a:r>
                      <a:r>
                        <a:rPr lang="ja-JP" altLang="en-US" sz="1400" dirty="0" smtClean="0">
                          <a:solidFill>
                            <a:schemeClr val="tx1"/>
                          </a:solidFill>
                        </a:rPr>
                        <a:t>人（</a:t>
                      </a:r>
                      <a:r>
                        <a:rPr lang="en-US" altLang="ja-JP" sz="1400" dirty="0" smtClean="0">
                          <a:solidFill>
                            <a:schemeClr val="tx1"/>
                          </a:solidFill>
                        </a:rPr>
                        <a:t>2012</a:t>
                      </a:r>
                      <a:r>
                        <a:rPr lang="ja-JP" altLang="en-US" sz="1400" dirty="0" smtClean="0">
                          <a:solidFill>
                            <a:schemeClr val="tx1"/>
                          </a:solidFill>
                        </a:rPr>
                        <a:t>年）</a:t>
                      </a:r>
                      <a:endParaRPr lang="en-US" altLang="ja-JP" sz="1400" dirty="0" smtClean="0">
                        <a:solidFill>
                          <a:schemeClr val="tx1"/>
                        </a:solidFill>
                      </a:endParaRPr>
                    </a:p>
                    <a:p>
                      <a:r>
                        <a:rPr lang="ja-JP" altLang="en-US" sz="1400" dirty="0" smtClean="0">
                          <a:solidFill>
                            <a:schemeClr val="tx1"/>
                          </a:solidFill>
                        </a:rPr>
                        <a:t>　（</a:t>
                      </a:r>
                      <a:r>
                        <a:rPr lang="en-US" altLang="ja-JP" sz="1400" dirty="0" smtClean="0">
                          <a:solidFill>
                            <a:schemeClr val="tx1"/>
                          </a:solidFill>
                        </a:rPr>
                        <a:t>2008</a:t>
                      </a:r>
                      <a:r>
                        <a:rPr lang="ja-JP" altLang="en-US" sz="1400" dirty="0" smtClean="0">
                          <a:solidFill>
                            <a:schemeClr val="tx1"/>
                          </a:solidFill>
                        </a:rPr>
                        <a:t>年比：</a:t>
                      </a:r>
                      <a:r>
                        <a:rPr lang="en-US" altLang="ja-JP" sz="1400" dirty="0" smtClean="0">
                          <a:solidFill>
                            <a:schemeClr val="tx1"/>
                          </a:solidFill>
                        </a:rPr>
                        <a:t>102.4</a:t>
                      </a:r>
                      <a:r>
                        <a:rPr lang="ja-JP" altLang="en-US" sz="1400" dirty="0" smtClean="0">
                          <a:solidFill>
                            <a:schemeClr val="tx1"/>
                          </a:solidFill>
                        </a:rPr>
                        <a:t>％）</a:t>
                      </a:r>
                      <a:endParaRPr lang="en-US" altLang="ja-JP" sz="1400" dirty="0" smtClean="0">
                        <a:solidFill>
                          <a:schemeClr val="tx1"/>
                        </a:solidFill>
                      </a:endParaRPr>
                    </a:p>
                    <a:p>
                      <a:r>
                        <a:rPr lang="ja-JP" altLang="en-US" sz="1400" dirty="0" smtClean="0">
                          <a:solidFill>
                            <a:schemeClr val="tx1"/>
                          </a:solidFill>
                        </a:rPr>
                        <a:t>➡</a:t>
                      </a:r>
                      <a:r>
                        <a:rPr lang="en-US" altLang="ja-JP" sz="1400" dirty="0" smtClean="0">
                          <a:solidFill>
                            <a:schemeClr val="tx1"/>
                          </a:solidFill>
                        </a:rPr>
                        <a:t>32,428,100</a:t>
                      </a:r>
                      <a:r>
                        <a:rPr lang="ja-JP" altLang="en-US" sz="1400" dirty="0" smtClean="0">
                          <a:solidFill>
                            <a:schemeClr val="tx1"/>
                          </a:solidFill>
                        </a:rPr>
                        <a:t>人（</a:t>
                      </a:r>
                      <a:r>
                        <a:rPr lang="en-US" altLang="ja-JP" sz="1400" dirty="0" smtClean="0">
                          <a:solidFill>
                            <a:schemeClr val="tx1"/>
                          </a:solidFill>
                        </a:rPr>
                        <a:t>2015</a:t>
                      </a:r>
                      <a:r>
                        <a:rPr lang="ja-JP" altLang="en-US" sz="1400" dirty="0" smtClean="0">
                          <a:solidFill>
                            <a:schemeClr val="tx1"/>
                          </a:solidFill>
                        </a:rPr>
                        <a:t>年）</a:t>
                      </a:r>
                      <a:endParaRPr lang="en-US" altLang="ja-JP" sz="1400" dirty="0" smtClean="0">
                        <a:solidFill>
                          <a:schemeClr val="tx1"/>
                        </a:solidFill>
                      </a:endParaRPr>
                    </a:p>
                    <a:p>
                      <a:r>
                        <a:rPr lang="ja-JP" altLang="en-US" sz="1400" dirty="0" smtClean="0">
                          <a:solidFill>
                            <a:schemeClr val="tx1"/>
                          </a:solidFill>
                        </a:rPr>
                        <a:t>　（</a:t>
                      </a:r>
                      <a:r>
                        <a:rPr lang="en-US" altLang="ja-JP" sz="1400" dirty="0" smtClean="0">
                          <a:solidFill>
                            <a:schemeClr val="tx1"/>
                          </a:solidFill>
                        </a:rPr>
                        <a:t>2008</a:t>
                      </a:r>
                      <a:r>
                        <a:rPr lang="ja-JP" altLang="en-US" sz="1400" dirty="0" smtClean="0">
                          <a:solidFill>
                            <a:schemeClr val="tx1"/>
                          </a:solidFill>
                        </a:rPr>
                        <a:t>年比：</a:t>
                      </a:r>
                      <a:r>
                        <a:rPr lang="en-US" altLang="ja-JP" sz="1400" dirty="0" smtClean="0">
                          <a:solidFill>
                            <a:schemeClr val="tx1"/>
                          </a:solidFill>
                        </a:rPr>
                        <a:t>118.7</a:t>
                      </a:r>
                      <a:r>
                        <a:rPr lang="ja-JP" altLang="en-US" sz="1400" dirty="0" smtClean="0">
                          <a:solidFill>
                            <a:schemeClr val="tx1"/>
                          </a:solidFill>
                        </a:rPr>
                        <a:t>％）</a:t>
                      </a:r>
                      <a:endParaRPr lang="en-US" altLang="ja-JP" sz="1400" dirty="0" smtClean="0">
                        <a:solidFill>
                          <a:schemeClr val="tx1"/>
                        </a:solidFill>
                      </a:endParaRPr>
                    </a:p>
                    <a:p>
                      <a:r>
                        <a:rPr lang="ja-JP" altLang="en-US" sz="1400" dirty="0" smtClean="0">
                          <a:solidFill>
                            <a:schemeClr val="tx1"/>
                          </a:solidFill>
                        </a:rPr>
                        <a:t>➡</a:t>
                      </a:r>
                      <a:r>
                        <a:rPr lang="en-US" altLang="ja-JP" sz="1400" dirty="0" smtClean="0">
                          <a:solidFill>
                            <a:schemeClr val="tx1"/>
                          </a:solidFill>
                        </a:rPr>
                        <a:t>32,250,931</a:t>
                      </a:r>
                      <a:r>
                        <a:rPr lang="ja-JP" altLang="en-US" sz="1400" dirty="0" smtClean="0">
                          <a:solidFill>
                            <a:schemeClr val="tx1"/>
                          </a:solidFill>
                        </a:rPr>
                        <a:t>人（</a:t>
                      </a:r>
                      <a:r>
                        <a:rPr lang="en-US" altLang="ja-JP" sz="1400" dirty="0" smtClean="0">
                          <a:solidFill>
                            <a:schemeClr val="tx1"/>
                          </a:solidFill>
                        </a:rPr>
                        <a:t>2017</a:t>
                      </a:r>
                      <a:r>
                        <a:rPr lang="ja-JP" altLang="en-US" sz="1400" dirty="0" smtClean="0">
                          <a:solidFill>
                            <a:schemeClr val="tx1"/>
                          </a:solidFill>
                        </a:rPr>
                        <a:t>年）</a:t>
                      </a:r>
                      <a:endParaRPr lang="en-US" altLang="ja-JP" sz="1400" dirty="0" smtClean="0">
                        <a:solidFill>
                          <a:schemeClr val="tx1"/>
                        </a:solidFill>
                      </a:endParaRPr>
                    </a:p>
                    <a:p>
                      <a:r>
                        <a:rPr lang="ja-JP" altLang="en-US" sz="1400" dirty="0" smtClean="0">
                          <a:solidFill>
                            <a:schemeClr val="tx1"/>
                          </a:solidFill>
                        </a:rPr>
                        <a:t>　（</a:t>
                      </a:r>
                      <a:r>
                        <a:rPr lang="en-US" altLang="ja-JP" sz="1400" dirty="0" smtClean="0">
                          <a:solidFill>
                            <a:schemeClr val="tx1"/>
                          </a:solidFill>
                        </a:rPr>
                        <a:t>2008</a:t>
                      </a:r>
                      <a:r>
                        <a:rPr lang="ja-JP" altLang="en-US" sz="1400" dirty="0" smtClean="0">
                          <a:solidFill>
                            <a:schemeClr val="tx1"/>
                          </a:solidFill>
                        </a:rPr>
                        <a:t>年比：</a:t>
                      </a:r>
                      <a:r>
                        <a:rPr lang="en-US" altLang="ja-JP" sz="1400" dirty="0" smtClean="0">
                          <a:solidFill>
                            <a:schemeClr val="tx1"/>
                          </a:solidFill>
                        </a:rPr>
                        <a:t>118.0</a:t>
                      </a:r>
                      <a:r>
                        <a:rPr lang="ja-JP" altLang="en-US" sz="1400" dirty="0" smtClean="0">
                          <a:solidFill>
                            <a:schemeClr val="tx1"/>
                          </a:solidFill>
                        </a:rPr>
                        <a:t>％）</a:t>
                      </a:r>
                      <a:endParaRPr lang="en-US" altLang="ja-JP" sz="1400" dirty="0" smtClean="0">
                        <a:solidFill>
                          <a:schemeClr val="tx1"/>
                        </a:solidFill>
                      </a:endParaRPr>
                    </a:p>
                    <a:p>
                      <a:endParaRPr lang="en-US" altLang="ja-JP" sz="1400" dirty="0" smtClean="0">
                        <a:solidFill>
                          <a:srgbClr val="0070C0"/>
                        </a:solidFill>
                      </a:endParaRPr>
                    </a:p>
                    <a:p>
                      <a:endParaRPr kumimoji="1" lang="en-US" altLang="ja-JP" sz="1400" strike="sngStrike" dirty="0" smtClean="0">
                        <a:solidFill>
                          <a:schemeClr val="tx1"/>
                        </a:solidFill>
                      </a:endParaRPr>
                    </a:p>
                    <a:p>
                      <a:endParaRPr kumimoji="1" lang="en-US" altLang="ja-JP" sz="1400" strike="sngStrike"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119</a:t>
            </a:fld>
            <a:endParaRPr kumimoji="1" lang="ja-JP" altLang="en-US"/>
          </a:p>
        </p:txBody>
      </p:sp>
    </p:spTree>
    <p:extLst>
      <p:ext uri="{BB962C8B-B14F-4D97-AF65-F5344CB8AC3E}">
        <p14:creationId xmlns:p14="http://schemas.microsoft.com/office/powerpoint/2010/main" val="10226409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411535"/>
          <a:ext cx="8928991" cy="6192520"/>
        </p:xfrm>
        <a:graphic>
          <a:graphicData uri="http://schemas.openxmlformats.org/drawingml/2006/table">
            <a:tbl>
              <a:tblPr firstRow="1" bandRow="1">
                <a:tableStyleId>{7DF18680-E054-41AD-8BC1-D1AEF772440D}</a:tableStyleId>
              </a:tblPr>
              <a:tblGrid>
                <a:gridCol w="288032">
                  <a:extLst>
                    <a:ext uri="{9D8B030D-6E8A-4147-A177-3AD203B41FA5}">
                      <a16:colId xmlns:a16="http://schemas.microsoft.com/office/drawing/2014/main" val="20000"/>
                    </a:ext>
                  </a:extLst>
                </a:gridCol>
                <a:gridCol w="1200134">
                  <a:extLst>
                    <a:ext uri="{9D8B030D-6E8A-4147-A177-3AD203B41FA5}">
                      <a16:colId xmlns:a16="http://schemas.microsoft.com/office/drawing/2014/main" val="20001"/>
                    </a:ext>
                  </a:extLst>
                </a:gridCol>
                <a:gridCol w="1248138">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512167">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000" spc="-150" dirty="0" smtClean="0">
                          <a:solidFill>
                            <a:schemeClr val="tx1"/>
                          </a:solidFill>
                        </a:rPr>
                        <a:t>時間延長・時間帯改善</a:t>
                      </a:r>
                      <a:endParaRPr kumimoji="1" lang="ja-JP" altLang="en-US" sz="10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73134">
                <a:tc>
                  <a:txBody>
                    <a:bodyPr/>
                    <a:lstStyle/>
                    <a:p>
                      <a:r>
                        <a:rPr kumimoji="1" lang="en-US" altLang="ja-JP" sz="1100" dirty="0" smtClean="0">
                          <a:solidFill>
                            <a:schemeClr val="tx1"/>
                          </a:solidFill>
                        </a:rPr>
                        <a:t>1</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100" dirty="0" smtClean="0">
                          <a:solidFill>
                            <a:schemeClr val="tx1"/>
                          </a:solidFill>
                        </a:rPr>
                        <a:t>青少年海洋センターファミリー棟</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Wi-Fi</a:t>
                      </a:r>
                      <a:r>
                        <a:rPr kumimoji="1" lang="ja-JP" altLang="en-US" sz="1100" b="0" dirty="0" smtClean="0">
                          <a:solidFill>
                            <a:schemeClr val="tx1"/>
                          </a:solidFill>
                          <a:latin typeface="+mj-ea"/>
                          <a:ea typeface="+mj-ea"/>
                        </a:rPr>
                        <a:t>の設置（</a:t>
                      </a:r>
                      <a:r>
                        <a:rPr kumimoji="1" lang="en-US" altLang="ja-JP" sz="1100" b="0" dirty="0" smtClean="0">
                          <a:solidFill>
                            <a:schemeClr val="tx1"/>
                          </a:solidFill>
                          <a:latin typeface="+mj-ea"/>
                          <a:ea typeface="+mj-ea"/>
                        </a:rPr>
                        <a:t>2012</a:t>
                      </a:r>
                      <a:r>
                        <a:rPr kumimoji="1" lang="ja-JP" altLang="en-US" sz="1100" b="0" dirty="0" smtClean="0">
                          <a:solidFill>
                            <a:schemeClr val="tx1"/>
                          </a:solidFill>
                          <a:latin typeface="+mj-ea"/>
                          <a:ea typeface="+mj-ea"/>
                        </a:rPr>
                        <a:t>年４月）</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・ネット予約サイトの利用開始（</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・ネット予約サイトの管理方法改善（</a:t>
                      </a:r>
                      <a:r>
                        <a:rPr kumimoji="1" lang="en-US" altLang="ja-JP" sz="1100" b="0" dirty="0" smtClean="0">
                          <a:solidFill>
                            <a:schemeClr val="tx1"/>
                          </a:solidFill>
                          <a:latin typeface="+mj-ea"/>
                          <a:ea typeface="+mj-ea"/>
                        </a:rPr>
                        <a:t>2017</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・大浴場脱衣場の床面マットの張替（</a:t>
                      </a:r>
                      <a:r>
                        <a:rPr kumimoji="1" lang="en-US" altLang="ja-JP" sz="1100" b="0" dirty="0" smtClean="0">
                          <a:solidFill>
                            <a:schemeClr val="tx1"/>
                          </a:solidFill>
                          <a:latin typeface="+mj-ea"/>
                          <a:ea typeface="+mj-ea"/>
                        </a:rPr>
                        <a:t>2012</a:t>
                      </a:r>
                      <a:r>
                        <a:rPr kumimoji="1" lang="ja-JP" altLang="en-US" sz="1100" b="0" dirty="0" smtClean="0">
                          <a:solidFill>
                            <a:schemeClr val="tx1"/>
                          </a:solidFill>
                          <a:latin typeface="+mj-ea"/>
                          <a:ea typeface="+mj-ea"/>
                        </a:rPr>
                        <a:t>年８月）</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・客室バルコニーの防水工事（</a:t>
                      </a:r>
                      <a:r>
                        <a:rPr kumimoji="1" lang="en-US" altLang="ja-JP" sz="1100" b="0" dirty="0" smtClean="0">
                          <a:solidFill>
                            <a:schemeClr val="tx1"/>
                          </a:solidFill>
                          <a:latin typeface="+mj-ea"/>
                          <a:ea typeface="+mj-ea"/>
                        </a:rPr>
                        <a:t>2013</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9</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a:t>
                      </a:r>
                      <a:r>
                        <a:rPr kumimoji="1" lang="zh-TW" altLang="en-US" sz="1100" b="0" dirty="0" smtClean="0">
                          <a:solidFill>
                            <a:schemeClr val="tx1"/>
                          </a:solidFill>
                          <a:latin typeface="+mj-ea"/>
                          <a:ea typeface="+mj-ea"/>
                        </a:rPr>
                        <a:t>電話交換機設備改修工事</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2015</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4</a:t>
                      </a: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・ボイラー制御盤補修工事（</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3</a:t>
                      </a: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・テニスコート人工芝補修（</a:t>
                      </a:r>
                      <a:r>
                        <a:rPr kumimoji="1" lang="en-US" altLang="ja-JP" sz="1100" b="0" dirty="0" smtClean="0">
                          <a:solidFill>
                            <a:schemeClr val="tx1"/>
                          </a:solidFill>
                          <a:latin typeface="+mj-ea"/>
                          <a:ea typeface="+mj-ea"/>
                        </a:rPr>
                        <a:t>2017</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3</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・全館洗浄機付きトイレ化（</a:t>
                      </a:r>
                      <a:r>
                        <a:rPr kumimoji="1" lang="en-US" altLang="ja-JP" sz="1100" b="0" dirty="0" smtClean="0">
                          <a:solidFill>
                            <a:schemeClr val="tx1"/>
                          </a:solidFill>
                          <a:latin typeface="+mj-ea"/>
                          <a:ea typeface="+mj-ea"/>
                        </a:rPr>
                        <a:t>2018</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3</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月）</a:t>
                      </a:r>
                    </a:p>
                    <a:p>
                      <a:endParaRPr kumimoji="1" lang="ja-JP" altLang="en-US" sz="1100" b="0" dirty="0" smtClean="0">
                        <a:solidFill>
                          <a:schemeClr val="tx1"/>
                        </a:solidFill>
                        <a:latin typeface="+mj-ea"/>
                        <a:ea typeface="+mj-ea"/>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mj-ea"/>
                        <a:ea typeface="+mj-ea"/>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・海洋センターと受付システムを共有することで問い合わせに対し即対応、紹介が可能となる（</a:t>
                      </a:r>
                      <a:r>
                        <a:rPr kumimoji="1" lang="en-US" altLang="ja-JP" sz="1100" b="0" dirty="0" smtClean="0">
                          <a:solidFill>
                            <a:schemeClr val="tx1"/>
                          </a:solidFill>
                          <a:latin typeface="+mj-ea"/>
                          <a:ea typeface="+mj-ea"/>
                        </a:rPr>
                        <a:t>2017</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・ターゲットを明確にした新しいプランの企画・実施</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2012</a:t>
                      </a:r>
                      <a:r>
                        <a:rPr kumimoji="1" lang="ja-JP" altLang="en-US" sz="1100" b="0" dirty="0" smtClean="0">
                          <a:solidFill>
                            <a:schemeClr val="tx1"/>
                          </a:solidFill>
                          <a:latin typeface="+mj-ea"/>
                          <a:ea typeface="+mj-ea"/>
                        </a:rPr>
                        <a:t>年度以降順次）</a:t>
                      </a:r>
                      <a:endParaRPr kumimoji="1" lang="en-US" altLang="ja-JP" sz="1100" b="0" dirty="0" smtClean="0">
                        <a:solidFill>
                          <a:schemeClr val="tx1"/>
                        </a:solidFill>
                        <a:latin typeface="+mj-ea"/>
                        <a:ea typeface="+mj-ea"/>
                      </a:endParaRPr>
                    </a:p>
                    <a:p>
                      <a:pPr marL="85725" indent="-85725"/>
                      <a:r>
                        <a:rPr kumimoji="1" lang="ja-JP" altLang="en-US" sz="1100" b="0" dirty="0" smtClean="0">
                          <a:solidFill>
                            <a:schemeClr val="tx1"/>
                          </a:solidFill>
                          <a:latin typeface="+mj-ea"/>
                          <a:ea typeface="+mj-ea"/>
                        </a:rPr>
                        <a:t>例）ﾄﾚｯｷﾝｸﾞﾌﾟﾗﾝ（中高年）、ﾌｨｯﾄﾈｽｾｯﾄﾌﾟﾗﾝ、ｱﾛﾏ教室とﾄﾚｯｷﾝｸﾞﾞのｾｯﾄﾌﾟﾗﾝ（女性）など</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・海洋ｾﾝﾀｰのﾌﾟﾛｸﾞﾗﾑの積極的な活用</a:t>
                      </a:r>
                      <a:endParaRPr kumimoji="1" lang="en-US" altLang="ja-JP" sz="1100" b="0" dirty="0" smtClean="0">
                        <a:solidFill>
                          <a:schemeClr val="tx1"/>
                        </a:solidFill>
                        <a:latin typeface="+mj-ea"/>
                        <a:ea typeface="+mj-ea"/>
                      </a:endParaRPr>
                    </a:p>
                    <a:p>
                      <a:pPr marL="85725" indent="0"/>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ﾏﾘﾝﾊﾟｯｸ導入（ﾏﾘﾝｽ</a:t>
                      </a:r>
                      <a:endParaRPr kumimoji="1" lang="en-US" altLang="ja-JP" sz="1100" b="0" dirty="0" smtClean="0">
                        <a:solidFill>
                          <a:schemeClr val="tx1"/>
                        </a:solidFill>
                        <a:latin typeface="+mj-ea"/>
                        <a:ea typeface="+mj-ea"/>
                      </a:endParaRPr>
                    </a:p>
                    <a:p>
                      <a:pPr marL="85725" indent="0"/>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 ﾎﾟｰﾂ体験</a:t>
                      </a:r>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宿泊）</a:t>
                      </a:r>
                      <a:endParaRPr kumimoji="1" lang="en-US" altLang="ja-JP" sz="1100" b="0" dirty="0" smtClean="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・地元自治体と連携したプランの開発（合宿パック等）</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134">
                <a:tc>
                  <a:txBody>
                    <a:bodyPr/>
                    <a:lstStyle/>
                    <a:p>
                      <a:r>
                        <a:rPr kumimoji="1" lang="en-US" altLang="ja-JP" sz="1100" dirty="0" smtClean="0">
                          <a:solidFill>
                            <a:schemeClr val="tx1"/>
                          </a:solidFill>
                        </a:rPr>
                        <a:t>2</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青少年海洋センター</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Facebook</a:t>
                      </a:r>
                      <a:r>
                        <a:rPr kumimoji="1" lang="ja-JP" altLang="en-US" sz="1100" b="0" dirty="0" smtClean="0">
                          <a:solidFill>
                            <a:schemeClr val="tx1"/>
                          </a:solidFill>
                          <a:latin typeface="+mj-ea"/>
                          <a:ea typeface="+mj-ea"/>
                        </a:rPr>
                        <a:t>の開始（</a:t>
                      </a:r>
                      <a:r>
                        <a:rPr kumimoji="1" lang="en-US" altLang="ja-JP" sz="1100" b="0" dirty="0" smtClean="0">
                          <a:solidFill>
                            <a:schemeClr val="tx1"/>
                          </a:solidFill>
                          <a:latin typeface="+mj-ea"/>
                          <a:ea typeface="+mj-ea"/>
                        </a:rPr>
                        <a:t>2011</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Facebook</a:t>
                      </a:r>
                      <a:r>
                        <a:rPr kumimoji="1" lang="ja-JP" altLang="en-US" sz="1100" b="0" dirty="0" smtClean="0">
                          <a:solidFill>
                            <a:schemeClr val="tx1"/>
                          </a:solidFill>
                          <a:latin typeface="+mj-ea"/>
                          <a:ea typeface="+mj-ea"/>
                        </a:rPr>
                        <a:t>による情報発信の強化（</a:t>
                      </a:r>
                      <a:r>
                        <a:rPr kumimoji="1" lang="en-US" altLang="ja-JP" sz="1100" b="0" dirty="0" smtClean="0">
                          <a:solidFill>
                            <a:schemeClr val="tx1"/>
                          </a:solidFill>
                          <a:latin typeface="+mj-ea"/>
                          <a:ea typeface="+mj-ea"/>
                        </a:rPr>
                        <a:t>2017</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mj-ea"/>
                          <a:ea typeface="+mj-ea"/>
                        </a:rPr>
                        <a:t>・宿舎入口扉への指</a:t>
                      </a:r>
                      <a:r>
                        <a:rPr lang="ja-JP" altLang="en-US" sz="1050" b="0" i="0" u="none" strike="noStrike" baseline="0" dirty="0" err="1" smtClean="0">
                          <a:solidFill>
                            <a:schemeClr val="tx1"/>
                          </a:solidFill>
                          <a:effectLst/>
                          <a:latin typeface="+mj-ea"/>
                          <a:ea typeface="+mj-ea"/>
                        </a:rPr>
                        <a:t>づめ</a:t>
                      </a:r>
                      <a:r>
                        <a:rPr lang="ja-JP" altLang="en-US" sz="1050" b="0" i="0" u="none" strike="noStrike" baseline="0" dirty="0" smtClean="0">
                          <a:solidFill>
                            <a:schemeClr val="tx1"/>
                          </a:solidFill>
                          <a:effectLst/>
                          <a:latin typeface="+mj-ea"/>
                          <a:ea typeface="+mj-ea"/>
                        </a:rPr>
                        <a:t>防止器具の取</a:t>
                      </a:r>
                      <a:endParaRPr lang="en-US" altLang="ja-JP" sz="1050" b="0" i="0" u="none" strike="noStrike" baseline="0"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mj-ea"/>
                          <a:ea typeface="+mj-ea"/>
                        </a:rPr>
                        <a:t> 付（</a:t>
                      </a:r>
                      <a:r>
                        <a:rPr lang="en-US" altLang="ja-JP" sz="1050" b="0" i="0" u="none" strike="noStrike" baseline="0" dirty="0" smtClean="0">
                          <a:solidFill>
                            <a:schemeClr val="tx1"/>
                          </a:solidFill>
                          <a:effectLst/>
                          <a:latin typeface="+mj-ea"/>
                          <a:ea typeface="+mj-ea"/>
                        </a:rPr>
                        <a:t>2012</a:t>
                      </a:r>
                      <a:r>
                        <a:rPr lang="ja-JP" altLang="en-US" sz="1050" b="0" i="0" u="none" strike="noStrike" baseline="0" dirty="0" smtClean="0">
                          <a:solidFill>
                            <a:schemeClr val="tx1"/>
                          </a:solidFill>
                          <a:effectLst/>
                          <a:latin typeface="+mj-ea"/>
                          <a:ea typeface="+mj-ea"/>
                        </a:rPr>
                        <a:t>年５月）</a:t>
                      </a:r>
                      <a:br>
                        <a:rPr lang="ja-JP" altLang="en-US" sz="1050" b="0" i="0" u="none" strike="noStrike" baseline="0" dirty="0" smtClean="0">
                          <a:solidFill>
                            <a:schemeClr val="tx1"/>
                          </a:solidFill>
                          <a:effectLst/>
                          <a:latin typeface="+mj-ea"/>
                          <a:ea typeface="+mj-ea"/>
                        </a:rPr>
                      </a:br>
                      <a:r>
                        <a:rPr lang="ja-JP" altLang="en-US" sz="1050" b="0" i="0" u="none" strike="noStrike" baseline="0" dirty="0" smtClean="0">
                          <a:solidFill>
                            <a:schemeClr val="tx1"/>
                          </a:solidFill>
                          <a:effectLst/>
                          <a:latin typeface="+mj-ea"/>
                          <a:ea typeface="+mj-ea"/>
                        </a:rPr>
                        <a:t>・宿泊管理棟トイレの一部洋式化</a:t>
                      </a:r>
                      <a:endParaRPr lang="en-US" altLang="ja-JP" sz="1050" b="0" i="0" u="none" strike="noStrike" baseline="0"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mj-ea"/>
                          <a:ea typeface="+mj-ea"/>
                        </a:rPr>
                        <a:t>　　　　　　　　　　　　　（</a:t>
                      </a:r>
                      <a:r>
                        <a:rPr lang="en-US" altLang="ja-JP" sz="1050" b="0" i="0" u="none" strike="noStrike" baseline="0" dirty="0" smtClean="0">
                          <a:solidFill>
                            <a:schemeClr val="tx1"/>
                          </a:solidFill>
                          <a:effectLst/>
                          <a:latin typeface="+mj-ea"/>
                          <a:ea typeface="+mj-ea"/>
                        </a:rPr>
                        <a:t>2013</a:t>
                      </a:r>
                      <a:r>
                        <a:rPr lang="ja-JP" altLang="en-US" sz="1050" b="0" i="0" u="none" strike="noStrike" baseline="0" dirty="0" smtClean="0">
                          <a:solidFill>
                            <a:schemeClr val="tx1"/>
                          </a:solidFill>
                          <a:effectLst/>
                          <a:latin typeface="+mj-ea"/>
                          <a:ea typeface="+mj-ea"/>
                        </a:rPr>
                        <a:t>年１月）</a:t>
                      </a:r>
                      <a:endParaRPr lang="en-US" altLang="ja-JP" sz="1050" b="0" i="0" u="none" strike="noStrike" baseline="0"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baseline="0" dirty="0" smtClean="0">
                          <a:solidFill>
                            <a:schemeClr val="tx1"/>
                          </a:solidFill>
                          <a:effectLst/>
                          <a:latin typeface="+mj-ea"/>
                          <a:ea typeface="+mn-ea"/>
                          <a:cs typeface="+mn-cs"/>
                        </a:rPr>
                        <a:t>・浴室タイルの張替補修（</a:t>
                      </a:r>
                      <a:r>
                        <a:rPr kumimoji="1" lang="en-US" altLang="ja-JP" sz="1050" b="0" i="0" u="none" strike="noStrike" kern="1200" baseline="0" dirty="0" smtClean="0">
                          <a:solidFill>
                            <a:schemeClr val="tx1"/>
                          </a:solidFill>
                          <a:effectLst/>
                          <a:latin typeface="+mj-ea"/>
                          <a:ea typeface="+mn-ea"/>
                          <a:cs typeface="+mn-cs"/>
                        </a:rPr>
                        <a:t>2013</a:t>
                      </a:r>
                      <a:r>
                        <a:rPr kumimoji="1" lang="ja-JP" altLang="en-US" sz="1050" b="0" i="0" u="none" strike="noStrike" kern="1200" baseline="0" dirty="0" smtClean="0">
                          <a:solidFill>
                            <a:schemeClr val="tx1"/>
                          </a:solidFill>
                          <a:effectLst/>
                          <a:latin typeface="+mj-ea"/>
                          <a:ea typeface="+mn-ea"/>
                          <a:cs typeface="+mn-cs"/>
                        </a:rPr>
                        <a:t>年１月）</a:t>
                      </a:r>
                      <a:endParaRPr lang="en-US" altLang="ja-JP" sz="1050" b="0" i="0" u="none" strike="noStrike" baseline="0"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baseline="0" dirty="0" smtClean="0">
                          <a:solidFill>
                            <a:schemeClr val="tx1"/>
                          </a:solidFill>
                          <a:effectLst/>
                          <a:latin typeface="+mj-ea"/>
                          <a:ea typeface="+mn-ea"/>
                          <a:cs typeface="+mn-cs"/>
                        </a:rPr>
                        <a:t>・体育館床面補修　（</a:t>
                      </a:r>
                      <a:r>
                        <a:rPr kumimoji="1" lang="en-US" altLang="ja-JP" sz="1050" b="0" i="0" u="none" strike="noStrike" kern="1200" baseline="0" dirty="0" smtClean="0">
                          <a:solidFill>
                            <a:schemeClr val="tx1"/>
                          </a:solidFill>
                          <a:effectLst/>
                          <a:latin typeface="+mj-ea"/>
                          <a:ea typeface="+mn-ea"/>
                          <a:cs typeface="+mn-cs"/>
                        </a:rPr>
                        <a:t>2013</a:t>
                      </a:r>
                      <a:r>
                        <a:rPr kumimoji="1" lang="ja-JP" altLang="en-US" sz="1050" b="0" i="0" u="none" strike="noStrike" kern="1200" baseline="0" dirty="0" smtClean="0">
                          <a:solidFill>
                            <a:schemeClr val="tx1"/>
                          </a:solidFill>
                          <a:effectLst/>
                          <a:latin typeface="+mj-ea"/>
                          <a:ea typeface="+mn-ea"/>
                          <a:cs typeface="+mn-cs"/>
                        </a:rPr>
                        <a:t>年２月）</a:t>
                      </a:r>
                      <a:endParaRPr kumimoji="1" lang="en-US" altLang="ja-JP" sz="1050" b="0" i="0" u="none" strike="noStrike" kern="1200" baseline="0" dirty="0" smtClean="0">
                        <a:solidFill>
                          <a:schemeClr val="tx1"/>
                        </a:solidFill>
                        <a:effectLst/>
                        <a:latin typeface="+mj-ea"/>
                        <a:ea typeface="+mn-ea"/>
                        <a:cs typeface="+mn-cs"/>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baseline="0" dirty="0" smtClean="0">
                          <a:solidFill>
                            <a:schemeClr val="tx1"/>
                          </a:solidFill>
                          <a:effectLst/>
                          <a:latin typeface="+mj-ea"/>
                          <a:ea typeface="+mn-ea"/>
                          <a:cs typeface="+mn-cs"/>
                        </a:rPr>
                        <a:t>・宿泊管理棟の冷暖房設備の改修　　　　　　　　</a:t>
                      </a:r>
                      <a:endParaRPr kumimoji="1" lang="en-US" altLang="ja-JP" sz="1050" b="0" i="0" u="none" strike="noStrike" kern="1200" baseline="0" dirty="0" smtClean="0">
                        <a:solidFill>
                          <a:schemeClr val="tx1"/>
                        </a:solidFill>
                        <a:effectLst/>
                        <a:latin typeface="+mj-ea"/>
                        <a:ea typeface="+mn-ea"/>
                        <a:cs typeface="+mn-cs"/>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baseline="0" dirty="0" smtClean="0">
                          <a:solidFill>
                            <a:schemeClr val="tx1"/>
                          </a:solidFill>
                          <a:effectLst/>
                          <a:latin typeface="+mj-ea"/>
                          <a:ea typeface="+mn-ea"/>
                          <a:cs typeface="+mn-cs"/>
                        </a:rPr>
                        <a:t>　　　　　　　　　　　　　　　　（</a:t>
                      </a:r>
                      <a:r>
                        <a:rPr kumimoji="1" lang="en-US" altLang="ja-JP" sz="1050" b="0" i="0" u="none" strike="noStrike" kern="1200" baseline="0" dirty="0" smtClean="0">
                          <a:solidFill>
                            <a:schemeClr val="tx1"/>
                          </a:solidFill>
                          <a:effectLst/>
                          <a:latin typeface="+mj-ea"/>
                          <a:ea typeface="+mn-ea"/>
                          <a:cs typeface="+mn-cs"/>
                        </a:rPr>
                        <a:t>2013</a:t>
                      </a:r>
                      <a:r>
                        <a:rPr kumimoji="1" lang="ja-JP" altLang="en-US" sz="1050" b="0" i="0" u="none" strike="noStrike" kern="1200" baseline="0" dirty="0" smtClean="0">
                          <a:solidFill>
                            <a:schemeClr val="tx1"/>
                          </a:solidFill>
                          <a:effectLst/>
                          <a:latin typeface="+mj-ea"/>
                          <a:ea typeface="+mn-ea"/>
                          <a:cs typeface="+mn-cs"/>
                        </a:rPr>
                        <a:t>年３月）</a:t>
                      </a:r>
                      <a:endParaRPr lang="en-US" altLang="ja-JP" sz="1050" b="0" i="0" u="none" strike="noStrike" baseline="0"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dirty="0" smtClean="0">
                          <a:solidFill>
                            <a:schemeClr val="tx1"/>
                          </a:solidFill>
                          <a:effectLst/>
                          <a:latin typeface="+mj-ea"/>
                          <a:ea typeface="+mn-ea"/>
                          <a:cs typeface="+mn-cs"/>
                        </a:rPr>
                        <a:t>・宿泊管理棟の冷暖房設備の一部改修　　　　　</a:t>
                      </a:r>
                      <a:endParaRPr kumimoji="1" lang="en-US" altLang="ja-JP" sz="1050" b="0" i="0" u="none" strike="noStrike" kern="1200" dirty="0" smtClean="0">
                        <a:solidFill>
                          <a:schemeClr val="tx1"/>
                        </a:solidFill>
                        <a:effectLst/>
                        <a:latin typeface="+mj-ea"/>
                        <a:ea typeface="+mn-ea"/>
                        <a:cs typeface="+mn-cs"/>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dirty="0" smtClean="0">
                          <a:solidFill>
                            <a:schemeClr val="tx1"/>
                          </a:solidFill>
                          <a:effectLst/>
                          <a:latin typeface="+mj-ea"/>
                          <a:ea typeface="+mn-ea"/>
                          <a:cs typeface="+mn-cs"/>
                        </a:rPr>
                        <a:t>　　　　　　　　　　　　（</a:t>
                      </a:r>
                      <a:r>
                        <a:rPr kumimoji="1" lang="en-US" altLang="ja-JP" sz="1050" b="0" i="0" u="none" strike="noStrike" kern="1200" dirty="0" smtClean="0">
                          <a:solidFill>
                            <a:schemeClr val="tx1"/>
                          </a:solidFill>
                          <a:effectLst/>
                          <a:latin typeface="+mj-ea"/>
                          <a:ea typeface="+mn-ea"/>
                          <a:cs typeface="+mn-cs"/>
                        </a:rPr>
                        <a:t>2013</a:t>
                      </a:r>
                      <a:r>
                        <a:rPr kumimoji="1" lang="ja-JP" altLang="en-US" sz="1050" b="0" i="0" u="none" strike="noStrike" kern="1200" dirty="0" smtClean="0">
                          <a:solidFill>
                            <a:schemeClr val="tx1"/>
                          </a:solidFill>
                          <a:effectLst/>
                          <a:latin typeface="+mj-ea"/>
                          <a:ea typeface="+mn-ea"/>
                          <a:cs typeface="+mn-cs"/>
                        </a:rPr>
                        <a:t>年８月、</a:t>
                      </a:r>
                      <a:r>
                        <a:rPr kumimoji="1" lang="en-US" altLang="ja-JP" sz="1050" b="0" i="0" u="none" strike="noStrike" kern="1200" dirty="0" smtClean="0">
                          <a:solidFill>
                            <a:schemeClr val="tx1"/>
                          </a:solidFill>
                          <a:effectLst/>
                          <a:latin typeface="+mj-ea"/>
                          <a:ea typeface="+mn-ea"/>
                          <a:cs typeface="+mn-cs"/>
                        </a:rPr>
                        <a:t>12</a:t>
                      </a:r>
                      <a:r>
                        <a:rPr kumimoji="1" lang="ja-JP" altLang="en-US" sz="1050" b="0" i="0" u="none" strike="noStrike" kern="1200" dirty="0" smtClean="0">
                          <a:solidFill>
                            <a:schemeClr val="tx1"/>
                          </a:solidFill>
                          <a:effectLst/>
                          <a:latin typeface="+mj-ea"/>
                          <a:ea typeface="+mn-ea"/>
                          <a:cs typeface="+mn-cs"/>
                        </a:rPr>
                        <a:t>月）</a:t>
                      </a:r>
                      <a:endParaRPr kumimoji="1" lang="en-US" altLang="ja-JP" sz="1050" b="0" i="0" u="none" strike="noStrike" kern="1200" dirty="0" smtClean="0">
                        <a:solidFill>
                          <a:schemeClr val="tx1"/>
                        </a:solidFill>
                        <a:effectLst/>
                        <a:latin typeface="+mj-ea"/>
                        <a:ea typeface="+mn-ea"/>
                        <a:cs typeface="+mn-cs"/>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baseline="0" dirty="0" smtClean="0">
                          <a:solidFill>
                            <a:schemeClr val="tx1"/>
                          </a:solidFill>
                          <a:effectLst/>
                          <a:latin typeface="+mj-ea"/>
                          <a:ea typeface="+mn-ea"/>
                          <a:cs typeface="+mn-cs"/>
                        </a:rPr>
                        <a:t>・男女シャワールームへの手摺の設置　　　　　　　　　</a:t>
                      </a:r>
                      <a:endParaRPr kumimoji="1" lang="en-US" altLang="ja-JP" sz="1050" b="0" i="0" u="none" strike="noStrike" kern="1200" baseline="0" dirty="0" smtClean="0">
                        <a:solidFill>
                          <a:schemeClr val="tx1"/>
                        </a:solidFill>
                        <a:effectLst/>
                        <a:latin typeface="+mj-ea"/>
                        <a:ea typeface="+mn-ea"/>
                        <a:cs typeface="+mn-cs"/>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baseline="0" dirty="0" smtClean="0">
                          <a:solidFill>
                            <a:schemeClr val="tx1"/>
                          </a:solidFill>
                          <a:effectLst/>
                          <a:latin typeface="+mj-ea"/>
                          <a:ea typeface="+mn-ea"/>
                          <a:cs typeface="+mn-cs"/>
                        </a:rPr>
                        <a:t>　　　　　　　　　　　　　　　（</a:t>
                      </a:r>
                      <a:r>
                        <a:rPr kumimoji="1" lang="en-US" altLang="ja-JP" sz="1050" b="0" i="0" u="none" strike="noStrike" kern="1200" baseline="0" dirty="0" smtClean="0">
                          <a:solidFill>
                            <a:schemeClr val="tx1"/>
                          </a:solidFill>
                          <a:effectLst/>
                          <a:latin typeface="+mj-ea"/>
                          <a:ea typeface="+mn-ea"/>
                          <a:cs typeface="+mn-cs"/>
                        </a:rPr>
                        <a:t>2014</a:t>
                      </a:r>
                      <a:r>
                        <a:rPr kumimoji="1" lang="ja-JP" altLang="en-US" sz="1050" b="0" i="0" u="none" strike="noStrike" kern="1200" baseline="0" dirty="0" smtClean="0">
                          <a:solidFill>
                            <a:schemeClr val="tx1"/>
                          </a:solidFill>
                          <a:effectLst/>
                          <a:latin typeface="+mj-ea"/>
                          <a:ea typeface="+mn-ea"/>
                          <a:cs typeface="+mn-cs"/>
                        </a:rPr>
                        <a:t>年２月）</a:t>
                      </a:r>
                      <a:br>
                        <a:rPr kumimoji="1" lang="ja-JP" altLang="en-US" sz="1050" b="0" i="0" u="none" strike="noStrike" kern="1200" baseline="0" dirty="0" smtClean="0">
                          <a:solidFill>
                            <a:schemeClr val="tx1"/>
                          </a:solidFill>
                          <a:effectLst/>
                          <a:latin typeface="+mj-ea"/>
                          <a:ea typeface="+mn-ea"/>
                          <a:cs typeface="+mn-cs"/>
                        </a:rPr>
                      </a:br>
                      <a:r>
                        <a:rPr kumimoji="1" lang="ja-JP" altLang="en-US" sz="1050" b="0" i="0" u="none" strike="noStrike" dirty="0" smtClean="0">
                          <a:solidFill>
                            <a:schemeClr val="tx1"/>
                          </a:solidFill>
                          <a:effectLst/>
                          <a:latin typeface="+mj-ea"/>
                          <a:ea typeface="+mj-ea"/>
                        </a:rPr>
                        <a:t>・外壁改修工事（</a:t>
                      </a:r>
                      <a:r>
                        <a:rPr kumimoji="1" lang="en-US" altLang="ja-JP" sz="1050" b="0" i="0" u="none" strike="noStrike" dirty="0" smtClean="0">
                          <a:solidFill>
                            <a:schemeClr val="tx1"/>
                          </a:solidFill>
                          <a:effectLst/>
                          <a:latin typeface="+mj-ea"/>
                          <a:ea typeface="+mj-ea"/>
                        </a:rPr>
                        <a:t>2015</a:t>
                      </a:r>
                      <a:r>
                        <a:rPr kumimoji="1" lang="ja-JP" altLang="en-US" sz="1050" b="0" i="0" u="none" strike="noStrike" dirty="0" smtClean="0">
                          <a:solidFill>
                            <a:schemeClr val="tx1"/>
                          </a:solidFill>
                          <a:effectLst/>
                          <a:latin typeface="+mj-ea"/>
                          <a:ea typeface="+mj-ea"/>
                        </a:rPr>
                        <a:t>年</a:t>
                      </a:r>
                      <a:r>
                        <a:rPr kumimoji="1" lang="en-US" altLang="ja-JP" sz="1050" b="0" i="0" u="none" strike="noStrike" dirty="0" smtClean="0">
                          <a:solidFill>
                            <a:schemeClr val="tx1"/>
                          </a:solidFill>
                          <a:effectLst/>
                          <a:latin typeface="+mj-ea"/>
                          <a:ea typeface="+mj-ea"/>
                        </a:rPr>
                        <a:t>2</a:t>
                      </a:r>
                      <a:r>
                        <a:rPr kumimoji="1" lang="ja-JP" altLang="en-US" sz="1050" b="0" i="0" u="none" strike="noStrike" dirty="0" smtClean="0">
                          <a:solidFill>
                            <a:schemeClr val="tx1"/>
                          </a:solidFill>
                          <a:effectLst/>
                          <a:latin typeface="+mj-ea"/>
                          <a:ea typeface="+mj-ea"/>
                        </a:rPr>
                        <a:t>月）</a:t>
                      </a:r>
                      <a:endParaRPr kumimoji="1"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dirty="0" smtClean="0">
                          <a:solidFill>
                            <a:schemeClr val="tx1"/>
                          </a:solidFill>
                          <a:effectLst/>
                          <a:latin typeface="+mj-ea"/>
                          <a:ea typeface="+mj-ea"/>
                        </a:rPr>
                        <a:t>・</a:t>
                      </a:r>
                      <a:r>
                        <a:rPr kumimoji="1" lang="zh-TW" altLang="en-US" sz="1050" b="0" i="0" u="none" strike="noStrike" dirty="0" smtClean="0">
                          <a:solidFill>
                            <a:schemeClr val="tx1"/>
                          </a:solidFill>
                          <a:effectLst/>
                          <a:latin typeface="+mj-ea"/>
                          <a:ea typeface="+mj-ea"/>
                        </a:rPr>
                        <a:t>機械棟中央監視設備改修工事</a:t>
                      </a:r>
                      <a:endParaRPr kumimoji="1" lang="en-US" altLang="zh-TW" sz="1050" b="0" i="0" u="none" strike="noStrike"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dirty="0" smtClean="0">
                          <a:solidFill>
                            <a:schemeClr val="tx1"/>
                          </a:solidFill>
                          <a:effectLst/>
                          <a:latin typeface="+mj-ea"/>
                          <a:ea typeface="+mj-ea"/>
                        </a:rPr>
                        <a:t>　　　　　　　　　　　　　　　　（</a:t>
                      </a:r>
                      <a:r>
                        <a:rPr kumimoji="1" lang="en-US" altLang="ja-JP" sz="1050" b="0" i="0" u="none" strike="noStrike" dirty="0" smtClean="0">
                          <a:solidFill>
                            <a:schemeClr val="tx1"/>
                          </a:solidFill>
                          <a:effectLst/>
                          <a:latin typeface="+mj-ea"/>
                          <a:ea typeface="+mj-ea"/>
                        </a:rPr>
                        <a:t>2015</a:t>
                      </a:r>
                      <a:r>
                        <a:rPr kumimoji="1" lang="ja-JP" altLang="en-US" sz="1050" b="0" i="0" u="none" strike="noStrike" dirty="0" smtClean="0">
                          <a:solidFill>
                            <a:schemeClr val="tx1"/>
                          </a:solidFill>
                          <a:effectLst/>
                          <a:latin typeface="+mj-ea"/>
                          <a:ea typeface="+mj-ea"/>
                        </a:rPr>
                        <a:t>年</a:t>
                      </a:r>
                      <a:r>
                        <a:rPr kumimoji="1" lang="en-US" altLang="ja-JP" sz="1050" b="0" i="0" u="none" strike="noStrike" dirty="0" smtClean="0">
                          <a:solidFill>
                            <a:schemeClr val="tx1"/>
                          </a:solidFill>
                          <a:effectLst/>
                          <a:latin typeface="+mj-ea"/>
                          <a:ea typeface="+mj-ea"/>
                        </a:rPr>
                        <a:t>10</a:t>
                      </a:r>
                      <a:r>
                        <a:rPr kumimoji="1" lang="ja-JP" altLang="en-US" sz="1050" b="0" i="0" u="none" strike="noStrike" dirty="0" smtClean="0">
                          <a:solidFill>
                            <a:schemeClr val="tx1"/>
                          </a:solidFill>
                          <a:effectLst/>
                          <a:latin typeface="+mj-ea"/>
                          <a:ea typeface="+mj-ea"/>
                        </a:rPr>
                        <a:t>月）</a:t>
                      </a:r>
                      <a:endParaRPr kumimoji="1"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dirty="0" smtClean="0">
                          <a:solidFill>
                            <a:schemeClr val="tx1"/>
                          </a:solidFill>
                          <a:effectLst/>
                          <a:latin typeface="+mj-ea"/>
                          <a:ea typeface="+mj-ea"/>
                        </a:rPr>
                        <a:t>・高圧ケーブル補修工事（</a:t>
                      </a:r>
                      <a:r>
                        <a:rPr kumimoji="1" lang="en-US" altLang="ja-JP" sz="1050" b="0" i="0" u="none" strike="noStrike" dirty="0" smtClean="0">
                          <a:solidFill>
                            <a:schemeClr val="tx1"/>
                          </a:solidFill>
                          <a:effectLst/>
                          <a:latin typeface="+mj-ea"/>
                          <a:ea typeface="+mj-ea"/>
                        </a:rPr>
                        <a:t>2016</a:t>
                      </a:r>
                      <a:r>
                        <a:rPr kumimoji="1" lang="ja-JP" altLang="en-US" sz="1050" b="0" i="0" u="none" strike="noStrike" dirty="0" smtClean="0">
                          <a:solidFill>
                            <a:schemeClr val="tx1"/>
                          </a:solidFill>
                          <a:effectLst/>
                          <a:latin typeface="+mj-ea"/>
                          <a:ea typeface="+mj-ea"/>
                        </a:rPr>
                        <a:t>年</a:t>
                      </a:r>
                      <a:r>
                        <a:rPr kumimoji="1" lang="en-US" altLang="ja-JP" sz="1050" b="0" i="0" u="none" strike="noStrike" dirty="0" smtClean="0">
                          <a:solidFill>
                            <a:schemeClr val="tx1"/>
                          </a:solidFill>
                          <a:effectLst/>
                          <a:latin typeface="+mj-ea"/>
                          <a:ea typeface="+mj-ea"/>
                        </a:rPr>
                        <a:t>12</a:t>
                      </a:r>
                      <a:r>
                        <a:rPr kumimoji="1" lang="ja-JP" altLang="en-US" sz="1050" b="0" i="0" u="none" strike="noStrike" dirty="0" smtClean="0">
                          <a:solidFill>
                            <a:schemeClr val="tx1"/>
                          </a:solidFill>
                          <a:effectLst/>
                          <a:latin typeface="+mj-ea"/>
                          <a:ea typeface="+mj-ea"/>
                        </a:rPr>
                        <a:t>月）</a:t>
                      </a:r>
                      <a:endParaRPr kumimoji="1"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dirty="0" smtClean="0">
                          <a:solidFill>
                            <a:schemeClr val="tx1"/>
                          </a:solidFill>
                          <a:effectLst/>
                          <a:latin typeface="+mj-ea"/>
                          <a:ea typeface="+mj-ea"/>
                        </a:rPr>
                        <a:t>・</a:t>
                      </a:r>
                      <a:r>
                        <a:rPr kumimoji="1" lang="zh-TW" altLang="en-US" sz="1050" b="0" i="0" u="none" strike="noStrike" dirty="0" smtClean="0">
                          <a:solidFill>
                            <a:schemeClr val="tx1"/>
                          </a:solidFill>
                          <a:effectLst/>
                          <a:latin typeface="+mj-ea"/>
                          <a:ea typeface="+mj-ea"/>
                        </a:rPr>
                        <a:t>電気設備改修工事</a:t>
                      </a:r>
                      <a:r>
                        <a:rPr kumimoji="1" lang="ja-JP" altLang="en-US" sz="1050" b="0" i="0" u="none" strike="noStrike" dirty="0" smtClean="0">
                          <a:solidFill>
                            <a:schemeClr val="tx1"/>
                          </a:solidFill>
                          <a:effectLst/>
                          <a:latin typeface="+mj-ea"/>
                          <a:ea typeface="+mj-ea"/>
                        </a:rPr>
                        <a:t>（</a:t>
                      </a:r>
                      <a:r>
                        <a:rPr kumimoji="1" lang="en-US" altLang="ja-JP" sz="1050" b="0" i="0" u="none" strike="noStrike" dirty="0" smtClean="0">
                          <a:solidFill>
                            <a:schemeClr val="tx1"/>
                          </a:solidFill>
                          <a:effectLst/>
                          <a:latin typeface="+mj-ea"/>
                          <a:ea typeface="+mj-ea"/>
                        </a:rPr>
                        <a:t>2017</a:t>
                      </a:r>
                      <a:r>
                        <a:rPr kumimoji="1" lang="ja-JP" altLang="en-US" sz="1050" b="0" i="0" u="none" strike="noStrike" dirty="0" smtClean="0">
                          <a:solidFill>
                            <a:schemeClr val="tx1"/>
                          </a:solidFill>
                          <a:effectLst/>
                          <a:latin typeface="+mj-ea"/>
                          <a:ea typeface="+mj-ea"/>
                        </a:rPr>
                        <a:t>年</a:t>
                      </a:r>
                      <a:r>
                        <a:rPr kumimoji="1" lang="en-US" altLang="ja-JP" sz="1050" b="0" i="0" u="none" strike="noStrike" dirty="0" smtClean="0">
                          <a:solidFill>
                            <a:schemeClr val="tx1"/>
                          </a:solidFill>
                          <a:effectLst/>
                          <a:latin typeface="+mj-ea"/>
                          <a:ea typeface="+mj-ea"/>
                        </a:rPr>
                        <a:t>3</a:t>
                      </a:r>
                      <a:r>
                        <a:rPr kumimoji="1" lang="ja-JP" altLang="en-US" sz="1050" b="0" i="0" u="none" strike="noStrike" dirty="0" smtClean="0">
                          <a:solidFill>
                            <a:schemeClr val="tx1"/>
                          </a:solidFill>
                          <a:effectLst/>
                          <a:latin typeface="+mj-ea"/>
                          <a:ea typeface="+mj-ea"/>
                        </a:rPr>
                        <a:t>月）</a:t>
                      </a:r>
                      <a:endParaRPr kumimoji="1"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dirty="0" smtClean="0">
                          <a:solidFill>
                            <a:schemeClr val="tx1"/>
                          </a:solidFill>
                          <a:effectLst/>
                          <a:latin typeface="+mj-ea"/>
                          <a:ea typeface="+mn-ea"/>
                          <a:cs typeface="+mn-cs"/>
                        </a:rPr>
                        <a:t>・宿泊管理棟ファンコイル補修工事　　　　　</a:t>
                      </a:r>
                      <a:endParaRPr kumimoji="1" lang="en-US" altLang="ja-JP" sz="1050" b="0" i="0" u="none" strike="noStrike" kern="1200" dirty="0" smtClean="0">
                        <a:solidFill>
                          <a:schemeClr val="tx1"/>
                        </a:solidFill>
                        <a:effectLst/>
                        <a:latin typeface="+mj-ea"/>
                        <a:ea typeface="+mn-ea"/>
                        <a:cs typeface="+mn-cs"/>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dirty="0" smtClean="0">
                          <a:solidFill>
                            <a:schemeClr val="tx1"/>
                          </a:solidFill>
                          <a:effectLst/>
                          <a:latin typeface="+mj-ea"/>
                          <a:ea typeface="+mn-ea"/>
                          <a:cs typeface="+mn-cs"/>
                        </a:rPr>
                        <a:t>　　　　　　　　　　　　　　　　　（</a:t>
                      </a:r>
                      <a:r>
                        <a:rPr kumimoji="1" lang="en-US" altLang="ja-JP" sz="1050" b="0" i="0" u="none" strike="noStrike" kern="1200" dirty="0" smtClean="0">
                          <a:solidFill>
                            <a:schemeClr val="tx1"/>
                          </a:solidFill>
                          <a:effectLst/>
                          <a:latin typeface="+mj-ea"/>
                          <a:ea typeface="+mn-ea"/>
                          <a:cs typeface="+mn-cs"/>
                        </a:rPr>
                        <a:t>2017</a:t>
                      </a:r>
                      <a:r>
                        <a:rPr kumimoji="1" lang="ja-JP" altLang="en-US" sz="1050" b="0" i="0" u="none" strike="noStrike" kern="1200" dirty="0" smtClean="0">
                          <a:solidFill>
                            <a:schemeClr val="tx1"/>
                          </a:solidFill>
                          <a:effectLst/>
                          <a:latin typeface="+mj-ea"/>
                          <a:ea typeface="+mn-ea"/>
                          <a:cs typeface="+mn-cs"/>
                        </a:rPr>
                        <a:t>年</a:t>
                      </a:r>
                      <a:r>
                        <a:rPr kumimoji="1" lang="en-US" altLang="ja-JP" sz="1050" b="0" i="0" u="none" strike="noStrike" kern="1200" dirty="0" smtClean="0">
                          <a:solidFill>
                            <a:schemeClr val="tx1"/>
                          </a:solidFill>
                          <a:effectLst/>
                          <a:latin typeface="+mj-ea"/>
                          <a:ea typeface="+mn-ea"/>
                          <a:cs typeface="+mn-cs"/>
                        </a:rPr>
                        <a:t>2</a:t>
                      </a:r>
                      <a:r>
                        <a:rPr kumimoji="1" lang="ja-JP" altLang="en-US" sz="1050" b="0" i="0" u="none" strike="noStrike" kern="1200" dirty="0" smtClean="0">
                          <a:solidFill>
                            <a:schemeClr val="tx1"/>
                          </a:solidFill>
                          <a:effectLst/>
                          <a:latin typeface="+mj-ea"/>
                          <a:ea typeface="+mn-ea"/>
                          <a:cs typeface="+mn-cs"/>
                        </a:rPr>
                        <a:t>月）</a:t>
                      </a:r>
                      <a:endParaRPr kumimoji="1"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dirty="0" smtClean="0">
                          <a:solidFill>
                            <a:schemeClr val="tx1"/>
                          </a:solidFill>
                          <a:effectLst/>
                          <a:latin typeface="+mj-ea"/>
                          <a:ea typeface="+mj-ea"/>
                        </a:rPr>
                        <a:t>・屋上シート防水工事（</a:t>
                      </a:r>
                      <a:r>
                        <a:rPr kumimoji="1" lang="en-US" altLang="ja-JP" sz="1050" b="0" i="0" u="none" strike="noStrike" dirty="0" smtClean="0">
                          <a:solidFill>
                            <a:schemeClr val="tx1"/>
                          </a:solidFill>
                          <a:effectLst/>
                          <a:latin typeface="+mj-ea"/>
                          <a:ea typeface="+mj-ea"/>
                        </a:rPr>
                        <a:t>2017</a:t>
                      </a:r>
                      <a:r>
                        <a:rPr kumimoji="1" lang="ja-JP" altLang="en-US" sz="1050" b="0" i="0" u="none" strike="noStrike" dirty="0" smtClean="0">
                          <a:solidFill>
                            <a:schemeClr val="tx1"/>
                          </a:solidFill>
                          <a:effectLst/>
                          <a:latin typeface="+mj-ea"/>
                          <a:ea typeface="+mj-ea"/>
                        </a:rPr>
                        <a:t>年</a:t>
                      </a:r>
                      <a:r>
                        <a:rPr kumimoji="1" lang="en-US" altLang="ja-JP" sz="1050" b="0" i="0" u="none" strike="noStrike" dirty="0" smtClean="0">
                          <a:solidFill>
                            <a:schemeClr val="tx1"/>
                          </a:solidFill>
                          <a:effectLst/>
                          <a:latin typeface="+mj-ea"/>
                          <a:ea typeface="+mj-ea"/>
                        </a:rPr>
                        <a:t>5</a:t>
                      </a:r>
                      <a:r>
                        <a:rPr kumimoji="1" lang="ja-JP" altLang="en-US" sz="1050" b="0" i="0" u="none" strike="noStrike" dirty="0" smtClean="0">
                          <a:solidFill>
                            <a:schemeClr val="tx1"/>
                          </a:solidFill>
                          <a:effectLst/>
                          <a:latin typeface="+mj-ea"/>
                          <a:ea typeface="+mj-ea"/>
                        </a:rPr>
                        <a:t>月）</a:t>
                      </a:r>
                      <a:endParaRPr kumimoji="1" lang="en-US" altLang="ja-JP" sz="1050" b="0" i="0" u="none" strike="noStrike" dirty="0" smtClean="0">
                        <a:solidFill>
                          <a:schemeClr val="tx1"/>
                        </a:solidFill>
                        <a:effectLst/>
                        <a:latin typeface="+mj-ea"/>
                        <a:ea typeface="+mj-ea"/>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mj-ea"/>
                        <a:ea typeface="+mj-ea"/>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・ファミリー棟と受付システムを共有することで問い合わせに対し即対応、紹介が可能となる（</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2017</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a:t>
                      </a: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・ニーズを踏まえた新たなｲﾍﾞﾝﾄ・ﾌﾟﾗﾝの企画、実施（</a:t>
                      </a:r>
                      <a:r>
                        <a:rPr kumimoji="1" lang="en-US" altLang="ja-JP" sz="1100" b="0" dirty="0" smtClean="0">
                          <a:solidFill>
                            <a:schemeClr val="tx1"/>
                          </a:solidFill>
                          <a:latin typeface="+mj-ea"/>
                          <a:ea typeface="+mj-ea"/>
                        </a:rPr>
                        <a:t>2012</a:t>
                      </a:r>
                      <a:r>
                        <a:rPr kumimoji="1" lang="ja-JP" altLang="en-US" sz="1100" b="0" dirty="0" smtClean="0">
                          <a:solidFill>
                            <a:schemeClr val="tx1"/>
                          </a:solidFill>
                          <a:latin typeface="+mj-ea"/>
                          <a:ea typeface="+mj-ea"/>
                        </a:rPr>
                        <a:t>年度以降順次実施）</a:t>
                      </a:r>
                      <a:endParaRPr kumimoji="1" lang="en-US" altLang="ja-JP" sz="1100" b="0" dirty="0" smtClean="0">
                        <a:solidFill>
                          <a:schemeClr val="tx1"/>
                        </a:solidFill>
                        <a:latin typeface="+mj-ea"/>
                        <a:ea typeface="+mj-ea"/>
                      </a:endParaRPr>
                    </a:p>
                    <a:p>
                      <a:pPr marL="85725" indent="-85725"/>
                      <a:r>
                        <a:rPr kumimoji="1" lang="ja-JP" altLang="en-US" sz="1100" b="0" dirty="0" smtClean="0">
                          <a:solidFill>
                            <a:schemeClr val="tx1"/>
                          </a:solidFill>
                          <a:latin typeface="+mj-ea"/>
                          <a:ea typeface="+mj-ea"/>
                        </a:rPr>
                        <a:t>例）食育を見据えたｱｳﾄﾄﾞｱｸｯｷﾝｸﾞ、日帰りﾌﾟﾗﾝ（海洋センターで採れた海藻類、釣った魚を野外で料理等</a:t>
                      </a:r>
                      <a:endParaRPr kumimoji="1" lang="en-US" altLang="ja-JP" sz="1100" b="0" dirty="0" smtClean="0">
                        <a:solidFill>
                          <a:schemeClr val="tx1"/>
                        </a:solidFill>
                        <a:latin typeface="+mj-ea"/>
                        <a:ea typeface="+mj-ea"/>
                      </a:endParaRPr>
                    </a:p>
                    <a:p>
                      <a:pPr marL="85725" indent="-85725"/>
                      <a:r>
                        <a:rPr kumimoji="1" lang="ja-JP" altLang="en-US" sz="1100" b="0" dirty="0" smtClean="0">
                          <a:solidFill>
                            <a:schemeClr val="tx1"/>
                          </a:solidFill>
                          <a:latin typeface="+mj-ea"/>
                          <a:ea typeface="+mj-ea"/>
                        </a:rPr>
                        <a:t>・閑散期プログラムの開発（おもち作り、流木アート等）</a:t>
                      </a:r>
                      <a:endParaRPr kumimoji="1" lang="en-US" altLang="ja-JP" sz="1100" b="0" dirty="0" smtClean="0">
                        <a:solidFill>
                          <a:schemeClr val="tx1"/>
                        </a:solidFill>
                        <a:latin typeface="+mj-ea"/>
                        <a:ea typeface="+mj-ea"/>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12197"/>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120</a:t>
            </a:fld>
            <a:endParaRPr kumimoji="1" lang="ja-JP" altLang="en-US"/>
          </a:p>
        </p:txBody>
      </p:sp>
    </p:spTree>
    <p:extLst>
      <p:ext uri="{BB962C8B-B14F-4D97-AF65-F5344CB8AC3E}">
        <p14:creationId xmlns:p14="http://schemas.microsoft.com/office/powerpoint/2010/main" val="42513581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458376"/>
          <a:ext cx="8928991" cy="6080760"/>
        </p:xfrm>
        <a:graphic>
          <a:graphicData uri="http://schemas.openxmlformats.org/drawingml/2006/table">
            <a:tbl>
              <a:tblPr firstRow="1" bandRow="1">
                <a:tableStyleId>{7DF18680-E054-41AD-8BC1-D1AEF772440D}</a:tableStyleId>
              </a:tblPr>
              <a:tblGrid>
                <a:gridCol w="288032">
                  <a:extLst>
                    <a:ext uri="{9D8B030D-6E8A-4147-A177-3AD203B41FA5}">
                      <a16:colId xmlns:a16="http://schemas.microsoft.com/office/drawing/2014/main" val="20000"/>
                    </a:ext>
                  </a:extLst>
                </a:gridCol>
                <a:gridCol w="1200134">
                  <a:extLst>
                    <a:ext uri="{9D8B030D-6E8A-4147-A177-3AD203B41FA5}">
                      <a16:colId xmlns:a16="http://schemas.microsoft.com/office/drawing/2014/main" val="20001"/>
                    </a:ext>
                  </a:extLst>
                </a:gridCol>
                <a:gridCol w="1488165">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73134">
                <a:tc>
                  <a:txBody>
                    <a:bodyPr/>
                    <a:lstStyle/>
                    <a:p>
                      <a:r>
                        <a:rPr kumimoji="1" lang="en-US" altLang="ja-JP" sz="1100" dirty="0" smtClean="0">
                          <a:solidFill>
                            <a:schemeClr val="tx1"/>
                          </a:solidFill>
                        </a:rPr>
                        <a:t>3</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上方演芸資料館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100" b="0" dirty="0" smtClean="0">
                        <a:solidFill>
                          <a:schemeClr val="tx1"/>
                        </a:solidFill>
                        <a:latin typeface="+mj-ea"/>
                        <a:ea typeface="+mj-ea"/>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常設、企画展示やﾜｰｸｼｮｯﾌﾟ、演芸ｽﾃｰｼﾞなど上方演芸の魅力を体験できる施設に改修</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2019</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4</a:t>
                      </a:r>
                      <a:r>
                        <a:rPr kumimoji="1" lang="ja-JP" altLang="en-US" sz="1100" b="0" dirty="0" smtClean="0">
                          <a:solidFill>
                            <a:schemeClr val="tx1"/>
                          </a:solidFill>
                          <a:latin typeface="+mj-ea"/>
                          <a:ea typeface="+mj-ea"/>
                        </a:rPr>
                        <a:t>月ｵｰﾌﾟﾝ予定）</a:t>
                      </a:r>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・収蔵・展示資料の充実 </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smtClean="0">
                          <a:solidFill>
                            <a:schemeClr val="tx1"/>
                          </a:solidFill>
                          <a:latin typeface="+mj-ea"/>
                          <a:ea typeface="+mj-ea"/>
                          <a:cs typeface="+mn-cs"/>
                        </a:rPr>
                        <a:t> </a:t>
                      </a:r>
                      <a:r>
                        <a:rPr kumimoji="1" lang="ja-JP" altLang="en-US" sz="1100" b="0" kern="1200" dirty="0" smtClean="0">
                          <a:solidFill>
                            <a:schemeClr val="tx1"/>
                          </a:solidFill>
                          <a:latin typeface="+mj-ea"/>
                          <a:ea typeface="+mj-ea"/>
                          <a:cs typeface="+mn-cs"/>
                        </a:rPr>
                        <a:t>強化（</a:t>
                      </a:r>
                      <a:r>
                        <a:rPr kumimoji="1" lang="en-US" altLang="ja-JP" sz="1100" b="0" kern="1200" dirty="0" smtClean="0">
                          <a:solidFill>
                            <a:schemeClr val="tx1"/>
                          </a:solidFill>
                          <a:latin typeface="+mj-ea"/>
                          <a:ea typeface="+mj-ea"/>
                          <a:cs typeface="+mn-cs"/>
                        </a:rPr>
                        <a:t>2011</a:t>
                      </a:r>
                      <a:r>
                        <a:rPr kumimoji="1" lang="ja-JP" altLang="en-US" sz="1100" b="0" kern="1200" dirty="0" smtClean="0">
                          <a:solidFill>
                            <a:schemeClr val="tx1"/>
                          </a:solidFill>
                          <a:latin typeface="+mj-ea"/>
                          <a:ea typeface="+mj-ea"/>
                          <a:cs typeface="+mn-cs"/>
                        </a:rPr>
                        <a:t>年</a:t>
                      </a:r>
                      <a:r>
                        <a:rPr kumimoji="1" lang="en-US" altLang="ja-JP" sz="1100" b="0" kern="1200" dirty="0" smtClean="0">
                          <a:solidFill>
                            <a:schemeClr val="tx1"/>
                          </a:solidFill>
                          <a:latin typeface="+mj-ea"/>
                          <a:ea typeface="+mj-ea"/>
                          <a:cs typeface="+mn-cs"/>
                        </a:rPr>
                        <a:t>7</a:t>
                      </a:r>
                      <a:r>
                        <a:rPr kumimoji="1" lang="ja-JP" altLang="en-US" sz="1100" b="0" kern="1200" dirty="0" smtClean="0">
                          <a:solidFill>
                            <a:schemeClr val="tx1"/>
                          </a:solidFill>
                          <a:latin typeface="+mj-ea"/>
                          <a:ea typeface="+mj-ea"/>
                          <a:cs typeface="+mn-cs"/>
                        </a:rPr>
                        <a:t>月～</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smtClean="0">
                          <a:solidFill>
                            <a:schemeClr val="tx1"/>
                          </a:solidFill>
                          <a:latin typeface="+mj-ea"/>
                          <a:ea typeface="+mj-ea"/>
                          <a:cs typeface="+mn-cs"/>
                        </a:rPr>
                        <a:t> 2015</a:t>
                      </a:r>
                      <a:r>
                        <a:rPr kumimoji="1" lang="ja-JP" altLang="en-US" sz="1100" b="0" kern="1200" dirty="0" smtClean="0">
                          <a:solidFill>
                            <a:schemeClr val="tx1"/>
                          </a:solidFill>
                          <a:latin typeface="+mj-ea"/>
                          <a:ea typeface="+mj-ea"/>
                          <a:cs typeface="+mn-cs"/>
                        </a:rPr>
                        <a:t>年３月）</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・収蔵資料の新たな活</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用に向けて、有識者で</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構成した上方演芸資　</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料館資料活用検討委　</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員会を設置し、意見を</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聞きながら資料整理を　</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実施。なお、登録資料　</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については、</a:t>
                      </a:r>
                      <a:r>
                        <a:rPr kumimoji="1" lang="en-US" altLang="ja-JP" sz="1100" b="0" kern="1200" dirty="0" smtClean="0">
                          <a:solidFill>
                            <a:schemeClr val="tx1"/>
                          </a:solidFill>
                          <a:latin typeface="+mj-ea"/>
                          <a:ea typeface="+mj-ea"/>
                          <a:cs typeface="+mn-cs"/>
                        </a:rPr>
                        <a:t>2018</a:t>
                      </a:r>
                      <a:r>
                        <a:rPr kumimoji="1" lang="ja-JP" altLang="en-US" sz="1100" b="0" kern="1200" dirty="0" smtClean="0">
                          <a:solidFill>
                            <a:schemeClr val="tx1"/>
                          </a:solidFill>
                          <a:latin typeface="+mj-ea"/>
                          <a:ea typeface="+mj-ea"/>
                          <a:cs typeface="+mn-cs"/>
                        </a:rPr>
                        <a:t>年</a:t>
                      </a:r>
                      <a:r>
                        <a:rPr kumimoji="1" lang="en-US" altLang="ja-JP" sz="1100" b="0" kern="1200" dirty="0" smtClean="0">
                          <a:solidFill>
                            <a:schemeClr val="tx1"/>
                          </a:solidFill>
                          <a:latin typeface="+mj-ea"/>
                          <a:ea typeface="+mj-ea"/>
                          <a:cs typeface="+mn-cs"/>
                        </a:rPr>
                        <a:t>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月</a:t>
                      </a:r>
                      <a:r>
                        <a:rPr kumimoji="1" lang="en-US" altLang="ja-JP" sz="1100" b="0" kern="1200" dirty="0" smtClean="0">
                          <a:solidFill>
                            <a:schemeClr val="tx1"/>
                          </a:solidFill>
                          <a:latin typeface="+mj-ea"/>
                          <a:ea typeface="+mj-ea"/>
                          <a:cs typeface="+mn-cs"/>
                        </a:rPr>
                        <a:t>28</a:t>
                      </a:r>
                      <a:r>
                        <a:rPr kumimoji="1" lang="ja-JP" altLang="en-US" sz="1100" b="0" kern="1200" dirty="0" smtClean="0">
                          <a:solidFill>
                            <a:schemeClr val="tx1"/>
                          </a:solidFill>
                          <a:latin typeface="+mj-ea"/>
                          <a:ea typeface="+mj-ea"/>
                          <a:cs typeface="+mn-cs"/>
                        </a:rPr>
                        <a:t>日で整理完了。</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　（</a:t>
                      </a:r>
                      <a:r>
                        <a:rPr kumimoji="1" lang="en-US" altLang="ja-JP" sz="1100" b="0" kern="1200" dirty="0" smtClean="0">
                          <a:solidFill>
                            <a:schemeClr val="tx1"/>
                          </a:solidFill>
                          <a:latin typeface="+mj-ea"/>
                          <a:ea typeface="+mj-ea"/>
                          <a:cs typeface="+mn-cs"/>
                        </a:rPr>
                        <a:t>2015</a:t>
                      </a:r>
                      <a:r>
                        <a:rPr kumimoji="1" lang="ja-JP" altLang="en-US" sz="1100" b="0" kern="1200" dirty="0" smtClean="0">
                          <a:solidFill>
                            <a:schemeClr val="tx1"/>
                          </a:solidFill>
                          <a:latin typeface="+mj-ea"/>
                          <a:ea typeface="+mj-ea"/>
                          <a:cs typeface="+mn-cs"/>
                        </a:rPr>
                        <a:t>年</a:t>
                      </a:r>
                      <a:r>
                        <a:rPr kumimoji="1" lang="en-US" altLang="ja-JP" sz="1100" b="0" kern="1200" dirty="0" smtClean="0">
                          <a:solidFill>
                            <a:schemeClr val="tx1"/>
                          </a:solidFill>
                          <a:latin typeface="+mj-ea"/>
                          <a:ea typeface="+mj-ea"/>
                          <a:cs typeface="+mn-cs"/>
                        </a:rPr>
                        <a:t>4</a:t>
                      </a:r>
                      <a:r>
                        <a:rPr kumimoji="1" lang="ja-JP" altLang="en-US" sz="1100" b="0" kern="1200" dirty="0" smtClean="0">
                          <a:solidFill>
                            <a:schemeClr val="tx1"/>
                          </a:solidFill>
                          <a:latin typeface="+mj-ea"/>
                          <a:ea typeface="+mj-ea"/>
                          <a:cs typeface="+mn-cs"/>
                        </a:rPr>
                        <a:t>月～）</a:t>
                      </a:r>
                      <a:endParaRPr kumimoji="1" lang="en-US" altLang="ja-JP" sz="1100" b="0" kern="1200" dirty="0" smtClean="0">
                        <a:solidFill>
                          <a:schemeClr val="tx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j-ea"/>
                          <a:ea typeface="+mj-ea"/>
                          <a:cs typeface="+mn-cs"/>
                        </a:rPr>
                        <a:t>・</a:t>
                      </a:r>
                      <a:r>
                        <a:rPr kumimoji="1" lang="ja-JP" altLang="ja-JP" sz="1100" b="0" kern="1200" dirty="0" smtClean="0">
                          <a:solidFill>
                            <a:schemeClr val="tx1"/>
                          </a:solidFill>
                          <a:effectLst/>
                          <a:latin typeface="+mj-ea"/>
                          <a:ea typeface="+mj-ea"/>
                          <a:cs typeface="+mn-cs"/>
                        </a:rPr>
                        <a:t>府民に上方演芸に親</a:t>
                      </a:r>
                      <a:endParaRPr kumimoji="1" lang="en-US" altLang="ja-JP" sz="1100" b="0" kern="1200" dirty="0" smtClean="0">
                        <a:solidFill>
                          <a:schemeClr val="tx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j-ea"/>
                          <a:ea typeface="+mj-ea"/>
                          <a:cs typeface="+mn-cs"/>
                        </a:rPr>
                        <a:t>　</a:t>
                      </a:r>
                      <a:r>
                        <a:rPr kumimoji="1" lang="ja-JP" altLang="ja-JP" sz="1100" b="0" kern="1200" dirty="0" smtClean="0">
                          <a:solidFill>
                            <a:schemeClr val="tx1"/>
                          </a:solidFill>
                          <a:effectLst/>
                          <a:latin typeface="+mj-ea"/>
                          <a:ea typeface="+mj-ea"/>
                          <a:cs typeface="+mn-cs"/>
                        </a:rPr>
                        <a:t>しんでもらう機会を提</a:t>
                      </a:r>
                      <a:endParaRPr kumimoji="1" lang="en-US" altLang="ja-JP" sz="1100" b="0" kern="1200" dirty="0" smtClean="0">
                        <a:solidFill>
                          <a:schemeClr val="tx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baseline="0" dirty="0" smtClean="0">
                          <a:solidFill>
                            <a:schemeClr val="tx1"/>
                          </a:solidFill>
                          <a:effectLst/>
                          <a:latin typeface="+mj-ea"/>
                          <a:ea typeface="+mj-ea"/>
                          <a:cs typeface="+mn-cs"/>
                        </a:rPr>
                        <a:t>  </a:t>
                      </a:r>
                      <a:r>
                        <a:rPr kumimoji="1" lang="ja-JP" altLang="ja-JP" sz="1100" b="0" kern="1200" dirty="0" smtClean="0">
                          <a:solidFill>
                            <a:schemeClr val="tx1"/>
                          </a:solidFill>
                          <a:effectLst/>
                          <a:latin typeface="+mj-ea"/>
                          <a:ea typeface="+mj-ea"/>
                          <a:cs typeface="+mn-cs"/>
                        </a:rPr>
                        <a:t>供する</a:t>
                      </a:r>
                      <a:r>
                        <a:rPr kumimoji="1" lang="ja-JP" altLang="en-US" sz="1100" b="0" kern="1200" dirty="0" smtClean="0">
                          <a:solidFill>
                            <a:schemeClr val="tx1"/>
                          </a:solidFill>
                          <a:effectLst/>
                          <a:latin typeface="+mj-ea"/>
                          <a:ea typeface="+mj-ea"/>
                          <a:cs typeface="+mn-cs"/>
                        </a:rPr>
                        <a:t>ため、収蔵資料</a:t>
                      </a:r>
                      <a:endParaRPr kumimoji="1" lang="en-US" altLang="ja-JP" sz="1100" b="0" kern="1200" dirty="0" smtClean="0">
                        <a:solidFill>
                          <a:schemeClr val="tx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j-ea"/>
                          <a:ea typeface="+mj-ea"/>
                          <a:cs typeface="+mn-cs"/>
                        </a:rPr>
                        <a:t>　の展示事業を</a:t>
                      </a:r>
                      <a:r>
                        <a:rPr kumimoji="1" lang="en-US" altLang="ja-JP" sz="1100" b="0" kern="1200" dirty="0" smtClean="0">
                          <a:solidFill>
                            <a:schemeClr val="tx1"/>
                          </a:solidFill>
                          <a:effectLst/>
                          <a:latin typeface="+mj-ea"/>
                          <a:ea typeface="+mj-ea"/>
                          <a:cs typeface="+mn-cs"/>
                        </a:rPr>
                        <a:t>2016</a:t>
                      </a:r>
                      <a:r>
                        <a:rPr kumimoji="1" lang="ja-JP" altLang="en-US" sz="1100" b="0" kern="1200" dirty="0" smtClean="0">
                          <a:solidFill>
                            <a:schemeClr val="tx1"/>
                          </a:solidFill>
                          <a:effectLst/>
                          <a:latin typeface="+mj-ea"/>
                          <a:ea typeface="+mj-ea"/>
                          <a:cs typeface="+mn-cs"/>
                        </a:rPr>
                        <a:t>年</a:t>
                      </a:r>
                      <a:endParaRPr kumimoji="1" lang="en-US" altLang="ja-JP" sz="1100" b="0" kern="1200" dirty="0" smtClean="0">
                        <a:solidFill>
                          <a:schemeClr val="tx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j-ea"/>
                          <a:ea typeface="+mj-ea"/>
                          <a:cs typeface="+mn-cs"/>
                        </a:rPr>
                        <a:t>　と</a:t>
                      </a:r>
                      <a:r>
                        <a:rPr kumimoji="1" lang="en-US" altLang="ja-JP" sz="1100" b="0" kern="1200" dirty="0" smtClean="0">
                          <a:solidFill>
                            <a:schemeClr val="tx1"/>
                          </a:solidFill>
                          <a:effectLst/>
                          <a:latin typeface="+mj-ea"/>
                          <a:ea typeface="+mj-ea"/>
                          <a:cs typeface="+mn-cs"/>
                        </a:rPr>
                        <a:t>2017</a:t>
                      </a:r>
                      <a:r>
                        <a:rPr kumimoji="1" lang="ja-JP" altLang="en-US" sz="1100" b="0" kern="1200" dirty="0" smtClean="0">
                          <a:solidFill>
                            <a:schemeClr val="tx1"/>
                          </a:solidFill>
                          <a:effectLst/>
                          <a:latin typeface="+mj-ea"/>
                          <a:ea typeface="+mj-ea"/>
                          <a:cs typeface="+mn-cs"/>
                        </a:rPr>
                        <a:t>年に各３回ずつ</a:t>
                      </a:r>
                      <a:endParaRPr kumimoji="1" lang="en-US" altLang="ja-JP" sz="1100" b="0" kern="1200" dirty="0" smtClean="0">
                        <a:solidFill>
                          <a:schemeClr val="tx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j-ea"/>
                          <a:ea typeface="+mj-ea"/>
                          <a:cs typeface="+mn-cs"/>
                        </a:rPr>
                        <a:t>　開催。</a:t>
                      </a:r>
                      <a:r>
                        <a:rPr kumimoji="1" lang="en-US" altLang="ja-JP" sz="1100" b="0" kern="1200" dirty="0" smtClean="0">
                          <a:solidFill>
                            <a:schemeClr val="tx1"/>
                          </a:solidFill>
                          <a:effectLst/>
                          <a:latin typeface="+mj-ea"/>
                          <a:ea typeface="+mj-ea"/>
                          <a:cs typeface="+mn-cs"/>
                        </a:rPr>
                        <a:t>2018</a:t>
                      </a:r>
                      <a:r>
                        <a:rPr kumimoji="1" lang="ja-JP" altLang="en-US" sz="1100" b="0" kern="1200" dirty="0" smtClean="0">
                          <a:solidFill>
                            <a:schemeClr val="tx1"/>
                          </a:solidFill>
                          <a:effectLst/>
                          <a:latin typeface="+mj-ea"/>
                          <a:ea typeface="+mj-ea"/>
                          <a:cs typeface="+mn-cs"/>
                        </a:rPr>
                        <a:t>年には</a:t>
                      </a:r>
                      <a:r>
                        <a:rPr kumimoji="1" lang="en-US" altLang="ja-JP" sz="1100" b="0" kern="1200" dirty="0" smtClean="0">
                          <a:solidFill>
                            <a:schemeClr val="tx1"/>
                          </a:solidFill>
                          <a:effectLst/>
                          <a:latin typeface="+mj-ea"/>
                          <a:ea typeface="+mj-ea"/>
                          <a:cs typeface="+mn-cs"/>
                        </a:rPr>
                        <a:t>2</a:t>
                      </a:r>
                      <a:r>
                        <a:rPr kumimoji="1" lang="ja-JP" altLang="en-US" sz="1100" b="0" kern="1200" dirty="0" smtClean="0">
                          <a:solidFill>
                            <a:schemeClr val="tx1"/>
                          </a:solidFill>
                          <a:effectLst/>
                          <a:latin typeface="+mj-ea"/>
                          <a:ea typeface="+mj-ea"/>
                          <a:cs typeface="+mn-cs"/>
                        </a:rPr>
                        <a:t>会</a:t>
                      </a:r>
                      <a:endParaRPr kumimoji="1" lang="en-US" altLang="ja-JP" sz="1100" b="0" kern="1200" dirty="0" smtClean="0">
                        <a:solidFill>
                          <a:schemeClr val="tx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j-ea"/>
                          <a:ea typeface="+mj-ea"/>
                          <a:cs typeface="+mn-cs"/>
                        </a:rPr>
                        <a:t>　場で開催が決定。</a:t>
                      </a:r>
                      <a:endParaRPr kumimoji="1" lang="ja-JP" altLang="ja-JP" sz="1100" b="0" kern="1200" dirty="0" smtClean="0">
                        <a:solidFill>
                          <a:schemeClr val="tx1"/>
                        </a:solidFill>
                        <a:effectLst/>
                        <a:latin typeface="+mj-ea"/>
                        <a:ea typeface="+mj-ea"/>
                        <a:cs typeface="+mn-cs"/>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134">
                <a:tc>
                  <a:txBody>
                    <a:bodyPr/>
                    <a:lstStyle/>
                    <a:p>
                      <a:r>
                        <a:rPr kumimoji="1" lang="en-US" altLang="ja-JP" sz="1100" dirty="0" smtClean="0">
                          <a:solidFill>
                            <a:schemeClr val="tx1"/>
                          </a:solidFill>
                        </a:rPr>
                        <a:t>4</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男女共同参画・青少年センター（ドーンセンター）</a:t>
                      </a:r>
                      <a:endParaRPr lang="en-US" altLang="ja-JP"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100" b="0" dirty="0" smtClean="0">
                          <a:solidFill>
                            <a:schemeClr val="tx1"/>
                          </a:solidFill>
                          <a:latin typeface="+mj-ea"/>
                          <a:ea typeface="+mj-ea"/>
                        </a:rPr>
                        <a:t>・２、４、５階に無料</a:t>
                      </a:r>
                      <a:r>
                        <a:rPr kumimoji="1" lang="en-US" altLang="ja-JP" sz="1100" b="0" dirty="0" smtClean="0">
                          <a:solidFill>
                            <a:schemeClr val="tx1"/>
                          </a:solidFill>
                          <a:latin typeface="+mj-ea"/>
                          <a:ea typeface="+mj-ea"/>
                        </a:rPr>
                        <a:t>Wi-Fi</a:t>
                      </a: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の設置（</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年度～）</a:t>
                      </a:r>
                    </a:p>
                    <a:p>
                      <a:r>
                        <a:rPr kumimoji="1" lang="ja-JP" altLang="en-US" sz="1100" b="0" dirty="0" smtClean="0">
                          <a:solidFill>
                            <a:schemeClr val="tx1"/>
                          </a:solidFill>
                          <a:latin typeface="+mj-ea"/>
                          <a:ea typeface="+mj-ea"/>
                        </a:rPr>
                        <a:t>・ＨＰトップページの改修</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　　　　　　（</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年度）</a:t>
                      </a:r>
                    </a:p>
                    <a:p>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Facebook</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2017</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Twitter</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2018</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～）により、会議室の空</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き室状況やイベント情</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報の発信</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・大会議室の壁紙張替</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え（</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年度）</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・館内サイネージの更新 </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　　　　　（</a:t>
                      </a:r>
                      <a:r>
                        <a:rPr kumimoji="1" lang="en-US" altLang="ja-JP" sz="1100" b="0" dirty="0" smtClean="0">
                          <a:solidFill>
                            <a:schemeClr val="tx1"/>
                          </a:solidFill>
                          <a:latin typeface="+mj-ea"/>
                          <a:ea typeface="+mj-ea"/>
                        </a:rPr>
                        <a:t>2017</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11</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・階段の壁紙張替</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baseline="0" dirty="0" smtClean="0">
                          <a:solidFill>
                            <a:schemeClr val="tx1"/>
                          </a:solidFill>
                          <a:latin typeface="+mj-ea"/>
                          <a:ea typeface="+mj-ea"/>
                        </a:rPr>
                        <a:t> </a:t>
                      </a:r>
                      <a:r>
                        <a:rPr kumimoji="1" lang="ja-JP" altLang="en-US" sz="1100" b="0" baseline="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2018</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・自動火災報知機の更</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新　　　　　（</a:t>
                      </a:r>
                      <a:r>
                        <a:rPr kumimoji="1" lang="en-US" altLang="ja-JP" sz="1100" b="0" dirty="0" smtClean="0">
                          <a:solidFill>
                            <a:schemeClr val="tx1"/>
                          </a:solidFill>
                          <a:latin typeface="+mj-ea"/>
                          <a:ea typeface="+mj-ea"/>
                        </a:rPr>
                        <a:t>2018</a:t>
                      </a:r>
                      <a:r>
                        <a:rPr kumimoji="1" lang="ja-JP" altLang="en-US" sz="1100" b="0" dirty="0" smtClean="0">
                          <a:solidFill>
                            <a:schemeClr val="tx1"/>
                          </a:solidFill>
                          <a:latin typeface="+mj-ea"/>
                          <a:ea typeface="+mj-ea"/>
                        </a:rPr>
                        <a:t>年度）</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・祝日及び振替休日を</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en-US" altLang="ja-JP" sz="1100" b="0" baseline="0" dirty="0" smtClean="0">
                          <a:solidFill>
                            <a:schemeClr val="tx1"/>
                          </a:solidFill>
                          <a:latin typeface="+mj-ea"/>
                          <a:ea typeface="+mj-ea"/>
                        </a:rPr>
                        <a:t> </a:t>
                      </a:r>
                      <a:r>
                        <a:rPr kumimoji="1" lang="ja-JP" altLang="en-US" sz="1100" b="0" dirty="0" smtClean="0">
                          <a:solidFill>
                            <a:schemeClr val="tx1"/>
                          </a:solidFill>
                          <a:latin typeface="+mj-ea"/>
                          <a:ea typeface="+mj-ea"/>
                        </a:rPr>
                        <a:t>全日開館</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10</a:t>
                      </a:r>
                      <a:r>
                        <a:rPr kumimoji="1" lang="ja-JP" altLang="en-US" sz="1100" b="0" dirty="0" smtClean="0">
                          <a:solidFill>
                            <a:schemeClr val="tx1"/>
                          </a:solidFill>
                          <a:latin typeface="+mj-ea"/>
                          <a:ea typeface="+mj-ea"/>
                        </a:rPr>
                        <a:t>月</a:t>
                      </a: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・早朝延長・区分延長・</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夜間延長を導入</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年４月～）</a:t>
                      </a:r>
                    </a:p>
                    <a:p>
                      <a:r>
                        <a:rPr kumimoji="1" lang="ja-JP" altLang="en-US" sz="1100" b="0" dirty="0" smtClean="0">
                          <a:solidFill>
                            <a:schemeClr val="tx1"/>
                          </a:solidFill>
                          <a:latin typeface="+mj-ea"/>
                          <a:ea typeface="+mj-ea"/>
                        </a:rPr>
                        <a:t>・センターの開館日拡大</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に併せて、情報ライブ </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ラリーの開室日を拡大</a:t>
                      </a:r>
                      <a:endParaRPr kumimoji="1" lang="en-US" altLang="ja-JP" sz="1100" b="0" dirty="0" smtClean="0">
                        <a:solidFill>
                          <a:schemeClr val="tx1"/>
                        </a:solidFill>
                        <a:latin typeface="+mj-ea"/>
                        <a:ea typeface="+mj-ea"/>
                      </a:endParaRPr>
                    </a:p>
                    <a:p>
                      <a:r>
                        <a:rPr kumimoji="1" lang="en-US" altLang="ja-JP" sz="1100" b="0" baseline="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10</a:t>
                      </a:r>
                      <a:r>
                        <a:rPr kumimoji="1" lang="ja-JP" altLang="en-US" sz="1100" b="0" dirty="0" smtClean="0">
                          <a:solidFill>
                            <a:schemeClr val="tx1"/>
                          </a:solidFill>
                          <a:latin typeface="+mj-ea"/>
                          <a:ea typeface="+mj-ea"/>
                        </a:rPr>
                        <a:t>月～）</a:t>
                      </a:r>
                    </a:p>
                    <a:p>
                      <a:r>
                        <a:rPr kumimoji="1" lang="ja-JP" altLang="en-US" sz="1100" b="0" dirty="0" smtClean="0">
                          <a:solidFill>
                            <a:schemeClr val="tx1"/>
                          </a:solidFill>
                          <a:latin typeface="+mj-ea"/>
                          <a:ea typeface="+mj-ea"/>
                        </a:rPr>
                        <a:t>・駐車場の開館日時を</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拡大（</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10</a:t>
                      </a:r>
                      <a:r>
                        <a:rPr kumimoji="1" lang="ja-JP" altLang="en-US" sz="1100" b="0" dirty="0" smtClean="0">
                          <a:solidFill>
                            <a:schemeClr val="tx1"/>
                          </a:solidFill>
                          <a:latin typeface="+mj-ea"/>
                          <a:ea typeface="+mj-ea"/>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 ・貸し会議室の受付と情</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報ライブラリーの受付を</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一元化し、総合案内</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サービスを開始</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年度～）</a:t>
                      </a:r>
                    </a:p>
                    <a:p>
                      <a:r>
                        <a:rPr kumimoji="1" lang="ja-JP" altLang="en-US" sz="1100" b="0" dirty="0" smtClean="0">
                          <a:solidFill>
                            <a:schemeClr val="tx1"/>
                          </a:solidFill>
                          <a:latin typeface="+mj-ea"/>
                          <a:ea typeface="+mj-ea"/>
                        </a:rPr>
                        <a:t> ・空き会議室の直前割引、</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en-US" altLang="ja-JP" sz="1100" b="0" baseline="0" dirty="0" smtClean="0">
                          <a:solidFill>
                            <a:schemeClr val="tx1"/>
                          </a:solidFill>
                          <a:latin typeface="+mj-ea"/>
                          <a:ea typeface="+mj-ea"/>
                        </a:rPr>
                        <a:t> </a:t>
                      </a:r>
                      <a:r>
                        <a:rPr kumimoji="1" lang="ja-JP" altLang="en-US" sz="1100" b="0" dirty="0" smtClean="0">
                          <a:solidFill>
                            <a:schemeClr val="tx1"/>
                          </a:solidFill>
                          <a:latin typeface="+mj-ea"/>
                          <a:ea typeface="+mj-ea"/>
                        </a:rPr>
                        <a:t>中高生への自習室開放</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を実施（</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年度～）</a:t>
                      </a:r>
                    </a:p>
                  </a:txBody>
                  <a:tcPr marL="0" marR="0" marT="0" marB="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NPO</a:t>
                      </a:r>
                      <a:r>
                        <a:rPr kumimoji="1" lang="ja-JP" altLang="en-US" sz="1100" b="0" dirty="0" smtClean="0">
                          <a:solidFill>
                            <a:schemeClr val="tx1"/>
                          </a:solidFill>
                          <a:latin typeface="+mj-ea"/>
                          <a:ea typeface="+mj-ea"/>
                        </a:rPr>
                        <a:t>団体の活動支援</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のために、</a:t>
                      </a:r>
                      <a:r>
                        <a:rPr kumimoji="1" lang="en-US" altLang="ja-JP" sz="1100" b="0" dirty="0" smtClean="0">
                          <a:solidFill>
                            <a:schemeClr val="tx1"/>
                          </a:solidFill>
                          <a:latin typeface="+mj-ea"/>
                          <a:ea typeface="+mj-ea"/>
                        </a:rPr>
                        <a:t>NPO</a:t>
                      </a:r>
                      <a:r>
                        <a:rPr kumimoji="1" lang="ja-JP" altLang="en-US" sz="1100" b="0" dirty="0" smtClean="0">
                          <a:solidFill>
                            <a:schemeClr val="tx1"/>
                          </a:solidFill>
                          <a:latin typeface="+mj-ea"/>
                          <a:ea typeface="+mj-ea"/>
                        </a:rPr>
                        <a:t>協働フ</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ロアを設置</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12197"/>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121</a:t>
            </a:fld>
            <a:endParaRPr kumimoji="1" lang="ja-JP" altLang="en-US"/>
          </a:p>
        </p:txBody>
      </p:sp>
    </p:spTree>
    <p:extLst>
      <p:ext uri="{BB962C8B-B14F-4D97-AF65-F5344CB8AC3E}">
        <p14:creationId xmlns:p14="http://schemas.microsoft.com/office/powerpoint/2010/main" val="11461890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458376"/>
          <a:ext cx="8928991" cy="5654040"/>
        </p:xfrm>
        <a:graphic>
          <a:graphicData uri="http://schemas.openxmlformats.org/drawingml/2006/table">
            <a:tbl>
              <a:tblPr firstRow="1" bandRow="1">
                <a:tableStyleId>{7DF18680-E054-41AD-8BC1-D1AEF772440D}</a:tableStyleId>
              </a:tblPr>
              <a:tblGrid>
                <a:gridCol w="288032">
                  <a:extLst>
                    <a:ext uri="{9D8B030D-6E8A-4147-A177-3AD203B41FA5}">
                      <a16:colId xmlns:a16="http://schemas.microsoft.com/office/drawing/2014/main" val="20000"/>
                    </a:ext>
                  </a:extLst>
                </a:gridCol>
                <a:gridCol w="1200134">
                  <a:extLst>
                    <a:ext uri="{9D8B030D-6E8A-4147-A177-3AD203B41FA5}">
                      <a16:colId xmlns:a16="http://schemas.microsoft.com/office/drawing/2014/main" val="20001"/>
                    </a:ext>
                  </a:extLst>
                </a:gridCol>
                <a:gridCol w="1488165">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73134">
                <a:tc>
                  <a:txBody>
                    <a:bodyPr/>
                    <a:lstStyle/>
                    <a:p>
                      <a:r>
                        <a:rPr kumimoji="1" lang="en-US" altLang="ja-JP" sz="1100" dirty="0" smtClean="0">
                          <a:solidFill>
                            <a:schemeClr val="tx1"/>
                          </a:solidFill>
                        </a:rPr>
                        <a:t>5</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国際会議場</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85725" indent="-85725" algn="l" fontAlgn="ctr"/>
                      <a:r>
                        <a:rPr lang="ja-JP" altLang="en-US" sz="1100" b="0" i="0" u="none" strike="noStrike" dirty="0" smtClean="0">
                          <a:solidFill>
                            <a:schemeClr val="tx1"/>
                          </a:solidFill>
                          <a:effectLst/>
                          <a:latin typeface="+mj-ea"/>
                          <a:ea typeface="+mj-ea"/>
                        </a:rPr>
                        <a:t>・ﾎｰﾑﾍﾟｰｼﾞの情報発信を強化</a:t>
                      </a:r>
                      <a:endParaRPr lang="en-US" altLang="ja-JP" sz="1100" b="0" i="0" u="none" strike="noStrike" dirty="0" smtClean="0">
                        <a:solidFill>
                          <a:schemeClr val="tx1"/>
                        </a:solidFill>
                        <a:effectLst/>
                        <a:latin typeface="+mj-ea"/>
                        <a:ea typeface="+mj-ea"/>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smtClean="0">
                          <a:solidFill>
                            <a:schemeClr val="tx1"/>
                          </a:solidFill>
                          <a:effectLst/>
                          <a:latin typeface="+mj-ea"/>
                          <a:ea typeface="+mn-ea"/>
                          <a:cs typeface="+mn-cs"/>
                        </a:rPr>
                        <a:t>-</a:t>
                      </a:r>
                      <a:r>
                        <a:rPr kumimoji="1" lang="ja-JP" altLang="en-US" sz="1100" b="0" i="0" u="none" strike="noStrike" kern="1200" dirty="0" smtClean="0">
                          <a:solidFill>
                            <a:schemeClr val="tx1"/>
                          </a:solidFill>
                          <a:effectLst/>
                          <a:latin typeface="+mj-ea"/>
                          <a:ea typeface="+mn-ea"/>
                          <a:cs typeface="+mn-cs"/>
                        </a:rPr>
                        <a:t>ｱｸｾｽ情報の充実（</a:t>
                      </a:r>
                      <a:r>
                        <a:rPr kumimoji="1" lang="en-US" altLang="ja-JP" sz="1100" b="0" i="0" u="none" strike="noStrike" kern="1200" dirty="0" smtClean="0">
                          <a:solidFill>
                            <a:schemeClr val="tx1"/>
                          </a:solidFill>
                          <a:effectLst/>
                          <a:latin typeface="+mj-ea"/>
                          <a:ea typeface="+mn-ea"/>
                          <a:cs typeface="+mn-cs"/>
                        </a:rPr>
                        <a:t>2010</a:t>
                      </a:r>
                      <a:r>
                        <a:rPr kumimoji="1" lang="ja-JP" altLang="en-US" sz="1100" b="0" i="0" u="none" strike="noStrike" kern="1200" dirty="0" smtClean="0">
                          <a:solidFill>
                            <a:schemeClr val="tx1"/>
                          </a:solidFill>
                          <a:effectLst/>
                          <a:latin typeface="+mj-ea"/>
                          <a:ea typeface="+mn-ea"/>
                          <a:cs typeface="+mn-cs"/>
                        </a:rPr>
                        <a:t>年</a:t>
                      </a:r>
                      <a:r>
                        <a:rPr kumimoji="1" lang="en-US" altLang="ja-JP" sz="1100" b="0" i="0" u="none" strike="noStrike" kern="1200" dirty="0" smtClean="0">
                          <a:solidFill>
                            <a:schemeClr val="tx1"/>
                          </a:solidFill>
                          <a:effectLst/>
                          <a:latin typeface="+mj-ea"/>
                          <a:ea typeface="+mn-ea"/>
                          <a:cs typeface="+mn-cs"/>
                        </a:rPr>
                        <a:t>3</a:t>
                      </a:r>
                      <a:r>
                        <a:rPr kumimoji="1" lang="ja-JP" altLang="en-US" sz="1100" b="0" i="0" u="none" strike="noStrike" kern="1200" dirty="0" smtClean="0">
                          <a:solidFill>
                            <a:schemeClr val="tx1"/>
                          </a:solidFill>
                          <a:effectLst/>
                          <a:latin typeface="+mj-ea"/>
                          <a:ea typeface="+mn-ea"/>
                          <a:cs typeface="+mn-cs"/>
                        </a:rPr>
                        <a:t>月～）</a:t>
                      </a:r>
                      <a:endParaRPr lang="en-US" altLang="ja-JP" sz="1100" b="0" i="0" u="none" strike="noStrike" dirty="0" smtClean="0">
                        <a:solidFill>
                          <a:schemeClr val="tx1"/>
                        </a:solidFill>
                        <a:effectLst/>
                        <a:latin typeface="+mj-ea"/>
                        <a:ea typeface="+mj-ea"/>
                      </a:endParaRPr>
                    </a:p>
                    <a:p>
                      <a:pPr marL="85725" indent="-85725" algn="l" fontAlgn="ctr"/>
                      <a:r>
                        <a:rPr lang="en-US" altLang="ja-JP" sz="1100" b="0" i="0" u="none" strike="noStrike" dirty="0" smtClean="0">
                          <a:solidFill>
                            <a:schemeClr val="tx1"/>
                          </a:solidFill>
                          <a:effectLst/>
                          <a:latin typeface="+mj-ea"/>
                          <a:ea typeface="+mj-ea"/>
                        </a:rPr>
                        <a:t>-</a:t>
                      </a:r>
                      <a:r>
                        <a:rPr lang="ja-JP" altLang="en-US" sz="1100" b="0" i="0" u="none" strike="noStrike" dirty="0" smtClean="0">
                          <a:solidFill>
                            <a:schemeClr val="tx1"/>
                          </a:solidFill>
                          <a:effectLst/>
                          <a:latin typeface="+mj-ea"/>
                          <a:ea typeface="+mj-ea"/>
                        </a:rPr>
                        <a:t>ﾌﾞﾛｸﾞでのグルメ情報、社会貢献活動、安全安心の取組み等を発信（</a:t>
                      </a:r>
                      <a:r>
                        <a:rPr lang="en-US" altLang="ja-JP" sz="1100" b="0" i="0" u="none" strike="noStrike" dirty="0" smtClean="0">
                          <a:solidFill>
                            <a:schemeClr val="tx1"/>
                          </a:solidFill>
                          <a:effectLst/>
                          <a:latin typeface="+mj-ea"/>
                          <a:ea typeface="+mj-ea"/>
                        </a:rPr>
                        <a:t>2011</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2</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smtClean="0">
                          <a:solidFill>
                            <a:schemeClr val="tx1"/>
                          </a:solidFill>
                          <a:effectLst/>
                          <a:latin typeface="+mj-ea"/>
                          <a:ea typeface="+mn-ea"/>
                          <a:cs typeface="+mn-cs"/>
                        </a:rPr>
                        <a:t>-</a:t>
                      </a:r>
                      <a:r>
                        <a:rPr kumimoji="1" lang="ja-JP" altLang="en-US" sz="1100" b="0" i="0" u="none" strike="noStrike" kern="1200" dirty="0" smtClean="0">
                          <a:solidFill>
                            <a:schemeClr val="tx1"/>
                          </a:solidFill>
                          <a:effectLst/>
                          <a:latin typeface="+mj-ea"/>
                          <a:ea typeface="+mn-ea"/>
                          <a:cs typeface="+mn-cs"/>
                        </a:rPr>
                        <a:t>ｽﾏｰﾄﾌｫﾝ版ｳｪﾌﾞﾍﾟｰｼﾞ作成（</a:t>
                      </a:r>
                      <a:r>
                        <a:rPr kumimoji="1" lang="en-US" altLang="ja-JP" sz="1100" b="0" i="0" u="none" strike="noStrike" kern="1200" dirty="0" smtClean="0">
                          <a:solidFill>
                            <a:schemeClr val="tx1"/>
                          </a:solidFill>
                          <a:effectLst/>
                          <a:latin typeface="+mj-ea"/>
                          <a:ea typeface="+mn-ea"/>
                          <a:cs typeface="+mn-cs"/>
                        </a:rPr>
                        <a:t>2012</a:t>
                      </a:r>
                      <a:r>
                        <a:rPr kumimoji="1" lang="ja-JP" altLang="en-US" sz="1100" b="0" i="0" u="none" strike="noStrike" kern="1200" dirty="0" smtClean="0">
                          <a:solidFill>
                            <a:schemeClr val="tx1"/>
                          </a:solidFill>
                          <a:effectLst/>
                          <a:latin typeface="+mj-ea"/>
                          <a:ea typeface="+mn-ea"/>
                          <a:cs typeface="+mn-cs"/>
                        </a:rPr>
                        <a:t>年</a:t>
                      </a:r>
                      <a:r>
                        <a:rPr kumimoji="1" lang="en-US" altLang="ja-JP" sz="1100" b="0" i="0" u="none" strike="noStrike" kern="1200" dirty="0" smtClean="0">
                          <a:solidFill>
                            <a:schemeClr val="tx1"/>
                          </a:solidFill>
                          <a:effectLst/>
                          <a:latin typeface="+mj-ea"/>
                          <a:ea typeface="+mn-ea"/>
                          <a:cs typeface="+mn-cs"/>
                        </a:rPr>
                        <a:t>9</a:t>
                      </a:r>
                      <a:r>
                        <a:rPr kumimoji="1" lang="ja-JP" altLang="en-US" sz="1100" b="0" i="0" u="none" strike="noStrike" kern="1200" dirty="0" smtClean="0">
                          <a:solidFill>
                            <a:schemeClr val="tx1"/>
                          </a:solidFill>
                          <a:effectLst/>
                          <a:latin typeface="+mj-ea"/>
                          <a:ea typeface="+mn-ea"/>
                          <a:cs typeface="+mn-cs"/>
                        </a:rPr>
                        <a:t>月～）</a:t>
                      </a:r>
                      <a:endParaRPr lang="en-US" altLang="ja-JP" sz="1100" b="0" i="0" u="none" strike="noStrike" dirty="0" smtClean="0">
                        <a:solidFill>
                          <a:schemeClr val="tx1"/>
                        </a:solidFill>
                        <a:effectLst/>
                        <a:latin typeface="+mj-ea"/>
                        <a:ea typeface="+mj-ea"/>
                      </a:endParaRPr>
                    </a:p>
                    <a:p>
                      <a:pPr marL="85725" indent="-85725" algn="l" fontAlgn="ctr"/>
                      <a:r>
                        <a:rPr lang="en-US" altLang="ja-JP" sz="1100" b="0" i="0" u="none" strike="noStrike" dirty="0" smtClean="0">
                          <a:solidFill>
                            <a:schemeClr val="tx1"/>
                          </a:solidFill>
                          <a:effectLst/>
                          <a:latin typeface="+mj-ea"/>
                          <a:ea typeface="+mj-ea"/>
                        </a:rPr>
                        <a:t>-</a:t>
                      </a:r>
                      <a:r>
                        <a:rPr lang="ja-JP" altLang="en-US" sz="1100" b="0" i="0" u="none" strike="noStrike" dirty="0" smtClean="0">
                          <a:solidFill>
                            <a:schemeClr val="tx1"/>
                          </a:solidFill>
                          <a:effectLst/>
                          <a:latin typeface="+mj-ea"/>
                          <a:ea typeface="+mj-ea"/>
                        </a:rPr>
                        <a:t>動画サイトを追加し具体的な館内施設利用の情報を発信（</a:t>
                      </a:r>
                      <a:r>
                        <a:rPr lang="en-US" altLang="ja-JP" sz="1100" b="0" i="0" u="none" strike="noStrike" dirty="0" smtClean="0">
                          <a:solidFill>
                            <a:schemeClr val="tx1"/>
                          </a:solidFill>
                          <a:effectLst/>
                          <a:latin typeface="+mj-ea"/>
                          <a:ea typeface="+mj-ea"/>
                        </a:rPr>
                        <a:t>2013</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1</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85725" indent="-85725" algn="l" fontAlgn="ctr"/>
                      <a:r>
                        <a:rPr lang="en-US" altLang="ja-JP" sz="1100" b="0" i="0" u="none" strike="noStrike" dirty="0" smtClean="0">
                          <a:solidFill>
                            <a:schemeClr val="tx1"/>
                          </a:solidFill>
                          <a:effectLst/>
                          <a:latin typeface="+mj-ea"/>
                          <a:ea typeface="+mj-ea"/>
                        </a:rPr>
                        <a:t>-SEO</a:t>
                      </a:r>
                      <a:r>
                        <a:rPr lang="ja-JP" altLang="en-US" sz="1100" b="0" i="0" u="none" strike="noStrike" dirty="0" smtClean="0">
                          <a:solidFill>
                            <a:schemeClr val="tx1"/>
                          </a:solidFill>
                          <a:effectLst/>
                          <a:latin typeface="+mj-ea"/>
                          <a:ea typeface="+mj-ea"/>
                        </a:rPr>
                        <a:t>対策を実施</a:t>
                      </a:r>
                      <a:endParaRPr lang="en-US" altLang="ja-JP" sz="1100" b="0" i="0" u="none" strike="noStrike" dirty="0" smtClean="0">
                        <a:solidFill>
                          <a:schemeClr val="tx1"/>
                        </a:solidFill>
                        <a:effectLst/>
                        <a:latin typeface="+mj-ea"/>
                        <a:ea typeface="+mj-ea"/>
                      </a:endParaRPr>
                    </a:p>
                    <a:p>
                      <a:pPr marL="85725" indent="-85725" algn="l" fontAlgn="ctr"/>
                      <a:r>
                        <a:rPr lang="ja-JP" altLang="en-US" sz="1100" b="0" i="0" u="none" strike="noStrike" dirty="0" smtClean="0">
                          <a:solidFill>
                            <a:schemeClr val="tx1"/>
                          </a:solidFill>
                          <a:effectLst/>
                          <a:latin typeface="+mj-ea"/>
                          <a:ea typeface="+mj-ea"/>
                        </a:rPr>
                        <a:t>　（</a:t>
                      </a:r>
                      <a:r>
                        <a:rPr lang="en-US" altLang="ja-JP" sz="1100" b="0" i="0" u="none" strike="noStrike" dirty="0" smtClean="0">
                          <a:solidFill>
                            <a:schemeClr val="tx1"/>
                          </a:solidFill>
                          <a:effectLst/>
                          <a:latin typeface="+mj-ea"/>
                          <a:ea typeface="+mj-ea"/>
                        </a:rPr>
                        <a:t>2014</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9</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85725" indent="-85725" algn="l" fontAlgn="ctr"/>
                      <a:r>
                        <a:rPr lang="en-US" altLang="ja-JP" sz="1100" b="0" i="0" u="none" strike="noStrike" dirty="0" smtClean="0">
                          <a:solidFill>
                            <a:schemeClr val="tx1"/>
                          </a:solidFill>
                          <a:effectLst/>
                          <a:latin typeface="+mj-ea"/>
                          <a:ea typeface="+mj-ea"/>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館内施設のﾊﾞｰﾁｬﾙ内覧機能（</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360</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度ﾊﾟﾉﾗﾏﾋﾞｭｰ）追加</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indent="-85725" algn="l" fontAlgn="ct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2017</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9</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月～）</a:t>
                      </a:r>
                      <a:endParaRPr lang="en-US" altLang="ja-JP" sz="1100" b="0" i="0" u="none" strike="noStrike" dirty="0" smtClean="0">
                        <a:solidFill>
                          <a:schemeClr val="tx1"/>
                        </a:solidFill>
                        <a:effectLst/>
                        <a:latin typeface="+mj-ea"/>
                        <a:ea typeface="+mj-ea"/>
                      </a:endParaRPr>
                    </a:p>
                    <a:p>
                      <a:pPr marL="85725" indent="-85725" algn="l" fontAlgn="ctr"/>
                      <a:r>
                        <a:rPr lang="ja-JP" altLang="en-US" sz="1100" b="0" i="0" u="none" strike="noStrike" dirty="0" smtClean="0">
                          <a:solidFill>
                            <a:schemeClr val="tx1"/>
                          </a:solidFill>
                          <a:effectLst/>
                          <a:latin typeface="+mj-ea"/>
                          <a:ea typeface="+mj-ea"/>
                        </a:rPr>
                        <a:t>・無線ＬＡＮ設置（</a:t>
                      </a:r>
                      <a:r>
                        <a:rPr lang="en-US" altLang="ja-JP" sz="1100" b="0" i="0" u="none" strike="noStrike" dirty="0" smtClean="0">
                          <a:solidFill>
                            <a:schemeClr val="tx1"/>
                          </a:solidFill>
                          <a:effectLst/>
                          <a:latin typeface="+mj-ea"/>
                          <a:ea typeface="+mj-ea"/>
                        </a:rPr>
                        <a:t>2010</a:t>
                      </a:r>
                      <a:r>
                        <a:rPr lang="ja-JP" altLang="en-US" sz="1100" b="0" i="0" u="none" strike="noStrike" dirty="0" smtClean="0">
                          <a:solidFill>
                            <a:schemeClr val="tx1"/>
                          </a:solidFill>
                          <a:effectLst/>
                          <a:latin typeface="+mj-ea"/>
                          <a:ea typeface="+mj-ea"/>
                        </a:rPr>
                        <a:t>年）、増設（</a:t>
                      </a:r>
                      <a:r>
                        <a:rPr lang="en-US" altLang="ja-JP" sz="1100" b="0" i="0" u="none" strike="noStrike" dirty="0" smtClean="0">
                          <a:solidFill>
                            <a:schemeClr val="tx1"/>
                          </a:solidFill>
                          <a:effectLst/>
                          <a:latin typeface="+mj-ea"/>
                          <a:ea typeface="+mj-ea"/>
                        </a:rPr>
                        <a:t>2015</a:t>
                      </a:r>
                      <a:r>
                        <a:rPr lang="ja-JP" altLang="en-US" sz="1100" b="0" i="0" u="none" strike="noStrike" dirty="0" smtClean="0">
                          <a:solidFill>
                            <a:schemeClr val="tx1"/>
                          </a:solidFill>
                          <a:effectLst/>
                          <a:latin typeface="+mj-ea"/>
                          <a:ea typeface="+mj-ea"/>
                        </a:rPr>
                        <a:t>年度）</a:t>
                      </a:r>
                      <a:endParaRPr kumimoji="1" lang="ja-JP" altLang="en-US" sz="1100" b="0" dirty="0" smtClean="0">
                        <a:solidFill>
                          <a:schemeClr val="tx1"/>
                        </a:solidFill>
                        <a:latin typeface="+mj-ea"/>
                        <a:ea typeface="+mj-ea"/>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・情報通信設備改修工</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事、メインホール機構</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制御装置改修工事、ＩＴ</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Ｖ設備改修工事、同時</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通訳・会議システム改</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修工事（</a:t>
                      </a:r>
                      <a:r>
                        <a:rPr kumimoji="1" lang="en-US" altLang="ja-JP" sz="1100" b="0" dirty="0" smtClean="0">
                          <a:solidFill>
                            <a:schemeClr val="tx1"/>
                          </a:solidFill>
                          <a:latin typeface="+mj-ea"/>
                          <a:ea typeface="+mj-ea"/>
                        </a:rPr>
                        <a:t>2014</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・メインホール音響設備</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改修工事、照明制御設</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備改修工事、駐車場管</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制設備改修工事</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 （</a:t>
                      </a:r>
                      <a:r>
                        <a:rPr kumimoji="1" lang="en-US" altLang="ja-JP" sz="1100" b="0" dirty="0" smtClean="0">
                          <a:solidFill>
                            <a:schemeClr val="tx1"/>
                          </a:solidFill>
                          <a:latin typeface="+mj-ea"/>
                          <a:ea typeface="+mj-ea"/>
                        </a:rPr>
                        <a:t>2015</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・中央監視設備改修工</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事（</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・映像設備改修工事、</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機械警備改修工事</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2017</a:t>
                      </a:r>
                      <a:r>
                        <a:rPr kumimoji="1" lang="ja-JP" altLang="en-US" sz="1100" b="0" dirty="0" smtClean="0">
                          <a:solidFill>
                            <a:schemeClr val="tx1"/>
                          </a:solidFill>
                          <a:latin typeface="+mj-ea"/>
                          <a:ea typeface="+mj-ea"/>
                        </a:rPr>
                        <a:t>年度）</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・年末年始における休</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館日についてニーズ</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に応じて開館</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indent="-85725"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93663" marR="0" indent="-93663"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・ニーズを踏まえた新たなサービス・柔軟な対応</a:t>
                      </a:r>
                      <a:endParaRPr kumimoji="1" lang="en-US" altLang="ja-JP" sz="1100" b="0" dirty="0" smtClean="0">
                        <a:solidFill>
                          <a:schemeClr val="tx1"/>
                        </a:solidFill>
                        <a:latin typeface="+mj-ea"/>
                        <a:ea typeface="+mj-ea"/>
                      </a:endParaRPr>
                    </a:p>
                    <a:p>
                      <a:pPr marL="93663" indent="-7938" algn="l" fontAlgn="ctr"/>
                      <a:r>
                        <a:rPr lang="en-US" altLang="ja-JP" sz="1100" b="0" i="0" u="none" strike="noStrike" dirty="0" smtClean="0">
                          <a:solidFill>
                            <a:schemeClr val="tx1"/>
                          </a:solidFill>
                          <a:effectLst/>
                          <a:latin typeface="+mj-ea"/>
                          <a:ea typeface="+mj-ea"/>
                        </a:rPr>
                        <a:t>-</a:t>
                      </a:r>
                      <a:r>
                        <a:rPr lang="ja-JP" altLang="en-US" sz="1100" b="0" i="0" u="none" strike="noStrike" dirty="0" smtClean="0">
                          <a:solidFill>
                            <a:schemeClr val="tx1"/>
                          </a:solidFill>
                          <a:effectLst/>
                          <a:latin typeface="+mj-ea"/>
                          <a:ea typeface="+mj-ea"/>
                        </a:rPr>
                        <a:t>利用頻度の高いﾌﾟﾛｼﾞｪｸﾀｰの更新（</a:t>
                      </a:r>
                      <a:r>
                        <a:rPr lang="en-US" altLang="ja-JP" sz="1100" b="0" i="0" u="none" strike="noStrike" dirty="0" smtClean="0">
                          <a:solidFill>
                            <a:schemeClr val="tx1"/>
                          </a:solidFill>
                          <a:effectLst/>
                          <a:latin typeface="+mj-ea"/>
                          <a:ea typeface="+mj-ea"/>
                        </a:rPr>
                        <a:t>2010</a:t>
                      </a:r>
                      <a:r>
                        <a:rPr lang="ja-JP" altLang="en-US" sz="1100" b="0" i="0" u="none" strike="noStrike" dirty="0" smtClean="0">
                          <a:solidFill>
                            <a:schemeClr val="tx1"/>
                          </a:solidFill>
                          <a:effectLst/>
                          <a:latin typeface="+mj-ea"/>
                          <a:ea typeface="+mj-ea"/>
                        </a:rPr>
                        <a:t>年）</a:t>
                      </a:r>
                      <a:endParaRPr lang="en-US" altLang="ja-JP" sz="1100" b="0" i="0" u="none" strike="noStrike" dirty="0" smtClean="0">
                        <a:solidFill>
                          <a:schemeClr val="tx1"/>
                        </a:solidFill>
                        <a:effectLst/>
                        <a:latin typeface="+mj-ea"/>
                        <a:ea typeface="+mj-ea"/>
                      </a:endParaRPr>
                    </a:p>
                    <a:p>
                      <a:pPr marL="93663" indent="-7938" algn="l" fontAlgn="ct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ﾋﾞｼﾞﾈｽｺｰﾅｰの設置</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2015</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年度～）</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indent="-85725" algn="l" fontAlgn="ctr"/>
                      <a:r>
                        <a:rPr lang="ja-JP" altLang="en-US" sz="1100" b="0" i="0" u="none" strike="noStrike" dirty="0" smtClean="0">
                          <a:solidFill>
                            <a:schemeClr val="tx1"/>
                          </a:solidFill>
                          <a:effectLst/>
                          <a:latin typeface="+mj-ea"/>
                          <a:ea typeface="+mj-ea"/>
                        </a:rPr>
                        <a:t>・オープンカフェ開設（</a:t>
                      </a:r>
                      <a:r>
                        <a:rPr lang="en-US" altLang="ja-JP" sz="1100" b="0" i="0" u="none" strike="noStrike" dirty="0" smtClean="0">
                          <a:solidFill>
                            <a:schemeClr val="tx1"/>
                          </a:solidFill>
                          <a:effectLst/>
                          <a:latin typeface="+mj-ea"/>
                          <a:ea typeface="+mj-ea"/>
                        </a:rPr>
                        <a:t>2016</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9</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 </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高性能のﾌﾟﾛｼﾞｪｸﾀｰ </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   </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導入</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    </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2016</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2017</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年度）</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ﾃﾞｼﾞﾀﾙｻｲﾈｰｼﾞの導  </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   </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入（</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2017</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年度）</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地階スペースに自動　</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販売機や休憩ｺｰﾅｰ</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を設置</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85725" marR="0" lvl="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2017</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9</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月～）</a:t>
                      </a:r>
                      <a:endParaRPr lang="en-US" altLang="ja-JP" sz="1100" b="0" i="0" u="none" strike="noStrike" dirty="0" smtClean="0">
                        <a:solidFill>
                          <a:schemeClr val="tx1"/>
                        </a:solidFill>
                        <a:effectLst/>
                        <a:latin typeface="+mj-ea"/>
                        <a:ea typeface="+mj-ea"/>
                      </a:endParaRPr>
                    </a:p>
                    <a:p>
                      <a:pPr marL="93663" indent="-93663" algn="l" fontAlgn="ctr"/>
                      <a:r>
                        <a:rPr lang="ja-JP" altLang="en-US" sz="1100" b="0" i="0" u="none" strike="noStrike" dirty="0" smtClean="0">
                          <a:solidFill>
                            <a:schemeClr val="tx1"/>
                          </a:solidFill>
                          <a:effectLst/>
                          <a:latin typeface="+mj-ea"/>
                          <a:ea typeface="+mj-ea"/>
                        </a:rPr>
                        <a:t>・広報ﾂｰﾙの刷新・充実</a:t>
                      </a:r>
                      <a:endParaRPr lang="en-US" altLang="ja-JP" sz="1100" b="0" i="0" u="none" strike="noStrike" dirty="0" smtClean="0">
                        <a:solidFill>
                          <a:schemeClr val="tx1"/>
                        </a:solidFill>
                        <a:effectLst/>
                        <a:latin typeface="+mj-ea"/>
                        <a:ea typeface="+mj-ea"/>
                      </a:endParaRPr>
                    </a:p>
                    <a:p>
                      <a:pPr marL="93663" indent="-93663" algn="l" fontAlgn="ctr"/>
                      <a:r>
                        <a:rPr lang="ja-JP" altLang="en-US" sz="1100" b="0" i="0" u="none" strike="noStrike" dirty="0" smtClean="0">
                          <a:solidFill>
                            <a:schemeClr val="tx1"/>
                          </a:solidFill>
                          <a:effectLst/>
                          <a:latin typeface="+mj-ea"/>
                          <a:ea typeface="+mj-ea"/>
                        </a:rPr>
                        <a:t>　</a:t>
                      </a:r>
                      <a:r>
                        <a:rPr lang="en-US" altLang="ja-JP" sz="1100" b="0" i="0" u="none" strike="noStrike" dirty="0" smtClean="0">
                          <a:solidFill>
                            <a:schemeClr val="tx1"/>
                          </a:solidFill>
                          <a:effectLst/>
                          <a:latin typeface="+mj-ea"/>
                          <a:ea typeface="+mj-ea"/>
                        </a:rPr>
                        <a:t>-</a:t>
                      </a:r>
                      <a:r>
                        <a:rPr lang="ja-JP" altLang="en-US" sz="1100" b="0" i="0" u="none" strike="noStrike" dirty="0" smtClean="0">
                          <a:solidFill>
                            <a:schemeClr val="tx1"/>
                          </a:solidFill>
                          <a:effectLst/>
                          <a:latin typeface="+mj-ea"/>
                          <a:ea typeface="+mj-ea"/>
                        </a:rPr>
                        <a:t>広報誌の内容を刷新。</a:t>
                      </a:r>
                      <a:endParaRPr lang="en-US" altLang="ja-JP" sz="1100" b="0" i="0" u="none" strike="noStrike" dirty="0" smtClean="0">
                        <a:solidFill>
                          <a:schemeClr val="tx1"/>
                        </a:solidFill>
                        <a:effectLst/>
                        <a:latin typeface="+mj-ea"/>
                        <a:ea typeface="+mj-ea"/>
                      </a:endParaRPr>
                    </a:p>
                    <a:p>
                      <a:pPr marL="93663" indent="-93663" algn="l" fontAlgn="ctr"/>
                      <a:r>
                        <a:rPr lang="ja-JP" altLang="en-US" sz="1100" b="0" i="0" u="none" strike="noStrike" dirty="0" smtClean="0">
                          <a:solidFill>
                            <a:schemeClr val="tx1"/>
                          </a:solidFill>
                          <a:effectLst/>
                          <a:latin typeface="+mj-ea"/>
                          <a:ea typeface="+mj-ea"/>
                        </a:rPr>
                        <a:t>　　館内施設情報、催事、</a:t>
                      </a:r>
                      <a:endParaRPr lang="en-US" altLang="ja-JP" sz="1100" b="0" i="0" u="none" strike="noStrike" dirty="0" smtClean="0">
                        <a:solidFill>
                          <a:schemeClr val="tx1"/>
                        </a:solidFill>
                        <a:effectLst/>
                        <a:latin typeface="+mj-ea"/>
                        <a:ea typeface="+mj-ea"/>
                      </a:endParaRPr>
                    </a:p>
                    <a:p>
                      <a:pPr marL="93663" indent="-93663" algn="l" fontAlgn="ctr"/>
                      <a:r>
                        <a:rPr lang="ja-JP" altLang="en-US" sz="1100" b="0" i="0" u="none" strike="noStrike" baseline="0"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　イベント情報、周辺観</a:t>
                      </a:r>
                      <a:endParaRPr lang="en-US" altLang="ja-JP" sz="1100" b="0" i="0" u="none" strike="noStrike" dirty="0" smtClean="0">
                        <a:solidFill>
                          <a:schemeClr val="tx1"/>
                        </a:solidFill>
                        <a:effectLst/>
                        <a:latin typeface="+mj-ea"/>
                        <a:ea typeface="+mj-ea"/>
                      </a:endParaRPr>
                    </a:p>
                    <a:p>
                      <a:pPr marL="93663" indent="-93663" algn="l" fontAlgn="ct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光情報を提供</a:t>
                      </a:r>
                      <a:endParaRPr lang="en-US" altLang="ja-JP" sz="1100" b="0" i="0" u="none" strike="noStrike" dirty="0" smtClean="0">
                        <a:solidFill>
                          <a:schemeClr val="tx1"/>
                        </a:solidFill>
                        <a:effectLst/>
                        <a:latin typeface="+mj-ea"/>
                        <a:ea typeface="+mj-ea"/>
                      </a:endParaRPr>
                    </a:p>
                    <a:p>
                      <a:pPr marL="93663" indent="-93663" algn="l" fontAlgn="ct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a:t>
                      </a:r>
                      <a:r>
                        <a:rPr lang="en-US" altLang="ja-JP" sz="1100" b="0" i="0" u="none" strike="noStrike" dirty="0" smtClean="0">
                          <a:solidFill>
                            <a:schemeClr val="tx1"/>
                          </a:solidFill>
                          <a:effectLst/>
                          <a:latin typeface="+mj-ea"/>
                          <a:ea typeface="+mj-ea"/>
                        </a:rPr>
                        <a:t>2013</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8</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174625" indent="-174625" algn="l" fontAlgn="ctr"/>
                      <a:r>
                        <a:rPr lang="ja-JP" altLang="en-US" sz="1100" b="0" i="0" u="none" strike="noStrike" dirty="0" smtClean="0">
                          <a:solidFill>
                            <a:schemeClr val="tx1"/>
                          </a:solidFill>
                          <a:effectLst/>
                          <a:latin typeface="+mj-ea"/>
                          <a:ea typeface="+mj-ea"/>
                        </a:rPr>
                        <a:t>・ｱｸｾｽ情報の発信強化</a:t>
                      </a:r>
                      <a:endParaRPr lang="en-US" altLang="ja-JP" sz="1100" b="0" i="0" u="none" strike="noStrike" dirty="0" smtClean="0">
                        <a:solidFill>
                          <a:schemeClr val="tx1"/>
                        </a:solidFill>
                        <a:effectLst/>
                        <a:latin typeface="+mj-ea"/>
                        <a:ea typeface="+mj-ea"/>
                      </a:endParaRPr>
                    </a:p>
                    <a:p>
                      <a:pPr marL="85725" indent="-85725" algn="l" fontAlgn="ct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ＪＲ新福島駅及びＪＲ </a:t>
                      </a:r>
                      <a:endParaRPr lang="en-US" altLang="ja-JP" sz="1100" b="0" i="0" u="none" strike="noStrike" dirty="0" smtClean="0">
                        <a:solidFill>
                          <a:schemeClr val="tx1"/>
                        </a:solidFill>
                        <a:effectLst/>
                        <a:latin typeface="+mj-ea"/>
                        <a:ea typeface="+mj-ea"/>
                      </a:endParaRPr>
                    </a:p>
                    <a:p>
                      <a:pPr marL="85725" indent="-85725" algn="l" fontAlgn="ct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 福島駅に案内板地図</a:t>
                      </a:r>
                      <a:endParaRPr lang="en-US" altLang="ja-JP" sz="1100" b="0" i="0" u="none" strike="noStrike" dirty="0" smtClean="0">
                        <a:solidFill>
                          <a:schemeClr val="tx1"/>
                        </a:solidFill>
                        <a:effectLst/>
                        <a:latin typeface="+mj-ea"/>
                        <a:ea typeface="+mj-ea"/>
                      </a:endParaRPr>
                    </a:p>
                    <a:p>
                      <a:pPr marL="85725" indent="-85725" algn="l" fontAlgn="ct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広告を掲出</a:t>
                      </a:r>
                      <a:endParaRPr lang="en-US" altLang="ja-JP" sz="1100" b="0" i="0" u="none" strike="noStrike" dirty="0" smtClean="0">
                        <a:solidFill>
                          <a:schemeClr val="tx1"/>
                        </a:solidFill>
                        <a:effectLst/>
                        <a:latin typeface="+mj-ea"/>
                        <a:ea typeface="+mj-ea"/>
                      </a:endParaRPr>
                    </a:p>
                    <a:p>
                      <a:pPr marL="85725" indent="-85725" algn="l" fontAlgn="ct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a:t>
                      </a:r>
                      <a:r>
                        <a:rPr lang="en-US" altLang="ja-JP" sz="1100" b="0" i="0" u="none" strike="noStrike" dirty="0" smtClean="0">
                          <a:solidFill>
                            <a:schemeClr val="tx1"/>
                          </a:solidFill>
                          <a:effectLst/>
                          <a:latin typeface="+mj-ea"/>
                          <a:ea typeface="+mj-ea"/>
                        </a:rPr>
                        <a:t>2011</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12</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a:t>
                      </a:r>
                      <a:r>
                        <a:rPr kumimoji="1" lang="ja-JP" altLang="en-US" sz="1100" b="0" dirty="0" err="1" smtClean="0">
                          <a:solidFill>
                            <a:schemeClr val="tx1"/>
                          </a:solidFill>
                          <a:latin typeface="+mj-ea"/>
                          <a:ea typeface="+mj-ea"/>
                        </a:rPr>
                        <a:t>障がい</a:t>
                      </a:r>
                      <a:r>
                        <a:rPr kumimoji="1" lang="ja-JP" altLang="en-US" sz="1100" b="0" dirty="0" smtClean="0">
                          <a:solidFill>
                            <a:schemeClr val="tx1"/>
                          </a:solidFill>
                          <a:latin typeface="+mj-ea"/>
                          <a:ea typeface="+mj-ea"/>
                        </a:rPr>
                        <a:t>者、高齢者等</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　への対応を充実</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 －車いすの貸出台数 </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err="1" smtClean="0">
                          <a:solidFill>
                            <a:schemeClr val="tx1"/>
                          </a:solidFill>
                          <a:latin typeface="+mj-ea"/>
                          <a:ea typeface="+mj-ea"/>
                        </a:rPr>
                        <a:t>の拡</a:t>
                      </a:r>
                      <a:r>
                        <a:rPr kumimoji="1" lang="ja-JP" altLang="en-US" sz="1100" b="0" dirty="0" smtClean="0">
                          <a:solidFill>
                            <a:schemeClr val="tx1"/>
                          </a:solidFill>
                          <a:latin typeface="+mj-ea"/>
                          <a:ea typeface="+mj-ea"/>
                        </a:rPr>
                        <a:t>大</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2014</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3</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 -</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ベビーカーの貸出</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2014</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年度～）</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・授乳室、礼拝室を設置</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2014</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endParaRPr kumimoji="1" lang="en-US" altLang="ja-JP" sz="1100" b="0" dirty="0" smtClean="0">
                        <a:solidFill>
                          <a:schemeClr val="tx1"/>
                        </a:solidFill>
                        <a:latin typeface="+mj-ea"/>
                        <a:ea typeface="+mj-ea"/>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・ﾆｰｽﾞを踏まえた新た　</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なｲﾍﾞﾝﾄ・企画の実施</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「生きた建築ﾐｭｰ　</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ｼﾞｱﾑﾌｪｽﾃｨﾊﾞﾙ大</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阪」への参画</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2017</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年度～）</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小学生を対象にし</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た「夏休み子供応</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援企画（館内見学</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会）」の実施</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
                      </a:r>
                      <a:b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b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　　（</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2018</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年</a:t>
                      </a:r>
                      <a:r>
                        <a:rPr kumimoji="1" lang="en-US" altLang="ja-JP" sz="1100" b="0" i="0" u="none" strike="noStrike" kern="1200" cap="none" spc="0" normalizeH="0" baseline="0" noProof="0" dirty="0" smtClean="0">
                          <a:ln>
                            <a:noFill/>
                          </a:ln>
                          <a:solidFill>
                            <a:schemeClr val="tx1"/>
                          </a:solidFill>
                          <a:effectLst/>
                          <a:uLnTx/>
                          <a:uFillTx/>
                          <a:latin typeface="+mj-ea"/>
                          <a:ea typeface="+mj-ea"/>
                          <a:cs typeface="+mn-cs"/>
                        </a:rPr>
                        <a:t>8</a:t>
                      </a:r>
                      <a:r>
                        <a:rPr kumimoji="1" lang="ja-JP" altLang="en-US" sz="1100" b="0" i="0" u="none" strike="noStrike" kern="1200" cap="none" spc="0" normalizeH="0" baseline="0" noProof="0" dirty="0" smtClean="0">
                          <a:ln>
                            <a:noFill/>
                          </a:ln>
                          <a:solidFill>
                            <a:schemeClr val="tx1"/>
                          </a:solidFill>
                          <a:effectLst/>
                          <a:uLnTx/>
                          <a:uFillTx/>
                          <a:latin typeface="+mj-ea"/>
                          <a:ea typeface="+mj-ea"/>
                          <a:cs typeface="+mn-cs"/>
                        </a:rPr>
                        <a:t>月）</a:t>
                      </a:r>
                      <a:endParaRPr kumimoji="1" lang="en-US" altLang="ja-JP" sz="1100" b="0" i="0" u="none" strike="noStrike" kern="1200" cap="none" spc="0" normalizeH="0" baseline="0" noProof="0" dirty="0" smtClean="0">
                        <a:ln>
                          <a:noFill/>
                        </a:ln>
                        <a:solidFill>
                          <a:schemeClr val="tx1"/>
                        </a:solidFill>
                        <a:effectLst/>
                        <a:uLnTx/>
                        <a:uFillTx/>
                        <a:latin typeface="+mj-ea"/>
                        <a:ea typeface="+mj-ea"/>
                        <a:cs typeface="+mn-cs"/>
                      </a:endParaRPr>
                    </a:p>
                    <a:p>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タイトル 1"/>
          <p:cNvSpPr txBox="1">
            <a:spLocks/>
          </p:cNvSpPr>
          <p:nvPr/>
        </p:nvSpPr>
        <p:spPr>
          <a:xfrm>
            <a:off x="107504" y="112197"/>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122</a:t>
            </a:fld>
            <a:endParaRPr kumimoji="1" lang="ja-JP" altLang="en-US"/>
          </a:p>
        </p:txBody>
      </p:sp>
    </p:spTree>
    <p:extLst>
      <p:ext uri="{BB962C8B-B14F-4D97-AF65-F5344CB8AC3E}">
        <p14:creationId xmlns:p14="http://schemas.microsoft.com/office/powerpoint/2010/main" val="35059551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458376"/>
          <a:ext cx="8928991" cy="4480560"/>
        </p:xfrm>
        <a:graphic>
          <a:graphicData uri="http://schemas.openxmlformats.org/drawingml/2006/table">
            <a:tbl>
              <a:tblPr firstRow="1" bandRow="1">
                <a:tableStyleId>{7DF18680-E054-41AD-8BC1-D1AEF772440D}</a:tableStyleId>
              </a:tblPr>
              <a:tblGrid>
                <a:gridCol w="288032">
                  <a:extLst>
                    <a:ext uri="{9D8B030D-6E8A-4147-A177-3AD203B41FA5}">
                      <a16:colId xmlns:a16="http://schemas.microsoft.com/office/drawing/2014/main" val="20000"/>
                    </a:ext>
                  </a:extLst>
                </a:gridCol>
                <a:gridCol w="1200134">
                  <a:extLst>
                    <a:ext uri="{9D8B030D-6E8A-4147-A177-3AD203B41FA5}">
                      <a16:colId xmlns:a16="http://schemas.microsoft.com/office/drawing/2014/main" val="20001"/>
                    </a:ext>
                  </a:extLst>
                </a:gridCol>
                <a:gridCol w="1488165">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73134">
                <a:tc>
                  <a:txBody>
                    <a:bodyPr/>
                    <a:lstStyle/>
                    <a:p>
                      <a:r>
                        <a:rPr kumimoji="1" lang="en-US" altLang="ja-JP" sz="1100" dirty="0" smtClean="0">
                          <a:solidFill>
                            <a:schemeClr val="tx1"/>
                          </a:solidFill>
                        </a:rPr>
                        <a:t>6</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江之子島文化芸術創造センタ－</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・ﾎｰﾑﾍﾟｰｼﾞの情報発信</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を強化</a:t>
                      </a:r>
                      <a:endParaRPr lang="en-US" altLang="ja-JP" sz="1100" b="0" i="0" u="none" strike="noStrike" dirty="0" smtClean="0">
                        <a:solidFill>
                          <a:schemeClr val="tx1"/>
                        </a:solidFill>
                        <a:effectLst/>
                        <a:latin typeface="+mj-ea"/>
                        <a:ea typeface="+mj-ea"/>
                      </a:endParaRPr>
                    </a:p>
                    <a:p>
                      <a:pPr marL="85725" indent="0"/>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ﾎｰﾑﾍﾟｰｼﾞ全面改定（</a:t>
                      </a:r>
                      <a:r>
                        <a:rPr kumimoji="1" lang="en-US" altLang="ja-JP" sz="1100" b="0" dirty="0" smtClean="0">
                          <a:solidFill>
                            <a:schemeClr val="tx1"/>
                          </a:solidFill>
                          <a:latin typeface="+mj-ea"/>
                          <a:ea typeface="+mj-ea"/>
                        </a:rPr>
                        <a:t>2013</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8</a:t>
                      </a:r>
                      <a:r>
                        <a:rPr kumimoji="1" lang="ja-JP" altLang="en-US" sz="1100" b="0" dirty="0" smtClean="0">
                          <a:solidFill>
                            <a:schemeClr val="tx1"/>
                          </a:solidFill>
                          <a:latin typeface="+mj-ea"/>
                          <a:ea typeface="+mj-ea"/>
                        </a:rPr>
                        <a:t>月、</a:t>
                      </a:r>
                      <a:r>
                        <a:rPr kumimoji="1" lang="en-US" altLang="ja-JP" sz="1100" b="0" dirty="0" smtClean="0">
                          <a:solidFill>
                            <a:schemeClr val="tx1"/>
                          </a:solidFill>
                          <a:latin typeface="+mj-ea"/>
                          <a:ea typeface="+mj-ea"/>
                        </a:rPr>
                        <a:t>2015</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10</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・無線ＬＡＮ設置</a:t>
                      </a:r>
                      <a:endParaRPr kumimoji="1" lang="en-US" altLang="ja-JP" sz="1100" b="0" dirty="0" smtClean="0">
                        <a:solidFill>
                          <a:schemeClr val="tx1"/>
                        </a:solidFill>
                        <a:latin typeface="+mj-ea"/>
                        <a:ea typeface="+mj-ea"/>
                      </a:endParaRPr>
                    </a:p>
                    <a:p>
                      <a:pPr marL="85725" indent="0"/>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地下カフェスペースへの無線ＬＡＮ導入（</a:t>
                      </a:r>
                      <a:r>
                        <a:rPr kumimoji="1" lang="en-US" altLang="ja-JP" sz="1100" b="0" dirty="0" smtClean="0">
                          <a:solidFill>
                            <a:schemeClr val="tx1"/>
                          </a:solidFill>
                          <a:latin typeface="+mj-ea"/>
                          <a:ea typeface="+mj-ea"/>
                        </a:rPr>
                        <a:t>2013</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dirty="0" smtClean="0">
                          <a:solidFill>
                            <a:schemeClr val="tx1"/>
                          </a:solidFill>
                          <a:latin typeface="+mj-ea"/>
                          <a:ea typeface="+mj-ea"/>
                        </a:rPr>
                        <a:t>・</a:t>
                      </a:r>
                      <a:r>
                        <a:rPr kumimoji="1" lang="en-US" altLang="ja-JP" sz="1100" b="0" strike="noStrike" dirty="0" smtClean="0">
                          <a:solidFill>
                            <a:schemeClr val="tx1"/>
                          </a:solidFill>
                          <a:latin typeface="+mj-ea"/>
                          <a:ea typeface="+mj-ea"/>
                        </a:rPr>
                        <a:t>Twitter</a:t>
                      </a:r>
                      <a:r>
                        <a:rPr kumimoji="1" lang="ja-JP" altLang="en-US" sz="1100" b="0" strike="noStrike" dirty="0" err="1" smtClean="0">
                          <a:solidFill>
                            <a:schemeClr val="tx1"/>
                          </a:solidFill>
                          <a:latin typeface="+mj-ea"/>
                          <a:ea typeface="+mj-ea"/>
                        </a:rPr>
                        <a:t>、</a:t>
                      </a:r>
                      <a:r>
                        <a:rPr kumimoji="1" lang="en-US" altLang="ja-JP" sz="1100" b="0" strike="noStrike" dirty="0" smtClean="0">
                          <a:solidFill>
                            <a:schemeClr val="tx1"/>
                          </a:solidFill>
                          <a:latin typeface="+mj-ea"/>
                          <a:ea typeface="+mj-ea"/>
                        </a:rPr>
                        <a:t>Facebook</a:t>
                      </a:r>
                      <a:r>
                        <a:rPr kumimoji="1" lang="ja-JP" altLang="en-US" sz="1100" b="0" strike="noStrike" dirty="0" smtClean="0">
                          <a:solidFill>
                            <a:schemeClr val="tx1"/>
                          </a:solidFill>
                          <a:latin typeface="+mj-ea"/>
                          <a:ea typeface="+mj-ea"/>
                        </a:rPr>
                        <a:t>に加え、</a:t>
                      </a:r>
                      <a:r>
                        <a:rPr kumimoji="1" lang="en-US" altLang="ja-JP" sz="1100" b="0" strike="noStrike" dirty="0" smtClean="0">
                          <a:solidFill>
                            <a:schemeClr val="tx1"/>
                          </a:solidFill>
                          <a:latin typeface="+mj-ea"/>
                          <a:ea typeface="+mj-ea"/>
                        </a:rPr>
                        <a:t>Instagram</a:t>
                      </a:r>
                      <a:r>
                        <a:rPr kumimoji="1" lang="ja-JP" altLang="en-US" sz="1100" b="0" strike="noStrike" dirty="0" smtClean="0">
                          <a:solidFill>
                            <a:schemeClr val="tx1"/>
                          </a:solidFill>
                          <a:latin typeface="+mj-ea"/>
                          <a:ea typeface="+mj-ea"/>
                        </a:rPr>
                        <a:t>を開設（</a:t>
                      </a:r>
                      <a:r>
                        <a:rPr kumimoji="1" lang="en-US" altLang="ja-JP" sz="1100" b="0" strike="noStrike" dirty="0" smtClean="0">
                          <a:solidFill>
                            <a:schemeClr val="tx1"/>
                          </a:solidFill>
                          <a:latin typeface="+mj-ea"/>
                          <a:ea typeface="+mj-ea"/>
                        </a:rPr>
                        <a:t>2016</a:t>
                      </a:r>
                      <a:r>
                        <a:rPr kumimoji="1" lang="ja-JP" altLang="en-US" sz="1100" b="0" strike="noStrike" dirty="0" smtClean="0">
                          <a:solidFill>
                            <a:schemeClr val="tx1"/>
                          </a:solidFill>
                          <a:latin typeface="+mj-ea"/>
                          <a:ea typeface="+mj-ea"/>
                        </a:rPr>
                        <a:t>年８月～）</a:t>
                      </a:r>
                      <a:endParaRPr kumimoji="1" lang="en-US" altLang="ja-JP" sz="1100" b="0" strike="noStrike" dirty="0" smtClean="0">
                        <a:solidFill>
                          <a:schemeClr val="tx1"/>
                        </a:solidFill>
                        <a:latin typeface="+mj-ea"/>
                        <a:ea typeface="+mj-ea"/>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・地下に誰もが自由に利用できる休憩スペースを配置</a:t>
                      </a:r>
                    </a:p>
                    <a:p>
                      <a:r>
                        <a:rPr kumimoji="1" lang="ja-JP" altLang="en-US" sz="1100" b="0" dirty="0" smtClean="0">
                          <a:solidFill>
                            <a:schemeClr val="tx1"/>
                          </a:solidFill>
                          <a:latin typeface="+mj-ea"/>
                          <a:ea typeface="+mj-ea"/>
                        </a:rPr>
                        <a:t>・入口付近に館内の案内図を掲示</a:t>
                      </a:r>
                      <a:endParaRPr kumimoji="1" lang="ja-JP" altLang="en-US" sz="1100" b="0" strike="sngStrike" dirty="0" smtClean="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・ライブラリーを常時開</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放（</a:t>
                      </a:r>
                      <a:r>
                        <a:rPr kumimoji="1" lang="en-US" altLang="ja-JP" sz="1100" b="0" dirty="0" smtClean="0">
                          <a:solidFill>
                            <a:schemeClr val="tx1"/>
                          </a:solidFill>
                          <a:latin typeface="+mj-ea"/>
                          <a:ea typeface="+mj-ea"/>
                        </a:rPr>
                        <a:t>2014</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10</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・府民サービスの向上と</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施設の適切な管理運</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営に資することを目的</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に、多目的ルーム１か</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ら４（展示室仕様）の利</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用可能時間を延長。</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規則改正）（</a:t>
                      </a:r>
                      <a:r>
                        <a:rPr kumimoji="1" lang="en-US" altLang="ja-JP" sz="1100" b="0" dirty="0" smtClean="0">
                          <a:solidFill>
                            <a:schemeClr val="tx1"/>
                          </a:solidFill>
                          <a:latin typeface="+mj-ea"/>
                          <a:ea typeface="+mj-ea"/>
                        </a:rPr>
                        <a:t>2017</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４月～）</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◎改正前</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 午前</a:t>
                      </a:r>
                      <a:r>
                        <a:rPr kumimoji="1" lang="en-US" altLang="ja-JP" sz="1100" b="0" dirty="0" smtClean="0">
                          <a:solidFill>
                            <a:schemeClr val="tx1"/>
                          </a:solidFill>
                          <a:latin typeface="+mj-ea"/>
                          <a:ea typeface="+mj-ea"/>
                        </a:rPr>
                        <a:t>11</a:t>
                      </a:r>
                      <a:r>
                        <a:rPr kumimoji="1" lang="ja-JP" altLang="en-US" sz="1100" b="0" dirty="0" smtClean="0">
                          <a:solidFill>
                            <a:schemeClr val="tx1"/>
                          </a:solidFill>
                          <a:latin typeface="+mj-ea"/>
                          <a:ea typeface="+mj-ea"/>
                        </a:rPr>
                        <a:t>時から午後７時</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◎改正後</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 午前</a:t>
                      </a:r>
                      <a:r>
                        <a:rPr kumimoji="1" lang="en-US" altLang="ja-JP" sz="1100" b="0" dirty="0" smtClean="0">
                          <a:solidFill>
                            <a:schemeClr val="tx1"/>
                          </a:solidFill>
                          <a:latin typeface="+mj-ea"/>
                          <a:ea typeface="+mj-ea"/>
                        </a:rPr>
                        <a:t>10</a:t>
                      </a:r>
                      <a:r>
                        <a:rPr kumimoji="1" lang="ja-JP" altLang="en-US" sz="1100" b="0" dirty="0" smtClean="0">
                          <a:solidFill>
                            <a:schemeClr val="tx1"/>
                          </a:solidFill>
                          <a:latin typeface="+mj-ea"/>
                          <a:ea typeface="+mj-ea"/>
                        </a:rPr>
                        <a:t>時から午後８時</a:t>
                      </a:r>
                      <a:endParaRPr kumimoji="1" lang="en-US" altLang="ja-JP" sz="1100" b="0" dirty="0" smtClean="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45720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ja-JP" altLang="en-US" sz="1100" b="0" dirty="0" smtClean="0">
                          <a:solidFill>
                            <a:schemeClr val="tx1"/>
                          </a:solidFill>
                          <a:latin typeface="+mj-ea"/>
                          <a:ea typeface="+mj-ea"/>
                        </a:rPr>
                        <a:t>・ニーズを踏まえた新た</a:t>
                      </a:r>
                      <a:endParaRPr kumimoji="1" lang="en-US" altLang="ja-JP" sz="1100" b="0" dirty="0" smtClean="0">
                        <a:solidFill>
                          <a:schemeClr val="tx1"/>
                        </a:solidFill>
                        <a:latin typeface="+mj-ea"/>
                        <a:ea typeface="+mj-ea"/>
                      </a:endParaRPr>
                    </a:p>
                    <a:p>
                      <a:pPr marL="0" marR="0" indent="-45720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ja-JP" altLang="en-US" sz="1100" b="0" dirty="0" smtClean="0">
                          <a:solidFill>
                            <a:schemeClr val="tx1"/>
                          </a:solidFill>
                          <a:latin typeface="+mj-ea"/>
                          <a:ea typeface="+mj-ea"/>
                        </a:rPr>
                        <a:t>　なｻｰﾋﾞｽ・柔軟な対応</a:t>
                      </a:r>
                      <a:endParaRPr kumimoji="1" lang="en-US" altLang="ja-JP" sz="1100" b="0" dirty="0" smtClean="0">
                        <a:solidFill>
                          <a:schemeClr val="tx1"/>
                        </a:solidFill>
                        <a:latin typeface="+mj-ea"/>
                        <a:ea typeface="+mj-ea"/>
                      </a:endParaRPr>
                    </a:p>
                    <a:p>
                      <a:pPr marL="85725" marR="0" indent="-45720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ja-JP" altLang="en-US" sz="1100" b="0" dirty="0" smtClean="0">
                          <a:solidFill>
                            <a:schemeClr val="tx1"/>
                          </a:solidFill>
                          <a:latin typeface="+mj-ea"/>
                          <a:ea typeface="+mj-ea"/>
                        </a:rPr>
                        <a:t>　</a:t>
                      </a:r>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貸室の長期利用がで　　</a:t>
                      </a:r>
                      <a:endParaRPr kumimoji="1" lang="en-US" altLang="ja-JP" sz="1100" b="0" dirty="0" smtClean="0">
                        <a:solidFill>
                          <a:schemeClr val="tx1"/>
                        </a:solidFill>
                        <a:latin typeface="+mj-ea"/>
                        <a:ea typeface="+mj-ea"/>
                      </a:endParaRPr>
                    </a:p>
                    <a:p>
                      <a:pPr marL="85725" marR="0" indent="-45720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ja-JP" altLang="en-US" sz="1100" b="0" dirty="0" smtClean="0">
                          <a:solidFill>
                            <a:schemeClr val="tx1"/>
                          </a:solidFill>
                          <a:latin typeface="+mj-ea"/>
                          <a:ea typeface="+mj-ea"/>
                        </a:rPr>
                        <a:t>　　きるよう規定を改正　　　</a:t>
                      </a:r>
                      <a:endParaRPr kumimoji="1" lang="en-US" altLang="ja-JP" sz="1100" b="0" dirty="0" smtClean="0">
                        <a:solidFill>
                          <a:schemeClr val="tx1"/>
                        </a:solidFill>
                        <a:latin typeface="+mj-ea"/>
                        <a:ea typeface="+mj-ea"/>
                      </a:endParaRPr>
                    </a:p>
                    <a:p>
                      <a:pPr marL="85725" marR="0" indent="-45720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ja-JP" altLang="en-US" sz="1100" b="0" dirty="0" smtClean="0">
                          <a:solidFill>
                            <a:schemeClr val="tx1"/>
                          </a:solidFill>
                          <a:latin typeface="+mj-ea"/>
                          <a:ea typeface="+mj-ea"/>
                        </a:rPr>
                        <a:t>　　　（</a:t>
                      </a:r>
                      <a:r>
                        <a:rPr kumimoji="1" lang="en-US" altLang="ja-JP" sz="1100" b="0" dirty="0" smtClean="0">
                          <a:solidFill>
                            <a:schemeClr val="tx1"/>
                          </a:solidFill>
                          <a:latin typeface="+mj-ea"/>
                          <a:ea typeface="+mj-ea"/>
                        </a:rPr>
                        <a:t>2013</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pPr marL="85725" marR="0" indent="-45720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ja-JP" altLang="en-US" sz="1100" b="0" strike="noStrike" dirty="0" smtClean="0">
                          <a:solidFill>
                            <a:schemeClr val="tx1"/>
                          </a:solidFill>
                          <a:latin typeface="+mj-ea"/>
                          <a:ea typeface="+mj-ea"/>
                        </a:rPr>
                        <a:t>・全国の文化施設等が　発信する文化・芸術に関する情報を１階のｲﾝﾌｫﾒｰｼｮﾝｺｰﾅｰと地下１階のﾎﾟｽﾀｰｺｰﾅｰに掲出（</a:t>
                      </a:r>
                      <a:r>
                        <a:rPr kumimoji="1" lang="en-US" altLang="ja-JP" sz="1100" b="0" strike="noStrike" dirty="0" smtClean="0">
                          <a:solidFill>
                            <a:schemeClr val="tx1"/>
                          </a:solidFill>
                          <a:latin typeface="+mj-ea"/>
                          <a:ea typeface="+mj-ea"/>
                        </a:rPr>
                        <a:t>2013</a:t>
                      </a:r>
                      <a:r>
                        <a:rPr kumimoji="1" lang="ja-JP" altLang="en-US" sz="1100" b="0" strike="noStrike" dirty="0" smtClean="0">
                          <a:solidFill>
                            <a:schemeClr val="tx1"/>
                          </a:solidFill>
                          <a:latin typeface="+mj-ea"/>
                          <a:ea typeface="+mj-ea"/>
                        </a:rPr>
                        <a:t>年度～）</a:t>
                      </a:r>
                      <a:endParaRPr kumimoji="1" lang="en-US" altLang="ja-JP" sz="1100" b="0" strike="noStrike" dirty="0" smtClean="0">
                        <a:solidFill>
                          <a:schemeClr val="tx1"/>
                        </a:solidFill>
                        <a:latin typeface="+mj-ea"/>
                        <a:ea typeface="+mj-ea"/>
                      </a:endParaRPr>
                    </a:p>
                    <a:p>
                      <a:pPr marL="85725" marR="0" indent="-45720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ja-JP" altLang="en-US" sz="1100" b="0" dirty="0" smtClean="0">
                          <a:solidFill>
                            <a:schemeClr val="tx1"/>
                          </a:solidFill>
                          <a:latin typeface="+mj-ea"/>
                          <a:ea typeface="+mj-ea"/>
                        </a:rPr>
                        <a:t>・専門家によるマンツーマン相談事業を実施（</a:t>
                      </a:r>
                      <a:r>
                        <a:rPr kumimoji="1" lang="en-US" altLang="ja-JP" sz="1100" b="0" dirty="0" smtClean="0">
                          <a:solidFill>
                            <a:schemeClr val="tx1"/>
                          </a:solidFill>
                          <a:latin typeface="+mj-ea"/>
                          <a:ea typeface="+mj-ea"/>
                        </a:rPr>
                        <a:t>2014</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10</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ja-JP" altLang="en-US" sz="1100" b="0" i="0" u="none" strike="noStrike" dirty="0" smtClean="0">
                          <a:solidFill>
                            <a:schemeClr val="tx1"/>
                          </a:solidFill>
                          <a:effectLst/>
                          <a:latin typeface="+mj-ea"/>
                          <a:ea typeface="+mj-ea"/>
                        </a:rPr>
                        <a:t>・広報ﾂｰﾙの刷新・充実</a:t>
                      </a:r>
                      <a:endParaRPr lang="en-US" altLang="ja-JP" sz="1100" b="0" i="0" u="none" strike="noStrike" dirty="0" smtClean="0">
                        <a:solidFill>
                          <a:schemeClr val="tx1"/>
                        </a:solidFill>
                        <a:effectLst/>
                        <a:latin typeface="+mj-ea"/>
                        <a:ea typeface="+mj-ea"/>
                      </a:endParaRPr>
                    </a:p>
                    <a:p>
                      <a:pPr marL="85725"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施設ﾊﾟﾝﾌﾚｯﾄをﾘﾆｭｰ </a:t>
                      </a:r>
                      <a:endParaRPr kumimoji="1" lang="en-US" altLang="ja-JP" sz="1100" b="0" dirty="0" smtClean="0">
                        <a:solidFill>
                          <a:schemeClr val="tx1"/>
                        </a:solidFill>
                        <a:latin typeface="+mj-ea"/>
                        <a:ea typeface="+mj-ea"/>
                      </a:endParaRPr>
                    </a:p>
                    <a:p>
                      <a:pPr marL="85725"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ｱﾙ　（</a:t>
                      </a:r>
                      <a:r>
                        <a:rPr kumimoji="1" lang="en-US" altLang="ja-JP" sz="1100" b="0" dirty="0" smtClean="0">
                          <a:solidFill>
                            <a:schemeClr val="tx1"/>
                          </a:solidFill>
                          <a:latin typeface="+mj-ea"/>
                          <a:ea typeface="+mj-ea"/>
                        </a:rPr>
                        <a:t>2013</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4</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dirty="0" smtClean="0">
                          <a:solidFill>
                            <a:schemeClr val="tx1"/>
                          </a:solidFill>
                          <a:latin typeface="+mj-ea"/>
                          <a:ea typeface="+mj-ea"/>
                        </a:rPr>
                        <a:t>-</a:t>
                      </a:r>
                      <a:r>
                        <a:rPr kumimoji="1" lang="ja-JP" altLang="en-US" sz="1100" b="0" strike="noStrike" dirty="0" smtClean="0">
                          <a:solidFill>
                            <a:schemeClr val="tx1"/>
                          </a:solidFill>
                          <a:latin typeface="+mj-ea"/>
                          <a:ea typeface="+mj-ea"/>
                        </a:rPr>
                        <a:t>ﾆｭｰｽﾚﾀｰの発行　 </a:t>
                      </a:r>
                      <a:endParaRPr kumimoji="1" lang="en-US" altLang="ja-JP" sz="1100" b="0" strike="noStrike"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dirty="0" smtClean="0">
                          <a:solidFill>
                            <a:schemeClr val="tx1"/>
                          </a:solidFill>
                          <a:latin typeface="+mj-ea"/>
                          <a:ea typeface="+mj-ea"/>
                        </a:rPr>
                        <a:t> </a:t>
                      </a:r>
                      <a:r>
                        <a:rPr kumimoji="1" lang="ja-JP" altLang="en-US" sz="1100" b="0" strike="noStrike" dirty="0" smtClean="0">
                          <a:solidFill>
                            <a:schemeClr val="tx1"/>
                          </a:solidFill>
                          <a:latin typeface="+mj-ea"/>
                          <a:ea typeface="+mj-ea"/>
                        </a:rPr>
                        <a:t>（</a:t>
                      </a:r>
                      <a:r>
                        <a:rPr kumimoji="1" lang="en-US" altLang="ja-JP" sz="1100" b="0" strike="noStrike" dirty="0" smtClean="0">
                          <a:solidFill>
                            <a:schemeClr val="tx1"/>
                          </a:solidFill>
                          <a:latin typeface="+mj-ea"/>
                          <a:ea typeface="+mj-ea"/>
                        </a:rPr>
                        <a:t>2014</a:t>
                      </a:r>
                      <a:r>
                        <a:rPr kumimoji="1" lang="ja-JP" altLang="en-US" sz="1100" b="0" strike="noStrike" dirty="0" smtClean="0">
                          <a:solidFill>
                            <a:schemeClr val="tx1"/>
                          </a:solidFill>
                          <a:latin typeface="+mj-ea"/>
                          <a:ea typeface="+mj-ea"/>
                        </a:rPr>
                        <a:t>年</a:t>
                      </a:r>
                      <a:r>
                        <a:rPr kumimoji="1" lang="en-US" altLang="ja-JP" sz="1100" b="0" strike="noStrike" dirty="0" smtClean="0">
                          <a:solidFill>
                            <a:schemeClr val="tx1"/>
                          </a:solidFill>
                          <a:latin typeface="+mj-ea"/>
                          <a:ea typeface="+mj-ea"/>
                        </a:rPr>
                        <a:t>4</a:t>
                      </a:r>
                      <a:r>
                        <a:rPr kumimoji="1" lang="ja-JP" altLang="en-US" sz="1100" b="0" strike="noStrike" dirty="0" smtClean="0">
                          <a:solidFill>
                            <a:schemeClr val="tx1"/>
                          </a:solidFill>
                          <a:latin typeface="+mj-ea"/>
                          <a:ea typeface="+mj-ea"/>
                        </a:rPr>
                        <a:t>月－</a:t>
                      </a:r>
                      <a:r>
                        <a:rPr kumimoji="1" lang="en-US" altLang="ja-JP" sz="1100" b="0" strike="noStrike" dirty="0" smtClean="0">
                          <a:solidFill>
                            <a:schemeClr val="tx1"/>
                          </a:solidFill>
                          <a:latin typeface="+mj-ea"/>
                          <a:ea typeface="+mj-ea"/>
                        </a:rPr>
                        <a:t>3</a:t>
                      </a:r>
                      <a:r>
                        <a:rPr kumimoji="1" lang="ja-JP" altLang="en-US" sz="1100" b="0" strike="noStrike" dirty="0" smtClean="0">
                          <a:solidFill>
                            <a:schemeClr val="tx1"/>
                          </a:solidFill>
                          <a:latin typeface="+mj-ea"/>
                          <a:ea typeface="+mj-ea"/>
                        </a:rPr>
                        <a:t>か月 </a:t>
                      </a:r>
                      <a:endParaRPr kumimoji="1" lang="en-US" altLang="ja-JP" sz="1100" b="0" strike="noStrike"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dirty="0" smtClean="0">
                          <a:solidFill>
                            <a:schemeClr val="tx1"/>
                          </a:solidFill>
                          <a:latin typeface="+mj-ea"/>
                          <a:ea typeface="+mj-ea"/>
                        </a:rPr>
                        <a:t> </a:t>
                      </a:r>
                      <a:r>
                        <a:rPr kumimoji="1" lang="ja-JP" altLang="en-US" sz="1100" b="0" strike="noStrike" dirty="0" smtClean="0">
                          <a:solidFill>
                            <a:schemeClr val="tx1"/>
                          </a:solidFill>
                          <a:latin typeface="+mj-ea"/>
                          <a:ea typeface="+mj-ea"/>
                        </a:rPr>
                        <a:t>に</a:t>
                      </a:r>
                      <a:r>
                        <a:rPr kumimoji="1" lang="en-US" altLang="ja-JP" sz="1100" b="0" strike="noStrike" dirty="0" smtClean="0">
                          <a:solidFill>
                            <a:schemeClr val="tx1"/>
                          </a:solidFill>
                          <a:latin typeface="+mj-ea"/>
                          <a:ea typeface="+mj-ea"/>
                        </a:rPr>
                        <a:t>1</a:t>
                      </a:r>
                      <a:r>
                        <a:rPr kumimoji="1" lang="ja-JP" altLang="en-US" sz="1100" b="0" strike="noStrike" dirty="0" smtClean="0">
                          <a:solidFill>
                            <a:schemeClr val="tx1"/>
                          </a:solidFill>
                          <a:latin typeface="+mj-ea"/>
                          <a:ea typeface="+mj-ea"/>
                        </a:rPr>
                        <a:t>回）</a:t>
                      </a:r>
                      <a:endParaRPr kumimoji="1" lang="en-US" altLang="ja-JP" sz="1100" b="0" strike="noStrike"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dirty="0" smtClean="0">
                          <a:solidFill>
                            <a:schemeClr val="tx1"/>
                          </a:solidFill>
                          <a:latin typeface="+mj-ea"/>
                          <a:ea typeface="+mj-ea"/>
                        </a:rPr>
                        <a:t>-</a:t>
                      </a:r>
                      <a:r>
                        <a:rPr kumimoji="1" lang="ja-JP" altLang="en-US" sz="1100" b="0" strike="noStrike" dirty="0" smtClean="0">
                          <a:solidFill>
                            <a:schemeClr val="tx1"/>
                          </a:solidFill>
                          <a:latin typeface="+mj-ea"/>
                          <a:ea typeface="+mj-ea"/>
                        </a:rPr>
                        <a:t>ﾆｭｰｽﾚﾀｰ内に江之</a:t>
                      </a:r>
                      <a:endParaRPr kumimoji="1" lang="en-US" altLang="ja-JP" sz="1100" b="0" strike="noStrike"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dirty="0" smtClean="0">
                          <a:solidFill>
                            <a:schemeClr val="tx1"/>
                          </a:solidFill>
                          <a:latin typeface="+mj-ea"/>
                          <a:ea typeface="+mj-ea"/>
                        </a:rPr>
                        <a:t> </a:t>
                      </a:r>
                      <a:r>
                        <a:rPr kumimoji="1" lang="ja-JP" altLang="en-US" sz="1100" b="0" strike="noStrike" dirty="0" smtClean="0">
                          <a:solidFill>
                            <a:schemeClr val="tx1"/>
                          </a:solidFill>
                          <a:latin typeface="+mj-ea"/>
                          <a:ea typeface="+mj-ea"/>
                        </a:rPr>
                        <a:t>子島の地域情報を掲</a:t>
                      </a:r>
                      <a:endParaRPr kumimoji="1" lang="en-US" altLang="ja-JP" sz="1100" b="0" strike="noStrike"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dirty="0" smtClean="0">
                          <a:solidFill>
                            <a:schemeClr val="tx1"/>
                          </a:solidFill>
                          <a:latin typeface="+mj-ea"/>
                          <a:ea typeface="+mj-ea"/>
                        </a:rPr>
                        <a:t> </a:t>
                      </a:r>
                      <a:r>
                        <a:rPr kumimoji="1" lang="ja-JP" altLang="en-US" sz="1100" b="0" strike="noStrike" dirty="0" smtClean="0">
                          <a:solidFill>
                            <a:schemeClr val="tx1"/>
                          </a:solidFill>
                          <a:latin typeface="+mj-ea"/>
                          <a:ea typeface="+mj-ea"/>
                        </a:rPr>
                        <a:t>載（</a:t>
                      </a:r>
                      <a:r>
                        <a:rPr kumimoji="1" lang="en-US" altLang="ja-JP" sz="1100" b="0" strike="noStrike" dirty="0" smtClean="0">
                          <a:solidFill>
                            <a:schemeClr val="tx1"/>
                          </a:solidFill>
                          <a:latin typeface="+mj-ea"/>
                          <a:ea typeface="+mj-ea"/>
                        </a:rPr>
                        <a:t>2017</a:t>
                      </a:r>
                      <a:r>
                        <a:rPr kumimoji="1" lang="ja-JP" altLang="en-US" sz="1100" b="0" strike="noStrike" dirty="0" smtClean="0">
                          <a:solidFill>
                            <a:schemeClr val="tx1"/>
                          </a:solidFill>
                          <a:latin typeface="+mj-ea"/>
                          <a:ea typeface="+mj-ea"/>
                        </a:rPr>
                        <a:t>年</a:t>
                      </a:r>
                      <a:r>
                        <a:rPr kumimoji="1" lang="en-US" altLang="ja-JP" sz="1100" b="0" strike="noStrike" dirty="0" smtClean="0">
                          <a:solidFill>
                            <a:schemeClr val="tx1"/>
                          </a:solidFill>
                          <a:latin typeface="+mj-ea"/>
                          <a:ea typeface="+mj-ea"/>
                        </a:rPr>
                        <a:t>6</a:t>
                      </a:r>
                      <a:r>
                        <a:rPr kumimoji="1" lang="ja-JP" altLang="en-US" sz="1100" b="0" strike="noStrike" dirty="0" smtClean="0">
                          <a:solidFill>
                            <a:schemeClr val="tx1"/>
                          </a:solidFill>
                          <a:latin typeface="+mj-ea"/>
                          <a:ea typeface="+mj-ea"/>
                        </a:rPr>
                        <a:t>月～）</a:t>
                      </a:r>
                      <a:endParaRPr kumimoji="1" lang="en-US" altLang="ja-JP" sz="1100" b="0" strike="noStrike" dirty="0" smtClean="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a:t>
                      </a:r>
                      <a:r>
                        <a:rPr kumimoji="1" lang="ja-JP" altLang="en-US" sz="1100" b="0" strike="noStrike" dirty="0" smtClean="0">
                          <a:solidFill>
                            <a:schemeClr val="tx1"/>
                          </a:solidFill>
                          <a:latin typeface="+mj-ea"/>
                          <a:ea typeface="+mj-ea"/>
                        </a:rPr>
                        <a:t>創造的な</a:t>
                      </a:r>
                      <a:r>
                        <a:rPr kumimoji="1" lang="ja-JP" altLang="en-US" sz="1100" b="0" dirty="0" smtClean="0">
                          <a:solidFill>
                            <a:schemeClr val="tx1"/>
                          </a:solidFill>
                          <a:latin typeface="+mj-ea"/>
                          <a:ea typeface="+mj-ea"/>
                        </a:rPr>
                        <a:t>ｲﾍﾞﾝﾄ・ﾌﾟﾗﾝ</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の企画、実施</a:t>
                      </a:r>
                      <a:endParaRPr kumimoji="1" lang="en-US" altLang="ja-JP" sz="1100" b="0" dirty="0" smtClean="0">
                        <a:solidFill>
                          <a:schemeClr val="tx1"/>
                        </a:solidFill>
                        <a:latin typeface="+mj-ea"/>
                        <a:ea typeface="+mj-ea"/>
                      </a:endParaRPr>
                    </a:p>
                    <a:p>
                      <a:pPr marL="85725" indent="0"/>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毎回テーマを変えて年に３回程度マルシェを開催し、これまでアートに触れたことのない人に対して、アートに触れる機会を提供（</a:t>
                      </a:r>
                      <a:r>
                        <a:rPr kumimoji="1" lang="en-US" altLang="ja-JP" sz="1100" b="0" dirty="0" smtClean="0">
                          <a:solidFill>
                            <a:schemeClr val="tx1"/>
                          </a:solidFill>
                          <a:latin typeface="+mj-ea"/>
                          <a:ea typeface="+mj-ea"/>
                        </a:rPr>
                        <a:t>2015</a:t>
                      </a:r>
                      <a:r>
                        <a:rPr kumimoji="1" lang="ja-JP" altLang="en-US" sz="1100" b="0" dirty="0" smtClean="0">
                          <a:solidFill>
                            <a:schemeClr val="tx1"/>
                          </a:solidFill>
                          <a:latin typeface="+mj-ea"/>
                          <a:ea typeface="+mj-ea"/>
                        </a:rPr>
                        <a:t>年度～）</a:t>
                      </a:r>
                      <a:endParaRPr kumimoji="1" lang="en-US" altLang="ja-JP" sz="1100" b="0"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ミニ</a:t>
                      </a:r>
                      <a:r>
                        <a:rPr kumimoji="1" lang="en-US" altLang="ja-JP" sz="1100" b="0" dirty="0" smtClean="0">
                          <a:solidFill>
                            <a:schemeClr val="tx1"/>
                          </a:solidFill>
                          <a:latin typeface="+mj-ea"/>
                          <a:ea typeface="+mj-ea"/>
                        </a:rPr>
                        <a:t>FM</a:t>
                      </a:r>
                      <a:r>
                        <a:rPr kumimoji="1" lang="ja-JP" altLang="en-US" sz="1100" b="0" dirty="0" smtClean="0">
                          <a:solidFill>
                            <a:schemeClr val="tx1"/>
                          </a:solidFill>
                          <a:latin typeface="+mj-ea"/>
                          <a:ea typeface="+mj-ea"/>
                        </a:rPr>
                        <a:t>局を開局し、府民の交流・協働機会を創出（</a:t>
                      </a:r>
                      <a:r>
                        <a:rPr kumimoji="1" lang="en-US" altLang="ja-JP" sz="1100" b="0" dirty="0" smtClean="0">
                          <a:solidFill>
                            <a:schemeClr val="tx1"/>
                          </a:solidFill>
                          <a:latin typeface="+mj-ea"/>
                          <a:ea typeface="+mj-ea"/>
                        </a:rPr>
                        <a:t>2015</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11</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enoco</a:t>
                      </a:r>
                      <a:r>
                        <a:rPr kumimoji="1" lang="ja-JP" altLang="en-US" sz="1100" b="0" dirty="0" smtClean="0">
                          <a:solidFill>
                            <a:schemeClr val="tx1"/>
                          </a:solidFill>
                          <a:latin typeface="+mj-ea"/>
                          <a:ea typeface="+mj-ea"/>
                        </a:rPr>
                        <a:t>コレクションキャラバン」府内の小中高等学校を対象に美術コレクションを持参して、展示だけでなく対話型鑑賞イベントを実施。（</a:t>
                      </a:r>
                      <a:r>
                        <a:rPr kumimoji="1" lang="en-US" altLang="ja-JP" sz="1100" b="0" dirty="0" smtClean="0">
                          <a:solidFill>
                            <a:schemeClr val="tx1"/>
                          </a:solidFill>
                          <a:latin typeface="+mj-ea"/>
                          <a:ea typeface="+mj-ea"/>
                        </a:rPr>
                        <a:t>2016</a:t>
                      </a:r>
                      <a:r>
                        <a:rPr kumimoji="1" lang="ja-JP" altLang="en-US" sz="1100" b="0" dirty="0" smtClean="0">
                          <a:solidFill>
                            <a:schemeClr val="tx1"/>
                          </a:solidFill>
                          <a:latin typeface="+mj-ea"/>
                          <a:ea typeface="+mj-ea"/>
                        </a:rPr>
                        <a:t>年度～）</a:t>
                      </a:r>
                      <a:endParaRPr kumimoji="1" lang="en-US" altLang="ja-JP" sz="1100" b="0" strike="sngStrike" dirty="0" smtClean="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タイトル 1"/>
          <p:cNvSpPr txBox="1">
            <a:spLocks/>
          </p:cNvSpPr>
          <p:nvPr/>
        </p:nvSpPr>
        <p:spPr>
          <a:xfrm>
            <a:off x="107504" y="112197"/>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123</a:t>
            </a:fld>
            <a:endParaRPr kumimoji="1" lang="ja-JP" altLang="en-US"/>
          </a:p>
        </p:txBody>
      </p:sp>
    </p:spTree>
    <p:extLst>
      <p:ext uri="{BB962C8B-B14F-4D97-AF65-F5344CB8AC3E}">
        <p14:creationId xmlns:p14="http://schemas.microsoft.com/office/powerpoint/2010/main" val="27496061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419824"/>
          <a:ext cx="8928991" cy="574548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1128126">
                  <a:extLst>
                    <a:ext uri="{9D8B030D-6E8A-4147-A177-3AD203B41FA5}">
                      <a16:colId xmlns:a16="http://schemas.microsoft.com/office/drawing/2014/main" val="20001"/>
                    </a:ext>
                  </a:extLst>
                </a:gridCol>
                <a:gridCol w="1488165">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73134">
                <a:tc>
                  <a:txBody>
                    <a:bodyPr/>
                    <a:lstStyle/>
                    <a:p>
                      <a:r>
                        <a:rPr kumimoji="1" lang="en-US" altLang="ja-JP" sz="1100" dirty="0" smtClean="0">
                          <a:solidFill>
                            <a:schemeClr val="tx1"/>
                          </a:solidFill>
                        </a:rPr>
                        <a:t>7</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大型児童館ビッグバン</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457200" algn="l" defTabSz="914400" rtl="0" eaLnBrk="0"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a:t>
                      </a:r>
                      <a:r>
                        <a:rPr lang="ja-JP" altLang="en-US" sz="1100" b="0" i="0" u="none" strike="noStrike" kern="0" baseline="0" dirty="0" smtClean="0">
                          <a:solidFill>
                            <a:schemeClr val="tx1"/>
                          </a:solidFill>
                          <a:effectLst/>
                          <a:latin typeface="+mj-ea"/>
                          <a:ea typeface="+mj-ea"/>
                        </a:rPr>
                        <a:t>ﾎｰﾑﾍﾟｰｼﾞの情報発信</a:t>
                      </a:r>
                      <a:endParaRPr lang="en-US" altLang="ja-JP" sz="1100" b="0" i="0" u="none" strike="noStrike" kern="0" baseline="0" dirty="0" smtClean="0">
                        <a:solidFill>
                          <a:schemeClr val="tx1"/>
                        </a:solidFill>
                        <a:effectLst/>
                        <a:latin typeface="+mj-ea"/>
                        <a:ea typeface="+mj-ea"/>
                      </a:endParaRPr>
                    </a:p>
                    <a:p>
                      <a:pPr marL="0" marR="0" indent="-457200" algn="l" defTabSz="914400" rtl="0" eaLnBrk="0" fontAlgn="auto" latinLnBrk="0" hangingPunct="1">
                        <a:lnSpc>
                          <a:spcPct val="100000"/>
                        </a:lnSpc>
                        <a:spcBef>
                          <a:spcPts val="0"/>
                        </a:spcBef>
                        <a:spcAft>
                          <a:spcPts val="0"/>
                        </a:spcAft>
                        <a:buClrTx/>
                        <a:buSzTx/>
                        <a:buFontTx/>
                        <a:buNone/>
                        <a:tabLst/>
                        <a:defRPr/>
                      </a:pPr>
                      <a:r>
                        <a:rPr lang="en-US" altLang="ja-JP" sz="1100" b="0" i="0" u="none" strike="noStrike" kern="0" baseline="0" dirty="0" smtClean="0">
                          <a:solidFill>
                            <a:schemeClr val="tx1"/>
                          </a:solidFill>
                          <a:effectLst/>
                          <a:latin typeface="+mj-ea"/>
                          <a:ea typeface="+mj-ea"/>
                        </a:rPr>
                        <a:t> </a:t>
                      </a:r>
                      <a:r>
                        <a:rPr lang="ja-JP" altLang="en-US" sz="1100" b="0" i="0" u="none" strike="noStrike" kern="0" baseline="0" dirty="0" smtClean="0">
                          <a:solidFill>
                            <a:schemeClr val="tx1"/>
                          </a:solidFill>
                          <a:effectLst/>
                          <a:latin typeface="+mj-ea"/>
                          <a:ea typeface="+mj-ea"/>
                        </a:rPr>
                        <a:t>を強化</a:t>
                      </a:r>
                      <a:endParaRPr lang="en-US" altLang="ja-JP" sz="1100" b="0" i="0" u="none" strike="noStrike" kern="0" baseline="0" dirty="0" smtClean="0">
                        <a:solidFill>
                          <a:schemeClr val="tx1"/>
                        </a:solidFill>
                        <a:effectLst/>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　</a:t>
                      </a:r>
                      <a:r>
                        <a:rPr kumimoji="1" lang="en-US" altLang="ja-JP" sz="1100" b="0" kern="0" baseline="0" dirty="0" smtClean="0">
                          <a:solidFill>
                            <a:schemeClr val="tx1"/>
                          </a:solidFill>
                          <a:latin typeface="+mj-ea"/>
                          <a:ea typeface="+mj-ea"/>
                        </a:rPr>
                        <a:t>-</a:t>
                      </a:r>
                      <a:r>
                        <a:rPr kumimoji="1" lang="ja-JP" altLang="en-US" sz="1100" b="0" kern="0" baseline="0" dirty="0" smtClean="0">
                          <a:solidFill>
                            <a:schemeClr val="tx1"/>
                          </a:solidFill>
                          <a:latin typeface="+mj-ea"/>
                          <a:ea typeface="+mj-ea"/>
                        </a:rPr>
                        <a:t>職員ブログ開始　　</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　　（</a:t>
                      </a:r>
                      <a:r>
                        <a:rPr kumimoji="1" lang="en-US" altLang="ja-JP" sz="1100" b="0" kern="0" baseline="0" dirty="0" smtClean="0">
                          <a:solidFill>
                            <a:schemeClr val="tx1"/>
                          </a:solidFill>
                          <a:latin typeface="+mj-ea"/>
                          <a:ea typeface="+mj-ea"/>
                        </a:rPr>
                        <a:t>2011</a:t>
                      </a:r>
                      <a:r>
                        <a:rPr kumimoji="1" lang="ja-JP" altLang="en-US" sz="1100" b="0" kern="0" baseline="0" dirty="0" smtClean="0">
                          <a:solidFill>
                            <a:schemeClr val="tx1"/>
                          </a:solidFill>
                          <a:latin typeface="+mj-ea"/>
                          <a:ea typeface="+mj-ea"/>
                        </a:rPr>
                        <a:t>年度～）</a:t>
                      </a:r>
                      <a:br>
                        <a:rPr kumimoji="1" lang="ja-JP" altLang="en-US" sz="1100" b="0" kern="0" baseline="0" dirty="0" smtClean="0">
                          <a:solidFill>
                            <a:schemeClr val="tx1"/>
                          </a:solidFill>
                          <a:latin typeface="+mj-ea"/>
                          <a:ea typeface="+mj-ea"/>
                        </a:rPr>
                      </a:br>
                      <a:r>
                        <a:rPr kumimoji="1" lang="en-US" altLang="ja-JP" sz="1100" b="0" kern="0" baseline="0" dirty="0" smtClean="0">
                          <a:solidFill>
                            <a:schemeClr val="tx1"/>
                          </a:solidFill>
                          <a:latin typeface="+mj-ea"/>
                          <a:ea typeface="+mj-ea"/>
                        </a:rPr>
                        <a:t>-</a:t>
                      </a:r>
                      <a:r>
                        <a:rPr kumimoji="1" lang="ja-JP" altLang="en-US" sz="1100" b="0" kern="0" baseline="0" dirty="0" smtClean="0">
                          <a:solidFill>
                            <a:schemeClr val="tx1"/>
                          </a:solidFill>
                          <a:latin typeface="+mj-ea"/>
                          <a:ea typeface="+mj-ea"/>
                        </a:rPr>
                        <a:t>ｺﾝﾋﾞﾆｴﾝｽｽﾄｱで入館 </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en-US" altLang="ja-JP" sz="1100" b="0" kern="0" baseline="0" dirty="0" smtClean="0">
                          <a:solidFill>
                            <a:schemeClr val="tx1"/>
                          </a:solidFill>
                          <a:latin typeface="+mj-ea"/>
                          <a:ea typeface="+mj-ea"/>
                        </a:rPr>
                        <a:t> </a:t>
                      </a:r>
                      <a:r>
                        <a:rPr kumimoji="1" lang="ja-JP" altLang="en-US" sz="1100" b="0" kern="0" baseline="0" dirty="0" smtClean="0">
                          <a:solidFill>
                            <a:schemeClr val="tx1"/>
                          </a:solidFill>
                          <a:latin typeface="+mj-ea"/>
                          <a:ea typeface="+mj-ea"/>
                        </a:rPr>
                        <a:t>　券を購入できることを</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en-US" altLang="ja-JP" sz="1100" b="0" kern="0" baseline="0" dirty="0" smtClean="0">
                          <a:solidFill>
                            <a:schemeClr val="tx1"/>
                          </a:solidFill>
                          <a:latin typeface="+mj-ea"/>
                          <a:ea typeface="+mj-ea"/>
                        </a:rPr>
                        <a:t> </a:t>
                      </a:r>
                      <a:r>
                        <a:rPr kumimoji="1" lang="ja-JP" altLang="en-US" sz="1100" b="0" kern="0" baseline="0" dirty="0" smtClean="0">
                          <a:solidFill>
                            <a:schemeClr val="tx1"/>
                          </a:solidFill>
                          <a:latin typeface="+mj-ea"/>
                          <a:ea typeface="+mj-ea"/>
                        </a:rPr>
                        <a:t>　周知（</a:t>
                      </a:r>
                      <a:r>
                        <a:rPr kumimoji="1" lang="en-US" altLang="ja-JP" sz="1100" b="0" kern="0" baseline="0" dirty="0" smtClean="0">
                          <a:solidFill>
                            <a:schemeClr val="tx1"/>
                          </a:solidFill>
                          <a:latin typeface="+mj-ea"/>
                          <a:ea typeface="+mj-ea"/>
                        </a:rPr>
                        <a:t>2013</a:t>
                      </a:r>
                      <a:r>
                        <a:rPr kumimoji="1" lang="ja-JP" altLang="en-US" sz="1100" b="0" kern="0" baseline="0" dirty="0" smtClean="0">
                          <a:solidFill>
                            <a:schemeClr val="tx1"/>
                          </a:solidFill>
                          <a:latin typeface="+mj-ea"/>
                          <a:ea typeface="+mj-ea"/>
                        </a:rPr>
                        <a:t>年１月～）</a:t>
                      </a:r>
                      <a:br>
                        <a:rPr kumimoji="1" lang="ja-JP" altLang="en-US" sz="1100" b="0" kern="0" baseline="0" dirty="0" smtClean="0">
                          <a:solidFill>
                            <a:schemeClr val="tx1"/>
                          </a:solidFill>
                          <a:latin typeface="+mj-ea"/>
                          <a:ea typeface="+mj-ea"/>
                        </a:rPr>
                      </a:br>
                      <a:r>
                        <a:rPr kumimoji="1" lang="en-US" altLang="ja-JP" sz="1100" b="0" kern="0" baseline="0" dirty="0" smtClean="0">
                          <a:solidFill>
                            <a:schemeClr val="tx1"/>
                          </a:solidFill>
                          <a:latin typeface="+mj-ea"/>
                          <a:ea typeface="+mj-ea"/>
                        </a:rPr>
                        <a:t>-</a:t>
                      </a:r>
                      <a:r>
                        <a:rPr kumimoji="1" lang="ja-JP" altLang="en-US" sz="1100" b="0" kern="0" baseline="0" dirty="0" smtClean="0">
                          <a:solidFill>
                            <a:schemeClr val="tx1"/>
                          </a:solidFill>
                          <a:latin typeface="+mj-ea"/>
                          <a:ea typeface="+mj-ea"/>
                        </a:rPr>
                        <a:t>大阪市キッズプラザ</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　</a:t>
                      </a:r>
                      <a:r>
                        <a:rPr kumimoji="1" lang="en-US" altLang="ja-JP" sz="1100" b="0" kern="0" baseline="0" dirty="0" smtClean="0">
                          <a:solidFill>
                            <a:schemeClr val="tx1"/>
                          </a:solidFill>
                          <a:latin typeface="+mj-ea"/>
                          <a:ea typeface="+mj-ea"/>
                        </a:rPr>
                        <a:t> </a:t>
                      </a:r>
                      <a:r>
                        <a:rPr kumimoji="1" lang="ja-JP" altLang="en-US" sz="1100" b="0" kern="0" baseline="0" dirty="0" smtClean="0">
                          <a:solidFill>
                            <a:schemeClr val="tx1"/>
                          </a:solidFill>
                          <a:latin typeface="+mj-ea"/>
                          <a:ea typeface="+mj-ea"/>
                        </a:rPr>
                        <a:t>との共同ＰＲ</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en-US" altLang="ja-JP" sz="1100" b="0" kern="0" baseline="0" dirty="0" smtClean="0">
                          <a:solidFill>
                            <a:schemeClr val="tx1"/>
                          </a:solidFill>
                          <a:latin typeface="+mj-ea"/>
                          <a:ea typeface="+mj-ea"/>
                        </a:rPr>
                        <a:t> </a:t>
                      </a:r>
                      <a:r>
                        <a:rPr kumimoji="1" lang="ja-JP" altLang="en-US" sz="1100" b="0" kern="0" baseline="0" dirty="0" smtClean="0">
                          <a:solidFill>
                            <a:schemeClr val="tx1"/>
                          </a:solidFill>
                          <a:latin typeface="+mj-ea"/>
                          <a:ea typeface="+mj-ea"/>
                        </a:rPr>
                        <a:t>　　（</a:t>
                      </a:r>
                      <a:r>
                        <a:rPr kumimoji="1" lang="en-US" altLang="ja-JP" sz="1100" b="0" kern="0" baseline="0" dirty="0" smtClean="0">
                          <a:solidFill>
                            <a:schemeClr val="tx1"/>
                          </a:solidFill>
                          <a:latin typeface="+mj-ea"/>
                          <a:ea typeface="+mj-ea"/>
                        </a:rPr>
                        <a:t>2013</a:t>
                      </a:r>
                      <a:r>
                        <a:rPr kumimoji="1" lang="ja-JP" altLang="en-US" sz="1100" b="0" kern="0" baseline="0" dirty="0" smtClean="0">
                          <a:solidFill>
                            <a:schemeClr val="tx1"/>
                          </a:solidFill>
                          <a:latin typeface="+mj-ea"/>
                          <a:ea typeface="+mj-ea"/>
                        </a:rPr>
                        <a:t>年１月～）</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・ＬＩＮＥによるｸｰﾎﾟﾝ等</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　の配信を開始</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　　（</a:t>
                      </a:r>
                      <a:r>
                        <a:rPr kumimoji="1" lang="en-US" altLang="ja-JP" sz="1100" b="0" kern="0" baseline="0" dirty="0" smtClean="0">
                          <a:solidFill>
                            <a:schemeClr val="tx1"/>
                          </a:solidFill>
                          <a:latin typeface="+mj-ea"/>
                          <a:ea typeface="+mj-ea"/>
                        </a:rPr>
                        <a:t>2013</a:t>
                      </a:r>
                      <a:r>
                        <a:rPr kumimoji="1" lang="ja-JP" altLang="en-US" sz="1100" b="0" kern="0" baseline="0" dirty="0" smtClean="0">
                          <a:solidFill>
                            <a:schemeClr val="tx1"/>
                          </a:solidFill>
                          <a:latin typeface="+mj-ea"/>
                          <a:ea typeface="+mj-ea"/>
                        </a:rPr>
                        <a:t>年</a:t>
                      </a:r>
                      <a:r>
                        <a:rPr kumimoji="1" lang="en-US" altLang="ja-JP" sz="1100" b="0" kern="0" baseline="0" dirty="0" smtClean="0">
                          <a:solidFill>
                            <a:schemeClr val="tx1"/>
                          </a:solidFill>
                          <a:latin typeface="+mj-ea"/>
                          <a:ea typeface="+mj-ea"/>
                        </a:rPr>
                        <a:t>9</a:t>
                      </a:r>
                      <a:r>
                        <a:rPr kumimoji="1" lang="ja-JP" altLang="en-US" sz="1100" b="0" kern="0" baseline="0" dirty="0" smtClean="0">
                          <a:solidFill>
                            <a:schemeClr val="tx1"/>
                          </a:solidFill>
                          <a:latin typeface="+mj-ea"/>
                          <a:ea typeface="+mj-ea"/>
                        </a:rPr>
                        <a:t>月～）</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smtClean="0">
                          <a:solidFill>
                            <a:schemeClr val="tx1"/>
                          </a:solidFill>
                          <a:latin typeface="+mj-ea"/>
                          <a:ea typeface="+mj-ea"/>
                        </a:rPr>
                        <a:t>・多言語</a:t>
                      </a:r>
                      <a:r>
                        <a:rPr kumimoji="1" lang="ja-JP" altLang="en-US" sz="1100" b="0" kern="0" baseline="0" dirty="0" smtClean="0">
                          <a:solidFill>
                            <a:schemeClr val="tx1"/>
                          </a:solidFill>
                          <a:latin typeface="+mj-ea"/>
                          <a:ea typeface="+mj-ea"/>
                        </a:rPr>
                        <a:t>リーフレットを</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   配信（</a:t>
                      </a:r>
                      <a:r>
                        <a:rPr kumimoji="1" lang="en-US" altLang="ja-JP" sz="1100" b="0" kern="0" baseline="0" dirty="0" smtClean="0">
                          <a:solidFill>
                            <a:schemeClr val="tx1"/>
                          </a:solidFill>
                          <a:latin typeface="+mj-ea"/>
                          <a:ea typeface="+mj-ea"/>
                        </a:rPr>
                        <a:t>2014</a:t>
                      </a:r>
                      <a:r>
                        <a:rPr kumimoji="1" lang="ja-JP" altLang="en-US" sz="1100" b="0" kern="0" baseline="0" dirty="0" smtClean="0">
                          <a:solidFill>
                            <a:schemeClr val="tx1"/>
                          </a:solidFill>
                          <a:latin typeface="+mj-ea"/>
                          <a:ea typeface="+mj-ea"/>
                        </a:rPr>
                        <a:t>年度）</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・フェイスブックでの情</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ja-JP" altLang="en-US" sz="1100" b="0" kern="0" baseline="0" dirty="0" smtClean="0">
                          <a:solidFill>
                            <a:schemeClr val="tx1"/>
                          </a:solidFill>
                          <a:latin typeface="+mj-ea"/>
                          <a:ea typeface="+mj-ea"/>
                        </a:rPr>
                        <a:t>  報配信を開始</a:t>
                      </a:r>
                      <a:endParaRPr kumimoji="1" lang="en-US" altLang="ja-JP" sz="1100" b="0" kern="0" baseline="0" dirty="0" smtClean="0">
                        <a:solidFill>
                          <a:schemeClr val="tx1"/>
                        </a:solidFill>
                        <a:latin typeface="+mj-ea"/>
                        <a:ea typeface="+mj-ea"/>
                      </a:endParaRPr>
                    </a:p>
                    <a:p>
                      <a:pPr marL="85725" indent="-457200" algn="l" eaLnBrk="0" hangingPunct="1">
                        <a:buFontTx/>
                        <a:buNone/>
                      </a:pPr>
                      <a:r>
                        <a:rPr kumimoji="1" lang="en-US" altLang="ja-JP" sz="1100" b="0" kern="0" baseline="0" dirty="0" smtClean="0">
                          <a:solidFill>
                            <a:schemeClr val="tx1"/>
                          </a:solidFill>
                          <a:latin typeface="+mj-ea"/>
                          <a:ea typeface="+mj-ea"/>
                        </a:rPr>
                        <a:t>           </a:t>
                      </a:r>
                      <a:r>
                        <a:rPr kumimoji="1" lang="ja-JP" altLang="en-US" sz="1100" b="0" kern="0" baseline="0" dirty="0" smtClean="0">
                          <a:solidFill>
                            <a:schemeClr val="tx1"/>
                          </a:solidFill>
                          <a:latin typeface="+mj-ea"/>
                          <a:ea typeface="+mj-ea"/>
                        </a:rPr>
                        <a:t>（</a:t>
                      </a:r>
                      <a:r>
                        <a:rPr kumimoji="1" lang="en-US" altLang="ja-JP" sz="1100" b="0" kern="0" baseline="0" dirty="0" smtClean="0">
                          <a:solidFill>
                            <a:schemeClr val="tx1"/>
                          </a:solidFill>
                          <a:latin typeface="+mj-ea"/>
                          <a:ea typeface="+mj-ea"/>
                        </a:rPr>
                        <a:t>2016</a:t>
                      </a:r>
                      <a:r>
                        <a:rPr kumimoji="1" lang="ja-JP" altLang="en-US" sz="1100" b="0" kern="0" baseline="0" dirty="0" smtClean="0">
                          <a:solidFill>
                            <a:schemeClr val="tx1"/>
                          </a:solidFill>
                          <a:latin typeface="+mj-ea"/>
                          <a:ea typeface="+mj-ea"/>
                        </a:rPr>
                        <a:t>年度～）</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・駐車場の増設（</a:t>
                      </a:r>
                      <a:r>
                        <a:rPr lang="en-US" altLang="ja-JP" sz="1100" b="0" i="0" u="none" strike="noStrike" dirty="0" smtClean="0">
                          <a:solidFill>
                            <a:schemeClr val="tx1"/>
                          </a:solidFill>
                          <a:effectLst/>
                          <a:latin typeface="+mj-ea"/>
                          <a:ea typeface="+mj-ea"/>
                        </a:rPr>
                        <a:t>2011</a:t>
                      </a:r>
                      <a:r>
                        <a:rPr lang="ja-JP" altLang="en-US" sz="1100" b="0" i="0" u="none" strike="noStrike" dirty="0" smtClean="0">
                          <a:solidFill>
                            <a:schemeClr val="tx1"/>
                          </a:solidFill>
                          <a:effectLst/>
                          <a:latin typeface="+mj-ea"/>
                          <a:ea typeface="+mj-ea"/>
                        </a:rPr>
                        <a:t>年</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度～）</a:t>
                      </a:r>
                      <a:endParaRPr lang="en-US" altLang="ja-JP" sz="110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・団体昼食場所として近</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隣施設ビッグアイのエ</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ントランス等の確保</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2012</a:t>
                      </a:r>
                      <a:r>
                        <a:rPr kumimoji="1" lang="ja-JP" altLang="en-US" sz="1100" b="0" dirty="0" smtClean="0">
                          <a:solidFill>
                            <a:schemeClr val="tx1"/>
                          </a:solidFill>
                          <a:latin typeface="+mj-ea"/>
                          <a:ea typeface="+mj-ea"/>
                        </a:rPr>
                        <a:t>年～）</a:t>
                      </a:r>
                      <a:br>
                        <a:rPr kumimoji="1" lang="ja-JP" altLang="en-US" sz="1100" b="0" dirty="0" smtClean="0">
                          <a:solidFill>
                            <a:schemeClr val="tx1"/>
                          </a:solidFill>
                          <a:latin typeface="+mj-ea"/>
                          <a:ea typeface="+mj-ea"/>
                        </a:rPr>
                      </a:br>
                      <a:r>
                        <a:rPr kumimoji="1" lang="ja-JP" altLang="en-US" sz="1100" b="0" dirty="0" smtClean="0">
                          <a:solidFill>
                            <a:schemeClr val="tx1"/>
                          </a:solidFill>
                          <a:latin typeface="+mj-ea"/>
                          <a:ea typeface="+mj-ea"/>
                        </a:rPr>
                        <a:t>・入館券を</a:t>
                      </a:r>
                      <a:r>
                        <a:rPr kumimoji="1" lang="en-US" altLang="ja-JP" sz="1100" b="0" dirty="0" smtClean="0">
                          <a:solidFill>
                            <a:schemeClr val="tx1"/>
                          </a:solidFill>
                          <a:latin typeface="+mj-ea"/>
                          <a:ea typeface="+mj-ea"/>
                        </a:rPr>
                        <a:t>1</a:t>
                      </a:r>
                      <a:r>
                        <a:rPr kumimoji="1" lang="ja-JP" altLang="en-US" sz="1100" b="0" dirty="0" smtClean="0">
                          <a:solidFill>
                            <a:schemeClr val="tx1"/>
                          </a:solidFill>
                          <a:latin typeface="+mj-ea"/>
                          <a:ea typeface="+mj-ea"/>
                        </a:rPr>
                        <a:t>割引きで購</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入できるｺﾝﾋﾞﾆｴﾝｽｽﾄｱ</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の拡充（</a:t>
                      </a:r>
                      <a:r>
                        <a:rPr kumimoji="1" lang="en-US" altLang="ja-JP" sz="1100" b="0" dirty="0" smtClean="0">
                          <a:solidFill>
                            <a:schemeClr val="tx1"/>
                          </a:solidFill>
                          <a:latin typeface="+mj-ea"/>
                          <a:ea typeface="+mj-ea"/>
                        </a:rPr>
                        <a:t>2013</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4</a:t>
                      </a:r>
                      <a:r>
                        <a:rPr kumimoji="1" lang="ja-JP" altLang="en-US" sz="1100" b="0" dirty="0" smtClean="0">
                          <a:solidFill>
                            <a:schemeClr val="tx1"/>
                          </a:solidFill>
                          <a:latin typeface="+mj-ea"/>
                          <a:ea typeface="+mj-ea"/>
                        </a:rPr>
                        <a:t>月～）</a:t>
                      </a:r>
                      <a:br>
                        <a:rPr kumimoji="1" lang="ja-JP" altLang="en-US" sz="1100" b="0" dirty="0" smtClean="0">
                          <a:solidFill>
                            <a:schemeClr val="tx1"/>
                          </a:solidFill>
                          <a:latin typeface="+mj-ea"/>
                          <a:ea typeface="+mj-ea"/>
                        </a:rPr>
                      </a:b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65</a:t>
                      </a:r>
                      <a:r>
                        <a:rPr kumimoji="1" lang="ja-JP" altLang="en-US" sz="1100" b="0" dirty="0" smtClean="0">
                          <a:solidFill>
                            <a:schemeClr val="tx1"/>
                          </a:solidFill>
                          <a:latin typeface="+mj-ea"/>
                          <a:ea typeface="+mj-ea"/>
                        </a:rPr>
                        <a:t>歳以上の半額割引</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a:t>
                      </a:r>
                      <a:r>
                        <a:rPr kumimoji="1" lang="en-US" altLang="ja-JP" sz="1100" b="0" dirty="0" smtClean="0">
                          <a:solidFill>
                            <a:schemeClr val="tx1"/>
                          </a:solidFill>
                          <a:latin typeface="+mj-ea"/>
                          <a:ea typeface="+mj-ea"/>
                        </a:rPr>
                        <a:t>2011</a:t>
                      </a:r>
                      <a:r>
                        <a:rPr kumimoji="1" lang="ja-JP" altLang="en-US" sz="1100" b="0" dirty="0" smtClean="0">
                          <a:solidFill>
                            <a:schemeClr val="tx1"/>
                          </a:solidFill>
                          <a:latin typeface="+mj-ea"/>
                          <a:ea typeface="+mj-ea"/>
                        </a:rPr>
                        <a:t>年度～）</a:t>
                      </a:r>
                      <a:br>
                        <a:rPr kumimoji="1" lang="ja-JP" altLang="en-US" sz="1100" b="0" dirty="0" smtClean="0">
                          <a:solidFill>
                            <a:schemeClr val="tx1"/>
                          </a:solidFill>
                          <a:latin typeface="+mj-ea"/>
                          <a:ea typeface="+mj-ea"/>
                        </a:rPr>
                      </a:br>
                      <a:r>
                        <a:rPr kumimoji="1" lang="ja-JP" altLang="en-US" sz="1100" b="0" dirty="0" smtClean="0">
                          <a:solidFill>
                            <a:schemeClr val="tx1"/>
                          </a:solidFill>
                          <a:latin typeface="+mj-ea"/>
                          <a:ea typeface="+mj-ea"/>
                        </a:rPr>
                        <a:t>・イベントチラシへの割</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引券の添付 （</a:t>
                      </a:r>
                      <a:r>
                        <a:rPr kumimoji="1" lang="en-US" altLang="ja-JP" sz="1100" b="0" dirty="0" smtClean="0">
                          <a:solidFill>
                            <a:schemeClr val="tx1"/>
                          </a:solidFill>
                          <a:latin typeface="+mj-ea"/>
                          <a:ea typeface="+mj-ea"/>
                        </a:rPr>
                        <a:t>2013</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11</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・団体向け割引チケット</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販売（</a:t>
                      </a:r>
                      <a:r>
                        <a:rPr kumimoji="1" lang="en-US" altLang="ja-JP" sz="1100" b="0" dirty="0" smtClean="0">
                          <a:solidFill>
                            <a:schemeClr val="tx1"/>
                          </a:solidFill>
                          <a:latin typeface="+mj-ea"/>
                          <a:ea typeface="+mj-ea"/>
                        </a:rPr>
                        <a:t>2014</a:t>
                      </a:r>
                      <a:r>
                        <a:rPr kumimoji="1" lang="ja-JP" altLang="en-US" sz="1100" b="0" dirty="0" smtClean="0">
                          <a:solidFill>
                            <a:schemeClr val="tx1"/>
                          </a:solidFill>
                          <a:latin typeface="+mj-ea"/>
                          <a:ea typeface="+mj-ea"/>
                        </a:rPr>
                        <a:t>年度～）</a:t>
                      </a:r>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4568">
                <a:tc>
                  <a:txBody>
                    <a:bodyPr/>
                    <a:lstStyle/>
                    <a:p>
                      <a:r>
                        <a:rPr kumimoji="1" lang="en-US" altLang="ja-JP" sz="1100" dirty="0" smtClean="0">
                          <a:solidFill>
                            <a:schemeClr val="tx1"/>
                          </a:solidFill>
                        </a:rPr>
                        <a:t>8</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労働センター</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100" b="0" dirty="0" smtClean="0">
                          <a:solidFill>
                            <a:schemeClr val="tx1"/>
                          </a:solidFill>
                          <a:latin typeface="+mj-ea"/>
                          <a:ea typeface="+mj-ea"/>
                        </a:rPr>
                        <a:t>・ホームページの情報</a:t>
                      </a:r>
                      <a:endParaRPr kumimoji="1" lang="en-US" altLang="ja-JP" sz="1100" b="0" dirty="0" smtClean="0">
                        <a:solidFill>
                          <a:schemeClr val="tx1"/>
                        </a:solidFill>
                        <a:latin typeface="+mj-ea"/>
                        <a:ea typeface="+mj-ea"/>
                      </a:endParaRPr>
                    </a:p>
                    <a:p>
                      <a:r>
                        <a:rPr kumimoji="1" lang="en-US" altLang="ja-JP" sz="1100" b="0" baseline="0" dirty="0" smtClean="0">
                          <a:solidFill>
                            <a:schemeClr val="tx1"/>
                          </a:solidFill>
                          <a:latin typeface="+mj-ea"/>
                          <a:ea typeface="+mj-ea"/>
                        </a:rPr>
                        <a:t>  </a:t>
                      </a:r>
                      <a:r>
                        <a:rPr kumimoji="1" lang="ja-JP" altLang="en-US" sz="1100" b="0" dirty="0" smtClean="0">
                          <a:solidFill>
                            <a:schemeClr val="tx1"/>
                          </a:solidFill>
                          <a:latin typeface="+mj-ea"/>
                          <a:ea typeface="+mj-ea"/>
                        </a:rPr>
                        <a:t>発信を強化</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　</a:t>
                      </a:r>
                      <a:r>
                        <a:rPr kumimoji="1" lang="en-US" altLang="ja-JP" sz="1100" b="0" dirty="0" smtClean="0">
                          <a:solidFill>
                            <a:schemeClr val="tx1"/>
                          </a:solidFill>
                          <a:latin typeface="+mj-ea"/>
                          <a:ea typeface="+mj-ea"/>
                        </a:rPr>
                        <a:t>-</a:t>
                      </a:r>
                      <a:r>
                        <a:rPr kumimoji="1" lang="ja-JP" altLang="en-US" sz="1100" b="0" dirty="0" smtClean="0">
                          <a:solidFill>
                            <a:schemeClr val="tx1"/>
                          </a:solidFill>
                          <a:latin typeface="+mj-ea"/>
                          <a:ea typeface="+mj-ea"/>
                        </a:rPr>
                        <a:t>空室情報をﾘｱﾙﾀｲﾑ</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　で案内</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　　（</a:t>
                      </a:r>
                      <a:r>
                        <a:rPr kumimoji="1" lang="en-US" altLang="ja-JP" sz="1100" b="0" dirty="0" smtClean="0">
                          <a:solidFill>
                            <a:schemeClr val="tx1"/>
                          </a:solidFill>
                          <a:latin typeface="+mj-ea"/>
                          <a:ea typeface="+mj-ea"/>
                        </a:rPr>
                        <a:t>2014</a:t>
                      </a:r>
                      <a:r>
                        <a:rPr kumimoji="1" lang="ja-JP" altLang="en-US" sz="1100" b="0" dirty="0" smtClean="0">
                          <a:solidFill>
                            <a:schemeClr val="tx1"/>
                          </a:solidFill>
                          <a:latin typeface="+mj-ea"/>
                          <a:ea typeface="+mj-ea"/>
                        </a:rPr>
                        <a:t>年</a:t>
                      </a:r>
                      <a:r>
                        <a:rPr kumimoji="1" lang="en-US" altLang="ja-JP" sz="1100" b="0" dirty="0" smtClean="0">
                          <a:solidFill>
                            <a:schemeClr val="tx1"/>
                          </a:solidFill>
                          <a:latin typeface="+mj-ea"/>
                          <a:ea typeface="+mj-ea"/>
                        </a:rPr>
                        <a:t>10</a:t>
                      </a:r>
                      <a:r>
                        <a:rPr kumimoji="1" lang="ja-JP" altLang="en-US" sz="1100" b="0" dirty="0" smtClean="0">
                          <a:solidFill>
                            <a:schemeClr val="tx1"/>
                          </a:solidFill>
                          <a:latin typeface="+mj-ea"/>
                          <a:ea typeface="+mj-ea"/>
                        </a:rPr>
                        <a:t>月～）</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strike="noStrike" spc="-1" dirty="0" smtClean="0">
                          <a:solidFill>
                            <a:schemeClr val="tx1"/>
                          </a:solidFill>
                          <a:latin typeface="+mj-ea"/>
                          <a:ea typeface="+mj-ea"/>
                        </a:rPr>
                        <a:t>・</a:t>
                      </a:r>
                      <a:r>
                        <a:rPr lang="ja-JP" altLang="en-US" sz="1100" b="0" strike="noStrike" spc="-1" dirty="0" smtClean="0">
                          <a:solidFill>
                            <a:schemeClr val="tx1"/>
                          </a:solidFill>
                          <a:latin typeface="+mj-ea"/>
                          <a:ea typeface="+mj-ea"/>
                        </a:rPr>
                        <a:t>貸し会議室検索サイト</a:t>
                      </a:r>
                      <a:endParaRPr lang="en-US" altLang="ja-JP" sz="1100" b="0" strike="noStrike" spc="-1"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strike="noStrike" spc="-1" dirty="0" smtClean="0">
                          <a:solidFill>
                            <a:schemeClr val="tx1"/>
                          </a:solidFill>
                          <a:latin typeface="+mj-ea"/>
                          <a:ea typeface="+mj-ea"/>
                        </a:rPr>
                        <a:t>  </a:t>
                      </a:r>
                      <a:r>
                        <a:rPr lang="ja-JP" altLang="en-US" sz="1100" b="0" strike="noStrike" spc="-1" dirty="0" smtClean="0">
                          <a:solidFill>
                            <a:schemeClr val="tx1"/>
                          </a:solidFill>
                          <a:latin typeface="+mj-ea"/>
                          <a:ea typeface="+mj-ea"/>
                        </a:rPr>
                        <a:t>（</a:t>
                      </a:r>
                      <a:r>
                        <a:rPr lang="en-US" altLang="ja-JP" sz="1100" b="0" strike="noStrike" spc="-1" dirty="0" err="1" smtClean="0">
                          <a:solidFill>
                            <a:schemeClr val="tx1"/>
                          </a:solidFill>
                          <a:latin typeface="+mj-ea"/>
                          <a:ea typeface="+mj-ea"/>
                        </a:rPr>
                        <a:t>会議室ドットコム</a:t>
                      </a:r>
                      <a:r>
                        <a:rPr lang="ja-JP" altLang="en-US" sz="1100" b="0" strike="noStrike" spc="-1" dirty="0" smtClean="0">
                          <a:solidFill>
                            <a:schemeClr val="tx1"/>
                          </a:solidFill>
                          <a:latin typeface="+mj-ea"/>
                          <a:ea typeface="+mj-ea"/>
                        </a:rPr>
                        <a:t>）に</a:t>
                      </a:r>
                      <a:endParaRPr lang="en-US" altLang="ja-JP" sz="1100" b="0" strike="noStrike" spc="-1"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strike="noStrike" spc="-1" dirty="0" smtClean="0">
                          <a:solidFill>
                            <a:schemeClr val="tx1"/>
                          </a:solidFill>
                          <a:latin typeface="+mj-ea"/>
                          <a:ea typeface="+mj-ea"/>
                        </a:rPr>
                        <a:t>  </a:t>
                      </a:r>
                      <a:r>
                        <a:rPr lang="ja-JP" altLang="en-US" sz="1100" b="0" strike="noStrike" spc="-1" dirty="0" smtClean="0">
                          <a:solidFill>
                            <a:schemeClr val="tx1"/>
                          </a:solidFill>
                          <a:latin typeface="+mj-ea"/>
                          <a:ea typeface="+mj-ea"/>
                        </a:rPr>
                        <a:t>掲載し、会議室の利用</a:t>
                      </a:r>
                      <a:endParaRPr lang="en-US" altLang="ja-JP" sz="1100" b="0" strike="noStrike" spc="-1"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strike="noStrike" spc="-1" dirty="0" smtClean="0">
                          <a:solidFill>
                            <a:schemeClr val="tx1"/>
                          </a:solidFill>
                          <a:latin typeface="+mj-ea"/>
                          <a:ea typeface="+mj-ea"/>
                        </a:rPr>
                        <a:t>  </a:t>
                      </a:r>
                      <a:r>
                        <a:rPr lang="ja-JP" altLang="en-US" sz="1100" b="0" strike="noStrike" spc="-1" dirty="0" smtClean="0">
                          <a:solidFill>
                            <a:schemeClr val="tx1"/>
                          </a:solidFill>
                          <a:latin typeface="+mj-ea"/>
                          <a:ea typeface="+mj-ea"/>
                        </a:rPr>
                        <a:t>情報を広く発信</a:t>
                      </a:r>
                      <a:endParaRPr lang="en-US" altLang="ja-JP" sz="1100" b="0" strike="noStrike" spc="-1"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strike="noStrike" spc="-1" dirty="0" smtClean="0">
                          <a:solidFill>
                            <a:schemeClr val="tx1"/>
                          </a:solidFill>
                          <a:latin typeface="+mj-ea"/>
                          <a:ea typeface="+mj-ea"/>
                        </a:rPr>
                        <a:t>　　</a:t>
                      </a:r>
                      <a:r>
                        <a:rPr lang="en-US" altLang="ja-JP" sz="1100" b="0" strike="noStrike" spc="-1" dirty="0" smtClean="0">
                          <a:solidFill>
                            <a:schemeClr val="tx1"/>
                          </a:solidFill>
                          <a:latin typeface="+mj-ea"/>
                          <a:ea typeface="+mj-ea"/>
                        </a:rPr>
                        <a:t>（2018年７月）</a:t>
                      </a:r>
                    </a:p>
                    <a:p>
                      <a:endParaRPr kumimoji="1" lang="ja-JP" altLang="en-US" sz="1100" b="0" dirty="0" smtClean="0">
                        <a:solidFill>
                          <a:schemeClr val="tx1"/>
                        </a:solidFill>
                        <a:latin typeface="+mj-ea"/>
                        <a:ea typeface="+mj-ea"/>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・エル・シアター、南館の</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館内標示の増設（</a:t>
                      </a:r>
                      <a:r>
                        <a:rPr lang="en-US" altLang="ja-JP" sz="1100" b="0" i="0" u="none" strike="noStrike" dirty="0" smtClean="0">
                          <a:solidFill>
                            <a:schemeClr val="tx1"/>
                          </a:solidFill>
                          <a:effectLst/>
                          <a:latin typeface="+mj-ea"/>
                          <a:ea typeface="+mj-ea"/>
                        </a:rPr>
                        <a:t>2012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10</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・多目的トイレ改修</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a:t>
                      </a:r>
                      <a:r>
                        <a:rPr lang="en-US" altLang="ja-JP" sz="1100" b="0" i="0" u="none" strike="noStrike" dirty="0" smtClean="0">
                          <a:solidFill>
                            <a:schemeClr val="tx1"/>
                          </a:solidFill>
                          <a:effectLst/>
                          <a:latin typeface="+mj-ea"/>
                          <a:ea typeface="+mj-ea"/>
                        </a:rPr>
                        <a:t>2014</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11</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・エル・シアターロビー等</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の改修（</a:t>
                      </a:r>
                      <a:r>
                        <a:rPr lang="en-US" altLang="ja-JP" sz="1100" b="0" i="0" u="none" strike="noStrike" dirty="0" smtClean="0">
                          <a:solidFill>
                            <a:schemeClr val="tx1"/>
                          </a:solidFill>
                          <a:effectLst/>
                          <a:latin typeface="+mj-ea"/>
                          <a:ea typeface="+mj-ea"/>
                        </a:rPr>
                        <a:t>2016</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3</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a:t>
                      </a:r>
                      <a:r>
                        <a:rPr lang="en-US" altLang="ja-JP" sz="1100" b="0" strike="noStrike" spc="-1" dirty="0" smtClean="0">
                          <a:solidFill>
                            <a:schemeClr val="tx1"/>
                          </a:solidFill>
                          <a:latin typeface="+mj-ea"/>
                          <a:ea typeface="+mj-ea"/>
                        </a:rPr>
                        <a:t>５</a:t>
                      </a:r>
                      <a:r>
                        <a:rPr lang="ja-JP" altLang="en-US" sz="1100" b="0" strike="noStrike" spc="-1" dirty="0" err="1" smtClean="0">
                          <a:solidFill>
                            <a:schemeClr val="tx1"/>
                          </a:solidFill>
                          <a:latin typeface="+mj-ea"/>
                          <a:ea typeface="+mj-ea"/>
                        </a:rPr>
                        <a:t>、</a:t>
                      </a:r>
                      <a:r>
                        <a:rPr lang="ja-JP" altLang="en-US" sz="1100" b="0" i="0" u="none" strike="noStrike" dirty="0" smtClean="0">
                          <a:solidFill>
                            <a:schemeClr val="tx1"/>
                          </a:solidFill>
                          <a:effectLst/>
                          <a:latin typeface="+mj-ea"/>
                          <a:ea typeface="+mj-ea"/>
                        </a:rPr>
                        <a:t>６、７階</a:t>
                      </a:r>
                      <a:r>
                        <a:rPr lang="en-US" altLang="ja-JP" sz="1100" b="0" i="0" u="none" strike="noStrike" dirty="0" smtClean="0">
                          <a:solidFill>
                            <a:schemeClr val="tx1"/>
                          </a:solidFill>
                          <a:effectLst/>
                          <a:latin typeface="+mj-ea"/>
                          <a:ea typeface="+mj-ea"/>
                        </a:rPr>
                        <a:t>EV</a:t>
                      </a:r>
                      <a:r>
                        <a:rPr lang="ja-JP" altLang="en-US" sz="1100" b="0" i="0" u="none" strike="noStrike" dirty="0" smtClean="0">
                          <a:solidFill>
                            <a:schemeClr val="tx1"/>
                          </a:solidFill>
                          <a:effectLst/>
                          <a:latin typeface="+mj-ea"/>
                          <a:ea typeface="+mj-ea"/>
                        </a:rPr>
                        <a:t>ﾎｰﾙ及び</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　廊下ﾌﾛｱｶｰﾍﾟｯﾄ貼り</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　替え、トイレ改修</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a:t>
                      </a:r>
                      <a:r>
                        <a:rPr lang="en-US" altLang="ja-JP" sz="1100" b="0" i="0" u="none" strike="noStrike" dirty="0" smtClean="0">
                          <a:solidFill>
                            <a:schemeClr val="tx1"/>
                          </a:solidFill>
                          <a:effectLst/>
                          <a:latin typeface="+mj-ea"/>
                          <a:ea typeface="+mj-ea"/>
                        </a:rPr>
                        <a:t>2016</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5</a:t>
                      </a:r>
                      <a:r>
                        <a:rPr lang="ja-JP" altLang="en-US" sz="1100" b="0" i="0" u="none" strike="noStrike" dirty="0" smtClean="0">
                          <a:solidFill>
                            <a:schemeClr val="tx1"/>
                          </a:solidFill>
                          <a:effectLst/>
                          <a:latin typeface="+mj-ea"/>
                          <a:ea typeface="+mj-ea"/>
                        </a:rPr>
                        <a:t>月・</a:t>
                      </a:r>
                      <a:r>
                        <a:rPr lang="en-US" altLang="ja-JP" sz="1100" b="0" i="0" u="none" strike="noStrike" dirty="0" smtClean="0">
                          <a:solidFill>
                            <a:schemeClr val="tx1"/>
                          </a:solidFill>
                          <a:effectLst/>
                          <a:latin typeface="+mj-ea"/>
                          <a:ea typeface="+mj-ea"/>
                        </a:rPr>
                        <a:t>2017</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5</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月・</a:t>
                      </a:r>
                      <a:r>
                        <a:rPr lang="en-US" altLang="ja-JP" sz="1100" b="0" strike="noStrike" spc="-1" dirty="0" smtClean="0">
                          <a:solidFill>
                            <a:schemeClr val="tx1"/>
                          </a:solidFill>
                          <a:latin typeface="+mj-ea"/>
                          <a:ea typeface="+mj-ea"/>
                        </a:rPr>
                        <a:t>2018年5月</a:t>
                      </a:r>
                      <a:r>
                        <a:rPr lang="ja-JP" altLang="en-US" sz="1100" b="0" i="0" u="none" strike="noStrike" dirty="0" smtClean="0">
                          <a:solidFill>
                            <a:schemeClr val="tx1"/>
                          </a:solidFill>
                          <a:effectLst/>
                          <a:latin typeface="+mj-ea"/>
                          <a:ea typeface="+mj-ea"/>
                        </a:rPr>
                        <a:t>）</a:t>
                      </a:r>
                      <a:endParaRPr lang="en-US" altLang="ja-JP" sz="110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b="0" dirty="0" smtClean="0">
                          <a:solidFill>
                            <a:schemeClr val="tx1"/>
                          </a:solidFill>
                          <a:latin typeface="+mj-ea"/>
                          <a:ea typeface="+mj-ea"/>
                        </a:rPr>
                        <a:t>・前後の利用に影響の</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ない範囲で、利用</a:t>
                      </a:r>
                      <a:r>
                        <a:rPr kumimoji="1" lang="en-US" altLang="ja-JP" sz="1100" b="0" dirty="0" smtClean="0">
                          <a:solidFill>
                            <a:schemeClr val="tx1"/>
                          </a:solidFill>
                          <a:latin typeface="+mj-ea"/>
                          <a:ea typeface="+mj-ea"/>
                        </a:rPr>
                        <a:t>30</a:t>
                      </a:r>
                      <a:r>
                        <a:rPr kumimoji="1" lang="ja-JP" altLang="en-US" sz="1100" b="0" dirty="0" smtClean="0">
                          <a:solidFill>
                            <a:schemeClr val="tx1"/>
                          </a:solidFill>
                          <a:latin typeface="+mj-ea"/>
                          <a:ea typeface="+mj-ea"/>
                        </a:rPr>
                        <a:t>分</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前に鍵を渡すｱｰﾘｰﾁｪｯ</a:t>
                      </a:r>
                      <a:endParaRPr kumimoji="1" lang="en-US" altLang="ja-JP" sz="1100" b="0" dirty="0" smtClean="0">
                        <a:solidFill>
                          <a:schemeClr val="tx1"/>
                        </a:solidFill>
                        <a:latin typeface="+mj-ea"/>
                        <a:ea typeface="+mj-ea"/>
                      </a:endParaRPr>
                    </a:p>
                    <a:p>
                      <a:r>
                        <a:rPr kumimoji="1" lang="ja-JP" altLang="en-US" sz="1100" b="0" baseline="0" dirty="0" smtClean="0">
                          <a:solidFill>
                            <a:schemeClr val="tx1"/>
                          </a:solidFill>
                          <a:latin typeface="+mj-ea"/>
                          <a:ea typeface="+mj-ea"/>
                        </a:rPr>
                        <a:t> </a:t>
                      </a:r>
                      <a:r>
                        <a:rPr kumimoji="1" lang="ja-JP" altLang="en-US" sz="1100" b="0" dirty="0" smtClean="0">
                          <a:solidFill>
                            <a:schemeClr val="tx1"/>
                          </a:solidFill>
                          <a:latin typeface="+mj-ea"/>
                          <a:ea typeface="+mj-ea"/>
                        </a:rPr>
                        <a:t>ｸｲﾝ、利用</a:t>
                      </a:r>
                      <a:r>
                        <a:rPr kumimoji="1" lang="en-US" altLang="ja-JP" sz="1100" b="0" dirty="0" smtClean="0">
                          <a:solidFill>
                            <a:schemeClr val="tx1"/>
                          </a:solidFill>
                          <a:latin typeface="+mj-ea"/>
                          <a:ea typeface="+mj-ea"/>
                        </a:rPr>
                        <a:t>15</a:t>
                      </a:r>
                      <a:r>
                        <a:rPr kumimoji="1" lang="ja-JP" altLang="en-US" sz="1100" b="0" dirty="0" smtClean="0">
                          <a:solidFill>
                            <a:schemeClr val="tx1"/>
                          </a:solidFill>
                          <a:latin typeface="+mj-ea"/>
                          <a:ea typeface="+mj-ea"/>
                        </a:rPr>
                        <a:t>分後まで　</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 延長できるﾚｲﾄﾁｪｯｸｱｳ </a:t>
                      </a:r>
                      <a:endParaRPr kumimoji="1" lang="en-US" altLang="ja-JP" sz="1100" b="0" dirty="0" smtClean="0">
                        <a:solidFill>
                          <a:schemeClr val="tx1"/>
                        </a:solidFill>
                        <a:latin typeface="+mj-ea"/>
                        <a:ea typeface="+mj-ea"/>
                      </a:endParaRPr>
                    </a:p>
                    <a:p>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ﾄの各ｻｰﾋﾞｽを実施　</a:t>
                      </a:r>
                      <a:endParaRPr kumimoji="1" lang="en-US" altLang="ja-JP" sz="1100" b="0" dirty="0" smtClean="0">
                        <a:solidFill>
                          <a:schemeClr val="tx1"/>
                        </a:solidFill>
                        <a:latin typeface="+mj-ea"/>
                        <a:ea typeface="+mj-ea"/>
                      </a:endParaRPr>
                    </a:p>
                    <a:p>
                      <a:r>
                        <a:rPr kumimoji="1" lang="ja-JP" altLang="en-US" sz="1100" b="0" dirty="0" smtClean="0">
                          <a:solidFill>
                            <a:schemeClr val="tx1"/>
                          </a:solidFill>
                          <a:latin typeface="+mj-ea"/>
                          <a:ea typeface="+mj-ea"/>
                        </a:rPr>
                        <a:t>　　（</a:t>
                      </a:r>
                      <a:r>
                        <a:rPr kumimoji="1" lang="en-US" altLang="ja-JP" sz="1100" b="0" dirty="0" smtClean="0">
                          <a:solidFill>
                            <a:schemeClr val="tx1"/>
                          </a:solidFill>
                          <a:latin typeface="+mj-ea"/>
                          <a:ea typeface="+mj-ea"/>
                        </a:rPr>
                        <a:t>2011</a:t>
                      </a:r>
                      <a:r>
                        <a:rPr kumimoji="1" lang="ja-JP" altLang="en-US" sz="1100" b="0" dirty="0" smtClean="0">
                          <a:solidFill>
                            <a:schemeClr val="tx1"/>
                          </a:solidFill>
                          <a:latin typeface="+mj-ea"/>
                          <a:ea typeface="+mj-ea"/>
                        </a:rPr>
                        <a:t>年～）</a:t>
                      </a:r>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・卓上カレンダー、団扇</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latin typeface="+mj-ea"/>
                          <a:ea typeface="+mj-ea"/>
                        </a:rPr>
                        <a:t> </a:t>
                      </a:r>
                      <a:r>
                        <a:rPr kumimoji="1" lang="ja-JP" altLang="en-US" sz="1100" b="0" dirty="0" smtClean="0">
                          <a:solidFill>
                            <a:schemeClr val="tx1"/>
                          </a:solidFill>
                          <a:latin typeface="+mj-ea"/>
                          <a:ea typeface="+mj-ea"/>
                        </a:rPr>
                        <a:t>の配布（</a:t>
                      </a:r>
                      <a:r>
                        <a:rPr kumimoji="1" lang="en-US" altLang="ja-JP" sz="1100" b="0" dirty="0" smtClean="0">
                          <a:solidFill>
                            <a:schemeClr val="tx1"/>
                          </a:solidFill>
                          <a:latin typeface="+mj-ea"/>
                          <a:ea typeface="+mj-ea"/>
                        </a:rPr>
                        <a:t>2012</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・広報ツールの刷新</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　－ｴﾙ･ｼｱﾀｰ、ﾌﾟﾁ・ｴﾙ、</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　　ｷﾞｬﾗﾘｰの専用チラシ　　</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　　の作成（</a:t>
                      </a:r>
                      <a:r>
                        <a:rPr kumimoji="1" lang="en-US" altLang="ja-JP" sz="1100" b="0" dirty="0" smtClean="0">
                          <a:solidFill>
                            <a:schemeClr val="tx1"/>
                          </a:solidFill>
                          <a:latin typeface="+mj-ea"/>
                          <a:ea typeface="+mj-ea"/>
                        </a:rPr>
                        <a:t>2015</a:t>
                      </a:r>
                      <a:r>
                        <a:rPr kumimoji="1" lang="ja-JP" altLang="en-US" sz="1100" b="0" dirty="0" smtClean="0">
                          <a:solidFill>
                            <a:schemeClr val="tx1"/>
                          </a:solidFill>
                          <a:latin typeface="+mj-ea"/>
                          <a:ea typeface="+mj-ea"/>
                        </a:rPr>
                        <a:t>年～）</a:t>
                      </a:r>
                      <a:endParaRPr kumimoji="1" lang="en-US" altLang="ja-JP" sz="11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strike="noStrike" spc="-1" dirty="0" smtClean="0">
                          <a:solidFill>
                            <a:schemeClr val="tx1"/>
                          </a:solidFill>
                          <a:latin typeface="+mj-ea"/>
                          <a:ea typeface="+mj-ea"/>
                        </a:rPr>
                        <a:t>・館内の利便性を高め</a:t>
                      </a:r>
                      <a:endParaRPr lang="en-US" altLang="ja-JP" sz="1100" b="0" strike="noStrike" spc="-1"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strike="noStrike" spc="-1" dirty="0" smtClean="0">
                          <a:solidFill>
                            <a:schemeClr val="tx1"/>
                          </a:solidFill>
                          <a:latin typeface="+mj-ea"/>
                          <a:ea typeface="+mj-ea"/>
                        </a:rPr>
                        <a:t> </a:t>
                      </a:r>
                      <a:r>
                        <a:rPr lang="ja-JP" altLang="en-US" sz="1100" b="0" strike="noStrike" spc="-1" dirty="0" smtClean="0">
                          <a:solidFill>
                            <a:schemeClr val="tx1"/>
                          </a:solidFill>
                          <a:latin typeface="+mj-ea"/>
                          <a:ea typeface="+mj-ea"/>
                        </a:rPr>
                        <a:t>るため、催し案内ディス</a:t>
                      </a:r>
                      <a:endParaRPr lang="en-US" altLang="ja-JP" sz="1100" b="0" strike="noStrike" spc="-1"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strike="noStrike" spc="-1" dirty="0" smtClean="0">
                          <a:solidFill>
                            <a:schemeClr val="tx1"/>
                          </a:solidFill>
                          <a:latin typeface="+mj-ea"/>
                          <a:ea typeface="+mj-ea"/>
                        </a:rPr>
                        <a:t> </a:t>
                      </a:r>
                      <a:r>
                        <a:rPr lang="ja-JP" altLang="en-US" sz="1100" b="0" strike="noStrike" spc="-1" dirty="0" smtClean="0">
                          <a:solidFill>
                            <a:schemeClr val="tx1"/>
                          </a:solidFill>
                          <a:latin typeface="+mj-ea"/>
                          <a:ea typeface="+mj-ea"/>
                        </a:rPr>
                        <a:t>プレイの配置を変更</a:t>
                      </a:r>
                      <a:endParaRPr lang="en-US" altLang="ja-JP" sz="1100" b="0" strike="noStrike" spc="-1"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strike="noStrike" spc="-1" dirty="0" smtClean="0">
                          <a:solidFill>
                            <a:schemeClr val="tx1"/>
                          </a:solidFill>
                          <a:latin typeface="+mj-ea"/>
                          <a:ea typeface="+mj-ea"/>
                        </a:rPr>
                        <a:t> (2018</a:t>
                      </a:r>
                      <a:r>
                        <a:rPr lang="ja-JP" altLang="en-US" sz="1100" b="0" strike="noStrike" spc="-1" dirty="0" smtClean="0">
                          <a:solidFill>
                            <a:schemeClr val="tx1"/>
                          </a:solidFill>
                          <a:latin typeface="+mj-ea"/>
                          <a:ea typeface="+mj-ea"/>
                        </a:rPr>
                        <a:t>年</a:t>
                      </a:r>
                      <a:r>
                        <a:rPr lang="en-US" altLang="ja-JP" sz="1100" b="0" strike="noStrike" spc="-1" dirty="0" smtClean="0">
                          <a:solidFill>
                            <a:schemeClr val="tx1"/>
                          </a:solidFill>
                          <a:latin typeface="+mj-ea"/>
                          <a:ea typeface="+mj-ea"/>
                        </a:rPr>
                        <a:t>4</a:t>
                      </a:r>
                      <a:r>
                        <a:rPr lang="ja-JP" altLang="en-US" sz="1100" b="0" strike="noStrike" spc="-1" dirty="0" smtClean="0">
                          <a:solidFill>
                            <a:schemeClr val="tx1"/>
                          </a:solidFill>
                          <a:latin typeface="+mj-ea"/>
                          <a:ea typeface="+mj-ea"/>
                        </a:rPr>
                        <a:t>月）</a:t>
                      </a:r>
                      <a:endParaRPr kumimoji="1" lang="en-US" altLang="ja-JP" sz="1100" b="0" dirty="0" smtClean="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smtClean="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12197"/>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124</a:t>
            </a:fld>
            <a:endParaRPr kumimoji="1" lang="ja-JP" altLang="en-US"/>
          </a:p>
        </p:txBody>
      </p:sp>
    </p:spTree>
    <p:extLst>
      <p:ext uri="{BB962C8B-B14F-4D97-AF65-F5344CB8AC3E}">
        <p14:creationId xmlns:p14="http://schemas.microsoft.com/office/powerpoint/2010/main" val="15736158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294739"/>
          <a:ext cx="8928991" cy="6485533"/>
        </p:xfrm>
        <a:graphic>
          <a:graphicData uri="http://schemas.openxmlformats.org/drawingml/2006/table">
            <a:tbl>
              <a:tblPr firstRow="1" bandRow="1">
                <a:tableStyleId>{7DF18680-E054-41AD-8BC1-D1AEF772440D}</a:tableStyleId>
              </a:tblPr>
              <a:tblGrid>
                <a:gridCol w="347340">
                  <a:extLst>
                    <a:ext uri="{9D8B030D-6E8A-4147-A177-3AD203B41FA5}">
                      <a16:colId xmlns:a16="http://schemas.microsoft.com/office/drawing/2014/main" val="20000"/>
                    </a:ext>
                  </a:extLst>
                </a:gridCol>
                <a:gridCol w="228724">
                  <a:extLst>
                    <a:ext uri="{9D8B030D-6E8A-4147-A177-3AD203B41FA5}">
                      <a16:colId xmlns:a16="http://schemas.microsoft.com/office/drawing/2014/main" val="20001"/>
                    </a:ext>
                  </a:extLst>
                </a:gridCol>
                <a:gridCol w="85139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356849">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gridCol w="1488165">
                  <a:extLst>
                    <a:ext uri="{9D8B030D-6E8A-4147-A177-3AD203B41FA5}">
                      <a16:colId xmlns:a16="http://schemas.microsoft.com/office/drawing/2014/main" val="20007"/>
                    </a:ext>
                  </a:extLst>
                </a:gridCol>
              </a:tblGrid>
              <a:tr h="187840">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70880">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888893">
                <a:tc>
                  <a:txBody>
                    <a:bodyPr/>
                    <a:lstStyle/>
                    <a:p>
                      <a:r>
                        <a:rPr kumimoji="1" lang="en-US" altLang="ja-JP" sz="1100" dirty="0" smtClean="0">
                          <a:solidFill>
                            <a:schemeClr val="tx1"/>
                          </a:solidFill>
                        </a:rPr>
                        <a:t>9</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花の文化園</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FF0000"/>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ja-JP" altLang="en-US" sz="1050" b="0" i="0" u="none" strike="noStrike" kern="1200" baseline="0" dirty="0" smtClean="0">
                          <a:solidFill>
                            <a:schemeClr val="tx1"/>
                          </a:solidFill>
                          <a:effectLst/>
                          <a:latin typeface="+mj-ea"/>
                          <a:ea typeface="+mj-ea"/>
                        </a:rPr>
                        <a:t>・ﾎｰﾑﾍﾟｰｼﾞの情報発信を強化</a:t>
                      </a: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見頃の花情報、各種イベント情 </a:t>
                      </a:r>
                      <a:endParaRPr lang="en-US" altLang="ja-JP" sz="1050" b="0" i="0" u="none" strike="noStrike" kern="1200" baseline="0" dirty="0" smtClean="0">
                        <a:solidFill>
                          <a:schemeClr val="tx1"/>
                        </a:solidFill>
                        <a:effectLst/>
                        <a:latin typeface="+mj-ea"/>
                        <a:ea typeface="+mj-ea"/>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報等を週</a:t>
                      </a:r>
                      <a:r>
                        <a:rPr lang="en-US" altLang="ja-JP" sz="1050" b="0" i="0" u="none" strike="noStrike" kern="1200" baseline="0" dirty="0" smtClean="0">
                          <a:solidFill>
                            <a:schemeClr val="tx1"/>
                          </a:solidFill>
                          <a:effectLst/>
                          <a:latin typeface="+mj-ea"/>
                          <a:ea typeface="+mj-ea"/>
                        </a:rPr>
                        <a:t>1</a:t>
                      </a:r>
                      <a:r>
                        <a:rPr lang="ja-JP" altLang="en-US" sz="1050" b="0" i="0" u="none" strike="noStrike" kern="1200" baseline="0" dirty="0" smtClean="0">
                          <a:solidFill>
                            <a:schemeClr val="tx1"/>
                          </a:solidFill>
                          <a:effectLst/>
                          <a:latin typeface="+mj-ea"/>
                          <a:ea typeface="+mj-ea"/>
                        </a:rPr>
                        <a:t>回以上の頻度で随時</a:t>
                      </a:r>
                      <a:endParaRPr lang="en-US" altLang="ja-JP" sz="1050" b="0" i="0" u="none" strike="noStrike" kern="1200" baseline="0" dirty="0" smtClean="0">
                        <a:solidFill>
                          <a:schemeClr val="tx1"/>
                        </a:solidFill>
                        <a:effectLst/>
                        <a:latin typeface="+mj-ea"/>
                        <a:ea typeface="+mj-ea"/>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発信（</a:t>
                      </a:r>
                      <a:r>
                        <a:rPr lang="en-US" altLang="ja-JP" sz="1050" b="0" i="0" u="none" strike="noStrike" kern="1200" baseline="0" dirty="0" smtClean="0">
                          <a:solidFill>
                            <a:schemeClr val="tx1"/>
                          </a:solidFill>
                          <a:effectLst/>
                          <a:latin typeface="+mj-ea"/>
                          <a:ea typeface="+mj-ea"/>
                        </a:rPr>
                        <a:t>2016</a:t>
                      </a:r>
                      <a:r>
                        <a:rPr lang="ja-JP" altLang="en-US" sz="1050" b="0" i="0" u="none" strike="noStrike" kern="1200" baseline="0" dirty="0" smtClean="0">
                          <a:solidFill>
                            <a:schemeClr val="tx1"/>
                          </a:solidFill>
                          <a:effectLst/>
                          <a:latin typeface="+mj-ea"/>
                          <a:ea typeface="+mj-ea"/>
                        </a:rPr>
                        <a:t>年</a:t>
                      </a:r>
                      <a:r>
                        <a:rPr lang="en-US" altLang="ja-JP" sz="1050" b="0" i="0" u="none" strike="noStrike" kern="1200" baseline="0" dirty="0" smtClean="0">
                          <a:solidFill>
                            <a:schemeClr val="tx1"/>
                          </a:solidFill>
                          <a:effectLst/>
                          <a:latin typeface="+mj-ea"/>
                          <a:ea typeface="+mj-ea"/>
                        </a:rPr>
                        <a:t>4</a:t>
                      </a:r>
                      <a:r>
                        <a:rPr lang="ja-JP" altLang="en-US" sz="1050" b="0" i="0" u="none" strike="noStrike" kern="1200" baseline="0" dirty="0" smtClean="0">
                          <a:solidFill>
                            <a:schemeClr val="tx1"/>
                          </a:solidFill>
                          <a:effectLst/>
                          <a:latin typeface="+mj-ea"/>
                          <a:ea typeface="+mj-ea"/>
                        </a:rPr>
                        <a:t>月）</a:t>
                      </a:r>
                      <a:endParaRPr lang="en-US" altLang="ja-JP" sz="1050" b="0" i="0" u="none" strike="noStrike" kern="1200" baseline="0" dirty="0" smtClean="0">
                        <a:solidFill>
                          <a:schemeClr val="tx1"/>
                        </a:solidFill>
                        <a:effectLst/>
                        <a:latin typeface="+mj-ea"/>
                        <a:ea typeface="+mj-ea"/>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イベントホール、研修室等の空</a:t>
                      </a:r>
                      <a:endParaRPr lang="en-US" altLang="ja-JP" sz="1050" b="0" i="0" u="none" strike="noStrike" kern="1200" baseline="0" dirty="0" smtClean="0">
                        <a:solidFill>
                          <a:schemeClr val="tx1"/>
                        </a:solidFill>
                        <a:effectLst/>
                        <a:latin typeface="+mj-ea"/>
                        <a:ea typeface="+mj-ea"/>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き状況をホームページで公開</a:t>
                      </a:r>
                      <a:endParaRPr lang="en-US" altLang="ja-JP" sz="1050" b="0" i="0" u="none" strike="noStrike" kern="1200" baseline="0" dirty="0" smtClean="0">
                        <a:solidFill>
                          <a:schemeClr val="tx1"/>
                        </a:solidFill>
                        <a:effectLst/>
                        <a:latin typeface="+mj-ea"/>
                        <a:ea typeface="+mj-ea"/>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し、メールにて利用申込可能と</a:t>
                      </a:r>
                      <a:endParaRPr lang="en-US" altLang="ja-JP" sz="1050" b="0" i="0" u="none" strike="noStrike" kern="1200" baseline="0" dirty="0" smtClean="0">
                        <a:solidFill>
                          <a:schemeClr val="tx1"/>
                        </a:solidFill>
                        <a:effectLst/>
                        <a:latin typeface="+mj-ea"/>
                        <a:ea typeface="+mj-ea"/>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した</a:t>
                      </a:r>
                      <a:r>
                        <a:rPr lang="en-US" altLang="ja-JP" sz="1050" b="0" i="0" u="none" strike="noStrike" kern="1200" baseline="0" dirty="0" smtClean="0">
                          <a:solidFill>
                            <a:schemeClr val="tx1"/>
                          </a:solidFill>
                          <a:effectLst/>
                          <a:latin typeface="+mj-ea"/>
                          <a:ea typeface="+mj-ea"/>
                        </a:rPr>
                        <a:t>(2016</a:t>
                      </a:r>
                      <a:r>
                        <a:rPr lang="ja-JP" altLang="en-US" sz="1050" b="0" i="0" u="none" strike="noStrike" kern="1200" baseline="0" dirty="0" smtClean="0">
                          <a:solidFill>
                            <a:schemeClr val="tx1"/>
                          </a:solidFill>
                          <a:effectLst/>
                          <a:latin typeface="+mj-ea"/>
                          <a:ea typeface="+mj-ea"/>
                        </a:rPr>
                        <a:t>年</a:t>
                      </a:r>
                      <a:r>
                        <a:rPr lang="en-US" altLang="ja-JP" sz="1050" b="0" i="0" u="none" strike="noStrike" kern="1200" baseline="0" dirty="0" smtClean="0">
                          <a:solidFill>
                            <a:schemeClr val="tx1"/>
                          </a:solidFill>
                          <a:effectLst/>
                          <a:latin typeface="+mj-ea"/>
                          <a:ea typeface="+mj-ea"/>
                        </a:rPr>
                        <a:t>4</a:t>
                      </a:r>
                      <a:r>
                        <a:rPr lang="ja-JP" altLang="en-US" sz="1050" b="0" i="0" u="none" strike="noStrike" kern="1200" baseline="0" dirty="0" smtClean="0">
                          <a:solidFill>
                            <a:schemeClr val="tx1"/>
                          </a:solidFill>
                          <a:effectLst/>
                          <a:latin typeface="+mj-ea"/>
                          <a:ea typeface="+mj-ea"/>
                        </a:rPr>
                        <a:t>月</a:t>
                      </a:r>
                      <a:r>
                        <a:rPr lang="en-US" altLang="ja-JP" sz="1050" b="0" i="0" u="none" strike="noStrike" kern="1200" baseline="0" dirty="0" smtClean="0">
                          <a:solidFill>
                            <a:schemeClr val="tx1"/>
                          </a:solidFill>
                          <a:effectLst/>
                          <a:latin typeface="+mj-ea"/>
                          <a:ea typeface="+mj-ea"/>
                        </a:rPr>
                        <a:t>)</a:t>
                      </a:r>
                    </a:p>
                    <a:p>
                      <a:pPr marL="0" marR="0" indent="0" algn="l" defTabSz="914400" rtl="0" eaLnBrk="1" fontAlgn="auto" latinLnBrk="0" hangingPunct="0">
                        <a:lnSpc>
                          <a:spcPct val="100000"/>
                        </a:lnSpc>
                        <a:spcBef>
                          <a:spcPts val="0"/>
                        </a:spcBef>
                        <a:spcAft>
                          <a:spcPts val="0"/>
                        </a:spcAft>
                        <a:buClrTx/>
                        <a:buSzTx/>
                        <a:buFontTx/>
                        <a:buNone/>
                        <a:tabLst/>
                        <a:defRPr/>
                      </a:pPr>
                      <a:r>
                        <a:rPr lang="ja-JP" altLang="en-US" sz="1050" b="0" i="0" u="none" strike="noStrike" kern="1200" baseline="0" dirty="0" smtClean="0">
                          <a:solidFill>
                            <a:schemeClr val="tx1"/>
                          </a:solidFill>
                          <a:effectLst/>
                          <a:latin typeface="+mj-ea"/>
                          <a:ea typeface="+mj-ea"/>
                        </a:rPr>
                        <a:t>・園内に植物検索を行うパソコン</a:t>
                      </a:r>
                      <a:endParaRPr lang="en-US" altLang="ja-JP" sz="1050" b="0" i="0" u="none" strike="noStrike" kern="1200" baseline="0" dirty="0" smtClean="0">
                        <a:solidFill>
                          <a:schemeClr val="tx1"/>
                        </a:solidFill>
                        <a:effectLst/>
                        <a:latin typeface="+mj-ea"/>
                        <a:ea typeface="+mj-ea"/>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閲覧場所を設置する予定</a:t>
                      </a:r>
                      <a:endParaRPr lang="en-US" altLang="ja-JP" sz="1050" b="0" i="0" u="none" strike="noStrike" kern="1200" baseline="0" dirty="0" smtClean="0">
                        <a:solidFill>
                          <a:schemeClr val="tx1"/>
                        </a:solidFill>
                        <a:effectLst/>
                        <a:latin typeface="+mj-ea"/>
                        <a:ea typeface="+mj-ea"/>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altLang="ja-JP" sz="1050" b="0" i="0" u="none" strike="noStrike" kern="1200" baseline="0" dirty="0" smtClean="0">
                          <a:solidFill>
                            <a:schemeClr val="tx1"/>
                          </a:solidFill>
                          <a:effectLst/>
                          <a:latin typeface="+mj-ea"/>
                          <a:ea typeface="+mj-ea"/>
                        </a:rPr>
                        <a:t>                   </a:t>
                      </a:r>
                      <a:r>
                        <a:rPr lang="ja-JP" altLang="en-US" sz="1050" b="0" i="0" u="none" strike="noStrike" kern="1200" baseline="0" dirty="0" smtClean="0">
                          <a:solidFill>
                            <a:schemeClr val="tx1"/>
                          </a:solidFill>
                          <a:effectLst/>
                          <a:latin typeface="+mj-ea"/>
                          <a:ea typeface="+mj-ea"/>
                        </a:rPr>
                        <a:t>（</a:t>
                      </a:r>
                      <a:r>
                        <a:rPr lang="en-US" altLang="ja-JP" sz="1050" b="0" i="0" u="none" strike="noStrike" kern="1200" baseline="0" dirty="0" smtClean="0">
                          <a:solidFill>
                            <a:schemeClr val="tx1"/>
                          </a:solidFill>
                          <a:effectLst/>
                          <a:latin typeface="+mj-ea"/>
                          <a:ea typeface="+mj-ea"/>
                        </a:rPr>
                        <a:t>2018</a:t>
                      </a:r>
                      <a:r>
                        <a:rPr lang="ja-JP" altLang="en-US" sz="1050" b="0" i="0" u="none" strike="noStrike" kern="1200" baseline="0" dirty="0" smtClean="0">
                          <a:solidFill>
                            <a:schemeClr val="tx1"/>
                          </a:solidFill>
                          <a:effectLst/>
                          <a:latin typeface="+mj-ea"/>
                          <a:ea typeface="+mj-ea"/>
                        </a:rPr>
                        <a:t>年度内）</a:t>
                      </a:r>
                    </a:p>
                    <a:p>
                      <a:pPr marL="85725" marR="0" indent="0" algn="l" defTabSz="914400" rtl="0" eaLnBrk="1" fontAlgn="auto" latinLnBrk="0" hangingPunct="0">
                        <a:lnSpc>
                          <a:spcPct val="100000"/>
                        </a:lnSpc>
                        <a:spcBef>
                          <a:spcPts val="0"/>
                        </a:spcBef>
                        <a:spcAft>
                          <a:spcPts val="0"/>
                        </a:spcAft>
                        <a:buClrTx/>
                        <a:buSzTx/>
                        <a:buFontTx/>
                        <a:buNone/>
                        <a:tabLst/>
                        <a:defRPr/>
                      </a:pPr>
                      <a:endParaRPr lang="ja-JP" altLang="en-US" sz="1050" b="0" i="0" u="none" strike="noStrike" kern="1200" baseline="0" dirty="0" smtClean="0">
                        <a:solidFill>
                          <a:schemeClr val="tx1"/>
                        </a:solidFill>
                        <a:effectLst/>
                        <a:latin typeface="+mj-ea"/>
                        <a:ea typeface="+mj-ea"/>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・芝生広場に遊具、</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ツリーハウスを設</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置（</a:t>
                      </a:r>
                      <a:r>
                        <a:rPr lang="en-US" altLang="ja-JP" sz="1050" b="0" i="0" u="none" strike="noStrike" dirty="0" smtClean="0">
                          <a:solidFill>
                            <a:schemeClr val="tx1"/>
                          </a:solidFill>
                          <a:effectLst/>
                          <a:latin typeface="+mj-ea"/>
                          <a:ea typeface="+mj-ea"/>
                        </a:rPr>
                        <a:t>2010</a:t>
                      </a:r>
                      <a:r>
                        <a:rPr lang="ja-JP" altLang="en-US" sz="1050" b="0" i="0" u="none" strike="noStrike" dirty="0" smtClean="0">
                          <a:solidFill>
                            <a:schemeClr val="tx1"/>
                          </a:solidFill>
                          <a:effectLst/>
                          <a:latin typeface="+mj-ea"/>
                          <a:ea typeface="+mj-ea"/>
                        </a:rPr>
                        <a:t>年</a:t>
                      </a:r>
                      <a:r>
                        <a:rPr lang="en-US" altLang="ja-JP" sz="1050" b="0" i="0" u="none" strike="noStrike" dirty="0" smtClean="0">
                          <a:solidFill>
                            <a:schemeClr val="tx1"/>
                          </a:solidFill>
                          <a:effectLst/>
                          <a:latin typeface="+mj-ea"/>
                          <a:ea typeface="+mj-ea"/>
                        </a:rPr>
                        <a:t>3</a:t>
                      </a:r>
                      <a:r>
                        <a:rPr lang="ja-JP" altLang="en-US" sz="1050" b="0" i="0" u="none" strike="noStrike" dirty="0" smtClean="0">
                          <a:solidFill>
                            <a:schemeClr val="tx1"/>
                          </a:solidFill>
                          <a:effectLst/>
                          <a:latin typeface="+mj-ea"/>
                          <a:ea typeface="+mj-ea"/>
                        </a:rPr>
                        <a:t>月）</a:t>
                      </a:r>
                      <a:r>
                        <a:rPr lang="ja-JP" altLang="en-US" sz="1050" b="0" i="0" u="none" strike="sngStrike" dirty="0" smtClean="0">
                          <a:solidFill>
                            <a:schemeClr val="tx1"/>
                          </a:solidFill>
                          <a:effectLst/>
                          <a:latin typeface="+mj-ea"/>
                          <a:ea typeface="+mj-ea"/>
                        </a:rPr>
                        <a:t/>
                      </a:r>
                      <a:br>
                        <a:rPr lang="ja-JP" altLang="en-US" sz="1050" b="0" i="0" u="none" strike="sngStrike" dirty="0" smtClean="0">
                          <a:solidFill>
                            <a:schemeClr val="tx1"/>
                          </a:solidFill>
                          <a:effectLst/>
                          <a:latin typeface="+mj-ea"/>
                          <a:ea typeface="+mj-ea"/>
                        </a:rPr>
                      </a:br>
                      <a:r>
                        <a:rPr lang="ja-JP" altLang="en-US" sz="1050" b="0" i="0" u="none" strike="noStrike" dirty="0" smtClean="0">
                          <a:solidFill>
                            <a:schemeClr val="tx1"/>
                          </a:solidFill>
                          <a:effectLst/>
                          <a:latin typeface="+mj-ea"/>
                          <a:ea typeface="+mj-ea"/>
                        </a:rPr>
                        <a:t>・園内の身障者ﾄｲﾚ</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が設置されている</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施設を中心に洋式  </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 ﾄｲﾚに改修</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a:t>
                      </a:r>
                      <a:r>
                        <a:rPr lang="en-US" altLang="ja-JP" sz="1050" b="0" i="0" u="none" strike="noStrike" dirty="0" smtClean="0">
                          <a:solidFill>
                            <a:schemeClr val="tx1"/>
                          </a:solidFill>
                          <a:effectLst/>
                          <a:latin typeface="+mj-ea"/>
                          <a:ea typeface="+mj-ea"/>
                        </a:rPr>
                        <a:t>2013</a:t>
                      </a:r>
                      <a:r>
                        <a:rPr lang="ja-JP" altLang="en-US" sz="1050" b="0" i="0" u="none" strike="noStrike" dirty="0" smtClean="0">
                          <a:solidFill>
                            <a:schemeClr val="tx1"/>
                          </a:solidFill>
                          <a:effectLst/>
                          <a:latin typeface="+mj-ea"/>
                          <a:ea typeface="+mj-ea"/>
                        </a:rPr>
                        <a:t>年</a:t>
                      </a:r>
                      <a:r>
                        <a:rPr lang="en-US" altLang="ja-JP" sz="1050" b="0" i="0" u="none" strike="noStrike" dirty="0" smtClean="0">
                          <a:solidFill>
                            <a:schemeClr val="tx1"/>
                          </a:solidFill>
                          <a:effectLst/>
                          <a:latin typeface="+mj-ea"/>
                          <a:ea typeface="+mj-ea"/>
                        </a:rPr>
                        <a:t>2</a:t>
                      </a:r>
                      <a:r>
                        <a:rPr lang="ja-JP" altLang="en-US" sz="1050" b="0" i="0" u="none" strike="noStrike" dirty="0" smtClean="0">
                          <a:solidFill>
                            <a:schemeClr val="tx1"/>
                          </a:solidFill>
                          <a:effectLst/>
                          <a:latin typeface="+mj-ea"/>
                          <a:ea typeface="+mj-ea"/>
                        </a:rPr>
                        <a:t>月完了）</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・園路の舗装改修</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a:t>
                      </a:r>
                      <a:r>
                        <a:rPr lang="en-US" altLang="ja-JP" sz="1050" b="0" i="0" u="none" strike="noStrike" dirty="0" smtClean="0">
                          <a:solidFill>
                            <a:schemeClr val="tx1"/>
                          </a:solidFill>
                          <a:effectLst/>
                          <a:latin typeface="+mj-ea"/>
                          <a:ea typeface="+mj-ea"/>
                        </a:rPr>
                        <a:t>2017</a:t>
                      </a:r>
                      <a:r>
                        <a:rPr lang="ja-JP" altLang="en-US" sz="1050" b="0" i="0" u="none" strike="noStrike" dirty="0" smtClean="0">
                          <a:solidFill>
                            <a:schemeClr val="tx1"/>
                          </a:solidFill>
                          <a:effectLst/>
                          <a:latin typeface="+mj-ea"/>
                          <a:ea typeface="+mj-ea"/>
                        </a:rPr>
                        <a:t>年以降順次</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実施）</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・もみじ谷改修</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　（</a:t>
                      </a:r>
                      <a:r>
                        <a:rPr lang="en-US" altLang="ja-JP" sz="1050" b="0" i="0" u="none" strike="noStrike" dirty="0" smtClean="0">
                          <a:solidFill>
                            <a:schemeClr val="tx1"/>
                          </a:solidFill>
                          <a:effectLst/>
                          <a:latin typeface="+mj-ea"/>
                          <a:ea typeface="+mj-ea"/>
                        </a:rPr>
                        <a:t>2016</a:t>
                      </a:r>
                      <a:r>
                        <a:rPr lang="ja-JP" altLang="en-US" sz="1050" b="0" i="0" u="none" strike="noStrike" dirty="0" smtClean="0">
                          <a:solidFill>
                            <a:schemeClr val="tx1"/>
                          </a:solidFill>
                          <a:effectLst/>
                          <a:latin typeface="+mj-ea"/>
                          <a:ea typeface="+mj-ea"/>
                        </a:rPr>
                        <a:t>年）</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・球根園改修</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a:t>
                      </a:r>
                      <a:r>
                        <a:rPr lang="en-US" altLang="ja-JP" sz="1050" b="0" i="0" u="none" strike="noStrike" dirty="0" smtClean="0">
                          <a:solidFill>
                            <a:schemeClr val="tx1"/>
                          </a:solidFill>
                          <a:effectLst/>
                          <a:latin typeface="+mj-ea"/>
                          <a:ea typeface="+mj-ea"/>
                        </a:rPr>
                        <a:t>2017</a:t>
                      </a:r>
                      <a:r>
                        <a:rPr lang="ja-JP" altLang="en-US" sz="1050" b="0" i="0" u="none" strike="noStrike" dirty="0" smtClean="0">
                          <a:solidFill>
                            <a:schemeClr val="tx1"/>
                          </a:solidFill>
                          <a:effectLst/>
                          <a:latin typeface="+mj-ea"/>
                          <a:ea typeface="+mj-ea"/>
                        </a:rPr>
                        <a:t>年）</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・ハーブ園の移設</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(2017</a:t>
                      </a:r>
                      <a:r>
                        <a:rPr lang="ja-JP" altLang="en-US" sz="1050" b="0" i="0" u="none" strike="noStrike" dirty="0" smtClean="0">
                          <a:solidFill>
                            <a:schemeClr val="tx1"/>
                          </a:solidFill>
                          <a:effectLst/>
                          <a:latin typeface="+mj-ea"/>
                          <a:ea typeface="+mj-ea"/>
                        </a:rPr>
                        <a:t>年</a:t>
                      </a:r>
                      <a:r>
                        <a:rPr lang="en-US" altLang="ja-JP" sz="1050" b="0" i="0" u="none" strike="noStrike" dirty="0" smtClean="0">
                          <a:solidFill>
                            <a:schemeClr val="tx1"/>
                          </a:solidFill>
                          <a:effectLst/>
                          <a:latin typeface="+mj-ea"/>
                          <a:ea typeface="+mj-ea"/>
                        </a:rPr>
                        <a:t>)</a:t>
                      </a:r>
                      <a:endParaRPr lang="ja-JP" altLang="en-US" sz="105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050" b="0" dirty="0" smtClean="0">
                          <a:solidFill>
                            <a:schemeClr val="tx1"/>
                          </a:solidFill>
                          <a:latin typeface="+mj-ea"/>
                          <a:ea typeface="+mj-ea"/>
                        </a:rPr>
                        <a:t>・路線バス到着時刻</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に合わせ、</a:t>
                      </a:r>
                      <a:r>
                        <a:rPr kumimoji="1" lang="en-US" altLang="ja-JP" sz="1050" b="0" dirty="0" smtClean="0">
                          <a:solidFill>
                            <a:schemeClr val="tx1"/>
                          </a:solidFill>
                          <a:latin typeface="+mj-ea"/>
                          <a:ea typeface="+mj-ea"/>
                        </a:rPr>
                        <a:t>3</a:t>
                      </a:r>
                      <a:r>
                        <a:rPr kumimoji="1" lang="ja-JP" altLang="en-US" sz="1050" b="0" dirty="0" smtClean="0">
                          <a:solidFill>
                            <a:schemeClr val="tx1"/>
                          </a:solidFill>
                          <a:latin typeface="+mj-ea"/>
                          <a:ea typeface="+mj-ea"/>
                        </a:rPr>
                        <a:t>月から</a:t>
                      </a:r>
                      <a:r>
                        <a:rPr kumimoji="1" lang="en-US" altLang="ja-JP" sz="1050" b="0" dirty="0" smtClean="0">
                          <a:solidFill>
                            <a:schemeClr val="tx1"/>
                          </a:solidFill>
                          <a:latin typeface="+mj-ea"/>
                          <a:ea typeface="+mj-ea"/>
                        </a:rPr>
                        <a:t>9 </a:t>
                      </a: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月の間は開園時間を</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10</a:t>
                      </a:r>
                      <a:r>
                        <a:rPr kumimoji="1" lang="ja-JP" altLang="en-US" sz="1050" b="0" dirty="0" smtClean="0">
                          <a:solidFill>
                            <a:schemeClr val="tx1"/>
                          </a:solidFill>
                          <a:latin typeface="+mj-ea"/>
                          <a:ea typeface="+mj-ea"/>
                        </a:rPr>
                        <a:t>時から</a:t>
                      </a:r>
                      <a:r>
                        <a:rPr kumimoji="1" lang="en-US" altLang="ja-JP" sz="1050" b="0" dirty="0" smtClean="0">
                          <a:solidFill>
                            <a:schemeClr val="tx1"/>
                          </a:solidFill>
                          <a:latin typeface="+mj-ea"/>
                          <a:ea typeface="+mj-ea"/>
                        </a:rPr>
                        <a:t>9</a:t>
                      </a:r>
                      <a:r>
                        <a:rPr kumimoji="1" lang="ja-JP" altLang="en-US" sz="1050" b="0" dirty="0" smtClean="0">
                          <a:solidFill>
                            <a:schemeClr val="tx1"/>
                          </a:solidFill>
                          <a:latin typeface="+mj-ea"/>
                          <a:ea typeface="+mj-ea"/>
                        </a:rPr>
                        <a:t>時半に前</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倒し（</a:t>
                      </a:r>
                      <a:r>
                        <a:rPr kumimoji="1" lang="en-US" altLang="ja-JP" sz="1050" b="0" dirty="0" smtClean="0">
                          <a:solidFill>
                            <a:schemeClr val="tx1"/>
                          </a:solidFill>
                          <a:latin typeface="+mj-ea"/>
                          <a:ea typeface="+mj-ea"/>
                        </a:rPr>
                        <a:t>2016</a:t>
                      </a:r>
                      <a:r>
                        <a:rPr kumimoji="1" lang="ja-JP" altLang="en-US" sz="1050" b="0" dirty="0" smtClean="0">
                          <a:solidFill>
                            <a:schemeClr val="tx1"/>
                          </a:solidFill>
                          <a:latin typeface="+mj-ea"/>
                          <a:ea typeface="+mj-ea"/>
                        </a:rPr>
                        <a:t>年</a:t>
                      </a:r>
                      <a:r>
                        <a:rPr kumimoji="1" lang="en-US" altLang="ja-JP" sz="1050" b="0" dirty="0" smtClean="0">
                          <a:solidFill>
                            <a:schemeClr val="tx1"/>
                          </a:solidFill>
                          <a:latin typeface="+mj-ea"/>
                          <a:ea typeface="+mj-ea"/>
                        </a:rPr>
                        <a:t>4</a:t>
                      </a:r>
                      <a:r>
                        <a:rPr kumimoji="1" lang="ja-JP" altLang="en-US" sz="1050" b="0" dirty="0" smtClean="0">
                          <a:solidFill>
                            <a:schemeClr val="tx1"/>
                          </a:solidFill>
                          <a:latin typeface="+mj-ea"/>
                          <a:ea typeface="+mj-ea"/>
                        </a:rPr>
                        <a:t>月）</a:t>
                      </a:r>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・ボランティアと連携し、</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園内ガイドを実施</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(2011</a:t>
                      </a:r>
                      <a:r>
                        <a:rPr lang="ja-JP" altLang="en-US" sz="1050" b="0" i="0" u="none" strike="noStrike" dirty="0" smtClean="0">
                          <a:solidFill>
                            <a:schemeClr val="tx1"/>
                          </a:solidFill>
                          <a:effectLst/>
                          <a:latin typeface="+mj-ea"/>
                          <a:ea typeface="+mj-ea"/>
                        </a:rPr>
                        <a:t>年～</a:t>
                      </a:r>
                      <a:r>
                        <a:rPr lang="en-US" altLang="ja-JP" sz="1050" b="0" i="0" u="none" strike="noStrike" dirty="0" smtClean="0">
                          <a:solidFill>
                            <a:schemeClr val="tx1"/>
                          </a:solidFill>
                          <a:effectLst/>
                          <a:latin typeface="+mj-ea"/>
                          <a:ea typeface="+mj-ea"/>
                        </a:rPr>
                        <a:t>)</a:t>
                      </a:r>
                      <a:br>
                        <a:rPr lang="en-US" altLang="ja-JP" sz="1050" b="0" i="0" u="none" strike="noStrike" dirty="0" smtClean="0">
                          <a:solidFill>
                            <a:schemeClr val="tx1"/>
                          </a:solidFill>
                          <a:effectLst/>
                          <a:latin typeface="+mj-ea"/>
                          <a:ea typeface="+mj-ea"/>
                        </a:rPr>
                      </a:br>
                      <a:r>
                        <a:rPr lang="ja-JP" altLang="en-US" sz="1050" b="0" i="0" u="none" strike="noStrike" dirty="0" smtClean="0">
                          <a:solidFill>
                            <a:schemeClr val="tx1"/>
                          </a:solidFill>
                          <a:effectLst/>
                          <a:latin typeface="+mj-ea"/>
                          <a:ea typeface="+mj-ea"/>
                        </a:rPr>
                        <a:t>・ﾆｰｽﾞを見据えた物販の </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実施</a:t>
                      </a:r>
                      <a:endParaRPr lang="en-US" altLang="ja-JP" sz="1050" b="0" i="0" u="none" strike="noStrike" dirty="0" smtClean="0">
                        <a:solidFill>
                          <a:schemeClr val="tx1"/>
                        </a:solidFill>
                        <a:effectLst/>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a:t>
                      </a:r>
                      <a:r>
                        <a:rPr lang="ja-JP" altLang="en-US" sz="1050" b="0" i="0" u="none" strike="noStrike" dirty="0" smtClean="0">
                          <a:solidFill>
                            <a:schemeClr val="tx1"/>
                          </a:solidFill>
                          <a:effectLst/>
                          <a:latin typeface="+mj-ea"/>
                          <a:ea typeface="+mj-ea"/>
                        </a:rPr>
                        <a:t>多肉植物やｸﾘｽﾏｽﾛｰ　</a:t>
                      </a:r>
                      <a:endParaRPr lang="en-US" altLang="ja-JP" sz="1050" b="0" i="0" u="none" strike="noStrike" dirty="0" smtClean="0">
                        <a:solidFill>
                          <a:schemeClr val="tx1"/>
                        </a:solidFill>
                        <a:effectLst/>
                        <a:latin typeface="+mj-ea"/>
                        <a:ea typeface="+mj-ea"/>
                      </a:endParaRPr>
                    </a:p>
                    <a:p>
                      <a:pPr marL="85725"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　ｽﾞなど</a:t>
                      </a:r>
                      <a:r>
                        <a:rPr lang="en-US" altLang="ja-JP" sz="1050" b="0" i="0" u="none" strike="noStrike" dirty="0" smtClean="0">
                          <a:solidFill>
                            <a:schemeClr val="tx1"/>
                          </a:solidFill>
                          <a:effectLst/>
                          <a:latin typeface="+mj-ea"/>
                          <a:ea typeface="+mj-ea"/>
                        </a:rPr>
                        <a:t>(2010</a:t>
                      </a:r>
                      <a:r>
                        <a:rPr lang="ja-JP" altLang="en-US" sz="1050" b="0" i="0" u="none" strike="noStrike" dirty="0" smtClean="0">
                          <a:solidFill>
                            <a:schemeClr val="tx1"/>
                          </a:solidFill>
                          <a:effectLst/>
                          <a:latin typeface="+mj-ea"/>
                          <a:ea typeface="+mj-ea"/>
                        </a:rPr>
                        <a:t>年から</a:t>
                      </a:r>
                      <a:r>
                        <a:rPr lang="en-US" altLang="ja-JP" sz="1050" b="0" i="0" u="none" strike="noStrike" dirty="0" smtClean="0">
                          <a:solidFill>
                            <a:schemeClr val="tx1"/>
                          </a:solidFill>
                          <a:effectLst/>
                          <a:latin typeface="+mj-ea"/>
                          <a:ea typeface="+mj-ea"/>
                        </a:rPr>
                        <a:t>)</a:t>
                      </a:r>
                      <a:br>
                        <a:rPr lang="en-US" altLang="ja-JP" sz="1050" b="0" i="0" u="none" strike="noStrike" dirty="0" smtClean="0">
                          <a:solidFill>
                            <a:schemeClr val="tx1"/>
                          </a:solidFill>
                          <a:effectLst/>
                          <a:latin typeface="+mj-ea"/>
                          <a:ea typeface="+mj-ea"/>
                        </a:rPr>
                      </a:br>
                      <a:endParaRPr lang="ja-JP" altLang="en-US" sz="1050" b="0" i="0" u="none" strike="sngStrike" dirty="0" smtClean="0">
                        <a:solidFill>
                          <a:schemeClr val="tx1"/>
                        </a:solidFill>
                        <a:effectLst/>
                        <a:latin typeface="+mj-ea"/>
                        <a:ea typeface="+mj-ea"/>
                      </a:endParaRPr>
                    </a:p>
                    <a:p>
                      <a:r>
                        <a:rPr kumimoji="1" lang="ja-JP" altLang="en-US" sz="1050" b="0" dirty="0" smtClean="0">
                          <a:solidFill>
                            <a:schemeClr val="tx1"/>
                          </a:solidFill>
                          <a:latin typeface="+mj-ea"/>
                          <a:ea typeface="+mj-ea"/>
                        </a:rPr>
                        <a:t>・駐車場の無料化（</a:t>
                      </a:r>
                      <a:r>
                        <a:rPr kumimoji="1" lang="en-US" altLang="ja-JP" sz="1050" b="0" dirty="0" smtClean="0">
                          <a:solidFill>
                            <a:schemeClr val="tx1"/>
                          </a:solidFill>
                          <a:latin typeface="+mj-ea"/>
                          <a:ea typeface="+mj-ea"/>
                        </a:rPr>
                        <a:t>2014</a:t>
                      </a: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年</a:t>
                      </a:r>
                      <a:r>
                        <a:rPr kumimoji="1" lang="en-US" altLang="ja-JP" sz="1050" b="0" dirty="0" smtClean="0">
                          <a:solidFill>
                            <a:schemeClr val="tx1"/>
                          </a:solidFill>
                          <a:latin typeface="+mj-ea"/>
                          <a:ea typeface="+mj-ea"/>
                        </a:rPr>
                        <a:t>11</a:t>
                      </a:r>
                      <a:r>
                        <a:rPr kumimoji="1" lang="ja-JP" altLang="en-US" sz="1050" b="0" dirty="0" smtClean="0">
                          <a:solidFill>
                            <a:schemeClr val="tx1"/>
                          </a:solidFill>
                          <a:latin typeface="+mj-ea"/>
                          <a:ea typeface="+mj-ea"/>
                        </a:rPr>
                        <a:t>月～）</a:t>
                      </a:r>
                      <a:endParaRPr kumimoji="1" lang="en-US" altLang="ja-JP" sz="1050" b="0" dirty="0" smtClean="0">
                        <a:solidFill>
                          <a:schemeClr val="tx1"/>
                        </a:solidFill>
                        <a:latin typeface="+mj-ea"/>
                        <a:ea typeface="+mj-ea"/>
                      </a:endParaRPr>
                    </a:p>
                    <a:p>
                      <a:r>
                        <a:rPr kumimoji="1" lang="ja-JP" altLang="en-US" sz="1050" b="0" dirty="0" smtClean="0">
                          <a:solidFill>
                            <a:schemeClr val="tx1"/>
                          </a:solidFill>
                          <a:latin typeface="+mj-ea"/>
                          <a:ea typeface="+mj-ea"/>
                        </a:rPr>
                        <a:t>・見頃マップの配布</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a:t>
                      </a:r>
                      <a:r>
                        <a:rPr kumimoji="1" lang="en-US" altLang="ja-JP" sz="1050" b="0" dirty="0" smtClean="0">
                          <a:solidFill>
                            <a:schemeClr val="tx1"/>
                          </a:solidFill>
                          <a:latin typeface="+mj-ea"/>
                          <a:ea typeface="+mj-ea"/>
                        </a:rPr>
                        <a:t>2014</a:t>
                      </a:r>
                      <a:r>
                        <a:rPr kumimoji="1" lang="ja-JP" altLang="en-US" sz="1050" b="0" dirty="0" smtClean="0">
                          <a:solidFill>
                            <a:schemeClr val="tx1"/>
                          </a:solidFill>
                          <a:latin typeface="+mj-ea"/>
                          <a:ea typeface="+mj-ea"/>
                        </a:rPr>
                        <a:t>年から）</a:t>
                      </a:r>
                      <a:endParaRPr kumimoji="1" lang="en-US" altLang="ja-JP" sz="1050" b="0" dirty="0" smtClean="0">
                        <a:solidFill>
                          <a:schemeClr val="tx1"/>
                        </a:solidFill>
                        <a:latin typeface="+mj-ea"/>
                        <a:ea typeface="+mj-ea"/>
                      </a:endParaRPr>
                    </a:p>
                    <a:p>
                      <a:r>
                        <a:rPr kumimoji="1" lang="ja-JP" altLang="en-US" sz="1050" b="0" dirty="0" smtClean="0">
                          <a:solidFill>
                            <a:schemeClr val="tx1"/>
                          </a:solidFill>
                          <a:latin typeface="+mj-ea"/>
                          <a:ea typeface="+mj-ea"/>
                        </a:rPr>
                        <a:t>・植物を様々な角度から</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楽しむサークル活動</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「花の文化園倶楽部」</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の開始（</a:t>
                      </a:r>
                      <a:r>
                        <a:rPr kumimoji="1" lang="en-US" altLang="ja-JP" sz="1050" b="0" dirty="0" smtClean="0">
                          <a:solidFill>
                            <a:schemeClr val="tx1"/>
                          </a:solidFill>
                          <a:latin typeface="+mj-ea"/>
                          <a:ea typeface="+mj-ea"/>
                        </a:rPr>
                        <a:t>2017</a:t>
                      </a:r>
                      <a:r>
                        <a:rPr kumimoji="1" lang="ja-JP" altLang="en-US" sz="1050" b="0" dirty="0" smtClean="0">
                          <a:solidFill>
                            <a:schemeClr val="tx1"/>
                          </a:solidFill>
                          <a:latin typeface="+mj-ea"/>
                          <a:ea typeface="+mj-ea"/>
                        </a:rPr>
                        <a:t>年から）</a:t>
                      </a:r>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j-ea"/>
                          <a:ea typeface="+mj-ea"/>
                        </a:rPr>
                        <a:t>・ﾆｰｽﾞを踏まえた新たな</a:t>
                      </a:r>
                      <a:endParaRPr kumimoji="1" lang="en-US" altLang="ja-JP" sz="1050" b="0"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j-ea"/>
                          <a:ea typeface="+mj-ea"/>
                        </a:rPr>
                        <a:t>　ｲﾍﾞﾝﾄ・ﾌﾟﾗﾝの企画、実　</a:t>
                      </a:r>
                      <a:endParaRPr kumimoji="1" lang="en-US" altLang="ja-JP" sz="1050" b="0"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j-ea"/>
                          <a:ea typeface="+mj-ea"/>
                        </a:rPr>
                        <a:t>　施</a:t>
                      </a:r>
                      <a:endParaRPr kumimoji="1" lang="en-US" altLang="ja-JP" sz="1050" b="0" dirty="0" smtClean="0">
                        <a:solidFill>
                          <a:schemeClr val="tx1"/>
                        </a:solidFill>
                        <a:latin typeface="+mj-ea"/>
                        <a:ea typeface="+mj-ea"/>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a:t>
                      </a:r>
                      <a:r>
                        <a:rPr lang="ja-JP" altLang="en-US" sz="1050" b="0" i="0" u="none" strike="noStrike" dirty="0" smtClean="0">
                          <a:solidFill>
                            <a:schemeClr val="tx1"/>
                          </a:solidFill>
                          <a:effectLst/>
                          <a:latin typeface="+mj-ea"/>
                          <a:ea typeface="+mj-ea"/>
                        </a:rPr>
                        <a:t>フラワーコンサート、（</a:t>
                      </a:r>
                      <a:r>
                        <a:rPr lang="en-US" altLang="ja-JP" sz="1050" b="0" i="0" u="none" strike="noStrike" dirty="0" smtClean="0">
                          <a:solidFill>
                            <a:schemeClr val="tx1"/>
                          </a:solidFill>
                          <a:effectLst/>
                          <a:latin typeface="+mj-ea"/>
                          <a:ea typeface="+mj-ea"/>
                        </a:rPr>
                        <a:t>2010</a:t>
                      </a:r>
                      <a:r>
                        <a:rPr lang="ja-JP" altLang="en-US" sz="1050" b="0" i="0" u="none" strike="noStrike" dirty="0" smtClean="0">
                          <a:solidFill>
                            <a:schemeClr val="tx1"/>
                          </a:solidFill>
                          <a:effectLst/>
                          <a:latin typeface="+mj-ea"/>
                          <a:ea typeface="+mj-ea"/>
                        </a:rPr>
                        <a:t>年～毎年</a:t>
                      </a:r>
                      <a:r>
                        <a:rPr lang="en-US" altLang="ja-JP" sz="1050" b="0" i="0" u="none" strike="noStrike" dirty="0" smtClean="0">
                          <a:solidFill>
                            <a:schemeClr val="tx1"/>
                          </a:solidFill>
                          <a:effectLst/>
                          <a:latin typeface="+mj-ea"/>
                          <a:ea typeface="+mj-ea"/>
                        </a:rPr>
                        <a:t>5</a:t>
                      </a:r>
                      <a:r>
                        <a:rPr lang="ja-JP" altLang="en-US" sz="1050" b="0" i="0" u="none" strike="noStrike" dirty="0" smtClean="0">
                          <a:solidFill>
                            <a:schemeClr val="tx1"/>
                          </a:solidFill>
                          <a:effectLst/>
                          <a:latin typeface="+mj-ea"/>
                          <a:ea typeface="+mj-ea"/>
                        </a:rPr>
                        <a:t>月、</a:t>
                      </a:r>
                      <a:r>
                        <a:rPr lang="en-US" altLang="ja-JP" sz="1050" b="0" i="0" u="none" strike="noStrike" dirty="0" smtClean="0">
                          <a:solidFill>
                            <a:schemeClr val="tx1"/>
                          </a:solidFill>
                          <a:effectLst/>
                          <a:latin typeface="+mj-ea"/>
                          <a:ea typeface="+mj-ea"/>
                        </a:rPr>
                        <a:t>11</a:t>
                      </a:r>
                      <a:r>
                        <a:rPr lang="ja-JP" altLang="en-US" sz="1050" b="0" i="0" u="none" strike="noStrike" dirty="0" smtClean="0">
                          <a:solidFill>
                            <a:schemeClr val="tx1"/>
                          </a:solidFill>
                          <a:effectLst/>
                          <a:latin typeface="+mj-ea"/>
                          <a:ea typeface="+mj-ea"/>
                        </a:rPr>
                        <a:t>月に実施）</a:t>
                      </a:r>
                      <a:endParaRPr lang="en-US" altLang="ja-JP" sz="1050" b="0" i="0" u="none" strike="noStrike" dirty="0" smtClean="0">
                        <a:solidFill>
                          <a:schemeClr val="tx1"/>
                        </a:solidFill>
                        <a:effectLst/>
                        <a:latin typeface="+mj-ea"/>
                        <a:ea typeface="+mj-ea"/>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a:t>
                      </a:r>
                      <a:r>
                        <a:rPr lang="ja-JP" altLang="en-US" sz="1050" b="0" i="0" u="none" strike="noStrike" dirty="0" smtClean="0">
                          <a:solidFill>
                            <a:schemeClr val="tx1"/>
                          </a:solidFill>
                          <a:effectLst/>
                          <a:latin typeface="+mj-ea"/>
                          <a:ea typeface="+mj-ea"/>
                        </a:rPr>
                        <a:t>イベントホールの活用（押し花、山野草、など年間</a:t>
                      </a:r>
                      <a:r>
                        <a:rPr lang="en-US" altLang="ja-JP" sz="1050" b="0" i="0" u="none" strike="noStrike" dirty="0" smtClean="0">
                          <a:solidFill>
                            <a:schemeClr val="tx1"/>
                          </a:solidFill>
                          <a:effectLst/>
                          <a:latin typeface="+mj-ea"/>
                          <a:ea typeface="+mj-ea"/>
                        </a:rPr>
                        <a:t>30</a:t>
                      </a:r>
                      <a:r>
                        <a:rPr lang="ja-JP" altLang="en-US" sz="1050" b="0" i="0" u="none" strike="noStrike" dirty="0" smtClean="0">
                          <a:solidFill>
                            <a:schemeClr val="tx1"/>
                          </a:solidFill>
                          <a:effectLst/>
                          <a:latin typeface="+mj-ea"/>
                          <a:ea typeface="+mj-ea"/>
                        </a:rPr>
                        <a:t>イベント）</a:t>
                      </a:r>
                      <a:endParaRPr lang="en-US" altLang="ja-JP" sz="1050" b="0" i="0" u="none" strike="sngStrike" dirty="0" smtClean="0">
                        <a:solidFill>
                          <a:schemeClr val="tx1"/>
                        </a:solidFill>
                        <a:effectLst/>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・寄せ植え講習会、自然</a:t>
                      </a:r>
                      <a:endParaRPr lang="en-US" altLang="ja-JP" sz="1050" b="0" i="0" u="none" strike="noStrike" dirty="0" smtClean="0">
                        <a:solidFill>
                          <a:schemeClr val="tx1"/>
                        </a:solidFill>
                        <a:effectLst/>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観察会、花摘み園を月</a:t>
                      </a:r>
                      <a:endParaRPr lang="en-US" altLang="ja-JP" sz="1050" b="0" i="0" u="none" strike="noStrike" dirty="0" smtClean="0">
                        <a:solidFill>
                          <a:schemeClr val="tx1"/>
                        </a:solidFill>
                        <a:effectLst/>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1</a:t>
                      </a:r>
                      <a:r>
                        <a:rPr lang="ja-JP" altLang="en-US" sz="1050" b="0" i="0" u="none" strike="noStrike" dirty="0" smtClean="0">
                          <a:solidFill>
                            <a:schemeClr val="tx1"/>
                          </a:solidFill>
                          <a:effectLst/>
                          <a:latin typeface="+mj-ea"/>
                          <a:ea typeface="+mj-ea"/>
                        </a:rPr>
                        <a:t>回程度定期開催</a:t>
                      </a:r>
                      <a:r>
                        <a:rPr lang="en-US" altLang="ja-JP" sz="1050" b="0" i="0" u="none" strike="noStrike" dirty="0" smtClean="0">
                          <a:solidFill>
                            <a:schemeClr val="tx1"/>
                          </a:solidFill>
                          <a:effectLst/>
                          <a:latin typeface="+mj-ea"/>
                          <a:ea typeface="+mj-ea"/>
                        </a:rPr>
                        <a:t>(2017</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年から</a:t>
                      </a:r>
                      <a:r>
                        <a:rPr lang="en-US" altLang="ja-JP" sz="1050" b="0" i="0" u="none" strike="noStrike" dirty="0" smtClean="0">
                          <a:solidFill>
                            <a:schemeClr val="tx1"/>
                          </a:solidFill>
                          <a:effectLst/>
                          <a:latin typeface="+mj-ea"/>
                          <a:ea typeface="+mj-ea"/>
                        </a:rPr>
                        <a:t>)</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・コスプレイベントを実施</a:t>
                      </a:r>
                      <a:endParaRPr lang="en-US" altLang="ja-JP" sz="1050" b="0" i="0" u="none" strike="noStrike" dirty="0" smtClean="0">
                        <a:solidFill>
                          <a:schemeClr val="tx1"/>
                        </a:solidFill>
                        <a:effectLst/>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し、インターネットで</a:t>
                      </a:r>
                      <a:r>
                        <a:rPr lang="en-US" altLang="ja-JP" sz="1050" b="0" i="0" u="none" strike="noStrike" dirty="0" smtClean="0">
                          <a:solidFill>
                            <a:schemeClr val="tx1"/>
                          </a:solidFill>
                          <a:effectLst/>
                          <a:latin typeface="+mj-ea"/>
                          <a:ea typeface="+mj-ea"/>
                        </a:rPr>
                        <a:t>PR</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a:t>
                      </a:r>
                      <a:r>
                        <a:rPr lang="en-US" altLang="ja-JP" sz="1050" b="0" i="0" u="none" strike="noStrike" dirty="0" smtClean="0">
                          <a:solidFill>
                            <a:schemeClr val="tx1"/>
                          </a:solidFill>
                          <a:effectLst/>
                          <a:latin typeface="+mj-ea"/>
                          <a:ea typeface="+mj-ea"/>
                        </a:rPr>
                        <a:t>2012</a:t>
                      </a:r>
                      <a:r>
                        <a:rPr lang="ja-JP" altLang="en-US" sz="1050" b="0" i="0" u="none" strike="noStrike" dirty="0" smtClean="0">
                          <a:solidFill>
                            <a:schemeClr val="tx1"/>
                          </a:solidFill>
                          <a:effectLst/>
                          <a:latin typeface="+mj-ea"/>
                          <a:ea typeface="+mj-ea"/>
                        </a:rPr>
                        <a:t>年</a:t>
                      </a:r>
                      <a:r>
                        <a:rPr lang="en-US" altLang="ja-JP" sz="1050" b="0" i="0" u="none" strike="noStrike" dirty="0" smtClean="0">
                          <a:solidFill>
                            <a:schemeClr val="tx1"/>
                          </a:solidFill>
                          <a:effectLst/>
                          <a:latin typeface="+mj-ea"/>
                          <a:ea typeface="+mj-ea"/>
                        </a:rPr>
                        <a:t>11</a:t>
                      </a:r>
                      <a:r>
                        <a:rPr lang="ja-JP" altLang="en-US" sz="1050" b="0" i="0" u="none" strike="noStrike" dirty="0" smtClean="0">
                          <a:solidFill>
                            <a:schemeClr val="tx1"/>
                          </a:solidFill>
                          <a:effectLst/>
                          <a:latin typeface="+mj-ea"/>
                          <a:ea typeface="+mj-ea"/>
                        </a:rPr>
                        <a:t>月実施、</a:t>
                      </a:r>
                      <a:r>
                        <a:rPr lang="en-US" altLang="ja-JP" sz="1050" b="0" i="0" u="none" strike="noStrike" dirty="0" smtClean="0">
                          <a:solidFill>
                            <a:schemeClr val="tx1"/>
                          </a:solidFill>
                          <a:effectLst/>
                          <a:latin typeface="+mj-ea"/>
                          <a:ea typeface="+mj-ea"/>
                        </a:rPr>
                        <a:t>2013</a:t>
                      </a:r>
                      <a:r>
                        <a:rPr lang="ja-JP" altLang="en-US" sz="1050" b="0" i="0" u="none" strike="noStrike" dirty="0" smtClean="0">
                          <a:solidFill>
                            <a:schemeClr val="tx1"/>
                          </a:solidFill>
                          <a:effectLst/>
                          <a:latin typeface="+mj-ea"/>
                          <a:ea typeface="+mj-ea"/>
                        </a:rPr>
                        <a:t>年</a:t>
                      </a:r>
                      <a:r>
                        <a:rPr lang="en-US" altLang="ja-JP" sz="1050" b="0" i="0" u="none" strike="noStrike" dirty="0" smtClean="0">
                          <a:solidFill>
                            <a:schemeClr val="tx1"/>
                          </a:solidFill>
                          <a:effectLst/>
                          <a:latin typeface="+mj-ea"/>
                          <a:ea typeface="+mj-ea"/>
                        </a:rPr>
                        <a:t>5</a:t>
                      </a:r>
                      <a:r>
                        <a:rPr lang="ja-JP" altLang="en-US" sz="1050" b="0" i="0" u="none" strike="noStrike" dirty="0" smtClean="0">
                          <a:solidFill>
                            <a:schemeClr val="tx1"/>
                          </a:solidFill>
                          <a:effectLst/>
                          <a:latin typeface="+mj-ea"/>
                          <a:ea typeface="+mj-ea"/>
                        </a:rPr>
                        <a:t>月以降は毎月</a:t>
                      </a: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開催）</a:t>
                      </a:r>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04496">
                <a:tc rowSpan="2">
                  <a:txBody>
                    <a:bodyPr/>
                    <a:lstStyle/>
                    <a:p>
                      <a:r>
                        <a:rPr kumimoji="1" lang="en-US" altLang="ja-JP" sz="1050" dirty="0" smtClean="0">
                          <a:solidFill>
                            <a:schemeClr val="tx1"/>
                          </a:solidFill>
                        </a:rPr>
                        <a:t>10</a:t>
                      </a:r>
                      <a:endParaRPr kumimoji="1" lang="ja-JP" altLang="en-US" sz="105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ＭＳ Ｐゴシック"/>
                        </a:rPr>
                        <a:t>府民の森</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err="1" smtClean="0">
                          <a:solidFill>
                            <a:srgbClr val="000000"/>
                          </a:solidFill>
                          <a:effectLst/>
                          <a:latin typeface="ＭＳ Ｐゴシック"/>
                        </a:rPr>
                        <a:t>くろんど</a:t>
                      </a:r>
                      <a:r>
                        <a:rPr lang="ja-JP" altLang="en-US" sz="1050" b="0" i="0" u="none" strike="noStrike" dirty="0" smtClean="0">
                          <a:solidFill>
                            <a:srgbClr val="000000"/>
                          </a:solidFill>
                          <a:effectLst/>
                          <a:latin typeface="ＭＳ Ｐゴシック"/>
                        </a:rPr>
                        <a:t>園地</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45720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・ﾎｰﾑﾍﾟｰｼﾞの情報発信を強化</a:t>
                      </a:r>
                      <a:endParaRPr lang="en-US" altLang="ja-JP" sz="1050" b="0" i="0" u="none" strike="noStrike" kern="0" dirty="0" smtClean="0">
                        <a:solidFill>
                          <a:schemeClr val="tx1"/>
                        </a:solidFill>
                        <a:effectLst/>
                        <a:latin typeface="+mj-ea"/>
                        <a:ea typeface="+mj-ea"/>
                      </a:endParaRPr>
                    </a:p>
                    <a:p>
                      <a:pPr marL="0" marR="0" indent="-45720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a:t>
                      </a:r>
                      <a:r>
                        <a:rPr lang="ja-JP" altLang="en-US" sz="1050" b="0" i="0" u="none" strike="noStrike" kern="0" dirty="0" smtClean="0">
                          <a:solidFill>
                            <a:schemeClr val="tx1"/>
                          </a:solidFill>
                          <a:effectLst/>
                          <a:latin typeface="+mj-ea"/>
                          <a:ea typeface="+mj-ea"/>
                        </a:rPr>
                        <a:t>施設・イベント検索サイトに登</a:t>
                      </a:r>
                      <a:endParaRPr lang="en-US" altLang="ja-JP" sz="1050" b="0" i="0" u="none" strike="noStrike" kern="0" dirty="0" smtClean="0">
                        <a:solidFill>
                          <a:schemeClr val="tx1"/>
                        </a:solidFill>
                        <a:effectLst/>
                        <a:latin typeface="+mj-ea"/>
                        <a:ea typeface="+mj-ea"/>
                      </a:endParaRPr>
                    </a:p>
                    <a:p>
                      <a:pPr marL="0" marR="0" indent="-45720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録しＰＲ（</a:t>
                      </a:r>
                      <a:r>
                        <a:rPr lang="en-US" altLang="ja-JP" sz="1050" b="0" i="0" u="none" strike="noStrike" kern="0" dirty="0" smtClean="0">
                          <a:solidFill>
                            <a:schemeClr val="tx1"/>
                          </a:solidFill>
                          <a:effectLst/>
                          <a:latin typeface="+mj-ea"/>
                          <a:ea typeface="+mj-ea"/>
                        </a:rPr>
                        <a:t>2011</a:t>
                      </a:r>
                      <a:r>
                        <a:rPr lang="ja-JP" altLang="en-US" sz="1050" b="0" i="0" u="none" strike="noStrike" kern="0" dirty="0" smtClean="0">
                          <a:solidFill>
                            <a:schemeClr val="tx1"/>
                          </a:solidFill>
                          <a:effectLst/>
                          <a:latin typeface="+mj-ea"/>
                          <a:ea typeface="+mj-ea"/>
                        </a:rPr>
                        <a:t>年</a:t>
                      </a:r>
                      <a:r>
                        <a:rPr lang="en-US" altLang="ja-JP" sz="1050" b="0" i="0" u="none" strike="noStrike" kern="0" dirty="0" smtClean="0">
                          <a:solidFill>
                            <a:schemeClr val="tx1"/>
                          </a:solidFill>
                          <a:effectLst/>
                          <a:latin typeface="+mj-ea"/>
                          <a:ea typeface="+mj-ea"/>
                        </a:rPr>
                        <a:t>4</a:t>
                      </a:r>
                      <a:r>
                        <a:rPr lang="ja-JP" altLang="en-US" sz="1050" b="0" i="0" u="none" strike="noStrike" kern="0" dirty="0" smtClean="0">
                          <a:solidFill>
                            <a:schemeClr val="tx1"/>
                          </a:solidFill>
                          <a:effectLst/>
                          <a:latin typeface="+mj-ea"/>
                          <a:ea typeface="+mj-ea"/>
                        </a:rPr>
                        <a:t>月～随時）</a:t>
                      </a:r>
                      <a:br>
                        <a:rPr lang="ja-JP" altLang="en-US" sz="1050" b="0" i="0" u="none" strike="noStrike" kern="0" dirty="0" smtClean="0">
                          <a:solidFill>
                            <a:schemeClr val="tx1"/>
                          </a:solidFill>
                          <a:effectLst/>
                          <a:latin typeface="+mj-ea"/>
                          <a:ea typeface="+mj-ea"/>
                        </a:rPr>
                      </a:br>
                      <a:r>
                        <a:rPr lang="ja-JP" altLang="en-US" sz="1050" b="0" i="0" u="none" strike="noStrike" kern="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a:t>
                      </a:r>
                      <a:r>
                        <a:rPr lang="ja-JP" altLang="en-US" sz="1050" b="0" i="0" u="none" strike="noStrike" kern="0" dirty="0" smtClean="0">
                          <a:solidFill>
                            <a:schemeClr val="tx1"/>
                          </a:solidFill>
                          <a:effectLst/>
                          <a:latin typeface="+mj-ea"/>
                          <a:ea typeface="+mj-ea"/>
                        </a:rPr>
                        <a:t>ﾎｰﾑﾍﾟｰｼﾞをﾘﾆｭｰｱﾙしｲﾍﾞﾝﾄ</a:t>
                      </a:r>
                      <a:endParaRPr lang="en-US" altLang="ja-JP" sz="1050" b="0" i="0" u="none" strike="noStrike" kern="0" dirty="0" smtClean="0">
                        <a:solidFill>
                          <a:schemeClr val="tx1"/>
                        </a:solidFill>
                        <a:effectLst/>
                        <a:latin typeface="+mj-ea"/>
                        <a:ea typeface="+mj-ea"/>
                      </a:endParaRPr>
                    </a:p>
                    <a:p>
                      <a:pPr marL="0" marR="0" indent="-45720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情報の発信を強化</a:t>
                      </a:r>
                      <a:endParaRPr lang="en-US" altLang="ja-JP" sz="1050" b="0" i="0" u="none" strike="noStrike" kern="0" dirty="0" smtClean="0">
                        <a:solidFill>
                          <a:schemeClr val="tx1"/>
                        </a:solidFill>
                        <a:effectLst/>
                        <a:latin typeface="+mj-ea"/>
                        <a:ea typeface="+mj-ea"/>
                      </a:endParaRPr>
                    </a:p>
                    <a:p>
                      <a:pPr marL="0" marR="0" indent="-45720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2013</a:t>
                      </a:r>
                      <a:r>
                        <a:rPr lang="ja-JP" altLang="en-US" sz="1050" b="0" i="0" u="none" strike="noStrike" kern="0" dirty="0" smtClean="0">
                          <a:solidFill>
                            <a:schemeClr val="tx1"/>
                          </a:solidFill>
                          <a:effectLst/>
                          <a:latin typeface="+mj-ea"/>
                          <a:ea typeface="+mj-ea"/>
                        </a:rPr>
                        <a:t>年</a:t>
                      </a:r>
                      <a:r>
                        <a:rPr lang="en-US" altLang="ja-JP" sz="1050" b="0" i="0" u="none" strike="noStrike" kern="0" dirty="0" smtClean="0">
                          <a:solidFill>
                            <a:schemeClr val="tx1"/>
                          </a:solidFill>
                          <a:effectLst/>
                          <a:latin typeface="+mj-ea"/>
                          <a:ea typeface="+mj-ea"/>
                        </a:rPr>
                        <a:t>8</a:t>
                      </a:r>
                      <a:r>
                        <a:rPr lang="ja-JP" altLang="en-US" sz="1050" b="0" i="0" u="none" strike="noStrike" kern="0" dirty="0" smtClean="0">
                          <a:solidFill>
                            <a:schemeClr val="tx1"/>
                          </a:solidFill>
                          <a:effectLst/>
                          <a:latin typeface="+mj-ea"/>
                          <a:ea typeface="+mj-ea"/>
                        </a:rPr>
                        <a:t>月）</a:t>
                      </a:r>
                      <a:r>
                        <a:rPr lang="en-US" altLang="ja-JP" sz="1050" b="0" i="0" u="none" strike="noStrike" kern="0" dirty="0" smtClean="0">
                          <a:solidFill>
                            <a:schemeClr val="tx1"/>
                          </a:solidFill>
                          <a:effectLst/>
                          <a:latin typeface="+mj-ea"/>
                          <a:ea typeface="+mj-ea"/>
                        </a:rPr>
                        <a:t/>
                      </a:r>
                      <a:br>
                        <a:rPr lang="en-US" altLang="ja-JP" sz="1050" b="0" i="0" u="none" strike="noStrike" kern="0" dirty="0" smtClean="0">
                          <a:solidFill>
                            <a:schemeClr val="tx1"/>
                          </a:solidFill>
                          <a:effectLst/>
                          <a:latin typeface="+mj-ea"/>
                          <a:ea typeface="+mj-ea"/>
                        </a:rPr>
                      </a:br>
                      <a:r>
                        <a:rPr lang="ja-JP" altLang="en-US" sz="1050" b="0" i="0" u="none" strike="noStrike" kern="0" dirty="0" smtClean="0">
                          <a:solidFill>
                            <a:schemeClr val="tx1"/>
                          </a:solidFill>
                          <a:effectLst/>
                          <a:latin typeface="+mj-ea"/>
                          <a:ea typeface="+mj-ea"/>
                        </a:rPr>
                        <a:t>・</a:t>
                      </a:r>
                      <a:r>
                        <a:rPr lang="en-US" altLang="ja-JP" sz="1050" b="0" i="0" u="none" strike="noStrike" kern="0" dirty="0" smtClean="0">
                          <a:solidFill>
                            <a:schemeClr val="tx1"/>
                          </a:solidFill>
                          <a:effectLst/>
                          <a:latin typeface="+mj-ea"/>
                          <a:ea typeface="+mj-ea"/>
                        </a:rPr>
                        <a:t>Osaka</a:t>
                      </a:r>
                      <a:r>
                        <a:rPr lang="ja-JP" altLang="en-US" sz="1050" b="0" i="0" u="none" strike="noStrike" kern="0" baseline="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Free </a:t>
                      </a:r>
                      <a:r>
                        <a:rPr lang="ja-JP" altLang="en-US" sz="1050" b="0" i="0" u="none" strike="noStrike" kern="0" dirty="0" smtClean="0">
                          <a:solidFill>
                            <a:schemeClr val="tx1"/>
                          </a:solidFill>
                          <a:effectLst/>
                          <a:latin typeface="+mj-ea"/>
                          <a:ea typeface="+mj-ea"/>
                        </a:rPr>
                        <a:t>Ｗｉ</a:t>
                      </a:r>
                      <a:r>
                        <a:rPr lang="en-US" altLang="ja-JP" sz="1050" b="0" i="0" u="none" strike="noStrike" kern="0" dirty="0" smtClean="0">
                          <a:solidFill>
                            <a:schemeClr val="tx1"/>
                          </a:solidFill>
                          <a:effectLst/>
                          <a:latin typeface="+mj-ea"/>
                          <a:ea typeface="+mj-ea"/>
                        </a:rPr>
                        <a:t>‐</a:t>
                      </a:r>
                      <a:r>
                        <a:rPr lang="ja-JP" altLang="en-US" sz="1050" b="0" i="0" u="none" strike="noStrike" kern="0" dirty="0" smtClean="0">
                          <a:solidFill>
                            <a:schemeClr val="tx1"/>
                          </a:solidFill>
                          <a:effectLst/>
                          <a:latin typeface="+mj-ea"/>
                          <a:ea typeface="+mj-ea"/>
                        </a:rPr>
                        <a:t>Ｆｉの設置</a:t>
                      </a:r>
                      <a:endParaRPr lang="en-US" altLang="ja-JP" sz="1050" b="0" i="0" u="none" strike="noStrike" kern="0" dirty="0" smtClean="0">
                        <a:solidFill>
                          <a:schemeClr val="tx1"/>
                        </a:solidFill>
                        <a:effectLst/>
                        <a:latin typeface="+mj-ea"/>
                        <a:ea typeface="+mj-ea"/>
                      </a:endParaRPr>
                    </a:p>
                    <a:p>
                      <a:pPr marL="0" marR="0" indent="-45720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2016</a:t>
                      </a:r>
                      <a:r>
                        <a:rPr lang="ja-JP" altLang="en-US" sz="1050" b="0" i="0" u="none" strike="noStrike" kern="0" dirty="0" smtClean="0">
                          <a:solidFill>
                            <a:schemeClr val="tx1"/>
                          </a:solidFill>
                          <a:effectLst/>
                          <a:latin typeface="+mj-ea"/>
                          <a:ea typeface="+mj-ea"/>
                        </a:rPr>
                        <a:t>年</a:t>
                      </a:r>
                      <a:r>
                        <a:rPr lang="en-US" altLang="ja-JP" sz="1050" b="0" i="0" u="none" strike="noStrike" kern="0" dirty="0" smtClean="0">
                          <a:solidFill>
                            <a:schemeClr val="tx1"/>
                          </a:solidFill>
                          <a:effectLst/>
                          <a:latin typeface="+mj-ea"/>
                          <a:ea typeface="+mj-ea"/>
                        </a:rPr>
                        <a:t>3</a:t>
                      </a:r>
                      <a:r>
                        <a:rPr lang="ja-JP" altLang="en-US" sz="1050" b="0" i="0" u="none" strike="noStrike" kern="0" dirty="0" smtClean="0">
                          <a:solidFill>
                            <a:schemeClr val="tx1"/>
                          </a:solidFill>
                          <a:effectLst/>
                          <a:latin typeface="+mj-ea"/>
                          <a:ea typeface="+mj-ea"/>
                        </a:rPr>
                        <a:t>月）</a:t>
                      </a:r>
                      <a:endParaRPr lang="en-US" altLang="ja-JP" sz="1050" b="0" i="0" u="none" strike="noStrike" kern="0" dirty="0" smtClean="0">
                        <a:solidFill>
                          <a:schemeClr val="tx1"/>
                        </a:solidFill>
                        <a:effectLst/>
                        <a:latin typeface="+mj-ea"/>
                        <a:ea typeface="+mj-ea"/>
                      </a:endParaRPr>
                    </a:p>
                    <a:p>
                      <a:pPr marL="0" marR="0" indent="-45720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・ﾎｰﾑﾍﾟｰｼﾞﾘﾆｭｰｱﾙ（</a:t>
                      </a:r>
                      <a:r>
                        <a:rPr lang="en-US" altLang="ja-JP" sz="1050" b="0" i="0" u="none" strike="noStrike" kern="0" dirty="0" smtClean="0">
                          <a:solidFill>
                            <a:schemeClr val="tx1"/>
                          </a:solidFill>
                          <a:effectLst/>
                          <a:latin typeface="+mj-ea"/>
                          <a:ea typeface="+mj-ea"/>
                        </a:rPr>
                        <a:t>2018</a:t>
                      </a:r>
                      <a:r>
                        <a:rPr lang="ja-JP" altLang="en-US" sz="1050" b="0" i="0" u="none" strike="noStrike" kern="0" dirty="0" smtClean="0">
                          <a:solidFill>
                            <a:schemeClr val="tx1"/>
                          </a:solidFill>
                          <a:effectLst/>
                          <a:latin typeface="+mj-ea"/>
                          <a:ea typeface="+mj-ea"/>
                        </a:rPr>
                        <a:t>年</a:t>
                      </a:r>
                      <a:r>
                        <a:rPr lang="en-US" altLang="ja-JP" sz="1050" b="0" i="0" u="none" strike="noStrike" kern="0" dirty="0" smtClean="0">
                          <a:solidFill>
                            <a:schemeClr val="tx1"/>
                          </a:solidFill>
                          <a:effectLst/>
                          <a:latin typeface="+mj-ea"/>
                          <a:ea typeface="+mj-ea"/>
                        </a:rPr>
                        <a:t>3</a:t>
                      </a:r>
                      <a:r>
                        <a:rPr lang="ja-JP" altLang="en-US" sz="1050" b="0" i="0" u="none" strike="noStrike" kern="0" dirty="0" smtClean="0">
                          <a:solidFill>
                            <a:schemeClr val="tx1"/>
                          </a:solidFill>
                          <a:effectLst/>
                          <a:latin typeface="+mj-ea"/>
                          <a:ea typeface="+mj-ea"/>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・簡易ﾊﾞｰﾍﾞｷｭｰﾛｽﾄ　　</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ﾙを増設</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a:t>
                      </a:r>
                      <a:r>
                        <a:rPr lang="en-US" altLang="ja-JP" sz="1050" b="0" i="0" u="none" strike="noStrike" dirty="0" smtClean="0">
                          <a:solidFill>
                            <a:schemeClr val="tx1"/>
                          </a:solidFill>
                          <a:effectLst/>
                          <a:latin typeface="+mj-ea"/>
                          <a:ea typeface="+mj-ea"/>
                        </a:rPr>
                        <a:t>2015</a:t>
                      </a:r>
                      <a:r>
                        <a:rPr lang="ja-JP" altLang="en-US" sz="1050" b="0" i="0" u="none" strike="noStrike" dirty="0" smtClean="0">
                          <a:solidFill>
                            <a:schemeClr val="tx1"/>
                          </a:solidFill>
                          <a:effectLst/>
                          <a:latin typeface="+mj-ea"/>
                          <a:ea typeface="+mj-ea"/>
                        </a:rPr>
                        <a:t>年</a:t>
                      </a:r>
                      <a:r>
                        <a:rPr lang="en-US" altLang="ja-JP" sz="1050" b="0" i="0" u="none" strike="noStrike" dirty="0" smtClean="0">
                          <a:solidFill>
                            <a:schemeClr val="tx1"/>
                          </a:solidFill>
                          <a:effectLst/>
                          <a:latin typeface="+mj-ea"/>
                          <a:ea typeface="+mj-ea"/>
                        </a:rPr>
                        <a:t>3</a:t>
                      </a:r>
                      <a:r>
                        <a:rPr lang="ja-JP" altLang="en-US" sz="1050" b="0" i="0" u="none" strike="noStrike" dirty="0" smtClean="0">
                          <a:solidFill>
                            <a:schemeClr val="tx1"/>
                          </a:solidFill>
                          <a:effectLst/>
                          <a:latin typeface="+mj-ea"/>
                          <a:ea typeface="+mj-ea"/>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050" b="0" dirty="0" smtClean="0">
                          <a:solidFill>
                            <a:schemeClr val="tx1"/>
                          </a:solidFill>
                          <a:latin typeface="+mj-ea"/>
                          <a:ea typeface="+mj-ea"/>
                        </a:rPr>
                        <a:t>・開園を通年午前９時 </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に繰上げ、閉園を午 </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後５時に延長</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(2016</a:t>
                      </a:r>
                      <a:r>
                        <a:rPr kumimoji="1" lang="ja-JP" altLang="en-US" sz="1050" b="0" dirty="0" smtClean="0">
                          <a:solidFill>
                            <a:schemeClr val="tx1"/>
                          </a:solidFill>
                          <a:latin typeface="+mj-ea"/>
                          <a:ea typeface="+mj-ea"/>
                        </a:rPr>
                        <a:t>年</a:t>
                      </a:r>
                      <a:r>
                        <a:rPr kumimoji="1" lang="en-US" altLang="ja-JP" sz="1050" b="0" dirty="0" smtClean="0">
                          <a:solidFill>
                            <a:schemeClr val="tx1"/>
                          </a:solidFill>
                          <a:latin typeface="+mj-ea"/>
                          <a:ea typeface="+mj-ea"/>
                        </a:rPr>
                        <a:t>4</a:t>
                      </a:r>
                      <a:r>
                        <a:rPr kumimoji="1" lang="ja-JP" altLang="en-US" sz="1050" b="0" dirty="0" smtClean="0">
                          <a:solidFill>
                            <a:schemeClr val="tx1"/>
                          </a:solidFill>
                          <a:latin typeface="+mj-ea"/>
                          <a:ea typeface="+mj-ea"/>
                        </a:rPr>
                        <a:t>月）</a:t>
                      </a:r>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j-ea"/>
                          <a:ea typeface="+mj-ea"/>
                        </a:rPr>
                        <a:t>・多言語マップの配架</a:t>
                      </a:r>
                      <a:r>
                        <a:rPr kumimoji="1" lang="en-US" altLang="ja-JP" sz="1050" b="0" dirty="0" smtClean="0">
                          <a:solidFill>
                            <a:schemeClr val="tx1"/>
                          </a:solidFill>
                          <a:latin typeface="+mj-ea"/>
                          <a:ea typeface="+mj-ea"/>
                        </a:rPr>
                        <a:t>(2017</a:t>
                      </a:r>
                      <a:r>
                        <a:rPr kumimoji="1" lang="ja-JP" altLang="en-US" sz="1050" b="0" dirty="0" smtClean="0">
                          <a:solidFill>
                            <a:schemeClr val="tx1"/>
                          </a:solidFill>
                          <a:latin typeface="+mj-ea"/>
                          <a:ea typeface="+mj-ea"/>
                        </a:rPr>
                        <a:t>年</a:t>
                      </a:r>
                      <a:r>
                        <a:rPr kumimoji="1" lang="en-US" altLang="ja-JP" sz="1050" b="0" dirty="0" smtClean="0">
                          <a:solidFill>
                            <a:schemeClr val="tx1"/>
                          </a:solidFill>
                          <a:latin typeface="+mj-ea"/>
                          <a:ea typeface="+mj-ea"/>
                        </a:rPr>
                        <a:t>5</a:t>
                      </a:r>
                      <a:r>
                        <a:rPr kumimoji="1" lang="ja-JP" altLang="en-US" sz="1050" b="0" dirty="0" smtClean="0">
                          <a:solidFill>
                            <a:schemeClr val="tx1"/>
                          </a:solidFill>
                          <a:latin typeface="+mj-ea"/>
                          <a:ea typeface="+mj-ea"/>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7124">
                <a:tc vMerge="1">
                  <a:txBody>
                    <a:bodyPr/>
                    <a:lstStyle/>
                    <a:p>
                      <a:endParaRPr kumimoji="1" lang="ja-JP" altLang="en-US"/>
                    </a:p>
                  </a:txBody>
                  <a:tcPr/>
                </a:tc>
                <a:tc vMerge="1">
                  <a:txBody>
                    <a:bodyPr/>
                    <a:lstStyle/>
                    <a:p>
                      <a:endParaRPr kumimoji="1" lang="ja-JP" altLang="en-US"/>
                    </a:p>
                  </a:txBody>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ＭＳ Ｐゴシック"/>
                        </a:rPr>
                        <a:t>ほしだ園地</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・ﾎｰﾑﾍﾟｰｼﾞの情報発信を強化</a:t>
                      </a:r>
                      <a:endParaRPr lang="en-US" altLang="ja-JP" sz="1050" b="0" i="0" u="none" strike="noStrike" kern="0"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kern="0" dirty="0" smtClean="0">
                          <a:solidFill>
                            <a:schemeClr val="tx1"/>
                          </a:solidFill>
                          <a:effectLst/>
                          <a:latin typeface="+mj-ea"/>
                          <a:ea typeface="+mj-ea"/>
                        </a:rPr>
                        <a:t> -</a:t>
                      </a:r>
                      <a:r>
                        <a:rPr lang="ja-JP" altLang="en-US" sz="1050" b="0" i="0" u="none" strike="noStrike" kern="0" dirty="0" smtClean="0">
                          <a:solidFill>
                            <a:schemeClr val="tx1"/>
                          </a:solidFill>
                          <a:effectLst/>
                          <a:latin typeface="+mj-ea"/>
                          <a:ea typeface="+mj-ea"/>
                        </a:rPr>
                        <a:t>ﾎｰﾑﾍﾟｰｼﾞﾘﾆｭｰｱﾙにあわせ利  　</a:t>
                      </a:r>
                      <a:endParaRPr lang="en-US" altLang="ja-JP" sz="1050" b="0" i="0" u="none" strike="noStrike" kern="0"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用料金をわかりやすく案内　　</a:t>
                      </a:r>
                      <a:endParaRPr lang="en-US" altLang="ja-JP" sz="1050" b="0" i="0" u="none" strike="noStrike" kern="0"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2013</a:t>
                      </a:r>
                      <a:r>
                        <a:rPr lang="ja-JP" altLang="en-US" sz="1050" b="0" i="0" u="none" strike="noStrike" kern="0" dirty="0" smtClean="0">
                          <a:solidFill>
                            <a:schemeClr val="tx1"/>
                          </a:solidFill>
                          <a:effectLst/>
                          <a:latin typeface="+mj-ea"/>
                          <a:ea typeface="+mj-ea"/>
                        </a:rPr>
                        <a:t>年</a:t>
                      </a:r>
                      <a:r>
                        <a:rPr lang="en-US" altLang="ja-JP" sz="1050" b="0" i="0" u="none" strike="noStrike" kern="0" dirty="0" smtClean="0">
                          <a:solidFill>
                            <a:schemeClr val="tx1"/>
                          </a:solidFill>
                          <a:effectLst/>
                          <a:latin typeface="+mj-ea"/>
                          <a:ea typeface="+mj-ea"/>
                        </a:rPr>
                        <a:t>9</a:t>
                      </a:r>
                      <a:r>
                        <a:rPr lang="ja-JP" altLang="en-US" sz="1050" b="0" i="0" u="none" strike="noStrike" kern="0" dirty="0" smtClean="0">
                          <a:solidFill>
                            <a:schemeClr val="tx1"/>
                          </a:solidFill>
                          <a:effectLst/>
                          <a:latin typeface="+mj-ea"/>
                          <a:ea typeface="+mj-ea"/>
                        </a:rPr>
                        <a:t>月）</a:t>
                      </a:r>
                      <a:endParaRPr lang="en-US" altLang="ja-JP" sz="1050" b="0" i="0" u="none" strike="noStrike" kern="0"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a:t>
                      </a:r>
                      <a:r>
                        <a:rPr lang="en-US" altLang="ja-JP" sz="1050" b="0" i="0" u="none" strike="noStrike" kern="0" dirty="0" smtClean="0">
                          <a:solidFill>
                            <a:schemeClr val="tx1"/>
                          </a:solidFill>
                          <a:effectLst/>
                          <a:latin typeface="+mj-ea"/>
                          <a:ea typeface="+mj-ea"/>
                        </a:rPr>
                        <a:t>Osaka</a:t>
                      </a:r>
                      <a:r>
                        <a:rPr lang="ja-JP" altLang="en-US" sz="1050" b="0" i="0" u="none" strike="noStrike" kern="0" baseline="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Free Wi‐Fi</a:t>
                      </a:r>
                      <a:r>
                        <a:rPr lang="ja-JP" altLang="en-US" sz="1050" b="0" i="0" u="none" strike="noStrike" kern="0" dirty="0" smtClean="0">
                          <a:solidFill>
                            <a:schemeClr val="tx1"/>
                          </a:solidFill>
                          <a:effectLst/>
                          <a:latin typeface="+mj-ea"/>
                          <a:ea typeface="+mj-ea"/>
                        </a:rPr>
                        <a:t>の設置</a:t>
                      </a:r>
                      <a:endParaRPr lang="en-US" altLang="ja-JP" sz="1050" b="0" i="0" u="none" strike="noStrike" kern="0"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2016</a:t>
                      </a:r>
                      <a:r>
                        <a:rPr lang="ja-JP" altLang="en-US" sz="1050" b="0" i="0" u="none" strike="noStrike" kern="0" dirty="0" smtClean="0">
                          <a:solidFill>
                            <a:schemeClr val="tx1"/>
                          </a:solidFill>
                          <a:effectLst/>
                          <a:latin typeface="+mj-ea"/>
                          <a:ea typeface="+mj-ea"/>
                        </a:rPr>
                        <a:t>年</a:t>
                      </a:r>
                      <a:r>
                        <a:rPr lang="en-US" altLang="ja-JP" sz="1050" b="0" i="0" u="none" strike="noStrike" kern="0" dirty="0" smtClean="0">
                          <a:solidFill>
                            <a:schemeClr val="tx1"/>
                          </a:solidFill>
                          <a:effectLst/>
                          <a:latin typeface="+mj-ea"/>
                          <a:ea typeface="+mj-ea"/>
                        </a:rPr>
                        <a:t>3</a:t>
                      </a:r>
                      <a:r>
                        <a:rPr lang="ja-JP" altLang="en-US" sz="1050" b="0" i="0" u="none" strike="noStrike" kern="0" dirty="0" smtClean="0">
                          <a:solidFill>
                            <a:schemeClr val="tx1"/>
                          </a:solidFill>
                          <a:effectLst/>
                          <a:latin typeface="+mj-ea"/>
                          <a:ea typeface="+mj-ea"/>
                        </a:rPr>
                        <a:t>月）</a:t>
                      </a:r>
                      <a:r>
                        <a:rPr lang="en-US" altLang="ja-JP" sz="1050" b="0" i="0" u="none" strike="noStrike" kern="0" dirty="0" smtClean="0">
                          <a:solidFill>
                            <a:schemeClr val="tx1"/>
                          </a:solidFill>
                          <a:effectLst/>
                          <a:latin typeface="+mj-ea"/>
                          <a:ea typeface="+mj-ea"/>
                        </a:rPr>
                        <a:t/>
                      </a:r>
                      <a:br>
                        <a:rPr lang="en-US" altLang="ja-JP" sz="1050" b="0" i="0" u="none" strike="noStrike" kern="0" dirty="0" smtClean="0">
                          <a:solidFill>
                            <a:schemeClr val="tx1"/>
                          </a:solidFill>
                          <a:effectLst/>
                          <a:latin typeface="+mj-ea"/>
                          <a:ea typeface="+mj-ea"/>
                        </a:rPr>
                      </a:br>
                      <a:r>
                        <a:rPr lang="ja-JP" altLang="en-US" sz="1050" b="0" i="0" u="none" strike="noStrike" kern="0" dirty="0" smtClean="0">
                          <a:solidFill>
                            <a:schemeClr val="tx1"/>
                          </a:solidFill>
                          <a:effectLst/>
                          <a:latin typeface="+mj-ea"/>
                          <a:ea typeface="+mj-ea"/>
                        </a:rPr>
                        <a:t>・ホームページリニューアル</a:t>
                      </a:r>
                      <a:endParaRPr lang="en-US" altLang="ja-JP" sz="1050" b="0" i="0" u="none" strike="noStrike" kern="0"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kern="0" dirty="0" smtClean="0">
                          <a:solidFill>
                            <a:schemeClr val="tx1"/>
                          </a:solidFill>
                          <a:effectLst/>
                          <a:latin typeface="+mj-ea"/>
                          <a:ea typeface="+mj-ea"/>
                        </a:rPr>
                        <a:t>　　（</a:t>
                      </a:r>
                      <a:r>
                        <a:rPr lang="en-US" altLang="ja-JP" sz="1050" b="0" i="0" u="none" strike="noStrike" kern="0" dirty="0" smtClean="0">
                          <a:solidFill>
                            <a:schemeClr val="tx1"/>
                          </a:solidFill>
                          <a:effectLst/>
                          <a:latin typeface="+mj-ea"/>
                          <a:ea typeface="+mj-ea"/>
                        </a:rPr>
                        <a:t>2018</a:t>
                      </a:r>
                      <a:r>
                        <a:rPr lang="ja-JP" altLang="en-US" sz="1050" b="0" i="0" u="none" strike="noStrike" kern="0" dirty="0" smtClean="0">
                          <a:solidFill>
                            <a:schemeClr val="tx1"/>
                          </a:solidFill>
                          <a:effectLst/>
                          <a:latin typeface="+mj-ea"/>
                          <a:ea typeface="+mj-ea"/>
                        </a:rPr>
                        <a:t>年</a:t>
                      </a:r>
                      <a:r>
                        <a:rPr lang="en-US" altLang="ja-JP" sz="1050" b="0" i="0" u="none" strike="noStrike" kern="0" dirty="0" smtClean="0">
                          <a:solidFill>
                            <a:schemeClr val="tx1"/>
                          </a:solidFill>
                          <a:effectLst/>
                          <a:latin typeface="+mj-ea"/>
                          <a:ea typeface="+mj-ea"/>
                        </a:rPr>
                        <a:t>3</a:t>
                      </a:r>
                      <a:r>
                        <a:rPr lang="ja-JP" altLang="en-US" sz="1050" b="0" i="0" u="none" strike="noStrike" kern="0" dirty="0" smtClean="0">
                          <a:solidFill>
                            <a:schemeClr val="tx1"/>
                          </a:solidFill>
                          <a:effectLst/>
                          <a:latin typeface="+mj-ea"/>
                          <a:ea typeface="+mj-ea"/>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2">
                  <a:txBody>
                    <a:bodyPr/>
                    <a:lstStyle/>
                    <a:p>
                      <a:endParaRPr kumimoji="1" lang="ja-JP" altLang="en-US"/>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2">
                  <a:txBody>
                    <a:bodyPr/>
                    <a:lstStyle/>
                    <a:p>
                      <a:r>
                        <a:rPr kumimoji="1" lang="ja-JP" altLang="en-US" sz="1050" b="0" dirty="0" smtClean="0">
                          <a:solidFill>
                            <a:schemeClr val="tx1"/>
                          </a:solidFill>
                          <a:latin typeface="+mj-ea"/>
                          <a:ea typeface="+mj-ea"/>
                        </a:rPr>
                        <a:t>・開園を通年午前９時</a:t>
                      </a:r>
                      <a:endParaRPr kumimoji="1" lang="en-US" altLang="ja-JP" sz="1050" b="0" dirty="0" smtClean="0">
                        <a:solidFill>
                          <a:schemeClr val="tx1"/>
                        </a:solidFill>
                        <a:latin typeface="+mj-ea"/>
                        <a:ea typeface="+mj-ea"/>
                      </a:endParaRPr>
                    </a:p>
                    <a:p>
                      <a:r>
                        <a:rPr kumimoji="1" lang="ja-JP" altLang="en-US" sz="1050" b="0" dirty="0" smtClean="0">
                          <a:solidFill>
                            <a:schemeClr val="tx1"/>
                          </a:solidFill>
                          <a:latin typeface="+mj-ea"/>
                          <a:ea typeface="+mj-ea"/>
                        </a:rPr>
                        <a:t> に繰上げ、閉園を午</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a:t>
                      </a:r>
                      <a:r>
                        <a:rPr kumimoji="1" lang="ja-JP" altLang="en-US" sz="1050" b="0" dirty="0" smtClean="0">
                          <a:solidFill>
                            <a:schemeClr val="tx1"/>
                          </a:solidFill>
                          <a:latin typeface="+mj-ea"/>
                          <a:ea typeface="+mj-ea"/>
                        </a:rPr>
                        <a:t>後５時に延長</a:t>
                      </a:r>
                      <a:endParaRPr kumimoji="1" lang="en-US" altLang="ja-JP" sz="1050" b="0" dirty="0" smtClean="0">
                        <a:solidFill>
                          <a:schemeClr val="tx1"/>
                        </a:solidFill>
                        <a:latin typeface="+mj-ea"/>
                        <a:ea typeface="+mj-ea"/>
                      </a:endParaRPr>
                    </a:p>
                    <a:p>
                      <a:r>
                        <a:rPr kumimoji="1" lang="en-US" altLang="ja-JP" sz="1050" b="0" dirty="0" smtClean="0">
                          <a:solidFill>
                            <a:schemeClr val="tx1"/>
                          </a:solidFill>
                          <a:latin typeface="+mj-ea"/>
                          <a:ea typeface="+mj-ea"/>
                        </a:rPr>
                        <a:t> (2016</a:t>
                      </a:r>
                      <a:r>
                        <a:rPr kumimoji="1" lang="ja-JP" altLang="en-US" sz="1050" b="0" dirty="0" smtClean="0">
                          <a:solidFill>
                            <a:schemeClr val="tx1"/>
                          </a:solidFill>
                          <a:latin typeface="+mj-ea"/>
                          <a:ea typeface="+mj-ea"/>
                        </a:rPr>
                        <a:t>年</a:t>
                      </a:r>
                      <a:r>
                        <a:rPr kumimoji="1" lang="en-US" altLang="ja-JP" sz="1050" b="0" dirty="0" smtClean="0">
                          <a:solidFill>
                            <a:schemeClr val="tx1"/>
                          </a:solidFill>
                          <a:latin typeface="+mj-ea"/>
                          <a:ea typeface="+mj-ea"/>
                        </a:rPr>
                        <a:t>4</a:t>
                      </a:r>
                      <a:r>
                        <a:rPr kumimoji="1" lang="ja-JP" altLang="en-US" sz="1050" b="0" dirty="0" smtClean="0">
                          <a:solidFill>
                            <a:schemeClr val="tx1"/>
                          </a:solidFill>
                          <a:latin typeface="+mj-ea"/>
                          <a:ea typeface="+mj-ea"/>
                        </a:rPr>
                        <a:t>月）</a:t>
                      </a:r>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・ニーズﾞを見据えた物販</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の実施</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ピトンの小屋に交野市 </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j-ea"/>
                          <a:ea typeface="+mj-ea"/>
                        </a:rPr>
                        <a:t>  </a:t>
                      </a:r>
                      <a:r>
                        <a:rPr lang="ja-JP" altLang="en-US" sz="1050" b="0" i="0" u="none" strike="noStrike" dirty="0" smtClean="0">
                          <a:solidFill>
                            <a:schemeClr val="tx1"/>
                          </a:solidFill>
                          <a:effectLst/>
                          <a:latin typeface="+mj-ea"/>
                          <a:ea typeface="+mj-ea"/>
                        </a:rPr>
                        <a:t>観光協会がｱﾝﾃﾅｼｮｯﾌﾟ</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　を設置し、物販を実施</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　（</a:t>
                      </a:r>
                      <a:r>
                        <a:rPr lang="en-US" altLang="ja-JP" sz="1050" b="0" i="0" u="none" strike="noStrike" dirty="0" smtClean="0">
                          <a:solidFill>
                            <a:schemeClr val="tx1"/>
                          </a:solidFill>
                          <a:effectLst/>
                          <a:latin typeface="+mj-ea"/>
                          <a:ea typeface="+mj-ea"/>
                        </a:rPr>
                        <a:t>2012</a:t>
                      </a:r>
                      <a:r>
                        <a:rPr lang="ja-JP" altLang="en-US" sz="1050" b="0" i="0" u="none" strike="noStrike" dirty="0" smtClean="0">
                          <a:solidFill>
                            <a:schemeClr val="tx1"/>
                          </a:solidFill>
                          <a:effectLst/>
                          <a:latin typeface="+mj-ea"/>
                          <a:ea typeface="+mj-ea"/>
                        </a:rPr>
                        <a:t>年度から春、秋に　</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j-ea"/>
                          <a:ea typeface="+mj-ea"/>
                        </a:rPr>
                        <a:t>　実施）</a:t>
                      </a:r>
                      <a:endParaRPr lang="en-US" altLang="ja-JP" sz="105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j-ea"/>
                          <a:ea typeface="+mj-ea"/>
                        </a:rPr>
                        <a:t>･多言語マップの配架</a:t>
                      </a:r>
                      <a:r>
                        <a:rPr kumimoji="1" lang="en-US" altLang="ja-JP" sz="1050" b="0" dirty="0" smtClean="0">
                          <a:solidFill>
                            <a:schemeClr val="tx1"/>
                          </a:solidFill>
                          <a:latin typeface="+mj-ea"/>
                          <a:ea typeface="+mj-ea"/>
                        </a:rPr>
                        <a:t>(2017</a:t>
                      </a:r>
                      <a:r>
                        <a:rPr kumimoji="1" lang="ja-JP" altLang="en-US" sz="1050" b="0" dirty="0" smtClean="0">
                          <a:solidFill>
                            <a:schemeClr val="tx1"/>
                          </a:solidFill>
                          <a:latin typeface="+mj-ea"/>
                          <a:ea typeface="+mj-ea"/>
                        </a:rPr>
                        <a:t>年</a:t>
                      </a:r>
                      <a:r>
                        <a:rPr kumimoji="1" lang="en-US" altLang="ja-JP" sz="1050" b="0" dirty="0" smtClean="0">
                          <a:solidFill>
                            <a:schemeClr val="tx1"/>
                          </a:solidFill>
                          <a:latin typeface="+mj-ea"/>
                          <a:ea typeface="+mj-ea"/>
                        </a:rPr>
                        <a:t>5</a:t>
                      </a:r>
                      <a:r>
                        <a:rPr kumimoji="1" lang="ja-JP" altLang="en-US" sz="1050" b="0" dirty="0" smtClean="0">
                          <a:solidFill>
                            <a:schemeClr val="tx1"/>
                          </a:solidFill>
                          <a:latin typeface="+mj-ea"/>
                          <a:ea typeface="+mj-ea"/>
                        </a:rPr>
                        <a:t>月）</a:t>
                      </a:r>
                      <a:endParaRPr lang="ja-JP" altLang="en-US" sz="105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2">
                  <a:txBody>
                    <a:bodyPr/>
                    <a:lstStyle/>
                    <a:p>
                      <a:endParaRPr kumimoji="1" lang="ja-JP" altLang="en-US" dirty="0"/>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83593833"/>
                  </a:ext>
                </a:extLst>
              </a:tr>
              <a:tr h="1148680">
                <a:tc>
                  <a:txBody>
                    <a:bodyPr/>
                    <a:lstStyle/>
                    <a:p>
                      <a:r>
                        <a:rPr kumimoji="1" lang="en-US" altLang="ja-JP" sz="1050" dirty="0" smtClean="0">
                          <a:solidFill>
                            <a:schemeClr val="tx1"/>
                          </a:solidFill>
                        </a:rPr>
                        <a:t>11</a:t>
                      </a:r>
                      <a:endParaRPr kumimoji="1" lang="ja-JP" altLang="en-US" sz="105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smtClean="0">
                        <a:solidFill>
                          <a:srgbClr val="000000"/>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sz="105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125</a:t>
            </a:fld>
            <a:endParaRPr kumimoji="1" lang="ja-JP" altLang="en-US"/>
          </a:p>
        </p:txBody>
      </p:sp>
    </p:spTree>
    <p:extLst>
      <p:ext uri="{BB962C8B-B14F-4D97-AF65-F5344CB8AC3E}">
        <p14:creationId xmlns:p14="http://schemas.microsoft.com/office/powerpoint/2010/main" val="4527965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60840"/>
          <a:ext cx="8928991" cy="521970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60817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gridCol w="148816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73134">
                <a:tc>
                  <a:txBody>
                    <a:bodyPr/>
                    <a:lstStyle/>
                    <a:p>
                      <a:r>
                        <a:rPr kumimoji="1" lang="en-US" altLang="ja-JP" sz="1050" dirty="0" smtClean="0">
                          <a:solidFill>
                            <a:schemeClr val="tx1"/>
                          </a:solidFill>
                        </a:rPr>
                        <a:t>12</a:t>
                      </a:r>
                      <a:endParaRPr kumimoji="1" lang="ja-JP" altLang="en-US" sz="105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0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err="1" smtClean="0">
                          <a:solidFill>
                            <a:srgbClr val="000000"/>
                          </a:solidFill>
                          <a:effectLst/>
                          <a:latin typeface="ＭＳ Ｐゴシック"/>
                        </a:rPr>
                        <a:t>むろ</a:t>
                      </a:r>
                      <a:r>
                        <a:rPr lang="ja-JP" altLang="en-US" sz="1050" b="0" i="0" u="none" strike="noStrike" dirty="0" smtClean="0">
                          <a:solidFill>
                            <a:srgbClr val="000000"/>
                          </a:solidFill>
                          <a:effectLst/>
                          <a:latin typeface="ＭＳ Ｐゴシック"/>
                        </a:rPr>
                        <a:t>いけ園地</a:t>
                      </a:r>
                      <a:endParaRPr lang="en-US" altLang="ja-JP" sz="1050" b="0" i="0" u="none" strike="noStrike" dirty="0" smtClean="0">
                        <a:solidFill>
                          <a:srgbClr val="000000"/>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・ﾎｰﾑﾍﾟｰｼﾞの情報発信</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を強化</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施設・イベント検索サ　　　</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イトに登録しＰＲ</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2011</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月から随時）</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イベント情報、アクセ</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ス情報発信の強化　　</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9</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Osaka</a:t>
                      </a:r>
                      <a:r>
                        <a:rPr lang="ja-JP" altLang="en-US" sz="1050" b="0" i="0" u="none" strike="noStrike" baseline="0"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Free Wi‐Fi</a:t>
                      </a:r>
                      <a:r>
                        <a:rPr lang="ja-JP" altLang="en-US" sz="1050" b="0" i="0" u="none" strike="noStrike" dirty="0" smtClean="0">
                          <a:solidFill>
                            <a:schemeClr val="tx1"/>
                          </a:solidFill>
                          <a:effectLst/>
                          <a:latin typeface="ＭＳ Ｐゴシック"/>
                        </a:rPr>
                        <a:t>の設置</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2016</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3</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・ﾎｰﾑﾍﾟｰｼﾞﾘﾆｭｰｱﾙ　</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2018</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3</a:t>
                      </a:r>
                      <a:r>
                        <a:rPr lang="ja-JP" altLang="en-US" sz="1050" b="0" i="0" u="none" strike="noStrike" dirty="0" smtClean="0">
                          <a:solidFill>
                            <a:schemeClr val="tx1"/>
                          </a:solidFill>
                          <a:effectLst/>
                          <a:latin typeface="ＭＳ Ｐゴシック"/>
                        </a:rPr>
                        <a:t>月）</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r>
                      <a:br>
                        <a:rPr lang="en-US" altLang="ja-JP" sz="1050" b="0" i="0" u="none" strike="noStrike" dirty="0" smtClean="0">
                          <a:solidFill>
                            <a:schemeClr val="tx1"/>
                          </a:solidFill>
                          <a:effectLst/>
                          <a:latin typeface="ＭＳ Ｐゴシック"/>
                        </a:rPr>
                      </a:br>
                      <a:endParaRPr lang="ja-JP" altLang="en-US"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050" b="0" dirty="0" smtClean="0">
                          <a:solidFill>
                            <a:schemeClr val="tx1"/>
                          </a:solidFill>
                        </a:rPr>
                        <a:t>・開園を通年午前９時に</a:t>
                      </a:r>
                      <a:endParaRPr kumimoji="1" lang="en-US" altLang="ja-JP" sz="1050" b="0" dirty="0" smtClean="0">
                        <a:solidFill>
                          <a:schemeClr val="tx1"/>
                        </a:solidFill>
                      </a:endParaRPr>
                    </a:p>
                    <a:p>
                      <a:r>
                        <a:rPr kumimoji="1" lang="en-US" altLang="ja-JP" sz="1050" b="0" baseline="0" dirty="0" smtClean="0">
                          <a:solidFill>
                            <a:schemeClr val="tx1"/>
                          </a:solidFill>
                        </a:rPr>
                        <a:t>  </a:t>
                      </a:r>
                      <a:r>
                        <a:rPr kumimoji="1" lang="ja-JP" altLang="en-US" sz="1050" b="0" dirty="0" smtClean="0">
                          <a:solidFill>
                            <a:schemeClr val="tx1"/>
                          </a:solidFill>
                        </a:rPr>
                        <a:t>繰上げ、閉園を午後５</a:t>
                      </a:r>
                      <a:endParaRPr kumimoji="1" lang="en-US" altLang="ja-JP" sz="1050" b="0" dirty="0" smtClean="0">
                        <a:solidFill>
                          <a:schemeClr val="tx1"/>
                        </a:solidFill>
                      </a:endParaRPr>
                    </a:p>
                    <a:p>
                      <a:r>
                        <a:rPr kumimoji="1" lang="en-US" altLang="ja-JP" sz="1050" b="0" dirty="0" smtClean="0">
                          <a:solidFill>
                            <a:schemeClr val="tx1"/>
                          </a:solidFill>
                        </a:rPr>
                        <a:t>  </a:t>
                      </a:r>
                      <a:r>
                        <a:rPr kumimoji="1" lang="ja-JP" altLang="en-US" sz="1050" b="0" dirty="0" smtClean="0">
                          <a:solidFill>
                            <a:schemeClr val="tx1"/>
                          </a:solidFill>
                        </a:rPr>
                        <a:t>時に延長</a:t>
                      </a:r>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4</a:t>
                      </a:r>
                      <a:r>
                        <a:rPr kumimoji="1" lang="ja-JP" altLang="en-US" sz="1050" b="0" dirty="0" smtClean="0">
                          <a:solidFill>
                            <a:schemeClr val="tx1"/>
                          </a:solidFill>
                        </a:rPr>
                        <a:t>月）</a:t>
                      </a:r>
                      <a:endParaRPr kumimoji="1" lang="en-US" altLang="ja-JP" sz="1050" b="0" dirty="0" smtClean="0">
                        <a:solidFill>
                          <a:schemeClr val="tx1"/>
                        </a:solidFill>
                      </a:endParaRPr>
                    </a:p>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･多言語マップの配架（</a:t>
                      </a:r>
                      <a:r>
                        <a:rPr kumimoji="1" lang="en-US" altLang="ja-JP" sz="1050" b="0" dirty="0" smtClean="0">
                          <a:solidFill>
                            <a:schemeClr val="tx1"/>
                          </a:solidFill>
                        </a:rPr>
                        <a:t>2017</a:t>
                      </a:r>
                      <a:r>
                        <a:rPr kumimoji="1" lang="ja-JP" altLang="en-US" sz="1050" b="0" dirty="0" smtClean="0">
                          <a:solidFill>
                            <a:schemeClr val="tx1"/>
                          </a:solidFill>
                        </a:rPr>
                        <a:t>年</a:t>
                      </a:r>
                      <a:r>
                        <a:rPr kumimoji="1" lang="en-US" altLang="ja-JP" sz="1050" b="0" dirty="0" smtClean="0">
                          <a:solidFill>
                            <a:schemeClr val="tx1"/>
                          </a:solidFill>
                        </a:rPr>
                        <a:t>5</a:t>
                      </a:r>
                      <a:r>
                        <a:rPr kumimoji="1" lang="ja-JP" altLang="en-US" sz="1050" b="0" dirty="0" smtClean="0">
                          <a:solidFill>
                            <a:schemeClr val="tx1"/>
                          </a:solidFill>
                        </a:rPr>
                        <a:t>月）</a:t>
                      </a:r>
                      <a:endParaRPr lang="ja-JP" altLang="en-US"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134">
                <a:tc>
                  <a:txBody>
                    <a:bodyPr/>
                    <a:lstStyle/>
                    <a:p>
                      <a:r>
                        <a:rPr kumimoji="1" lang="en-US" altLang="ja-JP" sz="1050" dirty="0" smtClean="0"/>
                        <a:t>13</a:t>
                      </a:r>
                      <a:endParaRPr kumimoji="1" lang="ja-JP" alt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0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ＭＳ Ｐゴシック"/>
                        </a:rPr>
                        <a:t>なるかわ園地</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900" b="0" i="0" u="none" strike="noStrike" dirty="0" smtClean="0">
                        <a:solidFill>
                          <a:srgbClr val="FF0000"/>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・開園を通年午前９時に</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  </a:t>
                      </a:r>
                      <a:r>
                        <a:rPr kumimoji="1" lang="ja-JP" altLang="en-US" sz="1050" b="0" dirty="0" smtClean="0">
                          <a:solidFill>
                            <a:schemeClr val="tx1"/>
                          </a:solidFill>
                        </a:rPr>
                        <a:t>繰上げ、閉園を午後５</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  </a:t>
                      </a:r>
                      <a:r>
                        <a:rPr kumimoji="1" lang="ja-JP" altLang="en-US" sz="1050" b="0" dirty="0" smtClean="0">
                          <a:solidFill>
                            <a:schemeClr val="tx1"/>
                          </a:solidFill>
                        </a:rPr>
                        <a:t>時に延長</a:t>
                      </a:r>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4</a:t>
                      </a:r>
                      <a:r>
                        <a:rPr kumimoji="1" lang="ja-JP" altLang="en-US" sz="1050" b="0" dirty="0" smtClean="0">
                          <a:solidFill>
                            <a:schemeClr val="tx1"/>
                          </a:solidFill>
                        </a:rPr>
                        <a:t>月）</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dirty="0" smtClean="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･多言語マップの配架（</a:t>
                      </a:r>
                      <a:r>
                        <a:rPr kumimoji="1" lang="en-US" altLang="ja-JP" sz="1050" b="0" dirty="0" smtClean="0">
                          <a:solidFill>
                            <a:schemeClr val="tx1"/>
                          </a:solidFill>
                        </a:rPr>
                        <a:t>2017</a:t>
                      </a:r>
                      <a:r>
                        <a:rPr kumimoji="1" lang="ja-JP" altLang="en-US" sz="1050" b="0" dirty="0" smtClean="0">
                          <a:solidFill>
                            <a:schemeClr val="tx1"/>
                          </a:solidFill>
                        </a:rPr>
                        <a:t>年</a:t>
                      </a:r>
                      <a:r>
                        <a:rPr kumimoji="1" lang="en-US" altLang="ja-JP" sz="1050" b="0" dirty="0" smtClean="0">
                          <a:solidFill>
                            <a:schemeClr val="tx1"/>
                          </a:solidFill>
                        </a:rPr>
                        <a:t>5</a:t>
                      </a:r>
                      <a:r>
                        <a:rPr kumimoji="1" lang="ja-JP" altLang="en-US" sz="1050" b="0" dirty="0" smtClean="0">
                          <a:solidFill>
                            <a:schemeClr val="tx1"/>
                          </a:solidFill>
                        </a:rPr>
                        <a:t>月）</a:t>
                      </a:r>
                      <a:endParaRPr lang="ja-JP" altLang="en-US"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3134">
                <a:tc>
                  <a:txBody>
                    <a:bodyPr/>
                    <a:lstStyle/>
                    <a:p>
                      <a:r>
                        <a:rPr kumimoji="1" lang="en-US" altLang="ja-JP" sz="1050" dirty="0" smtClean="0"/>
                        <a:t>14</a:t>
                      </a:r>
                      <a:endParaRPr kumimoji="1" lang="ja-JP" alt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0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ＭＳ Ｐゴシック"/>
                        </a:rPr>
                        <a:t>ちはや園地</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dirty="0" smtClean="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・多言語マップの配架</a:t>
                      </a:r>
                      <a:endParaRPr kumimoji="1" lang="en-US" altLang="ja-JP" sz="1050" b="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n-ea"/>
                          <a:ea typeface="+mn-ea"/>
                        </a:rPr>
                        <a:t>  </a:t>
                      </a:r>
                      <a:r>
                        <a:rPr kumimoji="1" lang="ja-JP" altLang="en-US" sz="1050" b="0" dirty="0" smtClean="0">
                          <a:solidFill>
                            <a:schemeClr val="tx1"/>
                          </a:solidFill>
                          <a:latin typeface="+mn-ea"/>
                          <a:ea typeface="+mn-ea"/>
                        </a:rPr>
                        <a:t>（</a:t>
                      </a:r>
                      <a:r>
                        <a:rPr kumimoji="1" lang="en-US" altLang="ja-JP" sz="1050" b="0" dirty="0" smtClean="0">
                          <a:solidFill>
                            <a:schemeClr val="tx1"/>
                          </a:solidFill>
                          <a:latin typeface="+mn-ea"/>
                          <a:ea typeface="+mn-ea"/>
                        </a:rPr>
                        <a:t>2017</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5</a:t>
                      </a:r>
                      <a:r>
                        <a:rPr kumimoji="1" lang="ja-JP" altLang="en-US" sz="1050" b="0" dirty="0" smtClean="0">
                          <a:solidFill>
                            <a:schemeClr val="tx1"/>
                          </a:solidFill>
                          <a:latin typeface="+mn-ea"/>
                          <a:ea typeface="+mn-ea"/>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・村営施設などとの連携</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  -</a:t>
                      </a:r>
                      <a:r>
                        <a:rPr kumimoji="1" lang="ja-JP" altLang="en-US" sz="1050" b="0" dirty="0" smtClean="0">
                          <a:solidFill>
                            <a:schemeClr val="tx1"/>
                          </a:solidFill>
                        </a:rPr>
                        <a:t>春祭り、夏祭りを実施</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  </a:t>
                      </a:r>
                      <a:r>
                        <a:rPr kumimoji="1" lang="ja-JP" altLang="en-US" sz="1050" b="0" dirty="0" smtClean="0">
                          <a:solidFill>
                            <a:schemeClr val="tx1"/>
                          </a:solidFill>
                        </a:rPr>
                        <a:t>（</a:t>
                      </a:r>
                      <a:r>
                        <a:rPr kumimoji="1" lang="en-US" altLang="ja-JP" sz="1050" b="0" dirty="0" smtClean="0">
                          <a:solidFill>
                            <a:schemeClr val="tx1"/>
                          </a:solidFill>
                        </a:rPr>
                        <a:t>2012</a:t>
                      </a:r>
                      <a:r>
                        <a:rPr kumimoji="1" lang="ja-JP" altLang="en-US" sz="1050" b="0" dirty="0" smtClean="0">
                          <a:solidFill>
                            <a:schemeClr val="tx1"/>
                          </a:solidFill>
                        </a:rPr>
                        <a:t>年度から</a:t>
                      </a:r>
                      <a:r>
                        <a:rPr kumimoji="1" lang="en-US" altLang="ja-JP" sz="1050" b="0" dirty="0" smtClean="0">
                          <a:solidFill>
                            <a:schemeClr val="tx1"/>
                          </a:solidFill>
                        </a:rPr>
                        <a:t>4</a:t>
                      </a:r>
                      <a:r>
                        <a:rPr kumimoji="1" lang="ja-JP" altLang="en-US" sz="1050" b="0" dirty="0" smtClean="0">
                          <a:solidFill>
                            <a:schemeClr val="tx1"/>
                          </a:solidFill>
                        </a:rPr>
                        <a:t>月、</a:t>
                      </a:r>
                      <a:r>
                        <a:rPr kumimoji="1" lang="en-US" altLang="ja-JP" sz="1050" b="0" dirty="0" smtClean="0">
                          <a:solidFill>
                            <a:schemeClr val="tx1"/>
                          </a:solidFill>
                        </a:rPr>
                        <a:t>8</a:t>
                      </a:r>
                      <a:r>
                        <a:rPr kumimoji="1" lang="ja-JP" altLang="en-US" sz="1050" b="0" dirty="0" smtClean="0">
                          <a:solidFill>
                            <a:schemeClr val="tx1"/>
                          </a:solidFill>
                        </a:rPr>
                        <a:t>月</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  </a:t>
                      </a:r>
                      <a:r>
                        <a:rPr kumimoji="1" lang="ja-JP" altLang="en-US" sz="1050" b="0" dirty="0" smtClean="0">
                          <a:solidFill>
                            <a:schemeClr val="tx1"/>
                          </a:solidFill>
                        </a:rPr>
                        <a:t>に実施）</a:t>
                      </a:r>
                      <a:endParaRPr kumimoji="1" lang="en-US" altLang="ja-JP" sz="105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050" b="0" dirty="0" smtClean="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3134">
                <a:tc>
                  <a:txBody>
                    <a:bodyPr/>
                    <a:lstStyle/>
                    <a:p>
                      <a:r>
                        <a:rPr kumimoji="1" lang="en-US" altLang="ja-JP" sz="1050" dirty="0" smtClean="0">
                          <a:solidFill>
                            <a:schemeClr val="tx1"/>
                          </a:solidFill>
                        </a:rPr>
                        <a:t>15</a:t>
                      </a:r>
                      <a:endParaRPr kumimoji="1" lang="ja-JP" altLang="en-US" sz="105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0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ＭＳ Ｐゴシック"/>
                        </a:rPr>
                        <a:t>ほりご園地</a:t>
                      </a:r>
                      <a:endParaRPr lang="en-US" altLang="ja-JP" sz="1050" b="0" i="0" u="none" strike="noStrike" dirty="0" smtClean="0">
                        <a:solidFill>
                          <a:srgbClr val="000000"/>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・ﾎｰﾑﾍﾟｰｼﾞの情報発信</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を強化</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予約状況確認ページ　　</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2011</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6</a:t>
                      </a:r>
                      <a:r>
                        <a:rPr lang="ja-JP" altLang="en-US" sz="1050" b="0" i="0" u="none" strike="noStrike" dirty="0" smtClean="0">
                          <a:solidFill>
                            <a:schemeClr val="tx1"/>
                          </a:solidFill>
                          <a:effectLst/>
                          <a:latin typeface="ＭＳ Ｐゴシック"/>
                        </a:rPr>
                        <a:t>月～）</a:t>
                      </a:r>
                      <a:br>
                        <a:rPr lang="ja-JP" altLang="en-US" sz="1050" b="0" i="0" u="none" strike="noStrike" dirty="0" smtClean="0">
                          <a:solidFill>
                            <a:schemeClr val="tx1"/>
                          </a:solidFill>
                          <a:effectLst/>
                          <a:latin typeface="ＭＳ Ｐゴシック"/>
                        </a:rPr>
                      </a:b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-Facebook</a:t>
                      </a:r>
                      <a:r>
                        <a:rPr lang="ja-JP" altLang="en-US" sz="1050" b="0" i="0" u="none" strike="noStrike" dirty="0" smtClean="0">
                          <a:solidFill>
                            <a:schemeClr val="tx1"/>
                          </a:solidFill>
                          <a:effectLst/>
                          <a:latin typeface="ＭＳ Ｐゴシック"/>
                        </a:rPr>
                        <a:t>を開始</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5</a:t>
                      </a:r>
                      <a:r>
                        <a:rPr lang="ja-JP" altLang="en-US" sz="1050" b="0" i="0" u="none" strike="noStrike" dirty="0" smtClean="0">
                          <a:solidFill>
                            <a:schemeClr val="tx1"/>
                          </a:solidFill>
                          <a:effectLst/>
                          <a:latin typeface="ＭＳ Ｐゴシック"/>
                        </a:rPr>
                        <a:t>月～）</a:t>
                      </a:r>
                      <a:br>
                        <a:rPr lang="ja-JP" altLang="en-US" sz="1050" b="0" i="0" u="none" strike="noStrike" dirty="0" smtClean="0">
                          <a:solidFill>
                            <a:schemeClr val="tx1"/>
                          </a:solidFill>
                          <a:effectLst/>
                          <a:latin typeface="ＭＳ Ｐゴシック"/>
                        </a:rPr>
                      </a:b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ｲﾝﾀｰﾈｯﾄによる宿泊</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ja-JP" altLang="en-US" sz="1050" b="0" i="0" u="none" strike="noStrike" baseline="0"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予約開始（</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8</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地元泉南市観光協会</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ホームページとのリンク   </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2016</a:t>
                      </a:r>
                      <a:r>
                        <a:rPr lang="ja-JP" altLang="en-US" sz="1050" b="0" i="0" u="none" strike="noStrike" dirty="0" smtClean="0">
                          <a:solidFill>
                            <a:schemeClr val="tx1"/>
                          </a:solidFill>
                          <a:effectLst/>
                          <a:latin typeface="ＭＳ Ｐゴシック"/>
                        </a:rPr>
                        <a:t>年）</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Osaka</a:t>
                      </a:r>
                      <a:r>
                        <a:rPr lang="ja-JP" altLang="en-US" sz="1050" b="0" i="0" u="none" strike="noStrike" baseline="0"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Free Wi‐Fi</a:t>
                      </a:r>
                      <a:r>
                        <a:rPr lang="ja-JP" altLang="en-US" sz="1050" b="0" i="0" u="none" strike="noStrike" dirty="0" err="1" smtClean="0">
                          <a:solidFill>
                            <a:schemeClr val="tx1"/>
                          </a:solidFill>
                          <a:effectLst/>
                          <a:latin typeface="ＭＳ Ｐゴシック"/>
                        </a:rPr>
                        <a:t>の設</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置（</a:t>
                      </a:r>
                      <a:r>
                        <a:rPr lang="en-US" altLang="ja-JP" sz="1050" b="0" i="0" u="none" strike="noStrike" dirty="0" smtClean="0">
                          <a:solidFill>
                            <a:schemeClr val="tx1"/>
                          </a:solidFill>
                          <a:effectLst/>
                          <a:latin typeface="ＭＳ Ｐゴシック"/>
                        </a:rPr>
                        <a:t>2016</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3</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auto" latinLnBrk="0" hangingPunct="1">
                        <a:lnSpc>
                          <a:spcPct val="100000"/>
                        </a:lnSpc>
                        <a:spcBef>
                          <a:spcPts val="0"/>
                        </a:spcBef>
                        <a:spcAft>
                          <a:spcPts val="0"/>
                        </a:spcAft>
                        <a:buClrTx/>
                        <a:buSzTx/>
                        <a:buFontTx/>
                        <a:buNone/>
                        <a:tabLst/>
                        <a:defRPr/>
                      </a:pPr>
                      <a:endParaRPr lang="ja-JP" altLang="en-US"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・チェックインやチェックア</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ウトの時間選択を、利用</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者の希望に応じて柔軟</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に対応（</a:t>
                      </a:r>
                      <a:r>
                        <a:rPr lang="en-US" altLang="ja-JP" sz="1050" b="0" i="0" u="none" strike="noStrike" dirty="0" smtClean="0">
                          <a:solidFill>
                            <a:schemeClr val="tx1"/>
                          </a:solidFill>
                          <a:effectLst/>
                          <a:latin typeface="ＭＳ Ｐゴシック"/>
                        </a:rPr>
                        <a:t>2014</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・ﾆｰｽﾞを見据えた物販の</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実施</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販売する飲料の種類を増加（</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収穫体験の野菜を夕食の食材として提供（</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12</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・ニーズを踏まえた新た</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baseline="0" dirty="0" smtClean="0">
                          <a:solidFill>
                            <a:schemeClr val="tx1"/>
                          </a:solidFill>
                        </a:rPr>
                        <a:t>  </a:t>
                      </a:r>
                      <a:r>
                        <a:rPr kumimoji="1" lang="ja-JP" altLang="en-US" sz="1050" b="0" dirty="0" smtClean="0">
                          <a:solidFill>
                            <a:schemeClr val="tx1"/>
                          </a:solidFill>
                        </a:rPr>
                        <a:t>なｲﾍﾞﾝﾄ・ﾌﾟﾗﾝの企画、</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  </a:t>
                      </a:r>
                      <a:r>
                        <a:rPr kumimoji="1" lang="ja-JP" altLang="en-US" sz="1050" b="0" dirty="0" smtClean="0">
                          <a:solidFill>
                            <a:schemeClr val="tx1"/>
                          </a:solidFill>
                        </a:rPr>
                        <a:t>実施</a:t>
                      </a:r>
                      <a:endParaRPr kumimoji="1" lang="en-US" altLang="ja-JP" sz="105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人気ｲﾍﾞﾝﾄ（もちつき大 </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会）の日数を増加（</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12</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さとやま祭りの実施（</a:t>
                      </a:r>
                      <a:r>
                        <a:rPr lang="en-US" altLang="ja-JP" sz="1050" b="0" i="0" u="none" strike="noStrike" dirty="0" smtClean="0">
                          <a:solidFill>
                            <a:schemeClr val="tx1"/>
                          </a:solidFill>
                          <a:effectLst/>
                          <a:latin typeface="ＭＳ Ｐゴシック"/>
                        </a:rPr>
                        <a:t>2016</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12</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ｲﾝﾀｰﾈｯﾄ宿泊予約で</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割引特典つきﾌﾟﾗﾝを提</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供（</a:t>
                      </a:r>
                      <a:r>
                        <a:rPr lang="en-US" altLang="ja-JP" sz="1050" b="0" i="0" u="none" strike="noStrike" dirty="0" smtClean="0">
                          <a:solidFill>
                            <a:schemeClr val="tx1"/>
                          </a:solidFill>
                          <a:effectLst/>
                          <a:latin typeface="ＭＳ Ｐゴシック"/>
                        </a:rPr>
                        <a:t>2014</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1</a:t>
                      </a:r>
                      <a:r>
                        <a:rPr lang="ja-JP" altLang="en-US" sz="105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126</a:t>
            </a:fld>
            <a:endParaRPr kumimoji="1" lang="ja-JP" altLang="en-US"/>
          </a:p>
        </p:txBody>
      </p:sp>
    </p:spTree>
    <p:extLst>
      <p:ext uri="{BB962C8B-B14F-4D97-AF65-F5344CB8AC3E}">
        <p14:creationId xmlns:p14="http://schemas.microsoft.com/office/powerpoint/2010/main" val="378686962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60840"/>
          <a:ext cx="8928991" cy="591312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gridCol w="148816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73134">
                <a:tc>
                  <a:txBody>
                    <a:bodyPr/>
                    <a:lstStyle/>
                    <a:p>
                      <a:r>
                        <a:rPr kumimoji="1" lang="en-US" altLang="ja-JP" sz="1100" dirty="0" smtClean="0">
                          <a:solidFill>
                            <a:schemeClr val="tx1"/>
                          </a:solidFill>
                        </a:rPr>
                        <a:t>16</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住吉公園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イラスト、写真、マップ</a:t>
                      </a:r>
                      <a:endParaRPr lang="en-US" altLang="ja-JP" sz="1100" b="0" i="0" u="none" strike="noStrike" dirty="0" smtClean="0">
                        <a:solidFill>
                          <a:schemeClr val="tx1"/>
                        </a:solidFill>
                        <a:effectLst/>
                        <a:latin typeface="ＭＳ Ｐゴシック"/>
                      </a:endParaRPr>
                    </a:p>
                    <a:p>
                      <a:pPr marL="85725"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を掲載</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a:t>
                      </a:r>
                      <a:br>
                        <a:rPr lang="en-US" altLang="ja-JP"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-Facebook</a:t>
                      </a:r>
                      <a:r>
                        <a:rPr lang="ja-JP" altLang="en-US" sz="1100" b="0" i="0" u="none" strike="noStrike" dirty="0" smtClean="0">
                          <a:solidFill>
                            <a:schemeClr val="tx1"/>
                          </a:solidFill>
                          <a:effectLst/>
                          <a:latin typeface="ＭＳ Ｐゴシック"/>
                        </a:rPr>
                        <a:t>を開始（</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・体育館改修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・便所改修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82563" indent="-182563" algn="l" fontAlgn="ctr"/>
                      <a:r>
                        <a:rPr lang="ja-JP" altLang="en-US" sz="1100" b="0" i="0" u="none" strike="noStrike" dirty="0" smtClean="0">
                          <a:solidFill>
                            <a:schemeClr val="tx1"/>
                          </a:solidFill>
                          <a:effectLst/>
                          <a:latin typeface="ＭＳ Ｐゴシック"/>
                        </a:rPr>
                        <a:t>・ボランティアとの連携</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高齢者や</a:t>
                      </a:r>
                      <a:r>
                        <a:rPr lang="ja-JP" altLang="en-US" sz="1100" b="0" i="0" u="none" strike="noStrike" dirty="0" err="1" smtClean="0">
                          <a:solidFill>
                            <a:schemeClr val="tx1"/>
                          </a:solidFill>
                          <a:effectLst/>
                          <a:latin typeface="ＭＳ Ｐゴシック"/>
                        </a:rPr>
                        <a:t>障がい</a:t>
                      </a:r>
                      <a:r>
                        <a:rPr lang="ja-JP" altLang="en-US" sz="1100" b="0" i="0" u="none" strike="noStrike" dirty="0" smtClean="0">
                          <a:solidFill>
                            <a:schemeClr val="tx1"/>
                          </a:solidFill>
                          <a:effectLst/>
                          <a:latin typeface="ＭＳ Ｐゴシック"/>
                        </a:rPr>
                        <a:t>者の </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利用をサポートする </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ﾋｰﾘﾝｸﾞｶﾞｰﾃﾞﾅｰの養　</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成講座を開講し、ﾎﾞﾗﾝﾃｨｱｸﾞﾙｰﾌﾟを育成（</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定期的に公園新聞にイベント情報を掲載（</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なｲﾍﾞﾝﾄ・ﾌﾟﾗﾝの企画、</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実施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dirty="0" smtClean="0">
                          <a:solidFill>
                            <a:schemeClr val="tx1"/>
                          </a:solidFill>
                          <a:effectLst/>
                          <a:latin typeface="ＭＳ Ｐゴシック"/>
                        </a:rPr>
                        <a:t>例）</a:t>
                      </a:r>
                      <a:r>
                        <a:rPr lang="ja-JP" altLang="en-US" sz="1100" b="0" i="0" u="none" strike="noStrike" dirty="0" smtClean="0">
                          <a:solidFill>
                            <a:schemeClr val="tx1"/>
                          </a:solidFill>
                          <a:effectLst/>
                          <a:latin typeface="ＭＳ Ｐゴシック"/>
                        </a:rPr>
                        <a:t>自然観察会など、高齢者の興味等に配慮した自然観察会、親子参加型の工作プログラム</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住之江公園と連携したフェスタ・マルシェ開催</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花と水の広場で夜の音楽ライブ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dirty="0" smtClean="0">
                          <a:solidFill>
                            <a:schemeClr val="tx1"/>
                          </a:solidFill>
                          <a:effectLst/>
                          <a:latin typeface="ＭＳ Ｐゴシック"/>
                        </a:rPr>
                        <a:t>・利用者のﾏﾅｰｱｯﾌﾟに </a:t>
                      </a:r>
                      <a:endParaRPr kumimoji="1"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dirty="0" smtClean="0">
                          <a:solidFill>
                            <a:schemeClr val="tx1"/>
                          </a:solidFill>
                          <a:effectLst/>
                          <a:latin typeface="ＭＳ Ｐゴシック"/>
                        </a:rPr>
                        <a:t> </a:t>
                      </a:r>
                      <a:r>
                        <a:rPr kumimoji="1" lang="ja-JP" altLang="en-US" sz="1100" b="0" i="0" u="none" strike="noStrike" dirty="0" smtClean="0">
                          <a:solidFill>
                            <a:schemeClr val="tx1"/>
                          </a:solidFill>
                          <a:effectLst/>
                          <a:latin typeface="ＭＳ Ｐゴシック"/>
                        </a:rPr>
                        <a:t>向けた啓発</a:t>
                      </a:r>
                      <a:endParaRPr kumimoji="1"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dirty="0" smtClean="0">
                          <a:solidFill>
                            <a:schemeClr val="tx1"/>
                          </a:solidFill>
                          <a:effectLst/>
                          <a:latin typeface="ＭＳ Ｐゴシック"/>
                        </a:rPr>
                        <a:t>  -</a:t>
                      </a:r>
                      <a:r>
                        <a:rPr kumimoji="1" lang="ja-JP" altLang="en-US" sz="1100" b="0" i="0" u="none" strike="noStrike" dirty="0" smtClean="0">
                          <a:solidFill>
                            <a:schemeClr val="tx1"/>
                          </a:solidFill>
                          <a:effectLst/>
                          <a:latin typeface="ＭＳ Ｐゴシック"/>
                        </a:rPr>
                        <a:t>犬の糞用トイレ設置、</a:t>
                      </a:r>
                      <a:endParaRPr kumimoji="1"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dirty="0" smtClean="0">
                          <a:solidFill>
                            <a:schemeClr val="tx1"/>
                          </a:solidFill>
                          <a:effectLst/>
                          <a:latin typeface="ＭＳ Ｐゴシック"/>
                        </a:rPr>
                        <a:t>   </a:t>
                      </a:r>
                      <a:r>
                        <a:rPr kumimoji="1" lang="ja-JP" altLang="en-US" sz="1100" b="0" i="0" u="none" strike="noStrike" dirty="0" smtClean="0">
                          <a:solidFill>
                            <a:schemeClr val="tx1"/>
                          </a:solidFill>
                          <a:effectLst/>
                          <a:latin typeface="ＭＳ Ｐゴシック"/>
                        </a:rPr>
                        <a:t>犬のしつけ教室開催</a:t>
                      </a:r>
                      <a:endParaRPr kumimoji="1"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dirty="0" smtClean="0">
                          <a:solidFill>
                            <a:schemeClr val="tx1"/>
                          </a:solidFill>
                          <a:effectLst/>
                          <a:latin typeface="ＭＳ Ｐゴシック"/>
                        </a:rPr>
                        <a:t>   </a:t>
                      </a:r>
                      <a:r>
                        <a:rPr kumimoji="1" lang="ja-JP" altLang="en-US" sz="1100" b="0" i="0" u="none" strike="noStrike" dirty="0" smtClean="0">
                          <a:solidFill>
                            <a:schemeClr val="tx1"/>
                          </a:solidFill>
                          <a:effectLst/>
                          <a:latin typeface="ＭＳ Ｐゴシック"/>
                        </a:rPr>
                        <a:t>（</a:t>
                      </a:r>
                      <a:r>
                        <a:rPr kumimoji="1" lang="en-US" altLang="ja-JP" sz="1100" b="0" i="0" u="none" strike="noStrike" dirty="0" smtClean="0">
                          <a:solidFill>
                            <a:schemeClr val="tx1"/>
                          </a:solidFill>
                          <a:effectLst/>
                          <a:latin typeface="ＭＳ Ｐゴシック"/>
                        </a:rPr>
                        <a:t>2006</a:t>
                      </a:r>
                      <a:r>
                        <a:rPr kumimoji="1" lang="ja-JP" altLang="en-US" sz="1100" b="0" i="0" u="none" strike="noStrike" dirty="0" smtClean="0">
                          <a:solidFill>
                            <a:schemeClr val="tx1"/>
                          </a:solidFill>
                          <a:effectLst/>
                          <a:latin typeface="ＭＳ Ｐゴシック"/>
                        </a:rPr>
                        <a:t>年</a:t>
                      </a:r>
                      <a:r>
                        <a:rPr kumimoji="1" lang="en-US" altLang="ja-JP" sz="1100" b="0" i="0" u="none" strike="noStrike" dirty="0" smtClean="0">
                          <a:solidFill>
                            <a:schemeClr val="tx1"/>
                          </a:solidFill>
                          <a:effectLst/>
                          <a:latin typeface="ＭＳ Ｐゴシック"/>
                        </a:rPr>
                        <a:t>11</a:t>
                      </a:r>
                      <a:r>
                        <a:rPr kumimoji="1" lang="ja-JP" altLang="en-US" sz="1100" b="0" i="0" u="none" strike="noStrike" dirty="0" smtClean="0">
                          <a:solidFill>
                            <a:schemeClr val="tx1"/>
                          </a:solidFill>
                          <a:effectLst/>
                          <a:latin typeface="ＭＳ Ｐゴシック"/>
                        </a:rPr>
                        <a:t>月～）</a:t>
                      </a:r>
                      <a:endParaRPr kumimoji="1" lang="ja-JP" altLang="en-US" sz="110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2270760">
                <a:tc>
                  <a:txBody>
                    <a:bodyPr/>
                    <a:lstStyle/>
                    <a:p>
                      <a:r>
                        <a:rPr kumimoji="1" lang="en-US" altLang="ja-JP" sz="1100" dirty="0" smtClean="0">
                          <a:solidFill>
                            <a:schemeClr val="tx1"/>
                          </a:solidFill>
                        </a:rPr>
                        <a:t>17</a:t>
                      </a:r>
                    </a:p>
                    <a:p>
                      <a:r>
                        <a:rPr kumimoji="1" lang="en-US" altLang="ja-JP" sz="1100" dirty="0" smtClean="0">
                          <a:solidFill>
                            <a:schemeClr val="tx1"/>
                          </a:solidFill>
                        </a:rPr>
                        <a:t>18</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浜寺公園</a:t>
                      </a:r>
                      <a:endParaRPr lang="en-US" altLang="ja-JP" sz="1100" b="0" i="0" u="none" strike="noStrike" dirty="0" smtClean="0">
                        <a:solidFill>
                          <a:srgbClr val="000000"/>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（プール含）</a:t>
                      </a:r>
                      <a:endParaRPr lang="en-US" altLang="ja-JP" sz="1100" b="0" i="0" u="none" strike="noStrike" dirty="0" smtClean="0">
                        <a:solidFill>
                          <a:srgbClr val="000000"/>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イラスト、写真、マップ </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を掲載</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ﾃﾞｼﾞﾀﾙ･ｱｰｶｲﾌﾞｽを開</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設。公園の歴史を紹</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介するなど、公園の</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魅力を</a:t>
                      </a:r>
                      <a:r>
                        <a:rPr lang="en-US" altLang="ja-JP" sz="1100" b="0" i="0" u="none" strike="noStrike" dirty="0" smtClean="0">
                          <a:solidFill>
                            <a:schemeClr val="tx1"/>
                          </a:solidFill>
                          <a:effectLst/>
                          <a:latin typeface="ＭＳ Ｐゴシック"/>
                        </a:rPr>
                        <a:t>PR</a:t>
                      </a: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・プールサイド休憩スペースの拡大（</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・アーチェリー場改修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・プール改修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年７月～）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定期的な公園新聞の発行、イベント情報の発信（</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indent="0" algn="l" fontAlgn="ctr"/>
                      <a:r>
                        <a:rPr lang="ja-JP" altLang="en-US" sz="1100" b="0" i="0" u="none" strike="noStrike" dirty="0" smtClean="0">
                          <a:solidFill>
                            <a:schemeClr val="tx1"/>
                          </a:solidFill>
                          <a:effectLst/>
                          <a:latin typeface="ＭＳ Ｐゴシック"/>
                        </a:rPr>
                        <a:t>・窓口対応の充実強化</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利用者アンケートに </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よりニーズを把握。見</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所や見頃の花などの</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情報を職員で共有し、</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問合せに対応</a:t>
                      </a:r>
                      <a:endParaRPr lang="en-US" altLang="ja-JP" sz="1100" b="0" i="0" u="none" strike="noStrike" dirty="0" smtClean="0">
                        <a:solidFill>
                          <a:schemeClr val="tx1"/>
                        </a:solidFill>
                        <a:effectLst/>
                        <a:latin typeface="ＭＳ Ｐゴシック"/>
                      </a:endParaRPr>
                    </a:p>
                    <a:p>
                      <a:pPr marL="0" indent="0" algn="l" fontAlgn="ctr"/>
                      <a:r>
                        <a:rPr lang="ja-JP" altLang="en-US" sz="1100" b="0" i="0" u="none" strike="noStrike" dirty="0" smtClean="0">
                          <a:solidFill>
                            <a:schemeClr val="tx1"/>
                          </a:solidFill>
                          <a:effectLst/>
                          <a:latin typeface="ＭＳ Ｐゴシック"/>
                        </a:rPr>
                        <a:t>・公園パンフレットの多</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言語化（</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 なｲﾍﾞﾝﾄ・ﾌﾟﾗﾝの企画、</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実施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例）メダリストによる水泳教室、子供の走り方教室、松林散策イベント、子ども汽車フリーパス</a:t>
                      </a:r>
                      <a:r>
                        <a:rPr lang="en-US" altLang="ja-JP" sz="1100" b="0" i="0" u="none" strike="noStrike" dirty="0" smtClean="0">
                          <a:solidFill>
                            <a:schemeClr val="tx1"/>
                          </a:solidFill>
                          <a:effectLst/>
                          <a:latin typeface="ＭＳ Ｐゴシック"/>
                        </a:rPr>
                        <a:t>Day</a:t>
                      </a:r>
                      <a:r>
                        <a:rPr lang="ja-JP" altLang="en-US" sz="1100" b="0" i="0" u="none" strike="noStrike" dirty="0" err="1"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浜寺ローズカーニバルなど</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dirty="0" smtClean="0">
                          <a:solidFill>
                            <a:schemeClr val="tx1"/>
                          </a:solidFill>
                          <a:effectLst/>
                          <a:latin typeface="ＭＳ Ｐゴシック"/>
                        </a:rPr>
                        <a:t>・利用者のﾏﾅｰｱｯﾌﾟに</a:t>
                      </a:r>
                      <a:r>
                        <a:rPr kumimoji="1" lang="en-US" altLang="ja-JP" sz="1100" b="0" i="0" u="none" strike="noStrike" dirty="0" smtClean="0">
                          <a:solidFill>
                            <a:schemeClr val="tx1"/>
                          </a:solidFill>
                          <a:effectLst/>
                          <a:latin typeface="ＭＳ Ｐゴシック"/>
                        </a:rPr>
                        <a:t> </a:t>
                      </a:r>
                      <a:r>
                        <a:rPr kumimoji="1" lang="ja-JP" altLang="en-US" sz="1100" b="0" i="0" u="none" strike="noStrike" dirty="0" smtClean="0">
                          <a:solidFill>
                            <a:schemeClr val="tx1"/>
                          </a:solidFill>
                          <a:effectLst/>
                          <a:latin typeface="ＭＳ Ｐゴシック"/>
                        </a:rPr>
                        <a:t>向けた啓発</a:t>
                      </a:r>
                      <a:endParaRPr kumimoji="1"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dirty="0" smtClean="0">
                          <a:solidFill>
                            <a:schemeClr val="tx1"/>
                          </a:solidFill>
                          <a:effectLst/>
                          <a:latin typeface="ＭＳ Ｐゴシック"/>
                        </a:rPr>
                        <a:t>-</a:t>
                      </a:r>
                      <a:r>
                        <a:rPr kumimoji="1" lang="ja-JP" altLang="en-US" sz="1100" b="0" i="0" u="none" strike="noStrike" dirty="0" smtClean="0">
                          <a:solidFill>
                            <a:schemeClr val="tx1"/>
                          </a:solidFill>
                          <a:effectLst/>
                          <a:latin typeface="ＭＳ Ｐゴシック"/>
                        </a:rPr>
                        <a:t>遊具等の利用を巡視やﾎｰﾑﾍﾟｰｼﾞで注意</a:t>
                      </a:r>
                      <a:endParaRPr kumimoji="1"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dirty="0" smtClean="0">
                          <a:solidFill>
                            <a:schemeClr val="tx1"/>
                          </a:solidFill>
                          <a:effectLst/>
                          <a:latin typeface="ＭＳ Ｐゴシック"/>
                        </a:rPr>
                        <a:t> </a:t>
                      </a:r>
                      <a:r>
                        <a:rPr kumimoji="1" lang="ja-JP" altLang="en-US" sz="1100" b="0" i="0" u="none" strike="noStrike" dirty="0" smtClean="0">
                          <a:solidFill>
                            <a:schemeClr val="tx1"/>
                          </a:solidFill>
                          <a:effectLst/>
                          <a:latin typeface="ＭＳ Ｐゴシック"/>
                        </a:rPr>
                        <a:t>喚起</a:t>
                      </a:r>
                      <a:endParaRPr kumimoji="1" lang="ja-JP" altLang="en-US" sz="1100" b="0" u="none"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127</a:t>
            </a:fld>
            <a:endParaRPr kumimoji="1" lang="ja-JP" altLang="en-US"/>
          </a:p>
        </p:txBody>
      </p:sp>
    </p:spTree>
    <p:extLst>
      <p:ext uri="{BB962C8B-B14F-4D97-AF65-F5344CB8AC3E}">
        <p14:creationId xmlns:p14="http://schemas.microsoft.com/office/powerpoint/2010/main" val="200213218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60840"/>
          <a:ext cx="8928991" cy="5156392"/>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gridCol w="148816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4622992">
                <a:tc>
                  <a:txBody>
                    <a:bodyPr/>
                    <a:lstStyle/>
                    <a:p>
                      <a:r>
                        <a:rPr kumimoji="1" lang="en-US" altLang="ja-JP" sz="1100" dirty="0" smtClean="0">
                          <a:solidFill>
                            <a:schemeClr val="tx1"/>
                          </a:solidFill>
                        </a:rPr>
                        <a:t>19</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箕面公園</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（全般）</a:t>
                      </a:r>
                      <a:endParaRPr lang="en-US" altLang="ja-JP" sz="1100" b="0" i="0" u="none" strike="noStrike" dirty="0" smtClean="0">
                        <a:solidFill>
                          <a:schemeClr val="tx1"/>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・ホームページの情報</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発信を強化</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　</a:t>
                      </a:r>
                      <a:r>
                        <a:rPr lang="en-US" altLang="ja-JP" sz="1100" b="0" i="0" u="none" strike="noStrike" dirty="0" smtClean="0">
                          <a:solidFill>
                            <a:schemeClr val="tx1"/>
                          </a:solidFill>
                          <a:effectLst/>
                          <a:latin typeface="+mj-ea"/>
                          <a:ea typeface="+mj-ea"/>
                        </a:rPr>
                        <a:t>-</a:t>
                      </a:r>
                      <a:r>
                        <a:rPr lang="ja-JP" altLang="en-US" sz="1100" b="0" i="0" u="none" strike="noStrike" dirty="0" smtClean="0">
                          <a:solidFill>
                            <a:schemeClr val="tx1"/>
                          </a:solidFill>
                          <a:effectLst/>
                          <a:latin typeface="+mj-ea"/>
                          <a:ea typeface="+mj-ea"/>
                        </a:rPr>
                        <a:t>多言語化</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a:t>
                      </a:r>
                      <a:r>
                        <a:rPr lang="en-US" altLang="ja-JP" sz="1100" b="0" i="0" u="none" strike="noStrike" dirty="0" smtClean="0">
                          <a:solidFill>
                            <a:schemeClr val="tx1"/>
                          </a:solidFill>
                          <a:effectLst/>
                          <a:latin typeface="+mj-ea"/>
                          <a:ea typeface="+mj-ea"/>
                        </a:rPr>
                        <a:t>2016</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4</a:t>
                      </a:r>
                      <a:r>
                        <a:rPr lang="ja-JP" altLang="en-US" sz="1100" b="0" i="0" u="none" strike="noStrike" dirty="0" smtClean="0">
                          <a:solidFill>
                            <a:schemeClr val="tx1"/>
                          </a:solidFill>
                          <a:effectLst/>
                          <a:latin typeface="+mj-ea"/>
                          <a:ea typeface="+mj-ea"/>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・落石対策</a:t>
                      </a:r>
                      <a:r>
                        <a:rPr lang="en-US" altLang="ja-JP" sz="1100" b="0" i="0" u="none" strike="noStrike" baseline="0" dirty="0" smtClean="0">
                          <a:solidFill>
                            <a:schemeClr val="tx1"/>
                          </a:solidFill>
                          <a:effectLst/>
                          <a:latin typeface="+mj-ea"/>
                          <a:ea typeface="+mj-ea"/>
                        </a:rPr>
                        <a:t> </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・便所改修</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a:t>
                      </a:r>
                      <a:r>
                        <a:rPr lang="en-US" altLang="ja-JP" sz="1100" b="0" i="0" u="none" strike="noStrike" dirty="0" smtClean="0">
                          <a:solidFill>
                            <a:schemeClr val="tx1"/>
                          </a:solidFill>
                          <a:effectLst/>
                          <a:latin typeface="+mj-ea"/>
                          <a:ea typeface="+mj-ea"/>
                        </a:rPr>
                        <a:t>2016</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3</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100" b="0" dirty="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・広報ﾂｰﾙの刷新・充実</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タウン情報誌に定期  </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j-ea"/>
                          <a:ea typeface="+mj-ea"/>
                        </a:rPr>
                        <a:t>  </a:t>
                      </a:r>
                      <a:r>
                        <a:rPr lang="ja-JP" altLang="en-US" sz="1100" b="0" i="0" u="none" strike="noStrike" dirty="0" smtClean="0">
                          <a:solidFill>
                            <a:schemeClr val="tx1"/>
                          </a:solidFill>
                          <a:effectLst/>
                          <a:latin typeface="+mj-ea"/>
                          <a:ea typeface="+mj-ea"/>
                        </a:rPr>
                        <a:t>的にｲﾍﾞﾝﾄ情報を掲載　</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j-ea"/>
                          <a:ea typeface="+mj-ea"/>
                        </a:rPr>
                        <a:t>　　　（</a:t>
                      </a:r>
                      <a:r>
                        <a:rPr lang="en-US" altLang="ja-JP" sz="1100" b="0" i="0" u="none" strike="noStrike" dirty="0" smtClean="0">
                          <a:solidFill>
                            <a:schemeClr val="tx1"/>
                          </a:solidFill>
                          <a:effectLst/>
                          <a:latin typeface="+mj-ea"/>
                          <a:ea typeface="+mj-ea"/>
                        </a:rPr>
                        <a:t>2013</a:t>
                      </a:r>
                      <a:r>
                        <a:rPr lang="ja-JP" altLang="en-US" sz="1100" b="0" i="0" u="none" strike="noStrike" dirty="0" smtClean="0">
                          <a:solidFill>
                            <a:schemeClr val="tx1"/>
                          </a:solidFill>
                          <a:effectLst/>
                          <a:latin typeface="+mj-ea"/>
                          <a:ea typeface="+mj-ea"/>
                        </a:rPr>
                        <a:t>年</a:t>
                      </a:r>
                      <a:r>
                        <a:rPr lang="en-US" altLang="ja-JP" sz="1100" b="0" i="0" u="none" strike="noStrike" dirty="0" smtClean="0">
                          <a:solidFill>
                            <a:schemeClr val="tx1"/>
                          </a:solidFill>
                          <a:effectLst/>
                          <a:latin typeface="+mj-ea"/>
                          <a:ea typeface="+mj-ea"/>
                        </a:rPr>
                        <a:t>4</a:t>
                      </a:r>
                      <a:r>
                        <a:rPr lang="ja-JP" altLang="en-US" sz="1100" b="0" i="0" u="none" strike="noStrike" dirty="0" smtClean="0">
                          <a:solidFill>
                            <a:schemeClr val="tx1"/>
                          </a:solidFill>
                          <a:effectLst/>
                          <a:latin typeface="+mj-ea"/>
                          <a:ea typeface="+mj-ea"/>
                        </a:rPr>
                        <a:t>月～）</a:t>
                      </a:r>
                      <a:endParaRPr lang="en-US" altLang="ja-JP" sz="1100" b="0" i="0" u="none" strike="noStrike" dirty="0" smtClean="0">
                        <a:solidFill>
                          <a:schemeClr val="tx1"/>
                        </a:solidFill>
                        <a:effectLst/>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j-ea"/>
                          <a:ea typeface="+mj-ea"/>
                        </a:rPr>
                        <a:t>・</a:t>
                      </a:r>
                      <a:r>
                        <a:rPr kumimoji="1" lang="ja-JP" altLang="en-US" sz="1100" b="0" u="none" dirty="0" smtClean="0">
                          <a:solidFill>
                            <a:schemeClr val="tx1"/>
                          </a:solidFill>
                          <a:latin typeface="+mj-ea"/>
                          <a:ea typeface="+mj-ea"/>
                        </a:rPr>
                        <a:t>ニーズを踏まえた新た</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u="none" dirty="0" smtClean="0">
                          <a:solidFill>
                            <a:schemeClr val="tx1"/>
                          </a:solidFill>
                          <a:latin typeface="+mj-ea"/>
                          <a:ea typeface="+mj-ea"/>
                        </a:rPr>
                        <a:t> </a:t>
                      </a:r>
                      <a:r>
                        <a:rPr kumimoji="1" lang="ja-JP" altLang="en-US" sz="1100" b="0" u="none" dirty="0" smtClean="0">
                          <a:solidFill>
                            <a:schemeClr val="tx1"/>
                          </a:solidFill>
                          <a:latin typeface="+mj-ea"/>
                          <a:ea typeface="+mj-ea"/>
                        </a:rPr>
                        <a:t>なｲﾍﾞﾝﾄの企画、実施</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－自然観察会（</a:t>
                      </a:r>
                      <a:r>
                        <a:rPr kumimoji="1" lang="en-US" altLang="ja-JP" sz="1100" b="0" u="none" dirty="0" smtClean="0">
                          <a:solidFill>
                            <a:schemeClr val="tx1"/>
                          </a:solidFill>
                          <a:latin typeface="+mj-ea"/>
                          <a:ea typeface="+mj-ea"/>
                        </a:rPr>
                        <a:t>2017</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年度</a:t>
                      </a:r>
                      <a:r>
                        <a:rPr kumimoji="1" lang="en-US" altLang="ja-JP" sz="1100" b="0" u="none" dirty="0" smtClean="0">
                          <a:solidFill>
                            <a:schemeClr val="tx1"/>
                          </a:solidFill>
                          <a:latin typeface="+mj-ea"/>
                          <a:ea typeface="+mj-ea"/>
                        </a:rPr>
                        <a:t>8</a:t>
                      </a:r>
                      <a:r>
                        <a:rPr kumimoji="1" lang="ja-JP" altLang="en-US" sz="1100" b="0" u="none" dirty="0" smtClean="0">
                          <a:solidFill>
                            <a:schemeClr val="tx1"/>
                          </a:solidFill>
                          <a:latin typeface="+mj-ea"/>
                          <a:ea typeface="+mj-ea"/>
                        </a:rPr>
                        <a:t>回開催）</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－自然工作教室（</a:t>
                      </a:r>
                      <a:r>
                        <a:rPr kumimoji="1" lang="en-US" altLang="ja-JP" sz="1100" b="0" u="none" dirty="0" smtClean="0">
                          <a:solidFill>
                            <a:schemeClr val="tx1"/>
                          </a:solidFill>
                          <a:latin typeface="+mj-ea"/>
                          <a:ea typeface="+mj-ea"/>
                        </a:rPr>
                        <a:t>12</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月、</a:t>
                      </a:r>
                      <a:r>
                        <a:rPr kumimoji="1" lang="en-US" altLang="ja-JP" sz="1100" b="0" u="none" dirty="0" smtClean="0">
                          <a:solidFill>
                            <a:schemeClr val="tx1"/>
                          </a:solidFill>
                          <a:latin typeface="+mj-ea"/>
                          <a:ea typeface="+mj-ea"/>
                        </a:rPr>
                        <a:t>2</a:t>
                      </a:r>
                      <a:r>
                        <a:rPr kumimoji="1" lang="ja-JP" altLang="en-US" sz="1100" b="0" u="none" dirty="0" smtClean="0">
                          <a:solidFill>
                            <a:schemeClr val="tx1"/>
                          </a:solidFill>
                          <a:latin typeface="+mj-ea"/>
                          <a:ea typeface="+mj-ea"/>
                        </a:rPr>
                        <a:t>月のイベント等</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に出展</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－川床プラス（「ホタル</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観賞の夕べ」</a:t>
                      </a:r>
                      <a:r>
                        <a:rPr kumimoji="1" lang="en-US" altLang="ja-JP" sz="1100" b="0" u="none" dirty="0" smtClean="0">
                          <a:solidFill>
                            <a:schemeClr val="tx1"/>
                          </a:solidFill>
                          <a:latin typeface="+mj-ea"/>
                          <a:ea typeface="+mj-ea"/>
                        </a:rPr>
                        <a:t>2017</a:t>
                      </a:r>
                      <a:r>
                        <a:rPr kumimoji="1" lang="ja-JP" altLang="en-US" sz="1100" b="0" u="none" dirty="0" smtClean="0">
                          <a:solidFill>
                            <a:schemeClr val="tx1"/>
                          </a:solidFill>
                          <a:latin typeface="+mj-ea"/>
                          <a:ea typeface="+mj-ea"/>
                        </a:rPr>
                        <a:t>年</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a:t>
                      </a:r>
                      <a:r>
                        <a:rPr kumimoji="1" lang="en-US" altLang="ja-JP" sz="1100" b="0" u="none" dirty="0" smtClean="0">
                          <a:solidFill>
                            <a:schemeClr val="tx1"/>
                          </a:solidFill>
                          <a:latin typeface="+mj-ea"/>
                          <a:ea typeface="+mj-ea"/>
                        </a:rPr>
                        <a:t>6</a:t>
                      </a:r>
                      <a:r>
                        <a:rPr kumimoji="1" lang="ja-JP" altLang="en-US" sz="1100" b="0" u="none" dirty="0" smtClean="0">
                          <a:solidFill>
                            <a:schemeClr val="tx1"/>
                          </a:solidFill>
                          <a:latin typeface="+mj-ea"/>
                          <a:ea typeface="+mj-ea"/>
                        </a:rPr>
                        <a:t>月、「落語会」</a:t>
                      </a:r>
                      <a:r>
                        <a:rPr kumimoji="1" lang="en-US" altLang="ja-JP" sz="1100" b="0" u="none" dirty="0" smtClean="0">
                          <a:solidFill>
                            <a:schemeClr val="tx1"/>
                          </a:solidFill>
                          <a:latin typeface="+mj-ea"/>
                          <a:ea typeface="+mj-ea"/>
                        </a:rPr>
                        <a:t>2017</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年</a:t>
                      </a:r>
                      <a:r>
                        <a:rPr kumimoji="1" lang="en-US" altLang="ja-JP" sz="1100" b="0" u="none" dirty="0" smtClean="0">
                          <a:solidFill>
                            <a:schemeClr val="tx1"/>
                          </a:solidFill>
                          <a:latin typeface="+mj-ea"/>
                          <a:ea typeface="+mj-ea"/>
                        </a:rPr>
                        <a:t>10</a:t>
                      </a:r>
                      <a:r>
                        <a:rPr kumimoji="1" lang="ja-JP" altLang="en-US" sz="1100" b="0" u="none" dirty="0" smtClean="0">
                          <a:solidFill>
                            <a:schemeClr val="tx1"/>
                          </a:solidFill>
                          <a:latin typeface="+mj-ea"/>
                          <a:ea typeface="+mj-ea"/>
                        </a:rPr>
                        <a:t>月）</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－ﾊｲｷﾝｸﾞｲﾍﾞﾝﾄ（</a:t>
                      </a:r>
                      <a:r>
                        <a:rPr kumimoji="1" lang="en-US" altLang="ja-JP" sz="1100" b="0" u="none" dirty="0" smtClean="0">
                          <a:solidFill>
                            <a:schemeClr val="tx1"/>
                          </a:solidFill>
                          <a:latin typeface="+mj-ea"/>
                          <a:ea typeface="+mj-ea"/>
                        </a:rPr>
                        <a:t>2017</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年</a:t>
                      </a:r>
                      <a:r>
                        <a:rPr kumimoji="1" lang="en-US" altLang="ja-JP" sz="1100" b="0" u="none" dirty="0" smtClean="0">
                          <a:solidFill>
                            <a:schemeClr val="tx1"/>
                          </a:solidFill>
                          <a:latin typeface="+mj-ea"/>
                          <a:ea typeface="+mj-ea"/>
                        </a:rPr>
                        <a:t>4</a:t>
                      </a:r>
                      <a:r>
                        <a:rPr kumimoji="1" lang="ja-JP" altLang="en-US" sz="1100" b="0" u="none" dirty="0" smtClean="0">
                          <a:solidFill>
                            <a:schemeClr val="tx1"/>
                          </a:solidFill>
                          <a:latin typeface="+mj-ea"/>
                          <a:ea typeface="+mj-ea"/>
                        </a:rPr>
                        <a:t>月、</a:t>
                      </a:r>
                      <a:r>
                        <a:rPr kumimoji="1" lang="en-US" altLang="ja-JP" sz="1100" b="0" u="none" dirty="0" smtClean="0">
                          <a:solidFill>
                            <a:schemeClr val="tx1"/>
                          </a:solidFill>
                          <a:latin typeface="+mj-ea"/>
                          <a:ea typeface="+mj-ea"/>
                        </a:rPr>
                        <a:t>2018</a:t>
                      </a:r>
                      <a:r>
                        <a:rPr kumimoji="1" lang="ja-JP" altLang="en-US" sz="1100" b="0" u="none" dirty="0" smtClean="0">
                          <a:solidFill>
                            <a:schemeClr val="tx1"/>
                          </a:solidFill>
                          <a:latin typeface="+mj-ea"/>
                          <a:ea typeface="+mj-ea"/>
                        </a:rPr>
                        <a:t>年</a:t>
                      </a:r>
                      <a:r>
                        <a:rPr kumimoji="1" lang="en-US" altLang="ja-JP" sz="1100" b="0" u="none" dirty="0" smtClean="0">
                          <a:solidFill>
                            <a:schemeClr val="tx1"/>
                          </a:solidFill>
                          <a:latin typeface="+mj-ea"/>
                          <a:ea typeface="+mj-ea"/>
                        </a:rPr>
                        <a:t>1</a:t>
                      </a:r>
                      <a:r>
                        <a:rPr kumimoji="1" lang="ja-JP" altLang="en-US" sz="1100" b="0" u="none" dirty="0" smtClean="0">
                          <a:solidFill>
                            <a:schemeClr val="tx1"/>
                          </a:solidFill>
                          <a:latin typeface="+mj-ea"/>
                          <a:ea typeface="+mj-ea"/>
                        </a:rPr>
                        <a:t>月、</a:t>
                      </a:r>
                      <a:r>
                        <a:rPr kumimoji="1" lang="en-US" altLang="ja-JP" sz="1100" b="0" u="none" dirty="0" smtClean="0">
                          <a:solidFill>
                            <a:schemeClr val="tx1"/>
                          </a:solidFill>
                          <a:latin typeface="+mj-ea"/>
                          <a:ea typeface="+mj-ea"/>
                        </a:rPr>
                        <a:t>2</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月）</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－野外音楽ﾗｲﾌﾞ（</a:t>
                      </a:r>
                      <a:r>
                        <a:rPr kumimoji="1" lang="en-US" altLang="ja-JP" sz="1100" b="0" u="none" dirty="0" smtClean="0">
                          <a:solidFill>
                            <a:schemeClr val="tx1"/>
                          </a:solidFill>
                          <a:latin typeface="+mj-ea"/>
                          <a:ea typeface="+mj-ea"/>
                        </a:rPr>
                        <a:t>2017</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年</a:t>
                      </a:r>
                      <a:r>
                        <a:rPr kumimoji="1" lang="en-US" altLang="ja-JP" sz="1100" b="0" u="none" dirty="0" smtClean="0">
                          <a:solidFill>
                            <a:schemeClr val="tx1"/>
                          </a:solidFill>
                          <a:latin typeface="+mj-ea"/>
                          <a:ea typeface="+mj-ea"/>
                        </a:rPr>
                        <a:t>5</a:t>
                      </a:r>
                      <a:r>
                        <a:rPr kumimoji="1" lang="ja-JP" altLang="en-US" sz="1100" b="0" u="none" dirty="0" smtClean="0">
                          <a:solidFill>
                            <a:schemeClr val="tx1"/>
                          </a:solidFill>
                          <a:latin typeface="+mj-ea"/>
                          <a:ea typeface="+mj-ea"/>
                        </a:rPr>
                        <a:t>月、</a:t>
                      </a:r>
                      <a:r>
                        <a:rPr kumimoji="1" lang="en-US" altLang="ja-JP" sz="1100" b="0" u="none" dirty="0" smtClean="0">
                          <a:solidFill>
                            <a:schemeClr val="tx1"/>
                          </a:solidFill>
                          <a:latin typeface="+mj-ea"/>
                          <a:ea typeface="+mj-ea"/>
                        </a:rPr>
                        <a:t>7</a:t>
                      </a:r>
                      <a:r>
                        <a:rPr kumimoji="1" lang="ja-JP" altLang="en-US" sz="1100" b="0" u="none" dirty="0" smtClean="0">
                          <a:solidFill>
                            <a:schemeClr val="tx1"/>
                          </a:solidFill>
                          <a:latin typeface="+mj-ea"/>
                          <a:ea typeface="+mj-ea"/>
                        </a:rPr>
                        <a:t>月、</a:t>
                      </a:r>
                      <a:r>
                        <a:rPr kumimoji="1" lang="en-US" altLang="ja-JP" sz="1100" b="0" u="none" dirty="0" smtClean="0">
                          <a:solidFill>
                            <a:schemeClr val="tx1"/>
                          </a:solidFill>
                          <a:latin typeface="+mj-ea"/>
                          <a:ea typeface="+mj-ea"/>
                        </a:rPr>
                        <a:t>8</a:t>
                      </a:r>
                      <a:r>
                        <a:rPr kumimoji="1" lang="ja-JP" altLang="en-US" sz="1100" b="0" u="none" dirty="0" smtClean="0">
                          <a:solidFill>
                            <a:schemeClr val="tx1"/>
                          </a:solidFill>
                          <a:latin typeface="+mj-ea"/>
                          <a:ea typeface="+mj-ea"/>
                        </a:rPr>
                        <a:t>月、</a:t>
                      </a:r>
                      <a:r>
                        <a:rPr kumimoji="1" lang="en-US" altLang="ja-JP" sz="1100" b="0" u="none" dirty="0" smtClean="0">
                          <a:solidFill>
                            <a:schemeClr val="tx1"/>
                          </a:solidFill>
                          <a:latin typeface="+mj-ea"/>
                          <a:ea typeface="+mj-ea"/>
                        </a:rPr>
                        <a:t>11</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月）</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・健康促進ｲﾍﾞﾝﾄの実施</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－「週末たきみちｳｫｰ</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ｷﾝｸﾞ」（毎週土曜日・</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u="none" dirty="0" smtClean="0">
                          <a:solidFill>
                            <a:schemeClr val="tx1"/>
                          </a:solidFill>
                          <a:latin typeface="+mj-ea"/>
                          <a:ea typeface="+mj-ea"/>
                        </a:rPr>
                        <a:t>  </a:t>
                      </a:r>
                      <a:r>
                        <a:rPr kumimoji="1" lang="ja-JP" altLang="en-US" sz="1100" b="0" u="none" dirty="0" smtClean="0">
                          <a:solidFill>
                            <a:schemeClr val="tx1"/>
                          </a:solidFill>
                          <a:latin typeface="+mj-ea"/>
                          <a:ea typeface="+mj-ea"/>
                        </a:rPr>
                        <a:t>　箕面市と連携）</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－「まちやまｳｫｰｷﾝ</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ｸﾞ」（毎月第</a:t>
                      </a:r>
                      <a:r>
                        <a:rPr kumimoji="1" lang="en-US" altLang="ja-JP" sz="1100" b="0" u="none" dirty="0" smtClean="0">
                          <a:solidFill>
                            <a:schemeClr val="tx1"/>
                          </a:solidFill>
                          <a:latin typeface="+mj-ea"/>
                          <a:ea typeface="+mj-ea"/>
                        </a:rPr>
                        <a:t>1</a:t>
                      </a:r>
                      <a:r>
                        <a:rPr kumimoji="1" lang="ja-JP" altLang="en-US" sz="1100" b="0" u="none" dirty="0" smtClean="0">
                          <a:solidFill>
                            <a:schemeClr val="tx1"/>
                          </a:solidFill>
                          <a:latin typeface="+mj-ea"/>
                          <a:ea typeface="+mj-ea"/>
                        </a:rPr>
                        <a:t>日曜</a:t>
                      </a:r>
                      <a:r>
                        <a:rPr kumimoji="1" lang="ja-JP" altLang="en-US" sz="1100" b="0" u="none" dirty="0" smtClean="0">
                          <a:solidFill>
                            <a:schemeClr val="tx1"/>
                          </a:solidFill>
                          <a:effectLst/>
                          <a:latin typeface="+mj-ea"/>
                          <a:ea typeface="+mj-ea"/>
                        </a:rPr>
                        <a:t>日</a:t>
                      </a:r>
                      <a:r>
                        <a:rPr kumimoji="1" lang="ja-JP" altLang="en-US" sz="1100" b="0" u="none" dirty="0" smtClean="0">
                          <a:solidFill>
                            <a:schemeClr val="tx1"/>
                          </a:solidFill>
                          <a:latin typeface="+mj-ea"/>
                          <a:ea typeface="+mj-ea"/>
                        </a:rPr>
                        <a:t>）</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j-ea"/>
                          <a:ea typeface="+mj-ea"/>
                        </a:rPr>
                        <a:t> －健康体験ﾌｪｱ「健康</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u="none" dirty="0" smtClean="0">
                          <a:solidFill>
                            <a:schemeClr val="tx1"/>
                          </a:solidFill>
                          <a:latin typeface="+mj-ea"/>
                          <a:ea typeface="+mj-ea"/>
                        </a:rPr>
                        <a:t>   </a:t>
                      </a:r>
                      <a:r>
                        <a:rPr kumimoji="1" lang="ja-JP" altLang="en-US" sz="1100" b="0" u="none" dirty="0" smtClean="0">
                          <a:solidFill>
                            <a:schemeClr val="tx1"/>
                          </a:solidFill>
                          <a:latin typeface="+mj-ea"/>
                          <a:ea typeface="+mj-ea"/>
                        </a:rPr>
                        <a:t>ﾋﾟｸﾆｯｸ」の開催</a:t>
                      </a:r>
                      <a:endParaRPr kumimoji="1" lang="en-US" altLang="ja-JP" sz="1100" b="0" u="none" dirty="0" smtClean="0">
                        <a:solidFill>
                          <a:schemeClr val="tx1"/>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u="none" dirty="0" smtClean="0">
                          <a:solidFill>
                            <a:schemeClr val="tx1"/>
                          </a:solidFill>
                          <a:latin typeface="+mj-ea"/>
                          <a:ea typeface="+mj-ea"/>
                        </a:rPr>
                        <a:t>   </a:t>
                      </a:r>
                      <a:r>
                        <a:rPr kumimoji="1" lang="ja-JP" altLang="en-US" sz="1100" b="0" u="none" dirty="0" smtClean="0">
                          <a:solidFill>
                            <a:schemeClr val="tx1"/>
                          </a:solidFill>
                          <a:latin typeface="+mj-ea"/>
                          <a:ea typeface="+mj-ea"/>
                        </a:rPr>
                        <a:t>（</a:t>
                      </a:r>
                      <a:r>
                        <a:rPr kumimoji="1" lang="en-US" altLang="ja-JP" sz="1100" b="0" u="none" dirty="0" smtClean="0">
                          <a:solidFill>
                            <a:schemeClr val="tx1"/>
                          </a:solidFill>
                          <a:latin typeface="+mj-ea"/>
                          <a:ea typeface="+mj-ea"/>
                        </a:rPr>
                        <a:t>2017</a:t>
                      </a:r>
                      <a:r>
                        <a:rPr kumimoji="1" lang="ja-JP" altLang="en-US" sz="1100" b="0" u="none" dirty="0" smtClean="0">
                          <a:solidFill>
                            <a:schemeClr val="tx1"/>
                          </a:solidFill>
                          <a:latin typeface="+mj-ea"/>
                          <a:ea typeface="+mj-ea"/>
                        </a:rPr>
                        <a:t>年</a:t>
                      </a:r>
                      <a:r>
                        <a:rPr kumimoji="1" lang="en-US" altLang="ja-JP" sz="1100" b="0" u="none" dirty="0" smtClean="0">
                          <a:solidFill>
                            <a:schemeClr val="tx1"/>
                          </a:solidFill>
                          <a:latin typeface="+mj-ea"/>
                          <a:ea typeface="+mj-ea"/>
                        </a:rPr>
                        <a:t>5</a:t>
                      </a:r>
                      <a:r>
                        <a:rPr kumimoji="1" lang="ja-JP" altLang="en-US" sz="1100" b="0" u="none" dirty="0" smtClean="0">
                          <a:solidFill>
                            <a:schemeClr val="tx1"/>
                          </a:solidFill>
                          <a:latin typeface="+mj-ea"/>
                          <a:ea typeface="+mj-ea"/>
                        </a:rPr>
                        <a:t>月）</a:t>
                      </a:r>
                      <a:endParaRPr kumimoji="1" lang="en-US" altLang="ja-JP" sz="1100" b="0" u="none" dirty="0" smtClean="0">
                        <a:solidFill>
                          <a:schemeClr val="tx1"/>
                        </a:solidFill>
                        <a:latin typeface="+mj-ea"/>
                        <a:ea typeface="+mj-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128</a:t>
            </a:fld>
            <a:endParaRPr kumimoji="1" lang="ja-JP" altLang="en-US"/>
          </a:p>
        </p:txBody>
      </p:sp>
    </p:spTree>
    <p:extLst>
      <p:ext uri="{BB962C8B-B14F-4D97-AF65-F5344CB8AC3E}">
        <p14:creationId xmlns:p14="http://schemas.microsoft.com/office/powerpoint/2010/main" val="577780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２．</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（１）関空・伊丹空港の経営統合</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76672"/>
          <a:ext cx="8712968" cy="5976664"/>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605824">
                <a:tc>
                  <a:txBody>
                    <a:bodyPr/>
                    <a:lstStyle/>
                    <a:p>
                      <a:pPr marL="0" indent="0"/>
                      <a:r>
                        <a:rPr kumimoji="1" lang="ja-JP" altLang="en-US" sz="1400" dirty="0" smtClean="0"/>
                        <a:t>・従来、空港戦略は国主導で行われており、府は、国への要望活動が中心であった。</a:t>
                      </a:r>
                    </a:p>
                    <a:p>
                      <a:pPr marL="0" indent="0"/>
                      <a:r>
                        <a:rPr kumimoji="1" lang="ja-JP" altLang="en-US" sz="1400" dirty="0" smtClean="0"/>
                        <a:t>・一方、関西国際空港は、海上空港という</a:t>
                      </a:r>
                      <a:r>
                        <a:rPr kumimoji="1" lang="ja-JP" altLang="en-US" sz="1400" dirty="0" smtClean="0">
                          <a:solidFill>
                            <a:schemeClr val="tx1"/>
                          </a:solidFill>
                        </a:rPr>
                        <a:t>特殊性から、関空会社が１．３兆円という巨額の負債を抱え、空港経営が硬直化し、ハブ</a:t>
                      </a:r>
                      <a:r>
                        <a:rPr kumimoji="1" lang="ja-JP" altLang="en-US" sz="1400" dirty="0" smtClean="0"/>
                        <a:t>空港</a:t>
                      </a:r>
                      <a:r>
                        <a:rPr kumimoji="1" lang="ja-JP" altLang="en-US" sz="1400" dirty="0" smtClean="0">
                          <a:solidFill>
                            <a:schemeClr val="tx1"/>
                          </a:solidFill>
                        </a:rPr>
                        <a:t>として活用しきれない状況にあった。</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rPr>
                        <a:t>・そこで、知事が政治的メッセージとして、伊丹空港の廃止・</a:t>
                      </a:r>
                      <a:r>
                        <a:rPr lang="ja-JP" altLang="en-US" sz="1400" dirty="0" smtClean="0"/>
                        <a:t>跡地売却という「ストック組換え」も視野に、関空の財務状況の課題やハブ空港としての経営戦略について、国家レベルの課題として国に問題提起を行った。</a:t>
                      </a:r>
                    </a:p>
                    <a:p>
                      <a:pPr marL="0" indent="0"/>
                      <a:endParaRPr kumimoji="1" lang="ja-JP" altLang="en-US" sz="1400" dirty="0" smtClean="0"/>
                    </a:p>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・国際競争に勝ち抜くための都市機能・広域交通インフラである国際空港の機能強化をめざした戦略的な経営の実現。</a:t>
                      </a:r>
                    </a:p>
                    <a:p>
                      <a:pPr marL="0" indent="0"/>
                      <a:r>
                        <a:rPr kumimoji="1" lang="ja-JP" altLang="en-US" sz="1400" dirty="0" smtClean="0"/>
                        <a:t>・関空の財務構造の改善、政府補給金への依存体質からの脱却を図る。</a:t>
                      </a:r>
                    </a:p>
                    <a:p>
                      <a:pPr marL="92075" indent="-92075"/>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strike="noStrike" dirty="0" smtClean="0"/>
                        <a:t>・関空・伊丹空港の経営を統合（</a:t>
                      </a:r>
                      <a:r>
                        <a:rPr kumimoji="1" lang="en-US" altLang="ja-JP" sz="1400" strike="noStrike" dirty="0" smtClean="0"/>
                        <a:t>2012</a:t>
                      </a:r>
                      <a:r>
                        <a:rPr kumimoji="1" lang="ja-JP" altLang="en-US" sz="1400" strike="noStrike" dirty="0" smtClean="0"/>
                        <a:t>年</a:t>
                      </a:r>
                      <a:r>
                        <a:rPr kumimoji="1" lang="en-US" altLang="ja-JP" sz="1400" strike="noStrike" dirty="0" smtClean="0"/>
                        <a:t>7</a:t>
                      </a:r>
                      <a:r>
                        <a:rPr kumimoji="1" lang="ja-JP" altLang="en-US" sz="1400" strike="noStrike" dirty="0" smtClean="0"/>
                        <a:t>月）。</a:t>
                      </a:r>
                    </a:p>
                    <a:p>
                      <a:pPr marL="0" indent="0"/>
                      <a:r>
                        <a:rPr kumimoji="1" lang="ja-JP" altLang="en-US" sz="1400" dirty="0" smtClean="0"/>
                        <a:t>・全国に先駆けて、伊丹空港の基本施設とターミナルの経営一元化を実現（</a:t>
                      </a:r>
                      <a:r>
                        <a:rPr kumimoji="1" lang="en-US" altLang="ja-JP" sz="1400" dirty="0" smtClean="0"/>
                        <a:t>2013</a:t>
                      </a:r>
                      <a:r>
                        <a:rPr kumimoji="1" lang="ja-JP" altLang="en-US" sz="1400" dirty="0" smtClean="0"/>
                        <a:t>年</a:t>
                      </a:r>
                      <a:r>
                        <a:rPr kumimoji="1" lang="en-US" altLang="ja-JP" sz="1400" dirty="0" smtClean="0"/>
                        <a:t>10</a:t>
                      </a:r>
                      <a:r>
                        <a:rPr kumimoji="1" lang="ja-JP" altLang="en-US" sz="1400" dirty="0" smtClean="0"/>
                        <a:t>月）。</a:t>
                      </a:r>
                    </a:p>
                    <a:p>
                      <a:pPr marL="0" indent="0"/>
                      <a:r>
                        <a:rPr kumimoji="1" lang="ja-JP" altLang="en-US" sz="1400" dirty="0" smtClean="0"/>
                        <a:t>・府が出資する土地保有会社の債務の着実な償還を確保しつつ、両空港の機能強化、円滑なコンセッション実施が可能となるスキームを構築。</a:t>
                      </a:r>
                    </a:p>
                    <a:p>
                      <a:pPr marL="0" indent="0"/>
                      <a:r>
                        <a:rPr kumimoji="1" lang="ja-JP" altLang="en-US" sz="1400" dirty="0" smtClean="0"/>
                        <a:t>・あわせて、特区制度を活用した機能強化、関西産業の国際競争力の強化を推進。</a:t>
                      </a:r>
                    </a:p>
                    <a:p>
                      <a:pPr marL="92075" indent="-92075"/>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・空港運営における課題を顕在化し、課題解決の手法としての２空港経営統合が実現。</a:t>
                      </a:r>
                    </a:p>
                    <a:p>
                      <a:pPr marL="0" indent="0"/>
                      <a:r>
                        <a:rPr kumimoji="1" lang="ja-JP" altLang="en-US" sz="1400" dirty="0" smtClean="0"/>
                        <a:t>・我が国初の本格的ＬＣＣの新規就航・増便。</a:t>
                      </a:r>
                    </a:p>
                    <a:p>
                      <a:pPr marL="0" indent="0"/>
                      <a:r>
                        <a:rPr kumimoji="1" lang="ja-JP" altLang="en-US" sz="1400" dirty="0" smtClean="0"/>
                        <a:t>・世界最大手の航空貨物会社の北太平洋地区のハブ施設誘致成功。</a:t>
                      </a:r>
                      <a:endParaRPr kumimoji="1" lang="en-US" altLang="ja-JP" sz="1400" dirty="0" smtClean="0"/>
                    </a:p>
                    <a:p>
                      <a:pPr marL="0" indent="0"/>
                      <a:r>
                        <a:rPr kumimoji="1" lang="ja-JP" altLang="en-US" sz="1400" dirty="0" smtClean="0">
                          <a:solidFill>
                            <a:schemeClr val="tx1"/>
                          </a:solidFill>
                        </a:rPr>
                        <a:t>・関空・伊丹空港コンセッション実施（</a:t>
                      </a:r>
                      <a:r>
                        <a:rPr kumimoji="1" lang="en-US" altLang="ja-JP" sz="1400" dirty="0" smtClean="0">
                          <a:solidFill>
                            <a:schemeClr val="tx1"/>
                          </a:solidFill>
                        </a:rPr>
                        <a:t>2015</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r>
                        <a:rPr kumimoji="1" lang="en-US" altLang="ja-JP" sz="1400" dirty="0" smtClean="0">
                          <a:solidFill>
                            <a:schemeClr val="tx1"/>
                          </a:solidFill>
                        </a:rPr>
                        <a:t>2060</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月まで）</a:t>
                      </a:r>
                      <a:endParaRPr kumimoji="1" lang="en-US" altLang="ja-JP" sz="1400" dirty="0" smtClean="0">
                        <a:solidFill>
                          <a:schemeClr val="tx1"/>
                        </a:solidFill>
                      </a:endParaRPr>
                    </a:p>
                    <a:p>
                      <a:pPr marL="0" indent="0"/>
                      <a:r>
                        <a:rPr kumimoji="1" lang="ja-JP" altLang="en-US" sz="1400" dirty="0" smtClean="0">
                          <a:solidFill>
                            <a:schemeClr val="tx1"/>
                          </a:solidFill>
                        </a:rPr>
                        <a:t>・神戸空港コンセッション実施（</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r>
                        <a:rPr kumimoji="1" lang="en-US" altLang="ja-JP" sz="1400" dirty="0" smtClean="0">
                          <a:solidFill>
                            <a:schemeClr val="tx1"/>
                          </a:solidFill>
                        </a:rPr>
                        <a:t>2060</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月まで）関空・伊丹・神戸空港の</a:t>
                      </a:r>
                      <a:r>
                        <a:rPr kumimoji="1" lang="en-US" altLang="ja-JP" sz="1400" dirty="0" smtClean="0">
                          <a:solidFill>
                            <a:schemeClr val="tx1"/>
                          </a:solidFill>
                        </a:rPr>
                        <a:t>3</a:t>
                      </a:r>
                      <a:r>
                        <a:rPr kumimoji="1" lang="ja-JP" altLang="en-US" sz="1400" dirty="0" smtClean="0">
                          <a:solidFill>
                            <a:schemeClr val="tx1"/>
                          </a:solidFill>
                        </a:rPr>
                        <a:t>空港一体運営へ。</a:t>
                      </a:r>
                      <a:endParaRPr kumimoji="1" lang="en-US" altLang="ja-JP" sz="1400" dirty="0" smtClean="0">
                        <a:solidFill>
                          <a:schemeClr val="tx1"/>
                        </a:solidFill>
                      </a:endParaRPr>
                    </a:p>
                    <a:p>
                      <a:pPr marL="0" indent="0"/>
                      <a:endParaRPr kumimoji="1" lang="ja-JP" altLang="en-US" sz="1400" dirty="0" smtClean="0">
                        <a:solidFill>
                          <a:srgbClr val="FF0000"/>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12</a:t>
            </a:fld>
            <a:endParaRPr kumimoji="1" lang="ja-JP" altLang="en-US"/>
          </a:p>
        </p:txBody>
      </p:sp>
    </p:spTree>
    <p:extLst>
      <p:ext uri="{BB962C8B-B14F-4D97-AF65-F5344CB8AC3E}">
        <p14:creationId xmlns:p14="http://schemas.microsoft.com/office/powerpoint/2010/main" val="30448117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60840"/>
          <a:ext cx="8928992" cy="611340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39215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368153">
                  <a:extLst>
                    <a:ext uri="{9D8B030D-6E8A-4147-A177-3AD203B41FA5}">
                      <a16:colId xmlns:a16="http://schemas.microsoft.com/office/drawing/2014/main" val="20005"/>
                    </a:ext>
                  </a:extLst>
                </a:gridCol>
                <a:gridCol w="1896210">
                  <a:extLst>
                    <a:ext uri="{9D8B030D-6E8A-4147-A177-3AD203B41FA5}">
                      <a16:colId xmlns:a16="http://schemas.microsoft.com/office/drawing/2014/main" val="20006"/>
                    </a:ext>
                  </a:extLst>
                </a:gridCol>
                <a:gridCol w="148816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580000">
                <a:tc>
                  <a:txBody>
                    <a:bodyPr/>
                    <a:lstStyle/>
                    <a:p>
                      <a:r>
                        <a:rPr kumimoji="1" lang="en-US" altLang="ja-JP" sz="1100" dirty="0" smtClean="0">
                          <a:solidFill>
                            <a:schemeClr val="tx1"/>
                          </a:solidFill>
                        </a:rPr>
                        <a:t>20</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箕面公園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（昆虫館）</a:t>
                      </a:r>
                      <a:endParaRPr lang="en-US" altLang="ja-JP" sz="1100" b="0" i="0" u="none" strike="noStrike" dirty="0" smtClean="0">
                        <a:solidFill>
                          <a:schemeClr val="tx1"/>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・ホームページの情報</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発信を強化</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多言語化（</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・昆虫館リニューア</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ル（</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mn-ea"/>
                          <a:ea typeface="+mn-ea"/>
                        </a:rPr>
                        <a:t>  －エントランス改修</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－劣化備品補修</a:t>
                      </a:r>
                      <a:endParaRPr lang="en-US" altLang="ja-JP" sz="1100" b="0" i="0" u="none" strike="noStrike" dirty="0" smtClean="0">
                        <a:solidFill>
                          <a:schemeClr val="tx1"/>
                        </a:solidFill>
                        <a:effectLst/>
                        <a:latin typeface="+mn-ea"/>
                        <a:ea typeface="+mn-ea"/>
                      </a:endParaRPr>
                    </a:p>
                    <a:p>
                      <a:pPr algn="l" fontAlgn="ctr"/>
                      <a:r>
                        <a:rPr lang="en-US" altLang="ja-JP" sz="1100" b="0" i="0" u="none" strike="noStrike" dirty="0" smtClean="0">
                          <a:solidFill>
                            <a:schemeClr val="tx1"/>
                          </a:solidFill>
                          <a:effectLst/>
                          <a:latin typeface="+mn-ea"/>
                          <a:ea typeface="+mn-ea"/>
                        </a:rPr>
                        <a:t>    </a:t>
                      </a:r>
                      <a:r>
                        <a:rPr lang="ja-JP" altLang="en-US" sz="1100" b="0" i="0" u="none" strike="noStrike" dirty="0" smtClean="0">
                          <a:solidFill>
                            <a:schemeClr val="tx1"/>
                          </a:solidFill>
                          <a:effectLst/>
                          <a:latin typeface="+mn-ea"/>
                          <a:ea typeface="+mn-ea"/>
                        </a:rPr>
                        <a:t>（ブラインド、床面</a:t>
                      </a:r>
                      <a:endParaRPr lang="en-US" altLang="ja-JP" sz="1100" b="0" i="0" u="none" strike="noStrike" dirty="0" smtClean="0">
                        <a:solidFill>
                          <a:schemeClr val="tx1"/>
                        </a:solidFill>
                        <a:effectLst/>
                        <a:latin typeface="+mn-ea"/>
                        <a:ea typeface="+mn-ea"/>
                      </a:endParaRPr>
                    </a:p>
                    <a:p>
                      <a:pPr algn="l" fontAlgn="ctr"/>
                      <a:r>
                        <a:rPr lang="en-US" altLang="ja-JP" sz="1100" b="0" i="0" u="none" strike="noStrike" dirty="0" smtClean="0">
                          <a:solidFill>
                            <a:schemeClr val="tx1"/>
                          </a:solidFill>
                          <a:effectLst/>
                          <a:latin typeface="+mn-ea"/>
                          <a:ea typeface="+mn-ea"/>
                        </a:rPr>
                        <a:t>   </a:t>
                      </a:r>
                      <a:r>
                        <a:rPr lang="ja-JP" altLang="en-US" sz="1100" b="0" i="0" u="none" strike="noStrike" dirty="0" smtClean="0">
                          <a:solidFill>
                            <a:schemeClr val="tx1"/>
                          </a:solidFill>
                          <a:effectLst/>
                          <a:latin typeface="+mn-ea"/>
                          <a:ea typeface="+mn-ea"/>
                        </a:rPr>
                        <a:t>等）</a:t>
                      </a:r>
                      <a:endParaRPr lang="en-US" altLang="ja-JP" sz="1100" b="0" i="0" u="none" strike="noStrike" dirty="0" smtClean="0">
                        <a:solidFill>
                          <a:schemeClr val="tx1"/>
                        </a:solidFill>
                        <a:effectLst/>
                        <a:latin typeface="+mn-ea"/>
                        <a:ea typeface="+mn-ea"/>
                      </a:endParaRPr>
                    </a:p>
                    <a:p>
                      <a:pPr algn="l" fontAlgn="ctr"/>
                      <a:r>
                        <a:rPr lang="en-US" altLang="ja-JP" sz="1100" b="0" i="0" u="none" strike="noStrike" dirty="0" smtClean="0">
                          <a:solidFill>
                            <a:schemeClr val="tx1"/>
                          </a:solidFill>
                          <a:effectLst/>
                          <a:latin typeface="+mn-ea"/>
                          <a:ea typeface="+mn-ea"/>
                        </a:rPr>
                        <a:t> </a:t>
                      </a:r>
                      <a:r>
                        <a:rPr lang="ja-JP" altLang="en-US" sz="1100" b="0" i="0" u="none" strike="noStrike" dirty="0" smtClean="0">
                          <a:solidFill>
                            <a:schemeClr val="tx1"/>
                          </a:solidFill>
                          <a:effectLst/>
                          <a:latin typeface="+mn-ea"/>
                          <a:ea typeface="+mn-ea"/>
                        </a:rPr>
                        <a:t>－映像コーナーの</a:t>
                      </a:r>
                      <a:endParaRPr lang="en-US" altLang="ja-JP" sz="1100" b="0" i="0" u="none" strike="noStrike" dirty="0" smtClean="0">
                        <a:solidFill>
                          <a:schemeClr val="tx1"/>
                        </a:solidFill>
                        <a:effectLst/>
                        <a:latin typeface="+mn-ea"/>
                        <a:ea typeface="+mn-ea"/>
                      </a:endParaRPr>
                    </a:p>
                    <a:p>
                      <a:pPr algn="l" fontAlgn="ctr"/>
                      <a:r>
                        <a:rPr lang="en-US" altLang="ja-JP" sz="1100" b="0" i="0" u="none" strike="noStrike" dirty="0" smtClean="0">
                          <a:solidFill>
                            <a:schemeClr val="tx1"/>
                          </a:solidFill>
                          <a:effectLst/>
                          <a:latin typeface="+mn-ea"/>
                          <a:ea typeface="+mn-ea"/>
                        </a:rPr>
                        <a:t>   </a:t>
                      </a:r>
                      <a:r>
                        <a:rPr lang="ja-JP" altLang="en-US" sz="1100" b="0" i="0" u="none" strike="noStrike" dirty="0" smtClean="0">
                          <a:solidFill>
                            <a:schemeClr val="tx1"/>
                          </a:solidFill>
                          <a:effectLst/>
                          <a:latin typeface="+mn-ea"/>
                          <a:ea typeface="+mn-ea"/>
                        </a:rPr>
                        <a:t>設置</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－放蝶園ﾄﾞｰﾑｶﾞﾗｽ</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損壊箇所取替工</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事、内部面大規</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模清掃</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baseline="0" dirty="0" smtClean="0">
                          <a:solidFill>
                            <a:schemeClr val="tx1"/>
                          </a:solidFill>
                          <a:effectLst/>
                          <a:latin typeface="+mn-ea"/>
                          <a:ea typeface="+mn-ea"/>
                        </a:rPr>
                        <a:t> </a:t>
                      </a:r>
                      <a:r>
                        <a:rPr lang="ja-JP" altLang="en-US" sz="1100" b="0" i="0" u="none" strike="noStrike" dirty="0" smtClean="0">
                          <a:solidFill>
                            <a:schemeClr val="tx1"/>
                          </a:solidFill>
                          <a:effectLst/>
                          <a:latin typeface="+mn-ea"/>
                          <a:ea typeface="+mn-ea"/>
                        </a:rPr>
                        <a:t>－ﾐｭｰｼﾞｱﾑｼｮｯﾌﾟの</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設置</a:t>
                      </a:r>
                      <a:endParaRPr lang="en-US" altLang="ja-JP" sz="1100" b="0" i="0" u="none" strike="noStrike" dirty="0" smtClean="0">
                        <a:solidFill>
                          <a:schemeClr val="tx1"/>
                        </a:solidFill>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100" b="0" dirty="0" smtClean="0">
                          <a:solidFill>
                            <a:schemeClr val="tx1"/>
                          </a:solidFill>
                          <a:latin typeface="+mn-ea"/>
                          <a:ea typeface="+mn-ea"/>
                        </a:rPr>
                        <a:t>・サマーフェスタ期間</a:t>
                      </a:r>
                      <a:endParaRPr kumimoji="1" lang="en-US" altLang="ja-JP" sz="1100" b="0" dirty="0" smtClean="0">
                        <a:solidFill>
                          <a:schemeClr val="tx1"/>
                        </a:solidFill>
                        <a:latin typeface="+mn-ea"/>
                        <a:ea typeface="+mn-ea"/>
                      </a:endParaRPr>
                    </a:p>
                    <a:p>
                      <a:r>
                        <a:rPr kumimoji="1" lang="en-US" altLang="ja-JP" sz="1100" b="0" dirty="0" smtClean="0">
                          <a:solidFill>
                            <a:schemeClr val="tx1"/>
                          </a:solidFill>
                          <a:latin typeface="+mn-ea"/>
                          <a:ea typeface="+mn-ea"/>
                        </a:rPr>
                        <a:t> </a:t>
                      </a:r>
                      <a:r>
                        <a:rPr kumimoji="1" lang="ja-JP" altLang="en-US" sz="1100" b="0" dirty="0" smtClean="0">
                          <a:solidFill>
                            <a:schemeClr val="tx1"/>
                          </a:solidFill>
                          <a:latin typeface="+mn-ea"/>
                          <a:ea typeface="+mn-ea"/>
                        </a:rPr>
                        <a:t>中（</a:t>
                      </a:r>
                      <a:r>
                        <a:rPr kumimoji="1" lang="en-US" altLang="ja-JP" sz="1100" b="0" dirty="0" smtClean="0">
                          <a:solidFill>
                            <a:schemeClr val="tx1"/>
                          </a:solidFill>
                          <a:latin typeface="+mn-ea"/>
                          <a:ea typeface="+mn-ea"/>
                        </a:rPr>
                        <a:t>7</a:t>
                      </a:r>
                      <a:r>
                        <a:rPr kumimoji="1" lang="ja-JP" altLang="en-US" sz="1100" b="0" dirty="0" smtClean="0">
                          <a:solidFill>
                            <a:schemeClr val="tx1"/>
                          </a:solidFill>
                          <a:latin typeface="+mn-ea"/>
                          <a:ea typeface="+mn-ea"/>
                        </a:rPr>
                        <a:t>月中旬～</a:t>
                      </a:r>
                      <a:r>
                        <a:rPr kumimoji="1" lang="en-US" altLang="ja-JP" sz="1100" b="0" dirty="0" smtClean="0">
                          <a:solidFill>
                            <a:schemeClr val="tx1"/>
                          </a:solidFill>
                          <a:latin typeface="+mn-ea"/>
                          <a:ea typeface="+mn-ea"/>
                        </a:rPr>
                        <a:t>8</a:t>
                      </a:r>
                      <a:r>
                        <a:rPr kumimoji="1" lang="ja-JP" altLang="en-US" sz="1100" b="0" dirty="0" smtClean="0">
                          <a:solidFill>
                            <a:schemeClr val="tx1"/>
                          </a:solidFill>
                          <a:latin typeface="+mn-ea"/>
                          <a:ea typeface="+mn-ea"/>
                        </a:rPr>
                        <a:t>月</a:t>
                      </a:r>
                      <a:endParaRPr kumimoji="1" lang="en-US" altLang="ja-JP" sz="1100" b="0" dirty="0" smtClean="0">
                        <a:solidFill>
                          <a:schemeClr val="tx1"/>
                        </a:solidFill>
                        <a:latin typeface="+mn-ea"/>
                        <a:ea typeface="+mn-ea"/>
                      </a:endParaRPr>
                    </a:p>
                    <a:p>
                      <a:r>
                        <a:rPr kumimoji="1" lang="en-US" altLang="ja-JP" sz="1100" b="0" dirty="0" smtClean="0">
                          <a:solidFill>
                            <a:schemeClr val="tx1"/>
                          </a:solidFill>
                          <a:latin typeface="+mn-ea"/>
                          <a:ea typeface="+mn-ea"/>
                        </a:rPr>
                        <a:t> </a:t>
                      </a:r>
                      <a:r>
                        <a:rPr kumimoji="1" lang="ja-JP" altLang="en-US" sz="1100" b="0" dirty="0" smtClean="0">
                          <a:solidFill>
                            <a:schemeClr val="tx1"/>
                          </a:solidFill>
                          <a:latin typeface="+mn-ea"/>
                          <a:ea typeface="+mn-ea"/>
                        </a:rPr>
                        <a:t>末）、</a:t>
                      </a:r>
                      <a:r>
                        <a:rPr kumimoji="1" lang="en-US" altLang="ja-JP" sz="1100" b="0" baseline="0" dirty="0" smtClean="0">
                          <a:solidFill>
                            <a:schemeClr val="tx1"/>
                          </a:solidFill>
                          <a:latin typeface="+mn-ea"/>
                          <a:ea typeface="+mn-ea"/>
                        </a:rPr>
                        <a:t> </a:t>
                      </a:r>
                      <a:r>
                        <a:rPr kumimoji="1" lang="ja-JP" altLang="en-US" sz="1100" b="0" dirty="0" smtClean="0">
                          <a:solidFill>
                            <a:schemeClr val="tx1"/>
                          </a:solidFill>
                          <a:latin typeface="+mn-ea"/>
                          <a:ea typeface="+mn-ea"/>
                        </a:rPr>
                        <a:t>開館時間</a:t>
                      </a:r>
                      <a:r>
                        <a:rPr kumimoji="1" lang="en-US" altLang="ja-JP" sz="1100" b="0" dirty="0" smtClean="0">
                          <a:solidFill>
                            <a:schemeClr val="tx1"/>
                          </a:solidFill>
                          <a:latin typeface="+mn-ea"/>
                          <a:ea typeface="+mn-ea"/>
                        </a:rPr>
                        <a:t>1</a:t>
                      </a:r>
                      <a:r>
                        <a:rPr kumimoji="1" lang="ja-JP" altLang="en-US" sz="1100" b="0" dirty="0" smtClean="0">
                          <a:solidFill>
                            <a:schemeClr val="tx1"/>
                          </a:solidFill>
                          <a:latin typeface="+mn-ea"/>
                          <a:ea typeface="+mn-ea"/>
                        </a:rPr>
                        <a:t>時間</a:t>
                      </a:r>
                      <a:endParaRPr kumimoji="1" lang="en-US" altLang="ja-JP" sz="1100" b="0" dirty="0" smtClean="0">
                        <a:solidFill>
                          <a:schemeClr val="tx1"/>
                        </a:solidFill>
                        <a:latin typeface="+mn-ea"/>
                        <a:ea typeface="+mn-ea"/>
                      </a:endParaRPr>
                    </a:p>
                    <a:p>
                      <a:r>
                        <a:rPr kumimoji="1" lang="ja-JP" altLang="en-US" sz="1100" b="0" baseline="0" dirty="0" smtClean="0">
                          <a:solidFill>
                            <a:schemeClr val="tx1"/>
                          </a:solidFill>
                          <a:latin typeface="+mn-ea"/>
                          <a:ea typeface="+mn-ea"/>
                        </a:rPr>
                        <a:t> </a:t>
                      </a:r>
                      <a:r>
                        <a:rPr kumimoji="1" lang="ja-JP" altLang="en-US" sz="1100" b="0" dirty="0" smtClean="0">
                          <a:solidFill>
                            <a:schemeClr val="tx1"/>
                          </a:solidFill>
                          <a:latin typeface="+mn-ea"/>
                          <a:ea typeface="+mn-ea"/>
                        </a:rPr>
                        <a:t>延長。同期間中の火</a:t>
                      </a:r>
                      <a:endParaRPr kumimoji="1" lang="en-US" altLang="ja-JP" sz="1100" b="0" dirty="0" smtClean="0">
                        <a:solidFill>
                          <a:schemeClr val="tx1"/>
                        </a:solidFill>
                        <a:latin typeface="+mn-ea"/>
                        <a:ea typeface="+mn-ea"/>
                      </a:endParaRPr>
                    </a:p>
                    <a:p>
                      <a:r>
                        <a:rPr kumimoji="1" lang="ja-JP" altLang="en-US" sz="1100" b="0" dirty="0" smtClean="0">
                          <a:solidFill>
                            <a:schemeClr val="tx1"/>
                          </a:solidFill>
                          <a:latin typeface="+mn-ea"/>
                          <a:ea typeface="+mn-ea"/>
                        </a:rPr>
                        <a:t>　曜日（定休日）の開</a:t>
                      </a:r>
                      <a:endParaRPr kumimoji="1" lang="en-US" altLang="ja-JP" sz="1100" b="0" dirty="0" smtClean="0">
                        <a:solidFill>
                          <a:schemeClr val="tx1"/>
                        </a:solidFill>
                        <a:latin typeface="+mn-ea"/>
                        <a:ea typeface="+mn-ea"/>
                      </a:endParaRPr>
                    </a:p>
                    <a:p>
                      <a:r>
                        <a:rPr kumimoji="1" lang="ja-JP" altLang="en-US" sz="1100" b="0" dirty="0" smtClean="0">
                          <a:solidFill>
                            <a:schemeClr val="tx1"/>
                          </a:solidFill>
                          <a:latin typeface="+mn-ea"/>
                          <a:ea typeface="+mn-ea"/>
                        </a:rPr>
                        <a:t>　館。</a:t>
                      </a:r>
                      <a:endParaRPr kumimoji="1" lang="en-US" altLang="ja-JP" sz="1100" b="0" dirty="0" smtClean="0">
                        <a:solidFill>
                          <a:schemeClr val="tx1"/>
                        </a:solidFill>
                        <a:latin typeface="+mn-ea"/>
                        <a:ea typeface="+mn-ea"/>
                      </a:endParaRPr>
                    </a:p>
                    <a:p>
                      <a:r>
                        <a:rPr kumimoji="1" lang="ja-JP" altLang="en-US" sz="1100" b="0" dirty="0" smtClean="0">
                          <a:solidFill>
                            <a:schemeClr val="tx1"/>
                          </a:solidFill>
                          <a:latin typeface="+mn-ea"/>
                          <a:ea typeface="+mn-ea"/>
                        </a:rPr>
                        <a:t>・秋の紅葉シーズン</a:t>
                      </a:r>
                      <a:endParaRPr kumimoji="1" lang="en-US" altLang="ja-JP" sz="1100" b="0" dirty="0" smtClean="0">
                        <a:solidFill>
                          <a:schemeClr val="tx1"/>
                        </a:solidFill>
                        <a:latin typeface="+mn-ea"/>
                        <a:ea typeface="+mn-ea"/>
                      </a:endParaRPr>
                    </a:p>
                    <a:p>
                      <a:r>
                        <a:rPr kumimoji="1" lang="ja-JP" altLang="en-US" sz="1100" b="0" dirty="0" smtClean="0">
                          <a:solidFill>
                            <a:schemeClr val="tx1"/>
                          </a:solidFill>
                          <a:latin typeface="+mn-ea"/>
                          <a:ea typeface="+mn-ea"/>
                        </a:rPr>
                        <a:t>　ピーク期の火曜日</a:t>
                      </a:r>
                      <a:endParaRPr kumimoji="1" lang="en-US" altLang="ja-JP" sz="1100" b="0" dirty="0" smtClean="0">
                        <a:solidFill>
                          <a:schemeClr val="tx1"/>
                        </a:solidFill>
                        <a:latin typeface="+mn-ea"/>
                        <a:ea typeface="+mn-ea"/>
                      </a:endParaRPr>
                    </a:p>
                    <a:p>
                      <a:r>
                        <a:rPr kumimoji="1" lang="ja-JP" altLang="en-US" sz="1100" b="0" dirty="0" smtClean="0">
                          <a:solidFill>
                            <a:schemeClr val="tx1"/>
                          </a:solidFill>
                          <a:latin typeface="+mn-ea"/>
                          <a:ea typeface="+mn-ea"/>
                        </a:rPr>
                        <a:t>　（定休日）</a:t>
                      </a:r>
                      <a:r>
                        <a:rPr kumimoji="1" lang="en-US" altLang="ja-JP" sz="1100" b="0" dirty="0" smtClean="0">
                          <a:solidFill>
                            <a:schemeClr val="tx1"/>
                          </a:solidFill>
                          <a:latin typeface="+mn-ea"/>
                          <a:ea typeface="+mn-ea"/>
                        </a:rPr>
                        <a:t>2</a:t>
                      </a:r>
                      <a:r>
                        <a:rPr kumimoji="1" lang="ja-JP" altLang="en-US" sz="1100" b="0" dirty="0" smtClean="0">
                          <a:solidFill>
                            <a:schemeClr val="tx1"/>
                          </a:solidFill>
                          <a:latin typeface="+mn-ea"/>
                          <a:ea typeface="+mn-ea"/>
                        </a:rPr>
                        <a:t>回、開館。</a:t>
                      </a:r>
                      <a:endParaRPr kumimoji="1" lang="en-US" altLang="ja-JP" sz="1100" b="0" dirty="0" smtClean="0">
                        <a:solidFill>
                          <a:schemeClr val="tx1"/>
                        </a:solidFill>
                        <a:latin typeface="+mn-ea"/>
                        <a:ea typeface="+mn-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・広報の充実</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－ホームページの一新、充実</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タウン情報誌での定期的掲</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載（毎月各号にて）</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－昆虫館だより（年間</a:t>
                      </a:r>
                      <a:r>
                        <a:rPr lang="en-US" altLang="ja-JP" sz="1100" b="0" i="0" u="none" strike="noStrike" dirty="0" smtClean="0">
                          <a:solidFill>
                            <a:schemeClr val="tx1"/>
                          </a:solidFill>
                          <a:effectLst/>
                          <a:latin typeface="+mn-ea"/>
                          <a:ea typeface="+mn-ea"/>
                        </a:rPr>
                        <a:t>4</a:t>
                      </a:r>
                      <a:r>
                        <a:rPr lang="ja-JP" altLang="en-US" sz="1100" b="0" i="0" u="none" strike="noStrike" dirty="0" smtClean="0">
                          <a:solidFill>
                            <a:schemeClr val="tx1"/>
                          </a:solidFill>
                          <a:effectLst/>
                          <a:latin typeface="+mn-ea"/>
                          <a:ea typeface="+mn-ea"/>
                        </a:rPr>
                        <a:t>回）発行</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箕面市内小学校配布、全国</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博物館等</a:t>
                      </a:r>
                      <a:r>
                        <a:rPr lang="en-US" altLang="ja-JP" sz="1100" b="0" i="0" u="none" strike="noStrike" dirty="0" smtClean="0">
                          <a:solidFill>
                            <a:schemeClr val="tx1"/>
                          </a:solidFill>
                          <a:effectLst/>
                          <a:latin typeface="+mn-ea"/>
                          <a:ea typeface="+mn-ea"/>
                        </a:rPr>
                        <a:t>90</a:t>
                      </a:r>
                      <a:r>
                        <a:rPr lang="ja-JP" altLang="en-US" sz="1100" b="0" i="0" u="none" strike="noStrike" dirty="0" smtClean="0">
                          <a:solidFill>
                            <a:schemeClr val="tx1"/>
                          </a:solidFill>
                          <a:effectLst/>
                          <a:latin typeface="+mn-ea"/>
                          <a:ea typeface="+mn-ea"/>
                        </a:rPr>
                        <a:t>施設に送付、府</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を通じイオンモール等に配架</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－昆虫館案内パンフレット（日</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本語版、英語版）作成配布</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（配布先：市内観光施設）</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－昆虫館ツイッターでの発信</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・館内展示の一新、強化</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－生体展示の充実</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－放蝶園の拡充</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－映像コーナーでの放映（アニ</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メーション</a:t>
                      </a:r>
                      <a:r>
                        <a:rPr lang="en-US" altLang="ja-JP" sz="1100" b="0" i="0" u="none" strike="noStrike" dirty="0" smtClean="0">
                          <a:solidFill>
                            <a:schemeClr val="tx1"/>
                          </a:solidFill>
                          <a:effectLst/>
                          <a:latin typeface="+mn-ea"/>
                          <a:ea typeface="+mn-ea"/>
                        </a:rPr>
                        <a:t>2017</a:t>
                      </a:r>
                      <a:r>
                        <a:rPr lang="ja-JP" altLang="en-US" sz="1100" b="0" i="0" u="none" strike="noStrike" dirty="0" smtClean="0">
                          <a:solidFill>
                            <a:schemeClr val="tx1"/>
                          </a:solidFill>
                          <a:effectLst/>
                          <a:latin typeface="+mn-ea"/>
                          <a:ea typeface="+mn-ea"/>
                        </a:rPr>
                        <a:t>年</a:t>
                      </a:r>
                      <a:r>
                        <a:rPr lang="en-US" altLang="ja-JP" sz="1100" b="0" i="0" u="none" strike="noStrike" dirty="0" smtClean="0">
                          <a:solidFill>
                            <a:schemeClr val="tx1"/>
                          </a:solidFill>
                          <a:effectLst/>
                          <a:latin typeface="+mn-ea"/>
                          <a:ea typeface="+mn-ea"/>
                        </a:rPr>
                        <a:t>4</a:t>
                      </a:r>
                      <a:r>
                        <a:rPr lang="ja-JP" altLang="en-US" sz="1100" b="0" i="0" u="none" strike="noStrike" dirty="0" smtClean="0">
                          <a:solidFill>
                            <a:schemeClr val="tx1"/>
                          </a:solidFill>
                          <a:effectLst/>
                          <a:latin typeface="+mn-ea"/>
                          <a:ea typeface="+mn-ea"/>
                        </a:rPr>
                        <a:t>月－</a:t>
                      </a:r>
                      <a:r>
                        <a:rPr lang="en-US" altLang="ja-JP" sz="1100" b="0" i="0" u="none" strike="noStrike" dirty="0" smtClean="0">
                          <a:solidFill>
                            <a:schemeClr val="tx1"/>
                          </a:solidFill>
                          <a:effectLst/>
                          <a:latin typeface="+mn-ea"/>
                          <a:ea typeface="+mn-ea"/>
                        </a:rPr>
                        <a:t>10</a:t>
                      </a:r>
                      <a:r>
                        <a:rPr lang="ja-JP" altLang="en-US" sz="1100" b="0" i="0" u="none" strike="noStrike" dirty="0" smtClean="0">
                          <a:solidFill>
                            <a:schemeClr val="tx1"/>
                          </a:solidFill>
                          <a:effectLst/>
                          <a:latin typeface="+mn-ea"/>
                          <a:ea typeface="+mn-ea"/>
                        </a:rPr>
                        <a:t>月、</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n-ea"/>
                          <a:ea typeface="+mn-ea"/>
                        </a:rPr>
                        <a:t>　昆虫クイズ</a:t>
                      </a:r>
                      <a:r>
                        <a:rPr lang="en-US" altLang="ja-JP" sz="1100" b="0" i="0" u="none" strike="noStrike" dirty="0" smtClean="0">
                          <a:solidFill>
                            <a:schemeClr val="tx1"/>
                          </a:solidFill>
                          <a:effectLst/>
                          <a:latin typeface="+mn-ea"/>
                          <a:ea typeface="+mn-ea"/>
                        </a:rPr>
                        <a:t>2017</a:t>
                      </a:r>
                      <a:r>
                        <a:rPr lang="ja-JP" altLang="en-US" sz="1100" b="0" i="0" u="none" strike="noStrike" dirty="0" smtClean="0">
                          <a:solidFill>
                            <a:schemeClr val="tx1"/>
                          </a:solidFill>
                          <a:effectLst/>
                          <a:latin typeface="+mn-ea"/>
                          <a:ea typeface="+mn-ea"/>
                        </a:rPr>
                        <a:t>年</a:t>
                      </a:r>
                      <a:r>
                        <a:rPr lang="en-US" altLang="ja-JP" sz="1100" b="0" i="0" u="none" strike="noStrike" dirty="0" smtClean="0">
                          <a:solidFill>
                            <a:schemeClr val="tx1"/>
                          </a:solidFill>
                          <a:effectLst/>
                          <a:latin typeface="+mn-ea"/>
                          <a:ea typeface="+mn-ea"/>
                        </a:rPr>
                        <a:t>11</a:t>
                      </a:r>
                      <a:r>
                        <a:rPr lang="ja-JP" altLang="en-US" sz="1100" b="0" i="0" u="none" strike="noStrike" dirty="0" smtClean="0">
                          <a:solidFill>
                            <a:schemeClr val="tx1"/>
                          </a:solidFill>
                          <a:effectLst/>
                          <a:latin typeface="+mn-ea"/>
                          <a:ea typeface="+mn-ea"/>
                        </a:rPr>
                        <a:t>月～）　</a:t>
                      </a:r>
                      <a:endParaRPr lang="en-US" altLang="ja-JP" sz="110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－企画展開催</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－館内利用案内放送の多言語</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対応（</a:t>
                      </a:r>
                      <a:r>
                        <a:rPr kumimoji="1" lang="en-US" altLang="ja-JP" sz="1100" b="0" dirty="0" smtClean="0">
                          <a:solidFill>
                            <a:schemeClr val="tx1"/>
                          </a:solidFill>
                          <a:latin typeface="+mn-ea"/>
                          <a:ea typeface="+mn-ea"/>
                        </a:rPr>
                        <a:t>2017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11</a:t>
                      </a:r>
                      <a:r>
                        <a:rPr kumimoji="1" lang="ja-JP" altLang="en-US" sz="1100" b="0" dirty="0" smtClean="0">
                          <a:solidFill>
                            <a:schemeClr val="tx1"/>
                          </a:solidFill>
                          <a:latin typeface="+mn-ea"/>
                          <a:ea typeface="+mn-ea"/>
                        </a:rPr>
                        <a:t>月～）</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・館内イベントの開催</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－ふれあい体験：「ムシさん</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デビュー」「昆虫ふれあい」</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（土日祝）</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－バックヤード見学「飼育室開</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放」（日）</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－ノベルティ等「昆虫カードスタ</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ンプ作成」（土日祝）</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－学芸員による展示解説「ウラ</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オモ展　館長とはなそう」</a:t>
                      </a:r>
                      <a:endParaRPr kumimoji="1" lang="en-US" altLang="ja-JP" sz="1100" b="0"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n-ea"/>
                          <a:ea typeface="+mn-ea"/>
                        </a:rPr>
                        <a:t>　（</a:t>
                      </a:r>
                      <a:r>
                        <a:rPr kumimoji="1" lang="en-US" altLang="ja-JP" sz="1100" b="0" dirty="0" smtClean="0">
                          <a:solidFill>
                            <a:schemeClr val="tx1"/>
                          </a:solidFill>
                          <a:latin typeface="+mn-ea"/>
                          <a:ea typeface="+mn-ea"/>
                        </a:rPr>
                        <a:t>2018</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2</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3</a:t>
                      </a:r>
                      <a:r>
                        <a:rPr kumimoji="1" lang="ja-JP" altLang="en-US" sz="1100" b="0" dirty="0" smtClean="0">
                          <a:solidFill>
                            <a:schemeClr val="tx1"/>
                          </a:solidFill>
                          <a:latin typeface="+mn-ea"/>
                          <a:ea typeface="+mn-ea"/>
                        </a:rPr>
                        <a:t>月実施）</a:t>
                      </a:r>
                      <a:endParaRPr kumimoji="1" lang="en-US" altLang="ja-JP" sz="1100" b="0" dirty="0" smtClean="0">
                        <a:solidFill>
                          <a:schemeClr val="tx1"/>
                        </a:solidFill>
                        <a:latin typeface="+mn-ea"/>
                        <a:ea typeface="+mn-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fontAlgn="ctr"/>
                      <a:r>
                        <a:rPr lang="ja-JP" altLang="en-US" sz="1100" b="0" i="0" u="none" strike="noStrike" dirty="0" smtClean="0">
                          <a:solidFill>
                            <a:schemeClr val="tx1"/>
                          </a:solidFill>
                          <a:effectLst/>
                          <a:latin typeface="+mn-ea"/>
                          <a:ea typeface="+mn-ea"/>
                        </a:rPr>
                        <a:t>・他機関との連携</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－中央図書館にて出張</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展開催「すごい</a:t>
                      </a:r>
                      <a:r>
                        <a:rPr lang="ja-JP" altLang="en-US" sz="1100" b="0" i="0" u="none" strike="noStrike" dirty="0" err="1" smtClean="0">
                          <a:solidFill>
                            <a:schemeClr val="tx1"/>
                          </a:solidFill>
                          <a:effectLst/>
                          <a:latin typeface="+mn-ea"/>
                          <a:ea typeface="+mn-ea"/>
                        </a:rPr>
                        <a:t>ぞ</a:t>
                      </a:r>
                      <a:r>
                        <a:rPr lang="ja-JP" altLang="en-US" sz="1100" b="0" i="0" u="none" strike="noStrike" dirty="0" smtClean="0">
                          <a:solidFill>
                            <a:schemeClr val="tx1"/>
                          </a:solidFill>
                          <a:effectLst/>
                          <a:latin typeface="+mn-ea"/>
                          <a:ea typeface="+mn-ea"/>
                        </a:rPr>
                        <a:t>昆</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虫」（</a:t>
                      </a:r>
                      <a:r>
                        <a:rPr lang="en-US" altLang="ja-JP" sz="1100" b="0" i="0" u="none" strike="noStrike" dirty="0" smtClean="0">
                          <a:solidFill>
                            <a:schemeClr val="tx1"/>
                          </a:solidFill>
                          <a:effectLst/>
                          <a:latin typeface="+mn-ea"/>
                          <a:ea typeface="+mn-ea"/>
                        </a:rPr>
                        <a:t>2017</a:t>
                      </a:r>
                      <a:r>
                        <a:rPr lang="ja-JP" altLang="en-US" sz="1100" b="0" i="0" u="none" strike="noStrike" dirty="0" smtClean="0">
                          <a:solidFill>
                            <a:schemeClr val="tx1"/>
                          </a:solidFill>
                          <a:effectLst/>
                          <a:latin typeface="+mn-ea"/>
                          <a:ea typeface="+mn-ea"/>
                        </a:rPr>
                        <a:t>年</a:t>
                      </a:r>
                      <a:r>
                        <a:rPr lang="en-US" altLang="ja-JP" sz="1100" b="0" i="0" u="none" strike="noStrike" dirty="0" smtClean="0">
                          <a:solidFill>
                            <a:schemeClr val="tx1"/>
                          </a:solidFill>
                          <a:effectLst/>
                          <a:latin typeface="+mn-ea"/>
                          <a:ea typeface="+mn-ea"/>
                        </a:rPr>
                        <a:t>4</a:t>
                      </a:r>
                      <a:r>
                        <a:rPr lang="ja-JP" altLang="en-US" sz="1100" b="0" i="0" u="none" strike="noStrike" dirty="0" smtClean="0">
                          <a:solidFill>
                            <a:schemeClr val="tx1"/>
                          </a:solidFill>
                          <a:effectLst/>
                          <a:latin typeface="+mn-ea"/>
                          <a:ea typeface="+mn-ea"/>
                        </a:rPr>
                        <a:t>月</a:t>
                      </a:r>
                      <a:r>
                        <a:rPr lang="en-US" altLang="ja-JP" sz="1100" b="0" i="0" u="none" strike="noStrike" dirty="0" smtClean="0">
                          <a:solidFill>
                            <a:schemeClr val="tx1"/>
                          </a:solidFill>
                          <a:effectLst/>
                          <a:latin typeface="+mn-ea"/>
                          <a:ea typeface="+mn-ea"/>
                        </a:rPr>
                        <a:t>‐5</a:t>
                      </a:r>
                      <a:r>
                        <a:rPr lang="ja-JP" altLang="en-US" sz="1100" b="0" i="0" u="none" strike="noStrike" dirty="0" smtClean="0">
                          <a:solidFill>
                            <a:schemeClr val="tx1"/>
                          </a:solidFill>
                          <a:effectLst/>
                          <a:latin typeface="+mn-ea"/>
                          <a:ea typeface="+mn-ea"/>
                        </a:rPr>
                        <a:t>月）</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－服部都市緑化植物</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園にて出張展示「き</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らめく昆虫展」</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a:t>
                      </a:r>
                      <a:r>
                        <a:rPr lang="en-US" altLang="ja-JP" sz="1100" b="0" i="0" u="none" strike="noStrike" dirty="0" smtClean="0">
                          <a:solidFill>
                            <a:schemeClr val="tx1"/>
                          </a:solidFill>
                          <a:effectLst/>
                          <a:latin typeface="+mn-ea"/>
                          <a:ea typeface="+mn-ea"/>
                        </a:rPr>
                        <a:t>2017</a:t>
                      </a:r>
                      <a:r>
                        <a:rPr lang="ja-JP" altLang="en-US" sz="1100" b="0" i="0" u="none" strike="noStrike" dirty="0" smtClean="0">
                          <a:solidFill>
                            <a:schemeClr val="tx1"/>
                          </a:solidFill>
                          <a:effectLst/>
                          <a:latin typeface="+mn-ea"/>
                          <a:ea typeface="+mn-ea"/>
                        </a:rPr>
                        <a:t>年</a:t>
                      </a:r>
                      <a:r>
                        <a:rPr lang="en-US" altLang="ja-JP" sz="1100" b="0" i="0" u="none" strike="noStrike" dirty="0" smtClean="0">
                          <a:solidFill>
                            <a:schemeClr val="tx1"/>
                          </a:solidFill>
                          <a:effectLst/>
                          <a:latin typeface="+mn-ea"/>
                          <a:ea typeface="+mn-ea"/>
                        </a:rPr>
                        <a:t>7</a:t>
                      </a:r>
                      <a:r>
                        <a:rPr lang="ja-JP" altLang="en-US" sz="1100" b="0" i="0" u="none" strike="noStrike" dirty="0" smtClean="0">
                          <a:solidFill>
                            <a:schemeClr val="tx1"/>
                          </a:solidFill>
                          <a:effectLst/>
                          <a:latin typeface="+mn-ea"/>
                          <a:ea typeface="+mn-ea"/>
                        </a:rPr>
                        <a:t>月</a:t>
                      </a:r>
                      <a:r>
                        <a:rPr lang="en-US" altLang="ja-JP" sz="1100" b="0" i="0" u="none" strike="noStrike" dirty="0" smtClean="0">
                          <a:solidFill>
                            <a:schemeClr val="tx1"/>
                          </a:solidFill>
                          <a:effectLst/>
                          <a:latin typeface="+mn-ea"/>
                          <a:ea typeface="+mn-ea"/>
                        </a:rPr>
                        <a:t>-9</a:t>
                      </a:r>
                      <a:r>
                        <a:rPr lang="ja-JP" altLang="en-US" sz="1100" b="0" i="0" u="none" strike="noStrike" dirty="0" smtClean="0">
                          <a:solidFill>
                            <a:schemeClr val="tx1"/>
                          </a:solidFill>
                          <a:effectLst/>
                          <a:latin typeface="+mn-ea"/>
                          <a:ea typeface="+mn-ea"/>
                        </a:rPr>
                        <a:t>月）</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－あべのハルカス「世</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界の昆虫展」協力：展</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示および館長による</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トークショー（</a:t>
                      </a:r>
                      <a:r>
                        <a:rPr lang="en-US" altLang="ja-JP" sz="1100" b="0" i="0" u="none" strike="noStrike" dirty="0" smtClean="0">
                          <a:solidFill>
                            <a:schemeClr val="tx1"/>
                          </a:solidFill>
                          <a:effectLst/>
                          <a:latin typeface="+mn-ea"/>
                          <a:ea typeface="+mn-ea"/>
                        </a:rPr>
                        <a:t>2017</a:t>
                      </a:r>
                      <a:r>
                        <a:rPr lang="ja-JP" altLang="en-US" sz="1100" b="0" i="0" u="none" strike="noStrike" dirty="0" smtClean="0">
                          <a:solidFill>
                            <a:schemeClr val="tx1"/>
                          </a:solidFill>
                          <a:effectLst/>
                          <a:latin typeface="+mn-ea"/>
                          <a:ea typeface="+mn-ea"/>
                        </a:rPr>
                        <a:t>年</a:t>
                      </a:r>
                      <a:r>
                        <a:rPr lang="en-US" altLang="ja-JP" sz="1100" b="0" i="0" u="none" strike="noStrike" dirty="0" smtClean="0">
                          <a:solidFill>
                            <a:schemeClr val="tx1"/>
                          </a:solidFill>
                          <a:effectLst/>
                          <a:latin typeface="+mn-ea"/>
                          <a:ea typeface="+mn-ea"/>
                        </a:rPr>
                        <a:t>8</a:t>
                      </a:r>
                    </a:p>
                    <a:p>
                      <a:pPr algn="l" fontAlgn="ctr"/>
                      <a:r>
                        <a:rPr lang="ja-JP" altLang="en-US" sz="1100" b="0" i="0" u="none" strike="noStrike" dirty="0" smtClean="0">
                          <a:solidFill>
                            <a:schemeClr val="tx1"/>
                          </a:solidFill>
                          <a:effectLst/>
                          <a:latin typeface="+mn-ea"/>
                          <a:ea typeface="+mn-ea"/>
                        </a:rPr>
                        <a:t>　月）</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－箕面市観光協会、箕</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面ＰＲイベント（阪急梅</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田駅）ワークショップ出</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展（</a:t>
                      </a:r>
                      <a:r>
                        <a:rPr lang="en-US" altLang="ja-JP" sz="1100" b="0" i="0" u="none" strike="noStrike" dirty="0" smtClean="0">
                          <a:solidFill>
                            <a:schemeClr val="tx1"/>
                          </a:solidFill>
                          <a:effectLst/>
                          <a:latin typeface="+mn-ea"/>
                          <a:ea typeface="+mn-ea"/>
                        </a:rPr>
                        <a:t>2017</a:t>
                      </a:r>
                      <a:r>
                        <a:rPr lang="ja-JP" altLang="en-US" sz="1100" b="0" i="0" u="none" strike="noStrike" dirty="0" smtClean="0">
                          <a:solidFill>
                            <a:schemeClr val="tx1"/>
                          </a:solidFill>
                          <a:effectLst/>
                          <a:latin typeface="+mn-ea"/>
                          <a:ea typeface="+mn-ea"/>
                        </a:rPr>
                        <a:t>年</a:t>
                      </a:r>
                      <a:r>
                        <a:rPr lang="en-US" altLang="ja-JP" sz="1100" b="0" i="0" u="none" strike="noStrike" dirty="0" smtClean="0">
                          <a:solidFill>
                            <a:schemeClr val="tx1"/>
                          </a:solidFill>
                          <a:effectLst/>
                          <a:latin typeface="+mn-ea"/>
                          <a:ea typeface="+mn-ea"/>
                        </a:rPr>
                        <a:t>4</a:t>
                      </a:r>
                      <a:r>
                        <a:rPr lang="ja-JP" altLang="en-US" sz="1100" b="0" i="0" u="none" strike="noStrike" dirty="0" smtClean="0">
                          <a:solidFill>
                            <a:schemeClr val="tx1"/>
                          </a:solidFill>
                          <a:effectLst/>
                          <a:latin typeface="+mn-ea"/>
                          <a:ea typeface="+mn-ea"/>
                        </a:rPr>
                        <a:t>月・</a:t>
                      </a:r>
                      <a:r>
                        <a:rPr lang="en-US" altLang="ja-JP" sz="1100" b="0" i="0" u="none" strike="noStrike" dirty="0" smtClean="0">
                          <a:solidFill>
                            <a:schemeClr val="tx1"/>
                          </a:solidFill>
                          <a:effectLst/>
                          <a:latin typeface="+mn-ea"/>
                          <a:ea typeface="+mn-ea"/>
                        </a:rPr>
                        <a:t>10</a:t>
                      </a:r>
                      <a:r>
                        <a:rPr lang="ja-JP" altLang="en-US" sz="1100" b="0" i="0" u="none" strike="noStrike" dirty="0" smtClean="0">
                          <a:solidFill>
                            <a:schemeClr val="tx1"/>
                          </a:solidFill>
                          <a:effectLst/>
                          <a:latin typeface="+mn-ea"/>
                          <a:ea typeface="+mn-ea"/>
                        </a:rPr>
                        <a:t>月）</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－ＮＰＯ団体などからの</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出前講座や研修、講</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演依頼に対応（</a:t>
                      </a:r>
                      <a:r>
                        <a:rPr lang="en-US" altLang="ja-JP" sz="1100" b="0" i="0" u="none" strike="noStrike" dirty="0" smtClean="0">
                          <a:solidFill>
                            <a:schemeClr val="tx1"/>
                          </a:solidFill>
                          <a:effectLst/>
                          <a:latin typeface="+mn-ea"/>
                          <a:ea typeface="+mn-ea"/>
                        </a:rPr>
                        <a:t>2017</a:t>
                      </a:r>
                    </a:p>
                    <a:p>
                      <a:pPr algn="l" fontAlgn="ctr"/>
                      <a:r>
                        <a:rPr lang="ja-JP" altLang="en-US" sz="1100" b="0" i="0" u="none" strike="noStrike" dirty="0" smtClean="0">
                          <a:solidFill>
                            <a:schemeClr val="tx1"/>
                          </a:solidFill>
                          <a:effectLst/>
                          <a:latin typeface="+mn-ea"/>
                          <a:ea typeface="+mn-ea"/>
                        </a:rPr>
                        <a:t>　年</a:t>
                      </a:r>
                      <a:r>
                        <a:rPr lang="en-US" altLang="ja-JP" sz="1100" b="0" i="0" u="none" strike="noStrike" dirty="0" smtClean="0">
                          <a:solidFill>
                            <a:schemeClr val="tx1"/>
                          </a:solidFill>
                          <a:effectLst/>
                          <a:latin typeface="+mn-ea"/>
                          <a:ea typeface="+mn-ea"/>
                        </a:rPr>
                        <a:t>6</a:t>
                      </a:r>
                      <a:r>
                        <a:rPr lang="ja-JP" altLang="en-US" sz="1100" b="0" i="0" u="none" strike="noStrike" dirty="0" smtClean="0">
                          <a:solidFill>
                            <a:schemeClr val="tx1"/>
                          </a:solidFill>
                          <a:effectLst/>
                          <a:latin typeface="+mn-ea"/>
                          <a:ea typeface="+mn-ea"/>
                        </a:rPr>
                        <a:t>月：ﾎﾀﾙの生態、</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a:t>
                      </a:r>
                      <a:r>
                        <a:rPr lang="en-US" altLang="ja-JP" sz="1100" b="0" i="0" u="none" strike="noStrike" dirty="0" smtClean="0">
                          <a:solidFill>
                            <a:schemeClr val="tx1"/>
                          </a:solidFill>
                          <a:effectLst/>
                          <a:latin typeface="+mn-ea"/>
                          <a:ea typeface="+mn-ea"/>
                        </a:rPr>
                        <a:t>12</a:t>
                      </a:r>
                      <a:r>
                        <a:rPr lang="ja-JP" altLang="en-US" sz="1100" b="0" i="0" u="none" strike="noStrike" dirty="0" smtClean="0">
                          <a:solidFill>
                            <a:schemeClr val="tx1"/>
                          </a:solidFill>
                          <a:effectLst/>
                          <a:latin typeface="+mn-ea"/>
                          <a:ea typeface="+mn-ea"/>
                        </a:rPr>
                        <a:t>月：生物多様性</a:t>
                      </a:r>
                      <a:endParaRPr lang="en-US" altLang="ja-JP" sz="1100" b="0" i="0" u="none" strike="noStrike" dirty="0" smtClean="0">
                        <a:solidFill>
                          <a:schemeClr val="tx1"/>
                        </a:solidFill>
                        <a:effectLst/>
                        <a:latin typeface="+mn-ea"/>
                        <a:ea typeface="+mn-ea"/>
                      </a:endParaRPr>
                    </a:p>
                    <a:p>
                      <a:pPr algn="l" fontAlgn="ctr"/>
                      <a:r>
                        <a:rPr lang="ja-JP" altLang="en-US" sz="1100" b="0" i="0" u="none" strike="noStrike" dirty="0" smtClean="0">
                          <a:solidFill>
                            <a:schemeClr val="tx1"/>
                          </a:solidFill>
                          <a:effectLst/>
                          <a:latin typeface="+mn-ea"/>
                          <a:ea typeface="+mn-ea"/>
                        </a:rPr>
                        <a:t>　フォーラム他）</a:t>
                      </a:r>
                      <a:endParaRPr lang="en-US" altLang="ja-JP" sz="1100" b="0" i="0" u="none" strike="noStrike" dirty="0" smtClean="0">
                        <a:solidFill>
                          <a:schemeClr val="tx1"/>
                        </a:solidFill>
                        <a:effectLst/>
                        <a:latin typeface="+mn-ea"/>
                        <a:ea typeface="+mn-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129</a:t>
            </a:fld>
            <a:endParaRPr kumimoji="1" lang="ja-JP" altLang="en-US" dirty="0"/>
          </a:p>
        </p:txBody>
      </p:sp>
    </p:spTree>
    <p:extLst>
      <p:ext uri="{BB962C8B-B14F-4D97-AF65-F5344CB8AC3E}">
        <p14:creationId xmlns:p14="http://schemas.microsoft.com/office/powerpoint/2010/main" val="36518227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60840"/>
          <a:ext cx="8979345" cy="5996940"/>
        </p:xfrm>
        <a:graphic>
          <a:graphicData uri="http://schemas.openxmlformats.org/drawingml/2006/table">
            <a:tbl>
              <a:tblPr firstRow="1" bandRow="1">
                <a:tableStyleId>{7DF18680-E054-41AD-8BC1-D1AEF772440D}</a:tableStyleId>
              </a:tblPr>
              <a:tblGrid>
                <a:gridCol w="362070">
                  <a:extLst>
                    <a:ext uri="{9D8B030D-6E8A-4147-A177-3AD203B41FA5}">
                      <a16:colId xmlns:a16="http://schemas.microsoft.com/office/drawing/2014/main" val="20000"/>
                    </a:ext>
                  </a:extLst>
                </a:gridCol>
                <a:gridCol w="217242">
                  <a:extLst>
                    <a:ext uri="{9D8B030D-6E8A-4147-A177-3AD203B41FA5}">
                      <a16:colId xmlns:a16="http://schemas.microsoft.com/office/drawing/2014/main" val="20001"/>
                    </a:ext>
                  </a:extLst>
                </a:gridCol>
                <a:gridCol w="917246">
                  <a:extLst>
                    <a:ext uri="{9D8B030D-6E8A-4147-A177-3AD203B41FA5}">
                      <a16:colId xmlns:a16="http://schemas.microsoft.com/office/drawing/2014/main" val="20002"/>
                    </a:ext>
                  </a:extLst>
                </a:gridCol>
                <a:gridCol w="1400005">
                  <a:extLst>
                    <a:ext uri="{9D8B030D-6E8A-4147-A177-3AD203B41FA5}">
                      <a16:colId xmlns:a16="http://schemas.microsoft.com/office/drawing/2014/main" val="20003"/>
                    </a:ext>
                  </a:extLst>
                </a:gridCol>
                <a:gridCol w="1279901">
                  <a:extLst>
                    <a:ext uri="{9D8B030D-6E8A-4147-A177-3AD203B41FA5}">
                      <a16:colId xmlns:a16="http://schemas.microsoft.com/office/drawing/2014/main" val="20004"/>
                    </a:ext>
                  </a:extLst>
                </a:gridCol>
                <a:gridCol w="1399421">
                  <a:extLst>
                    <a:ext uri="{9D8B030D-6E8A-4147-A177-3AD203B41FA5}">
                      <a16:colId xmlns:a16="http://schemas.microsoft.com/office/drawing/2014/main" val="20005"/>
                    </a:ext>
                  </a:extLst>
                </a:gridCol>
                <a:gridCol w="1906903">
                  <a:extLst>
                    <a:ext uri="{9D8B030D-6E8A-4147-A177-3AD203B41FA5}">
                      <a16:colId xmlns:a16="http://schemas.microsoft.com/office/drawing/2014/main" val="20006"/>
                    </a:ext>
                  </a:extLst>
                </a:gridCol>
                <a:gridCol w="1496557">
                  <a:extLst>
                    <a:ext uri="{9D8B030D-6E8A-4147-A177-3AD203B41FA5}">
                      <a16:colId xmlns:a16="http://schemas.microsoft.com/office/drawing/2014/main" val="20007"/>
                    </a:ext>
                  </a:extLst>
                </a:gridCol>
              </a:tblGrid>
              <a:tr h="187840">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148680">
                <a:tc>
                  <a:txBody>
                    <a:bodyPr/>
                    <a:lstStyle/>
                    <a:p>
                      <a:r>
                        <a:rPr kumimoji="1" lang="en-US" altLang="ja-JP" sz="1100" dirty="0" smtClean="0">
                          <a:solidFill>
                            <a:schemeClr val="tx1"/>
                          </a:solidFill>
                        </a:rPr>
                        <a:t>20</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箕面公園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（昆虫館）</a:t>
                      </a:r>
                      <a:endParaRPr lang="en-US" altLang="ja-JP" sz="1100" b="0" i="0" u="none" strike="noStrike" dirty="0" smtClean="0">
                        <a:solidFill>
                          <a:schemeClr val="tx1"/>
                        </a:solidFill>
                        <a:effectLst/>
                        <a:latin typeface="ＭＳ Ｐゴシック"/>
                      </a:endParaRP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（つづき）</a:t>
                      </a:r>
                      <a:endParaRPr lang="en-US" altLang="ja-JP" sz="1100" b="0" i="0" u="none" strike="noStrike" dirty="0" smtClean="0">
                        <a:solidFill>
                          <a:schemeClr val="tx1"/>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85725" indent="0" algn="l" fontAlgn="ctr"/>
                      <a:endParaRPr lang="ja-JP" altLang="en-US"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050" b="0" i="0" u="none" strike="noStrike" dirty="0" smtClean="0">
                          <a:solidFill>
                            <a:schemeClr val="tx1"/>
                          </a:solidFill>
                          <a:effectLst/>
                          <a:latin typeface="+mn-ea"/>
                          <a:ea typeface="+mn-ea"/>
                        </a:rPr>
                        <a:t>－近畿中国森林管理局</a:t>
                      </a:r>
                      <a:endParaRPr lang="en-US" altLang="ja-JP" sz="1050" b="0" i="0" u="none" strike="noStrike" dirty="0" smtClean="0">
                        <a:solidFill>
                          <a:schemeClr val="tx1"/>
                        </a:solidFill>
                        <a:effectLst/>
                        <a:latin typeface="+mn-ea"/>
                        <a:ea typeface="+mn-ea"/>
                      </a:endParaRPr>
                    </a:p>
                    <a:p>
                      <a:pPr algn="l" fontAlgn="ctr"/>
                      <a:r>
                        <a:rPr lang="ja-JP" altLang="en-US" sz="1050" b="0" i="0" u="none" strike="noStrike" dirty="0" smtClean="0">
                          <a:solidFill>
                            <a:schemeClr val="tx1"/>
                          </a:solidFill>
                          <a:effectLst/>
                          <a:latin typeface="+mn-ea"/>
                          <a:ea typeface="+mn-ea"/>
                        </a:rPr>
                        <a:t>　　や箕面市教員向けの</a:t>
                      </a:r>
                      <a:endParaRPr lang="en-US" altLang="ja-JP" sz="1050" b="0" i="0" u="none" strike="noStrike" dirty="0" smtClean="0">
                        <a:solidFill>
                          <a:schemeClr val="tx1"/>
                        </a:solidFill>
                        <a:effectLst/>
                        <a:latin typeface="+mn-ea"/>
                        <a:ea typeface="+mn-ea"/>
                      </a:endParaRPr>
                    </a:p>
                    <a:p>
                      <a:pPr algn="l" fontAlgn="ctr"/>
                      <a:r>
                        <a:rPr lang="ja-JP" altLang="en-US" sz="1050" b="0" i="0" u="none" strike="noStrike" dirty="0" smtClean="0">
                          <a:solidFill>
                            <a:schemeClr val="tx1"/>
                          </a:solidFill>
                          <a:effectLst/>
                          <a:latin typeface="+mn-ea"/>
                          <a:ea typeface="+mn-ea"/>
                        </a:rPr>
                        <a:t>　　環境講習を実施</a:t>
                      </a:r>
                      <a:endParaRPr lang="en-US" altLang="ja-JP" sz="1050" b="0" i="0" u="none" strike="noStrike" dirty="0" smtClean="0">
                        <a:solidFill>
                          <a:schemeClr val="tx1"/>
                        </a:solidFill>
                        <a:effectLst/>
                        <a:latin typeface="+mn-ea"/>
                        <a:ea typeface="+mn-ea"/>
                      </a:endParaRPr>
                    </a:p>
                    <a:p>
                      <a:pPr algn="l" fontAlgn="ctr"/>
                      <a:r>
                        <a:rPr lang="ja-JP" altLang="en-US" sz="1050" b="0" i="0" u="none" strike="noStrike" dirty="0" smtClean="0">
                          <a:solidFill>
                            <a:schemeClr val="tx1"/>
                          </a:solidFill>
                          <a:effectLst/>
                          <a:latin typeface="+mn-ea"/>
                          <a:ea typeface="+mn-ea"/>
                        </a:rPr>
                        <a:t>　　　（</a:t>
                      </a:r>
                      <a:r>
                        <a:rPr lang="en-US" altLang="ja-JP" sz="1050" b="0" i="0" u="none" strike="noStrike" dirty="0" smtClean="0">
                          <a:solidFill>
                            <a:schemeClr val="tx1"/>
                          </a:solidFill>
                          <a:effectLst/>
                          <a:latin typeface="+mn-ea"/>
                          <a:ea typeface="+mn-ea"/>
                        </a:rPr>
                        <a:t>2017</a:t>
                      </a:r>
                      <a:r>
                        <a:rPr lang="ja-JP" altLang="en-US" sz="1050" b="0" i="0" u="none" strike="noStrike" dirty="0" smtClean="0">
                          <a:solidFill>
                            <a:schemeClr val="tx1"/>
                          </a:solidFill>
                          <a:effectLst/>
                          <a:latin typeface="+mn-ea"/>
                          <a:ea typeface="+mn-ea"/>
                        </a:rPr>
                        <a:t>年</a:t>
                      </a:r>
                      <a:r>
                        <a:rPr lang="en-US" altLang="ja-JP" sz="1050" b="0" i="0" u="none" strike="noStrike" dirty="0" smtClean="0">
                          <a:solidFill>
                            <a:schemeClr val="tx1"/>
                          </a:solidFill>
                          <a:effectLst/>
                          <a:latin typeface="+mn-ea"/>
                          <a:ea typeface="+mn-ea"/>
                        </a:rPr>
                        <a:t>7</a:t>
                      </a:r>
                      <a:r>
                        <a:rPr lang="ja-JP" altLang="en-US" sz="1050" b="0" i="0" u="none" strike="noStrike" dirty="0" smtClean="0">
                          <a:solidFill>
                            <a:schemeClr val="tx1"/>
                          </a:solidFill>
                          <a:effectLst/>
                          <a:latin typeface="+mn-ea"/>
                          <a:ea typeface="+mn-ea"/>
                        </a:rPr>
                        <a:t>月）</a:t>
                      </a:r>
                      <a:endParaRPr lang="en-US" altLang="ja-JP" sz="1050" b="0" i="0" u="none" strike="noStrike" dirty="0" smtClean="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 －大阪成蹊大との連携</a:t>
                      </a:r>
                      <a:endParaRPr kumimoji="1" lang="en-US" altLang="ja-JP" sz="1050" b="0" u="none"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　ﾜｰｸｼｮｯﾌﾟｲﾍﾞﾝﾄ（</a:t>
                      </a:r>
                      <a:r>
                        <a:rPr kumimoji="1" lang="en-US" altLang="ja-JP" sz="1050" b="0" u="none" dirty="0" smtClean="0">
                          <a:solidFill>
                            <a:schemeClr val="tx1"/>
                          </a:solidFill>
                          <a:latin typeface="+mn-ea"/>
                          <a:ea typeface="+mn-ea"/>
                        </a:rPr>
                        <a:t>2017</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　年</a:t>
                      </a:r>
                      <a:r>
                        <a:rPr kumimoji="1" lang="en-US" altLang="ja-JP" sz="1050" b="0" u="none" dirty="0" smtClean="0">
                          <a:solidFill>
                            <a:schemeClr val="tx1"/>
                          </a:solidFill>
                          <a:latin typeface="+mn-ea"/>
                          <a:ea typeface="+mn-ea"/>
                        </a:rPr>
                        <a:t>7</a:t>
                      </a:r>
                      <a:r>
                        <a:rPr kumimoji="1" lang="ja-JP" altLang="en-US" sz="1050" b="0" u="none" dirty="0" smtClean="0">
                          <a:solidFill>
                            <a:schemeClr val="tx1"/>
                          </a:solidFill>
                          <a:latin typeface="+mn-ea"/>
                          <a:ea typeface="+mn-ea"/>
                        </a:rPr>
                        <a:t>月）</a:t>
                      </a:r>
                      <a:endParaRPr kumimoji="1" lang="en-US" altLang="ja-JP" sz="1050" b="0" u="none"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・昆虫博士による講演会の企画</a:t>
                      </a:r>
                      <a:endParaRPr kumimoji="1" lang="en-US" altLang="ja-JP" sz="1050" b="0" u="none"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baseline="0" dirty="0" smtClean="0">
                          <a:solidFill>
                            <a:schemeClr val="tx1"/>
                          </a:solidFill>
                          <a:latin typeface="+mn-ea"/>
                          <a:ea typeface="+mn-ea"/>
                        </a:rPr>
                        <a:t> </a:t>
                      </a:r>
                      <a:r>
                        <a:rPr kumimoji="1" lang="ja-JP" altLang="en-US" sz="1050" b="0" u="none" dirty="0" smtClean="0">
                          <a:solidFill>
                            <a:schemeClr val="tx1"/>
                          </a:solidFill>
                          <a:latin typeface="+mn-ea"/>
                          <a:ea typeface="+mn-ea"/>
                        </a:rPr>
                        <a:t>－「きらめく虫博士の昆</a:t>
                      </a:r>
                      <a:endParaRPr kumimoji="1" lang="en-US" altLang="ja-JP" sz="1050" b="0" u="none"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　虫探検記」（講師：丸</a:t>
                      </a:r>
                      <a:endParaRPr kumimoji="1" lang="en-US" altLang="ja-JP" sz="1050" b="0" u="none"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　山宗利博士</a:t>
                      </a:r>
                      <a:r>
                        <a:rPr kumimoji="1" lang="en-US" altLang="ja-JP" sz="1050" b="0" u="none" dirty="0" smtClean="0">
                          <a:solidFill>
                            <a:schemeClr val="tx1"/>
                          </a:solidFill>
                          <a:latin typeface="+mn-ea"/>
                          <a:ea typeface="+mn-ea"/>
                        </a:rPr>
                        <a:t>2017</a:t>
                      </a:r>
                      <a:r>
                        <a:rPr kumimoji="1" lang="ja-JP" altLang="en-US" sz="1050" b="0" u="none" dirty="0" smtClean="0">
                          <a:solidFill>
                            <a:schemeClr val="tx1"/>
                          </a:solidFill>
                          <a:latin typeface="+mn-ea"/>
                          <a:ea typeface="+mn-ea"/>
                        </a:rPr>
                        <a:t>年</a:t>
                      </a:r>
                      <a:r>
                        <a:rPr kumimoji="1" lang="en-US" altLang="ja-JP" sz="1050" b="0" u="none" dirty="0" smtClean="0">
                          <a:solidFill>
                            <a:schemeClr val="tx1"/>
                          </a:solidFill>
                          <a:latin typeface="+mn-ea"/>
                          <a:ea typeface="+mn-ea"/>
                        </a:rPr>
                        <a:t>7</a:t>
                      </a:r>
                      <a:r>
                        <a:rPr kumimoji="1" lang="ja-JP" altLang="en-US" sz="1050" b="0" u="none" dirty="0" smtClean="0">
                          <a:solidFill>
                            <a:schemeClr val="tx1"/>
                          </a:solidFill>
                          <a:latin typeface="+mn-ea"/>
                          <a:ea typeface="+mn-ea"/>
                        </a:rPr>
                        <a:t>月）</a:t>
                      </a:r>
                      <a:endParaRPr kumimoji="1" lang="en-US" altLang="ja-JP" sz="1050" b="0" u="none"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・箕面公園のｲﾍﾞﾝﾄと連　</a:t>
                      </a:r>
                      <a:endParaRPr kumimoji="1" lang="en-US" altLang="ja-JP" sz="1050" b="0" u="none"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　携</a:t>
                      </a:r>
                      <a:endParaRPr kumimoji="1" lang="en-US" altLang="ja-JP" sz="1050" b="0" u="none" dirty="0" smtClean="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 －自然観察会（</a:t>
                      </a:r>
                      <a:r>
                        <a:rPr kumimoji="1" lang="en-US" altLang="ja-JP" sz="1050" b="0" dirty="0" smtClean="0">
                          <a:solidFill>
                            <a:schemeClr val="tx1"/>
                          </a:solidFill>
                          <a:latin typeface="+mn-ea"/>
                          <a:ea typeface="+mn-ea"/>
                        </a:rPr>
                        <a:t>2017</a:t>
                      </a:r>
                      <a:r>
                        <a:rPr kumimoji="1" lang="ja-JP" altLang="en-US" sz="1050" b="0" dirty="0" smtClean="0">
                          <a:solidFill>
                            <a:schemeClr val="tx1"/>
                          </a:solidFill>
                          <a:latin typeface="+mn-ea"/>
                          <a:ea typeface="+mn-ea"/>
                        </a:rPr>
                        <a:t>年</a:t>
                      </a:r>
                      <a:r>
                        <a:rPr kumimoji="1" lang="en-US" altLang="ja-JP" sz="1050" b="0" dirty="0" smtClean="0">
                          <a:solidFill>
                            <a:schemeClr val="tx1"/>
                          </a:solidFill>
                          <a:latin typeface="+mn-ea"/>
                          <a:ea typeface="+mn-ea"/>
                        </a:rPr>
                        <a:t>5</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n-ea"/>
                          <a:ea typeface="+mn-ea"/>
                        </a:rPr>
                        <a:t>　月、</a:t>
                      </a:r>
                      <a:r>
                        <a:rPr kumimoji="1" lang="en-US" altLang="ja-JP" sz="1050" b="0" dirty="0" smtClean="0">
                          <a:solidFill>
                            <a:schemeClr val="tx1"/>
                          </a:solidFill>
                          <a:latin typeface="+mn-ea"/>
                          <a:ea typeface="+mn-ea"/>
                        </a:rPr>
                        <a:t>8</a:t>
                      </a:r>
                      <a:r>
                        <a:rPr kumimoji="1" lang="ja-JP" altLang="en-US" sz="1050" b="0" dirty="0" smtClean="0">
                          <a:solidFill>
                            <a:schemeClr val="tx1"/>
                          </a:solidFill>
                          <a:latin typeface="+mn-ea"/>
                          <a:ea typeface="+mn-ea"/>
                        </a:rPr>
                        <a:t>月）</a:t>
                      </a:r>
                      <a:endParaRPr kumimoji="1" lang="en-US" altLang="ja-JP"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1148680">
                <a:tc>
                  <a:txBody>
                    <a:bodyPr/>
                    <a:lstStyle/>
                    <a:p>
                      <a:r>
                        <a:rPr kumimoji="1" lang="en-US" altLang="ja-JP" sz="1100" dirty="0" smtClean="0">
                          <a:solidFill>
                            <a:schemeClr val="tx1"/>
                          </a:solidFill>
                        </a:rPr>
                        <a:t>21</a:t>
                      </a:r>
                    </a:p>
                    <a:p>
                      <a:r>
                        <a:rPr kumimoji="1" lang="en-US" altLang="ja-JP" sz="1100" dirty="0" smtClean="0">
                          <a:solidFill>
                            <a:schemeClr val="tx1"/>
                          </a:solidFill>
                        </a:rPr>
                        <a:t>22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住之江公園</a:t>
                      </a:r>
                      <a:endParaRPr lang="en-US" altLang="ja-JP" sz="1100" b="0" i="0" u="none" strike="noStrike" dirty="0" smtClean="0">
                        <a:solidFill>
                          <a:srgbClr val="000000"/>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000000"/>
                          </a:solidFill>
                          <a:effectLst/>
                          <a:latin typeface="ＭＳ Ｐゴシック"/>
                        </a:rPr>
                        <a:t>(</a:t>
                      </a:r>
                      <a:r>
                        <a:rPr lang="ja-JP" altLang="en-US" sz="1100" b="0" i="0" u="none" strike="noStrike" dirty="0" smtClean="0">
                          <a:solidFill>
                            <a:srgbClr val="000000"/>
                          </a:solidFill>
                          <a:effectLst/>
                          <a:latin typeface="ＭＳ Ｐゴシック"/>
                        </a:rPr>
                        <a:t>プール含）</a:t>
                      </a:r>
                      <a:endParaRPr lang="en-US" altLang="ja-JP" sz="1100" b="0" i="0" u="none" strike="noStrike" dirty="0" smtClean="0">
                        <a:solidFill>
                          <a:srgbClr val="000000"/>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・ﾎｰﾑﾍﾟｰｼﾞの情報発</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信を強化</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イラスト、写真、マッ</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プを掲載</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r>
                        <a:rPr lang="en-US" altLang="ja-JP" sz="1050" b="0" i="0" u="none" strike="noStrike" dirty="0" smtClean="0">
                          <a:solidFill>
                            <a:schemeClr val="tx1"/>
                          </a:solidFill>
                          <a:effectLst/>
                          <a:latin typeface="ＭＳ Ｐゴシック"/>
                        </a:rPr>
                        <a:t>)</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-Facebook</a:t>
                      </a:r>
                      <a:r>
                        <a:rPr lang="ja-JP" altLang="en-US" sz="1050" b="0" i="0" u="none" strike="noStrike" dirty="0" smtClean="0">
                          <a:solidFill>
                            <a:schemeClr val="tx1"/>
                          </a:solidFill>
                          <a:effectLst/>
                          <a:latin typeface="ＭＳ Ｐゴシック"/>
                        </a:rPr>
                        <a:t>を開始</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2016</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7</a:t>
                      </a:r>
                      <a:r>
                        <a:rPr lang="ja-JP" altLang="en-US" sz="105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・劣化した幼児用ﾌﾟｰ  </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ﾙのﾌﾟｰﾙｻｲﾄﾞを塗</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ja-JP" altLang="en-US" sz="1050" b="0" i="0" u="none" strike="noStrike" dirty="0" err="1" smtClean="0">
                          <a:solidFill>
                            <a:schemeClr val="tx1"/>
                          </a:solidFill>
                          <a:effectLst/>
                          <a:latin typeface="ＭＳ Ｐゴシック"/>
                        </a:rPr>
                        <a:t>り</a:t>
                      </a:r>
                      <a:r>
                        <a:rPr lang="ja-JP" altLang="en-US" sz="1050" b="0" i="0" u="none" strike="noStrike" dirty="0" smtClean="0">
                          <a:solidFill>
                            <a:schemeClr val="tx1"/>
                          </a:solidFill>
                          <a:effectLst/>
                          <a:latin typeface="ＭＳ Ｐゴシック"/>
                        </a:rPr>
                        <a:t>直し（</a:t>
                      </a:r>
                      <a:r>
                        <a:rPr lang="en-US" altLang="ja-JP" sz="1050" b="0" i="0" u="none" strike="noStrike" dirty="0" smtClean="0">
                          <a:solidFill>
                            <a:schemeClr val="tx1"/>
                          </a:solidFill>
                          <a:effectLst/>
                          <a:latin typeface="ＭＳ Ｐゴシック"/>
                        </a:rPr>
                        <a:t>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6</a:t>
                      </a:r>
                      <a:r>
                        <a:rPr lang="ja-JP" altLang="en-US" sz="1050" b="0" i="0" u="none" strike="noStrike" dirty="0" smtClean="0">
                          <a:solidFill>
                            <a:schemeClr val="tx1"/>
                          </a:solidFill>
                          <a:effectLst/>
                          <a:latin typeface="ＭＳ Ｐゴシック"/>
                        </a:rPr>
                        <a:t>月）</a:t>
                      </a:r>
                      <a:br>
                        <a:rPr lang="ja-JP" altLang="en-US" sz="1050" b="0" i="0" u="none" strike="noStrike" dirty="0" smtClean="0">
                          <a:solidFill>
                            <a:schemeClr val="tx1"/>
                          </a:solidFill>
                          <a:effectLst/>
                          <a:latin typeface="ＭＳ Ｐゴシック"/>
                        </a:rPr>
                      </a:br>
                      <a:r>
                        <a:rPr lang="ja-JP" altLang="en-US" sz="1050" b="0" i="0" u="none" strike="noStrike" dirty="0" smtClean="0">
                          <a:solidFill>
                            <a:schemeClr val="tx1"/>
                          </a:solidFill>
                          <a:effectLst/>
                          <a:latin typeface="ＭＳ Ｐゴシック"/>
                        </a:rPr>
                        <a:t>・幼児用ﾌﾟｰﾙに魚の</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絵を描画</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 6</a:t>
                      </a:r>
                      <a:r>
                        <a:rPr lang="ja-JP" altLang="en-US" sz="1050" b="0" i="0" u="none" strike="noStrike" dirty="0" smtClean="0">
                          <a:solidFill>
                            <a:schemeClr val="tx1"/>
                          </a:solidFill>
                          <a:effectLst/>
                          <a:latin typeface="ＭＳ Ｐゴシック"/>
                        </a:rPr>
                        <a:t>月）</a:t>
                      </a:r>
                      <a:br>
                        <a:rPr lang="ja-JP" altLang="en-US" sz="1050" b="0" i="0" u="none" strike="noStrike" dirty="0" smtClean="0">
                          <a:solidFill>
                            <a:schemeClr val="tx1"/>
                          </a:solidFill>
                          <a:effectLst/>
                          <a:latin typeface="ＭＳ Ｐゴシック"/>
                        </a:rPr>
                      </a:br>
                      <a:r>
                        <a:rPr lang="ja-JP" altLang="en-US" sz="1050" b="0" i="0" u="none" strike="noStrike" dirty="0" smtClean="0">
                          <a:solidFill>
                            <a:schemeClr val="tx1"/>
                          </a:solidFill>
                          <a:effectLst/>
                          <a:latin typeface="ＭＳ Ｐゴシック"/>
                        </a:rPr>
                        <a:t>・ﾌﾟｰﾙｻｲﾄﾞのﾍﾞﾝﾁ上</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のﾃﾝﾄを張り</a:t>
                      </a: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替え、</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葭簀</a:t>
                      </a: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よしず</a:t>
                      </a: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の日陰</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３箇所程度を設置</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6</a:t>
                      </a:r>
                      <a:r>
                        <a:rPr lang="ja-JP" altLang="en-US" sz="1050" b="0" i="0" u="none" strike="noStrike" dirty="0" smtClean="0">
                          <a:solidFill>
                            <a:schemeClr val="tx1"/>
                          </a:solidFill>
                          <a:effectLst/>
                          <a:latin typeface="ＭＳ Ｐゴシック"/>
                        </a:rPr>
                        <a:t>月</a:t>
                      </a:r>
                      <a:r>
                        <a:rPr lang="en-US" altLang="ja-JP" sz="1050" b="0" i="0" u="none" strike="noStrike" dirty="0" smtClean="0">
                          <a:solidFill>
                            <a:schemeClr val="tx1"/>
                          </a:solidFill>
                          <a:effectLst/>
                          <a:latin typeface="ＭＳ Ｐゴシック"/>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・テニスコート改修</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ＭＳ Ｐゴシック"/>
                        </a:rPr>
                        <a:t>       </a:t>
                      </a:r>
                      <a:r>
                        <a:rPr lang="en-US" altLang="ja-JP" sz="1050" b="0" i="0" u="none" strike="noStrike" baseline="0"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2015</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3</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・受変電設備改修</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ＭＳ Ｐゴシック"/>
                        </a:rPr>
                        <a:t>     </a:t>
                      </a:r>
                      <a:r>
                        <a:rPr lang="en-US" altLang="ja-JP" sz="1050" b="0" i="0" u="none" strike="noStrike" baseline="0"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2018</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3</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・橋梁補修</a:t>
                      </a:r>
                      <a:endParaRPr lang="en-US" altLang="ja-JP" sz="105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ＭＳ Ｐゴシック"/>
                        </a:rPr>
                        <a:t>      </a:t>
                      </a:r>
                      <a:r>
                        <a:rPr lang="en-US" altLang="ja-JP" sz="1050" b="0" i="0" u="none" strike="noStrike" baseline="0"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2018</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3</a:t>
                      </a:r>
                      <a:r>
                        <a:rPr lang="ja-JP" altLang="en-US" sz="105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05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050" b="0" i="0" u="none" strike="noStrike" dirty="0" smtClean="0">
                          <a:solidFill>
                            <a:schemeClr val="tx1"/>
                          </a:solidFill>
                          <a:effectLst/>
                          <a:latin typeface="ＭＳ Ｐゴシック"/>
                        </a:rPr>
                        <a:t>・窓口対応の充実強化</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tab pos="0" algn="l"/>
                        </a:tabLst>
                        <a:defRPr/>
                      </a:pP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苦情・ｲﾍﾞﾝﾄの情報を職員間　</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050" b="0" i="0" u="none" strike="noStrike" dirty="0" smtClean="0">
                          <a:solidFill>
                            <a:schemeClr val="tx1"/>
                          </a:solidFill>
                          <a:effectLst/>
                          <a:latin typeface="ＭＳ Ｐゴシック"/>
                        </a:rPr>
                        <a:t> で共有。問合せ等に対応　　 </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tab pos="0" algn="l"/>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・ﾆｰｽﾞを踏まえた新たなｻｰﾋﾞｽ・　</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柔軟な対応</a:t>
                      </a:r>
                      <a:endParaRPr kumimoji="1" lang="en-US" altLang="ja-JP" sz="1050" b="0" dirty="0" smtClean="0">
                        <a:solidFill>
                          <a:schemeClr val="tx1"/>
                        </a:solidFill>
                      </a:endParaRPr>
                    </a:p>
                    <a:p>
                      <a:pPr marL="85725" indent="0" algn="l" fontAlgn="ct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管理事務所で遊具等を貸出し　　</a:t>
                      </a:r>
                      <a:endParaRPr lang="en-US" altLang="ja-JP" sz="1050" b="0" i="0" u="none" strike="noStrike" dirty="0" smtClean="0">
                        <a:solidFill>
                          <a:schemeClr val="tx1"/>
                        </a:solidFill>
                        <a:effectLst/>
                        <a:latin typeface="ＭＳ Ｐゴシック"/>
                      </a:endParaRPr>
                    </a:p>
                    <a:p>
                      <a:pPr marL="85725" indent="0" algn="l" fontAlgn="ct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182563" indent="-182563" algn="l" fontAlgn="ctr"/>
                      <a:r>
                        <a:rPr lang="ja-JP" altLang="en-US" sz="1050" b="0" i="0" u="none" strike="noStrike" dirty="0" smtClean="0">
                          <a:solidFill>
                            <a:schemeClr val="tx1"/>
                          </a:solidFill>
                          <a:effectLst/>
                          <a:latin typeface="ＭＳ Ｐゴシック"/>
                        </a:rPr>
                        <a:t>・ボランティアとの連携</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高齢者や</a:t>
                      </a:r>
                      <a:r>
                        <a:rPr lang="ja-JP" altLang="en-US" sz="1050" b="0" i="0" u="none" strike="noStrike" dirty="0" err="1" smtClean="0">
                          <a:solidFill>
                            <a:schemeClr val="tx1"/>
                          </a:solidFill>
                          <a:effectLst/>
                          <a:latin typeface="ＭＳ Ｐゴシック"/>
                        </a:rPr>
                        <a:t>障がい</a:t>
                      </a:r>
                      <a:r>
                        <a:rPr lang="ja-JP" altLang="en-US" sz="1050" b="0" i="0" u="none" strike="noStrike" dirty="0" smtClean="0">
                          <a:solidFill>
                            <a:schemeClr val="tx1"/>
                          </a:solidFill>
                          <a:effectLst/>
                          <a:latin typeface="ＭＳ Ｐゴシック"/>
                        </a:rPr>
                        <a:t>者の利用を</a:t>
                      </a:r>
                      <a:endParaRPr lang="en-US" altLang="ja-JP" sz="1050" b="0" i="0" u="none" strike="noStrike" dirty="0" smtClean="0">
                        <a:solidFill>
                          <a:schemeClr val="tx1"/>
                        </a:solidFill>
                        <a:effectLst/>
                        <a:latin typeface="ＭＳ Ｐゴシック"/>
                      </a:endParaRPr>
                    </a:p>
                    <a:p>
                      <a:pPr marL="85725" indent="0" algn="l" fontAlgn="ctr"/>
                      <a:r>
                        <a:rPr lang="ja-JP" altLang="en-US" sz="1050" b="0" i="0" u="none" strike="noStrike" dirty="0" smtClean="0">
                          <a:solidFill>
                            <a:schemeClr val="tx1"/>
                          </a:solidFill>
                          <a:effectLst/>
                          <a:latin typeface="ＭＳ Ｐゴシック"/>
                        </a:rPr>
                        <a:t> ｻﾎﾟｰﾄするﾋｰﾘﾝｸﾞｶﾞｰﾃﾞﾅーの </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養成講座を開講し、ﾎﾞﾗﾝﾃｨｱｸﾞ</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ﾙｰﾌﾟを育成（</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6</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・広報ﾂｰﾙの刷新・充実</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定期的に公園新聞にｲﾍﾞﾝﾄ情報を掲載（</a:t>
                      </a:r>
                      <a:r>
                        <a:rPr lang="en-US" altLang="ja-JP" sz="1050" b="0" i="0" u="none" strike="noStrike" dirty="0" smtClean="0">
                          <a:solidFill>
                            <a:schemeClr val="tx1"/>
                          </a:solidFill>
                          <a:effectLst/>
                          <a:latin typeface="ＭＳ Ｐゴシック"/>
                        </a:rPr>
                        <a:t>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・ニーズを踏まえた新た</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なｲﾍﾞﾝﾄ・ﾌﾟﾗﾝの企画、</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  </a:t>
                      </a:r>
                      <a:r>
                        <a:rPr kumimoji="1" lang="ja-JP" altLang="en-US" sz="1050" b="0" dirty="0" smtClean="0">
                          <a:solidFill>
                            <a:schemeClr val="tx1"/>
                          </a:solidFill>
                        </a:rPr>
                        <a:t>実施</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犬の里親探しふれ合 </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いｲﾍﾞﾝﾄ（</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8</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手作り音楽イベントの　 </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定期開催（</a:t>
                      </a:r>
                      <a:r>
                        <a:rPr lang="en-US" altLang="ja-JP" sz="1050" b="0" i="0" u="none" strike="noStrike" dirty="0" smtClean="0">
                          <a:solidFill>
                            <a:schemeClr val="tx1"/>
                          </a:solidFill>
                          <a:effectLst/>
                          <a:latin typeface="ＭＳ Ｐゴシック"/>
                        </a:rPr>
                        <a:t>2011</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1</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～）、住之江公園野球</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場で地域とのにぎわいイベントの実施　など</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dirty="0" smtClean="0">
                          <a:solidFill>
                            <a:schemeClr val="tx1"/>
                          </a:solidFill>
                          <a:effectLst/>
                          <a:latin typeface="ＭＳ Ｐゴシック"/>
                        </a:rPr>
                        <a:t>・利用者のﾏﾅｰｱｯﾌﾟに</a:t>
                      </a:r>
                      <a:endParaRPr kumimoji="1"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dirty="0" smtClean="0">
                          <a:solidFill>
                            <a:schemeClr val="tx1"/>
                          </a:solidFill>
                          <a:effectLst/>
                          <a:latin typeface="ＭＳ Ｐゴシック"/>
                        </a:rPr>
                        <a:t> </a:t>
                      </a:r>
                      <a:r>
                        <a:rPr kumimoji="1" lang="ja-JP" altLang="en-US" sz="1050" b="0" i="0" u="none" strike="noStrike" dirty="0" smtClean="0">
                          <a:solidFill>
                            <a:schemeClr val="tx1"/>
                          </a:solidFill>
                          <a:effectLst/>
                          <a:latin typeface="ＭＳ Ｐゴシック"/>
                        </a:rPr>
                        <a:t>向けた啓発</a:t>
                      </a:r>
                      <a:endParaRPr kumimoji="1"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犬の糞用のﾄｲﾚの設置　　</a:t>
                      </a:r>
                      <a:endParaRPr lang="en-US" altLang="ja-JP" sz="105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kumimoji="1" lang="en-US" altLang="ja-JP" sz="105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130</a:t>
            </a:fld>
            <a:endParaRPr kumimoji="1" lang="ja-JP" altLang="en-US"/>
          </a:p>
        </p:txBody>
      </p:sp>
    </p:spTree>
    <p:extLst>
      <p:ext uri="{BB962C8B-B14F-4D97-AF65-F5344CB8AC3E}">
        <p14:creationId xmlns:p14="http://schemas.microsoft.com/office/powerpoint/2010/main" val="347858123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60840"/>
          <a:ext cx="8928991" cy="629412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gridCol w="148816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148680">
                <a:tc>
                  <a:txBody>
                    <a:bodyPr/>
                    <a:lstStyle/>
                    <a:p>
                      <a:r>
                        <a:rPr kumimoji="1" lang="en-US" altLang="ja-JP" sz="1100" dirty="0" smtClean="0">
                          <a:solidFill>
                            <a:schemeClr val="tx1"/>
                          </a:solidFill>
                        </a:rPr>
                        <a:t>23</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枚岡公園</a:t>
                      </a:r>
                      <a:endParaRPr lang="en-US" altLang="ja-JP" sz="1100" b="0" i="0" u="none" strike="noStrike" dirty="0" smtClean="0">
                        <a:solidFill>
                          <a:srgbClr val="000000"/>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イラスト、写真、マップ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を掲載</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a:t>
                      </a:r>
                      <a:br>
                        <a:rPr lang="en-US" altLang="ja-JP"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ﾃﾞｼﾞﾀﾙ･ｱｰｶｲﾌﾞｽを開</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設。公園の歴史を紹</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介するなど、公園の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魅力を</a:t>
                      </a:r>
                      <a:r>
                        <a:rPr lang="en-US" altLang="ja-JP" sz="1100" b="0" i="0" u="none" strike="noStrike" dirty="0" smtClean="0">
                          <a:solidFill>
                            <a:schemeClr val="tx1"/>
                          </a:solidFill>
                          <a:effectLst/>
                          <a:latin typeface="ＭＳ Ｐゴシック"/>
                        </a:rPr>
                        <a:t>PR</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-Facebook</a:t>
                      </a:r>
                      <a:r>
                        <a:rPr lang="ja-JP" altLang="en-US" sz="1100" b="0" i="0" u="none" strike="noStrike" dirty="0" err="1"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Twitter</a:t>
                      </a:r>
                      <a:r>
                        <a:rPr lang="ja-JP" altLang="en-US" sz="1100" b="0" i="0" u="none" strike="noStrike" dirty="0" smtClean="0">
                          <a:solidFill>
                            <a:schemeClr val="tx1"/>
                          </a:solidFill>
                          <a:effectLst/>
                          <a:latin typeface="ＭＳ Ｐゴシック"/>
                        </a:rPr>
                        <a:t>を</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開始。桜の開花状況</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など最新情報を紹介</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2</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イベント情報の発信</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・法面対策工事</a:t>
                      </a:r>
                      <a:r>
                        <a:rPr lang="en-US" altLang="ja-JP" sz="1100" b="0" i="0" u="none" strike="noStrike" baseline="0" dirty="0" smtClean="0">
                          <a:solidFill>
                            <a:schemeClr val="tx1"/>
                          </a:solidFill>
                          <a:effectLst/>
                          <a:latin typeface="ＭＳ Ｐゴシック"/>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10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 －園内おすすめ散策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　</a:t>
                      </a: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ﾏｯﾌﾟなど、手軽に森</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 　林浴を楽しむための</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 　ﾂｰﾙを提供</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br>
                        <a:rPr lang="ja-JP" altLang="en-US" sz="1100" b="0" i="0" u="none" strike="noStrike" dirty="0" smtClean="0">
                          <a:solidFill>
                            <a:schemeClr val="tx1"/>
                          </a:solidFill>
                          <a:effectLst/>
                          <a:latin typeface="ＭＳ Ｐゴシック"/>
                        </a:rPr>
                      </a:br>
                      <a:r>
                        <a:rPr lang="ja-JP" altLang="en-US" sz="1100" b="0" i="0" u="none" strike="noStrike" dirty="0" smtClean="0">
                          <a:solidFill>
                            <a:schemeClr val="tx1"/>
                          </a:solidFill>
                          <a:effectLst/>
                          <a:latin typeface="ＭＳ Ｐゴシック"/>
                        </a:rPr>
                        <a:t> －地域情報誌「ひら」</a:t>
                      </a: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 　を発行、ＨＰにも掲載</a:t>
                      </a: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 　し、枚岡公園を軸に</a:t>
                      </a: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 　地域の情報を発信</a:t>
                      </a:r>
                    </a:p>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11</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baseline="0" dirty="0" smtClean="0">
                          <a:solidFill>
                            <a:schemeClr val="tx1"/>
                          </a:solidFill>
                        </a:rPr>
                        <a:t> </a:t>
                      </a:r>
                      <a:r>
                        <a:rPr kumimoji="1" lang="ja-JP" altLang="en-US" sz="1100" b="0" dirty="0" smtClean="0">
                          <a:solidFill>
                            <a:schemeClr val="tx1"/>
                          </a:solidFill>
                        </a:rPr>
                        <a:t>なｲﾍﾞﾝﾄ・ﾌﾟﾗﾝの企画、</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実施</a:t>
                      </a:r>
                      <a:endParaRPr kumimoji="1" lang="en-US" altLang="ja-JP" sz="1100" b="0" dirty="0" smtClean="0">
                        <a:solidFill>
                          <a:schemeClr val="tx1"/>
                        </a:solidFill>
                      </a:endParaRPr>
                    </a:p>
                    <a:p>
                      <a:pPr marL="85725" marR="0" indent="-85725"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例）各種自然体験イベント、親子参加型のハイキングなど（</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月～）、地域の商店街等と連携した自然体験イベントの実施</a:t>
                      </a:r>
                    </a:p>
                    <a:p>
                      <a:pPr marL="85725" indent="-85725" algn="l" fontAlgn="ct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48680">
                <a:tc>
                  <a:txBody>
                    <a:bodyPr/>
                    <a:lstStyle/>
                    <a:p>
                      <a:r>
                        <a:rPr kumimoji="1" lang="en-US" altLang="ja-JP" sz="1100" dirty="0" smtClean="0">
                          <a:solidFill>
                            <a:schemeClr val="tx1"/>
                          </a:solidFill>
                        </a:rPr>
                        <a:t>24</a:t>
                      </a:r>
                    </a:p>
                    <a:p>
                      <a:r>
                        <a:rPr kumimoji="1" lang="en-US" altLang="ja-JP" sz="1100" dirty="0" smtClean="0">
                          <a:solidFill>
                            <a:schemeClr val="tx1"/>
                          </a:solidFill>
                        </a:rPr>
                        <a:t>25</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服部緑地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（プール含）</a:t>
                      </a:r>
                      <a:endParaRPr lang="en-US" altLang="ja-JP" sz="1100" b="0" i="0" u="none" strike="noStrike" dirty="0" smtClean="0">
                        <a:solidFill>
                          <a:schemeClr val="tx1"/>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ﾎｰﾑﾍﾟｰｼﾞへのﾌﾟｰﾙ関</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連情報の掲載</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-Facebook</a:t>
                      </a:r>
                      <a:r>
                        <a:rPr lang="ja-JP" altLang="en-US" sz="1100" b="0" i="0" u="none" strike="noStrike" dirty="0" err="1"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Twitter</a:t>
                      </a:r>
                      <a:r>
                        <a:rPr lang="ja-JP" altLang="en-US" sz="1100" b="0" i="0" u="none" strike="noStrike" dirty="0" smtClean="0">
                          <a:solidFill>
                            <a:schemeClr val="tx1"/>
                          </a:solidFill>
                          <a:effectLst/>
                          <a:latin typeface="ＭＳ Ｐゴシック"/>
                        </a:rPr>
                        <a:t>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・プール改修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・トイレ改修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野外音楽堂改修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テニスコート改修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・テニスコート改修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・舗装改修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便所改修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陸上競技場改修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照明設備改修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陸上競技場改修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野外音楽堂改修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近隣の電鉄駅構内や  </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車内中吊りでのイベ</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ント情報の配架・掲載</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服部緑地ﾊﾟｰｸﾗｲﾌ手　</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帳発行</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・ﾆｰｽﾞを見据えた物販</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の実施</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ﾌﾟｰﾙ内外の売店で飲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食物を販売</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利用者ｻｰﾋﾞｽの向上</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と節電ｸｰﾎﾟﾝへの協</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力を兼ねたﾌﾟｰﾙ回数</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券を制作・販売</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・ﾆｰｽﾞを踏まえた新た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なｲﾍﾞﾝﾄ・ﾌﾟﾗﾝの企画、</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実施</a:t>
                      </a:r>
                      <a:endParaRPr kumimoji="1" lang="en-US" altLang="ja-JP" sz="1100" b="0" dirty="0" smtClean="0">
                        <a:solidFill>
                          <a:schemeClr val="tx1"/>
                        </a:solidFill>
                      </a:endParaRPr>
                    </a:p>
                    <a:p>
                      <a:pPr marL="85725" indent="0" algn="l" fontAlgn="ct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周辺地域の関係企 </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業・団体・公園管理者</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等が主体となった運営</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協議会による旬のｲﾍﾞ</a:t>
                      </a:r>
                      <a:endParaRPr lang="en-US" altLang="ja-JP" sz="1050" b="0" i="0" u="none" strike="noStrike" dirty="0" smtClean="0">
                        <a:solidFill>
                          <a:schemeClr val="tx1"/>
                        </a:solidFill>
                        <a:effectLst/>
                        <a:latin typeface="ＭＳ Ｐゴシック"/>
                      </a:endParaRPr>
                    </a:p>
                    <a:p>
                      <a:pPr marL="85725" indent="0" algn="l" fontAlgn="ctr"/>
                      <a:r>
                        <a:rPr lang="ja-JP" altLang="en-US" sz="1050" b="0" i="0" u="none" strike="noStrike" baseline="0"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ﾝﾄ（</a:t>
                      </a:r>
                      <a:r>
                        <a:rPr lang="en-US" altLang="ja-JP" sz="1050" b="0" i="0" u="none" strike="noStrike" dirty="0" smtClean="0">
                          <a:solidFill>
                            <a:schemeClr val="tx1"/>
                          </a:solidFill>
                          <a:effectLst/>
                          <a:latin typeface="ＭＳ Ｐゴシック"/>
                        </a:rPr>
                        <a:t>5</a:t>
                      </a:r>
                      <a:r>
                        <a:rPr lang="ja-JP" altLang="en-US" sz="1050" b="0" i="0" u="none" strike="noStrike" dirty="0" smtClean="0">
                          <a:solidFill>
                            <a:schemeClr val="tx1"/>
                          </a:solidFill>
                          <a:effectLst/>
                          <a:latin typeface="ＭＳ Ｐゴシック"/>
                        </a:rPr>
                        <a:t>月祭・</a:t>
                      </a:r>
                      <a:r>
                        <a:rPr lang="en-US" altLang="ja-JP" sz="1050" b="0" i="0" u="none" strike="noStrike" dirty="0" smtClean="0">
                          <a:solidFill>
                            <a:schemeClr val="tx1"/>
                          </a:solidFill>
                          <a:effectLst/>
                          <a:latin typeface="ＭＳ Ｐゴシック"/>
                        </a:rPr>
                        <a:t>10</a:t>
                      </a:r>
                      <a:r>
                        <a:rPr lang="ja-JP" altLang="en-US" sz="1050" b="0" i="0" u="none" strike="noStrike" dirty="0" smtClean="0">
                          <a:solidFill>
                            <a:schemeClr val="tx1"/>
                          </a:solidFill>
                          <a:effectLst/>
                          <a:latin typeface="ＭＳ Ｐゴシック"/>
                        </a:rPr>
                        <a:t>月祭）を</a:t>
                      </a:r>
                      <a:endParaRPr lang="en-US" altLang="ja-JP" sz="1050" b="0" i="0" u="none" strike="noStrike" dirty="0" smtClean="0">
                        <a:solidFill>
                          <a:schemeClr val="tx1"/>
                        </a:solidFill>
                        <a:effectLst/>
                        <a:latin typeface="ＭＳ Ｐゴシック"/>
                      </a:endParaRPr>
                    </a:p>
                    <a:p>
                      <a:pPr marL="85725" indent="0" algn="l" fontAlgn="ct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実施（</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br>
                        <a:rPr lang="ja-JP" altLang="en-US" sz="1050" b="0" i="0" u="none" strike="noStrike" dirty="0" smtClean="0">
                          <a:solidFill>
                            <a:schemeClr val="tx1"/>
                          </a:solidFill>
                          <a:effectLst/>
                          <a:latin typeface="ＭＳ Ｐゴシック"/>
                        </a:rPr>
                      </a:b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地域・企業・各団体・ﾎﾞﾗﾝﾃｨｱと連携し、各種ｲﾍﾞﾝﾄを実施</a:t>
                      </a:r>
                      <a:endParaRPr lang="en-US" altLang="ja-JP" sz="1050" b="0" i="0" u="none" strike="noStrike" dirty="0" smtClean="0">
                        <a:solidFill>
                          <a:schemeClr val="tx1"/>
                        </a:solidFill>
                        <a:effectLst/>
                        <a:latin typeface="ＭＳ Ｐゴシック"/>
                      </a:endParaRPr>
                    </a:p>
                    <a:p>
                      <a:pPr marL="85725" indent="0" algn="l" fontAlgn="ct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indent="0" algn="l" fontAlgn="ctr"/>
                      <a:r>
                        <a:rPr lang="ja-JP" altLang="en-US" sz="1050" b="0" i="0" u="none" strike="noStrike" dirty="0" smtClean="0">
                          <a:solidFill>
                            <a:schemeClr val="tx1"/>
                          </a:solidFill>
                          <a:effectLst/>
                          <a:latin typeface="ＭＳ Ｐゴシック"/>
                        </a:rPr>
                        <a:t>例：ＧＲＥＥＮＬＯＨＡＳ</a:t>
                      </a:r>
                      <a:r>
                        <a:rPr lang="en-US" altLang="ja-JP" sz="1050" b="0" i="0" u="none" strike="noStrike" dirty="0" smtClean="0">
                          <a:solidFill>
                            <a:schemeClr val="tx1"/>
                          </a:solidFill>
                          <a:effectLst/>
                          <a:latin typeface="ＭＳ Ｐゴシック"/>
                        </a:rPr>
                        <a:t>×FESTA</a:t>
                      </a:r>
                      <a:r>
                        <a:rPr lang="ja-JP" altLang="en-US" sz="1050" b="0" i="0" u="none" strike="noStrike" dirty="0" err="1"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ﾁｮｺﾗﾝ、ﾍﾙｼｰｼﾞｮｲﾌｪｽ）、ﾌﾟｰﾙｻｲﾄﾞにてﾌﾗﾀﾞﾝｽ（</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2015</a:t>
                      </a:r>
                      <a:r>
                        <a:rPr lang="ja-JP" altLang="en-US" sz="1050" b="0" i="0" u="none" strike="noStrike" dirty="0" smtClean="0">
                          <a:solidFill>
                            <a:schemeClr val="tx1"/>
                          </a:solidFill>
                          <a:effectLst/>
                          <a:latin typeface="ＭＳ Ｐゴシック"/>
                        </a:rPr>
                        <a:t>年の毎年</a:t>
                      </a:r>
                      <a:r>
                        <a:rPr lang="en-US" altLang="ja-JP" sz="1050" b="0" i="0" u="none" strike="noStrike" dirty="0" smtClean="0">
                          <a:solidFill>
                            <a:schemeClr val="tx1"/>
                          </a:solidFill>
                          <a:effectLst/>
                          <a:latin typeface="ＭＳ Ｐゴシック"/>
                        </a:rPr>
                        <a:t>7</a:t>
                      </a:r>
                      <a:r>
                        <a:rPr lang="ja-JP" altLang="en-US" sz="1050" b="0" i="0" u="none" strike="noStrike" dirty="0" smtClean="0">
                          <a:solidFill>
                            <a:schemeClr val="tx1"/>
                          </a:solidFill>
                          <a:effectLst/>
                          <a:latin typeface="ＭＳ Ｐゴシック"/>
                        </a:rPr>
                        <a:t>月）、ﾖｶﾞ（</a:t>
                      </a:r>
                      <a:r>
                        <a:rPr lang="en-US" altLang="ja-JP" sz="1050" b="0" i="0" u="none" strike="noStrike" dirty="0" smtClean="0">
                          <a:solidFill>
                            <a:schemeClr val="tx1"/>
                          </a:solidFill>
                          <a:effectLst/>
                          <a:latin typeface="ＭＳ Ｐゴシック"/>
                        </a:rPr>
                        <a:t>2017</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7</a:t>
                      </a:r>
                      <a:r>
                        <a:rPr lang="ja-JP" altLang="en-US" sz="1050" b="0" i="0" u="none" strike="noStrike" dirty="0" smtClean="0">
                          <a:solidFill>
                            <a:schemeClr val="tx1"/>
                          </a:solidFill>
                          <a:effectLst/>
                          <a:latin typeface="ＭＳ Ｐゴシック"/>
                        </a:rPr>
                        <a:t>月）実施</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131</a:t>
            </a:fld>
            <a:endParaRPr kumimoji="1" lang="ja-JP" altLang="en-US"/>
          </a:p>
        </p:txBody>
      </p:sp>
    </p:spTree>
    <p:extLst>
      <p:ext uri="{BB962C8B-B14F-4D97-AF65-F5344CB8AC3E}">
        <p14:creationId xmlns:p14="http://schemas.microsoft.com/office/powerpoint/2010/main" val="387365288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60840"/>
          <a:ext cx="8928991" cy="624840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392154">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gridCol w="158417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148680">
                <a:tc>
                  <a:txBody>
                    <a:bodyPr/>
                    <a:lstStyle/>
                    <a:p>
                      <a:r>
                        <a:rPr kumimoji="1" lang="en-US" altLang="ja-JP" sz="1100" dirty="0" smtClean="0">
                          <a:solidFill>
                            <a:schemeClr val="tx1"/>
                          </a:solidFill>
                        </a:rPr>
                        <a:t>26</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服部緑地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（都市緑化植物園）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信を強化</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ﾎｰﾑﾍﾟｰｼﾞへのﾌﾟｰ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ﾙ関連情報の掲載</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-Facebook</a:t>
                      </a:r>
                      <a:r>
                        <a:rPr lang="ja-JP" altLang="en-US" sz="1100" b="0" i="0" u="none" strike="noStrike" dirty="0" err="1"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Twitter</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を開始（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p>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・案内板を設置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・温室改修</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・施設改修</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・イベント時に開館時間</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を延長</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tab pos="0" algn="l"/>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tab pos="85725" algn="l"/>
                        </a:tabLst>
                        <a:defRPr/>
                      </a:pPr>
                      <a:r>
                        <a:rPr lang="en-US" altLang="ja-JP" sz="1100" b="0" i="0" u="none" strike="noStrike" dirty="0" smtClean="0">
                          <a:solidFill>
                            <a:schemeClr val="tx1"/>
                          </a:solidFill>
                          <a:effectLst/>
                          <a:latin typeface="ＭＳ Ｐゴシック"/>
                        </a:rPr>
                        <a:t>-</a:t>
                      </a:r>
                      <a:r>
                        <a:rPr lang="ja-JP" altLang="en-US" sz="1100" b="0" i="0" u="none" strike="noStrike" baseline="0" dirty="0" smtClean="0">
                          <a:solidFill>
                            <a:schemeClr val="tx1"/>
                          </a:solidFill>
                          <a:effectLst/>
                          <a:latin typeface="ＭＳ Ｐゴシック"/>
                        </a:rPr>
                        <a:t>チラシ・</a:t>
                      </a:r>
                      <a:r>
                        <a:rPr lang="en-US" altLang="ja-JP" sz="1100" b="0" i="0" u="none" strike="noStrike" baseline="0" dirty="0" smtClean="0">
                          <a:solidFill>
                            <a:schemeClr val="tx1"/>
                          </a:solidFill>
                          <a:effectLst/>
                          <a:latin typeface="ＭＳ Ｐゴシック"/>
                        </a:rPr>
                        <a:t>HP</a:t>
                      </a:r>
                      <a:r>
                        <a:rPr lang="ja-JP" altLang="en-US" sz="1100" b="0" i="0" u="none" strike="noStrike" dirty="0" smtClean="0">
                          <a:solidFill>
                            <a:schemeClr val="tx1"/>
                          </a:solidFill>
                          <a:effectLst/>
                          <a:latin typeface="ＭＳ Ｐゴシック"/>
                        </a:rPr>
                        <a:t>による開花情報の提供（</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なサービス・柔軟な対応</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春・秋に無料開放ﾃﾞｰ</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年４月～）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年間ﾌﾘｰﾊﾟｽの発行</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入園料を</a:t>
                      </a:r>
                      <a:r>
                        <a:rPr lang="en-US" altLang="ja-JP" sz="1100" b="0" i="0" u="none" strike="noStrike" dirty="0" smtClean="0">
                          <a:solidFill>
                            <a:schemeClr val="tx1"/>
                          </a:solidFill>
                          <a:effectLst/>
                          <a:latin typeface="ＭＳ Ｐゴシック"/>
                        </a:rPr>
                        <a:t>270</a:t>
                      </a:r>
                      <a:r>
                        <a:rPr lang="ja-JP" altLang="en-US" sz="1100" b="0" i="0" u="none" strike="noStrike" dirty="0" smtClean="0">
                          <a:solidFill>
                            <a:schemeClr val="tx1"/>
                          </a:solidFill>
                          <a:effectLst/>
                          <a:latin typeface="ＭＳ Ｐゴシック"/>
                        </a:rPr>
                        <a:t>円から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200</a:t>
                      </a:r>
                      <a:r>
                        <a:rPr lang="ja-JP" altLang="en-US" sz="1100" b="0" i="0" u="none" strike="noStrike" dirty="0" smtClean="0">
                          <a:solidFill>
                            <a:schemeClr val="tx1"/>
                          </a:solidFill>
                          <a:effectLst/>
                          <a:latin typeface="ＭＳ Ｐゴシック"/>
                        </a:rPr>
                        <a:t>円に値下げ（</a:t>
                      </a:r>
                      <a:r>
                        <a:rPr lang="en-US" altLang="ja-JP" sz="1100" b="0" i="0" u="none" strike="noStrike" dirty="0" smtClean="0">
                          <a:solidFill>
                            <a:schemeClr val="tx1"/>
                          </a:solidFill>
                          <a:effectLst/>
                          <a:latin typeface="ＭＳ Ｐゴシック"/>
                        </a:rPr>
                        <a:t>2013</a:t>
                      </a: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r>
                        <a:rPr lang="ja-JP" altLang="en-US" sz="1100" b="0" i="0" u="none" strike="noStrike" baseline="0" dirty="0" smtClean="0">
                          <a:solidFill>
                            <a:schemeClr val="tx1"/>
                          </a:solidFill>
                          <a:effectLst/>
                          <a:latin typeface="ＭＳ Ｐゴシック"/>
                        </a:rPr>
                        <a:t>、消費前</a:t>
                      </a:r>
                      <a:r>
                        <a:rPr lang="en-US" altLang="ja-JP" sz="1100" b="0" i="0" u="none" strike="noStrike" baseline="0" dirty="0" smtClean="0">
                          <a:solidFill>
                            <a:schemeClr val="tx1"/>
                          </a:solidFill>
                          <a:effectLst/>
                          <a:latin typeface="ＭＳ Ｐゴシック"/>
                        </a:rPr>
                        <a:t>8</a:t>
                      </a:r>
                      <a:r>
                        <a:rPr lang="ja-JP" altLang="en-US" sz="1100" b="0" i="0" u="none" strike="noStrike" baseline="0" dirty="0" smtClean="0">
                          <a:solidFill>
                            <a:schemeClr val="tx1"/>
                          </a:solidFill>
                          <a:effectLst/>
                          <a:latin typeface="ＭＳ Ｐゴシック"/>
                        </a:rPr>
                        <a:t>％</a:t>
                      </a:r>
                      <a:endParaRPr lang="en-US" altLang="ja-JP" sz="1100" b="0" i="0" u="none" strike="noStrike" baseline="0"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変更により</a:t>
                      </a:r>
                      <a:r>
                        <a:rPr lang="en-US" altLang="ja-JP" sz="1100" b="0" i="0" u="none" strike="noStrike" baseline="0" dirty="0" smtClean="0">
                          <a:solidFill>
                            <a:schemeClr val="tx1"/>
                          </a:solidFill>
                          <a:effectLst/>
                          <a:latin typeface="ＭＳ Ｐゴシック"/>
                        </a:rPr>
                        <a:t>2014</a:t>
                      </a:r>
                      <a:r>
                        <a:rPr lang="ja-JP" altLang="en-US" sz="1100" b="0" i="0" u="none" strike="noStrike" baseline="0" dirty="0" smtClean="0">
                          <a:solidFill>
                            <a:schemeClr val="tx1"/>
                          </a:solidFill>
                          <a:effectLst/>
                          <a:latin typeface="ＭＳ Ｐゴシック"/>
                        </a:rPr>
                        <a:t>年</a:t>
                      </a:r>
                      <a:r>
                        <a:rPr lang="en-US" altLang="ja-JP" sz="1100" b="0" i="0" u="none" strike="noStrike" baseline="0" dirty="0" smtClean="0">
                          <a:solidFill>
                            <a:schemeClr val="tx1"/>
                          </a:solidFill>
                          <a:effectLst/>
                          <a:latin typeface="ＭＳ Ｐゴシック"/>
                        </a:rPr>
                        <a:t>4</a:t>
                      </a: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月～</a:t>
                      </a:r>
                      <a:r>
                        <a:rPr lang="en-US" altLang="ja-JP" sz="1100" b="0" i="0" u="none" strike="noStrike" baseline="0" dirty="0" smtClean="0">
                          <a:solidFill>
                            <a:schemeClr val="tx1"/>
                          </a:solidFill>
                          <a:effectLst/>
                          <a:latin typeface="ＭＳ Ｐゴシック"/>
                        </a:rPr>
                        <a:t>210</a:t>
                      </a:r>
                      <a:r>
                        <a:rPr lang="ja-JP" altLang="en-US" sz="1100" b="0" i="0" u="none" strike="noStrike" baseline="0" dirty="0" smtClean="0">
                          <a:solidFill>
                            <a:schemeClr val="tx1"/>
                          </a:solidFill>
                          <a:effectLst/>
                          <a:latin typeface="ＭＳ Ｐゴシック"/>
                        </a:rPr>
                        <a:t>円</a:t>
                      </a:r>
                      <a:r>
                        <a:rPr lang="ja-JP" altLang="en-US" sz="1100" b="0" i="0" u="none" strike="noStrike" dirty="0" smtClean="0">
                          <a:solidFill>
                            <a:schemeClr val="tx1"/>
                          </a:solidFill>
                          <a:effectLst/>
                          <a:latin typeface="ＭＳ Ｐゴシック"/>
                        </a:rPr>
                        <a:t>）</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・収蔵・展示資料の充実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強化</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baseline="0" dirty="0" smtClean="0">
                          <a:solidFill>
                            <a:schemeClr val="tx1"/>
                          </a:solidFill>
                          <a:effectLst/>
                          <a:latin typeface="ＭＳ Ｐゴシック"/>
                        </a:rPr>
                        <a:t>温室内において</a:t>
                      </a:r>
                      <a:r>
                        <a:rPr lang="ja-JP" altLang="en-US" sz="1100" b="0" i="0" u="none" strike="noStrike" baseline="0" dirty="0" err="1" smtClean="0">
                          <a:solidFill>
                            <a:schemeClr val="tx1"/>
                          </a:solidFill>
                          <a:effectLst/>
                          <a:latin typeface="ＭＳ Ｐゴシック"/>
                        </a:rPr>
                        <a:t>珍し</a:t>
                      </a:r>
                      <a:r>
                        <a:rPr lang="ja-JP" altLang="en-US" sz="1100" b="0" i="0" u="none" strike="noStrike" baseline="0" dirty="0" smtClean="0">
                          <a:solidFill>
                            <a:schemeClr val="tx1"/>
                          </a:solidFill>
                          <a:effectLst/>
                          <a:latin typeface="ＭＳ Ｐゴシック"/>
                        </a:rPr>
                        <a:t>　</a:t>
                      </a:r>
                      <a:endParaRPr lang="en-US" altLang="ja-JP" sz="1100" b="0" i="0" u="none" strike="noStrike" baseline="0"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baseline="0" dirty="0" err="1" smtClean="0">
                          <a:solidFill>
                            <a:schemeClr val="tx1"/>
                          </a:solidFill>
                          <a:effectLst/>
                          <a:latin typeface="ＭＳ Ｐゴシック"/>
                        </a:rPr>
                        <a:t>い</a:t>
                      </a:r>
                      <a:r>
                        <a:rPr lang="ja-JP" altLang="en-US" sz="1100" b="0" i="0" u="none" strike="noStrike" baseline="0" dirty="0" smtClean="0">
                          <a:solidFill>
                            <a:schemeClr val="tx1"/>
                          </a:solidFill>
                          <a:effectLst/>
                          <a:latin typeface="ＭＳ Ｐゴシック"/>
                        </a:rPr>
                        <a:t>観葉植物や食虫植</a:t>
                      </a:r>
                      <a:endParaRPr lang="en-US" altLang="ja-JP" sz="1100" b="0" i="0" u="none" strike="noStrike" baseline="0"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baseline="0" dirty="0" smtClean="0">
                          <a:solidFill>
                            <a:schemeClr val="tx1"/>
                          </a:solidFill>
                          <a:effectLst/>
                          <a:latin typeface="ＭＳ Ｐゴシック"/>
                        </a:rPr>
                        <a:t>物展示のさらなる充実。</a:t>
                      </a:r>
                      <a:endParaRPr lang="en-US" altLang="ja-JP" sz="1100" b="0" i="0" u="none" strike="noStrike" baseline="0"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(2017</a:t>
                      </a:r>
                      <a:r>
                        <a:rPr lang="ja-JP" altLang="en-US" sz="1100" b="0" i="0" u="none" strike="noStrike" baseline="0" dirty="0" smtClean="0">
                          <a:solidFill>
                            <a:schemeClr val="tx1"/>
                          </a:solidFill>
                          <a:effectLst/>
                          <a:latin typeface="ＭＳ Ｐゴシック"/>
                        </a:rPr>
                        <a:t>年</a:t>
                      </a:r>
                      <a:r>
                        <a:rPr lang="en-US" altLang="ja-JP" sz="1100" b="0" i="0" u="none" strike="noStrike" baseline="0" dirty="0" smtClean="0">
                          <a:solidFill>
                            <a:schemeClr val="tx1"/>
                          </a:solidFill>
                          <a:effectLst/>
                          <a:latin typeface="ＭＳ Ｐゴシック"/>
                        </a:rPr>
                        <a:t>2</a:t>
                      </a:r>
                      <a:r>
                        <a:rPr lang="ja-JP" altLang="en-US" sz="1100" b="0" i="0" u="none" strike="noStrike" baseline="0"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85725" indent="-85725" algn="l" fontAlgn="ctr"/>
                      <a:r>
                        <a:rPr lang="ja-JP" altLang="en-US" sz="1100" b="0" i="0" u="none" strike="noStrike" baseline="0" dirty="0" smtClean="0">
                          <a:solidFill>
                            <a:schemeClr val="tx1"/>
                          </a:solidFill>
                          <a:effectLst/>
                          <a:latin typeface="ＭＳ Ｐゴシック"/>
                        </a:rPr>
                        <a:t>・ｲﾍﾞﾝﾄや開花情報など情報誌への積極的な提供。</a:t>
                      </a:r>
                      <a:endParaRPr lang="en-US" altLang="ja-JP" sz="1100" b="0" i="0" u="none" strike="noStrike" baseline="0" dirty="0" smtClean="0">
                        <a:solidFill>
                          <a:schemeClr val="tx1"/>
                        </a:solidFill>
                        <a:effectLst/>
                        <a:latin typeface="ＭＳ Ｐゴシック"/>
                      </a:endParaRPr>
                    </a:p>
                    <a:p>
                      <a:pPr marL="85725" indent="-85725" algn="l" fontAlgn="ctr"/>
                      <a:r>
                        <a:rPr lang="ja-JP" altLang="en-US" sz="1100" b="0" i="0" u="none" strike="noStrike" baseline="0" dirty="0" smtClean="0">
                          <a:solidFill>
                            <a:schemeClr val="tx1"/>
                          </a:solidFill>
                          <a:effectLst/>
                          <a:latin typeface="ＭＳ Ｐゴシック"/>
                        </a:rPr>
                        <a:t>・ラジオ番組において毎週、公園における旬の情報提供や月一回の生出演にて植物相談など実施。</a:t>
                      </a:r>
                      <a:r>
                        <a:rPr lang="en-US" altLang="ja-JP" sz="1100" b="0" i="0" u="none" strike="noStrike" baseline="0" dirty="0" smtClean="0">
                          <a:solidFill>
                            <a:schemeClr val="tx1"/>
                          </a:solidFill>
                          <a:effectLst/>
                          <a:latin typeface="ＭＳ Ｐゴシック"/>
                        </a:rPr>
                        <a:t> </a:t>
                      </a:r>
                      <a:r>
                        <a:rPr lang="ja-JP" altLang="en-US" sz="1100" b="0" i="0" u="none" strike="noStrike" baseline="0" dirty="0" smtClean="0">
                          <a:solidFill>
                            <a:schemeClr val="tx1"/>
                          </a:solidFill>
                          <a:effectLst/>
                          <a:latin typeface="ＭＳ Ｐゴシック"/>
                        </a:rPr>
                        <a:t>（</a:t>
                      </a:r>
                      <a:r>
                        <a:rPr lang="en-US" altLang="ja-JP" sz="1100" b="0" i="0" u="none" strike="noStrike" baseline="0" dirty="0" smtClean="0">
                          <a:solidFill>
                            <a:schemeClr val="tx1"/>
                          </a:solidFill>
                          <a:effectLst/>
                          <a:latin typeface="ＭＳ Ｐゴシック"/>
                        </a:rPr>
                        <a:t>2014</a:t>
                      </a:r>
                      <a:r>
                        <a:rPr lang="ja-JP" altLang="en-US" sz="1100" b="0" i="0" u="none" strike="noStrike" baseline="0" dirty="0" smtClean="0">
                          <a:solidFill>
                            <a:schemeClr val="tx1"/>
                          </a:solidFill>
                          <a:effectLst/>
                          <a:latin typeface="ＭＳ Ｐゴシック"/>
                        </a:rPr>
                        <a:t>年</a:t>
                      </a:r>
                      <a:r>
                        <a:rPr lang="en-US" altLang="ja-JP" sz="1100" b="0" i="0" u="none" strike="noStrike" baseline="0" dirty="0" smtClean="0">
                          <a:solidFill>
                            <a:schemeClr val="tx1"/>
                          </a:solidFill>
                          <a:effectLst/>
                          <a:latin typeface="ＭＳ Ｐゴシック"/>
                        </a:rPr>
                        <a:t>8</a:t>
                      </a:r>
                      <a:r>
                        <a:rPr lang="ja-JP" altLang="en-US" sz="1100" b="0" i="0" u="none" strike="noStrike" baseline="0" dirty="0" smtClean="0">
                          <a:solidFill>
                            <a:schemeClr val="tx1"/>
                          </a:solidFill>
                          <a:effectLst/>
                          <a:latin typeface="ＭＳ Ｐゴシック"/>
                        </a:rPr>
                        <a:t>月～）</a:t>
                      </a:r>
                      <a:endParaRPr lang="en-US" altLang="ja-JP" sz="1100" b="0" i="0" u="none" strike="noStrike" baseline="0" dirty="0" smtClean="0">
                        <a:solidFill>
                          <a:schemeClr val="tx1"/>
                        </a:solidFill>
                        <a:effectLst/>
                        <a:latin typeface="ＭＳ Ｐゴシック"/>
                      </a:endParaRPr>
                    </a:p>
                    <a:p>
                      <a:pPr marL="85725" indent="-85725" algn="l" fontAlgn="ctr"/>
                      <a:r>
                        <a:rPr lang="ja-JP" altLang="en-US" sz="1100" b="0" i="0" u="none" strike="noStrike" baseline="0" dirty="0" smtClean="0">
                          <a:solidFill>
                            <a:schemeClr val="tx1"/>
                          </a:solidFill>
                          <a:effectLst/>
                          <a:latin typeface="ＭＳ Ｐゴシック"/>
                        </a:rPr>
                        <a:t>・植物園建物内の倉庫等を入園者における展示・発表の場となる「みどりのギャラリー」として開放するとともにおむつ替えや授乳室となるベビースタジオとして充実。（</a:t>
                      </a:r>
                      <a:r>
                        <a:rPr lang="en-US" altLang="ja-JP" sz="1100" b="0" i="0" u="none" strike="noStrike" baseline="0" dirty="0" smtClean="0">
                          <a:solidFill>
                            <a:schemeClr val="tx1"/>
                          </a:solidFill>
                          <a:effectLst/>
                          <a:latin typeface="ＭＳ Ｐゴシック"/>
                        </a:rPr>
                        <a:t>2014</a:t>
                      </a:r>
                      <a:r>
                        <a:rPr lang="ja-JP" altLang="en-US" sz="1100" b="0" i="0" u="none" strike="noStrike" baseline="0" dirty="0" smtClean="0">
                          <a:solidFill>
                            <a:schemeClr val="tx1"/>
                          </a:solidFill>
                          <a:effectLst/>
                          <a:latin typeface="ＭＳ Ｐゴシック"/>
                        </a:rPr>
                        <a:t>年</a:t>
                      </a:r>
                      <a:r>
                        <a:rPr lang="en-US" altLang="ja-JP" sz="1100" b="0" i="0" u="none" strike="noStrike" baseline="0" dirty="0" smtClean="0">
                          <a:solidFill>
                            <a:schemeClr val="tx1"/>
                          </a:solidFill>
                          <a:effectLst/>
                          <a:latin typeface="ＭＳ Ｐゴシック"/>
                        </a:rPr>
                        <a:t>4</a:t>
                      </a:r>
                      <a:r>
                        <a:rPr lang="ja-JP" altLang="en-US" sz="1100" b="0" i="0" u="none" strike="noStrike" baseline="0"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1148680">
                <a:tc>
                  <a:txBody>
                    <a:bodyPr/>
                    <a:lstStyle/>
                    <a:p>
                      <a:r>
                        <a:rPr kumimoji="1" lang="en-US" altLang="ja-JP" sz="1100" dirty="0" smtClean="0">
                          <a:solidFill>
                            <a:schemeClr val="tx1"/>
                          </a:solidFill>
                        </a:rPr>
                        <a:t>27</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二色の浜公園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信を強化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ｲﾗｽﾄや美しい花や</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風景の写真を掲載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・照明設備改修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・ﾆｰｽﾞ</a:t>
                      </a:r>
                      <a:r>
                        <a:rPr kumimoji="1" lang="ja-JP" altLang="en-US" sz="1100" b="0" dirty="0" smtClean="0">
                          <a:solidFill>
                            <a:schemeClr val="tx1"/>
                          </a:solidFill>
                        </a:rPr>
                        <a:t>を踏まえた新たな</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ｻｰﾋﾞｽ・柔軟な対応</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宿根草や葉物を取り混ぜてﾃﾞｻﾞｲﾝし、一年草で季節感を選出（</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dirty="0" smtClean="0">
                          <a:solidFill>
                            <a:schemeClr val="tx1"/>
                          </a:solidFill>
                          <a:effectLst/>
                          <a:latin typeface="ＭＳ Ｐゴシック"/>
                        </a:rPr>
                        <a:t>・利用者のﾏﾅｰｱｯﾌﾟに向</a:t>
                      </a:r>
                      <a:endParaRPr kumimoji="1"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dirty="0" smtClean="0">
                          <a:solidFill>
                            <a:schemeClr val="tx1"/>
                          </a:solidFill>
                          <a:effectLst/>
                          <a:latin typeface="ＭＳ Ｐゴシック"/>
                        </a:rPr>
                        <a:t> </a:t>
                      </a:r>
                      <a:r>
                        <a:rPr kumimoji="1" lang="ja-JP" altLang="en-US" sz="1100" b="0" i="0" u="none" strike="noStrike" dirty="0" smtClean="0">
                          <a:solidFill>
                            <a:schemeClr val="tx1"/>
                          </a:solidFill>
                          <a:effectLst/>
                          <a:latin typeface="ＭＳ Ｐゴシック"/>
                        </a:rPr>
                        <a:t>けた啓発</a:t>
                      </a:r>
                      <a:endParaRPr kumimoji="1"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「犬の放し飼い」を巡視やﾎｰﾑﾍﾟｰｼﾞで注意喚起</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・ﾆｰｽﾞを踏まえた新たなｲ</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ﾍﾞﾝﾄ・ﾌﾟﾗﾝの企画、実施</a:t>
                      </a:r>
                      <a:endParaRPr kumimoji="1" lang="en-US" altLang="ja-JP" sz="1100" b="0" dirty="0" smtClean="0">
                        <a:solidFill>
                          <a:schemeClr val="tx1"/>
                        </a:solidFill>
                      </a:endParaRPr>
                    </a:p>
                    <a:p>
                      <a:pPr marL="85725" indent="-85725" algn="l" fontAlgn="ctr"/>
                      <a:r>
                        <a:rPr lang="ja-JP" altLang="en-US" sz="1100" b="0" i="0" u="none" strike="noStrike" dirty="0" smtClean="0">
                          <a:solidFill>
                            <a:schemeClr val="tx1"/>
                          </a:solidFill>
                          <a:effectLst/>
                          <a:latin typeface="ＭＳ Ｐゴシック"/>
                        </a:rPr>
                        <a:t>　例）地域と連携したｲﾙﾐﾈｰｼｮﾝ、野外炉を活用した食のｲﾍﾞﾝﾄ、親子ふれあいｽﾎﾟｰﾂ教室、自然学習会、ｳｫｰｷﾝｸﾞｲﾍﾞﾝﾄ</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132</a:t>
            </a:fld>
            <a:endParaRPr kumimoji="1" lang="ja-JP" altLang="en-US"/>
          </a:p>
        </p:txBody>
      </p:sp>
    </p:spTree>
    <p:extLst>
      <p:ext uri="{BB962C8B-B14F-4D97-AF65-F5344CB8AC3E}">
        <p14:creationId xmlns:p14="http://schemas.microsoft.com/office/powerpoint/2010/main" val="32552981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60840"/>
          <a:ext cx="8928991" cy="6063584"/>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392154">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gridCol w="158417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390744">
                <a:tc>
                  <a:txBody>
                    <a:bodyPr/>
                    <a:lstStyle/>
                    <a:p>
                      <a:r>
                        <a:rPr kumimoji="1" lang="en-US" altLang="ja-JP" sz="1100" dirty="0" smtClean="0">
                          <a:solidFill>
                            <a:schemeClr val="tx1"/>
                          </a:solidFill>
                        </a:rPr>
                        <a:t>28</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長野公園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信を強化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ﾎｰﾑﾍﾟｰｼﾞ内公園図</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鑑の新規拡張</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—Facebook</a:t>
                      </a:r>
                      <a:r>
                        <a:rPr lang="ja-JP" altLang="en-US" sz="1100" b="0" i="0" u="none" strike="noStrike" dirty="0" smtClean="0">
                          <a:solidFill>
                            <a:schemeClr val="tx1"/>
                          </a:solidFill>
                          <a:effectLst/>
                          <a:latin typeface="ＭＳ Ｐゴシック"/>
                        </a:rPr>
                        <a:t>を開始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・案内板改修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なサービス・柔軟な対応</a:t>
                      </a:r>
                      <a:endParaRPr kumimoji="1" lang="en-US" altLang="ja-JP" sz="1100" b="0" dirty="0" smtClean="0">
                        <a:solidFill>
                          <a:schemeClr val="tx1"/>
                        </a:solidFill>
                      </a:endParaRPr>
                    </a:p>
                    <a:p>
                      <a:pPr marL="0" indent="0" algn="l" fontAlgn="ctr"/>
                      <a:r>
                        <a:rPr lang="ja-JP" altLang="en-US" sz="1100" b="0" i="0" u="none" strike="noStrike" baseline="0" dirty="0" smtClean="0">
                          <a:solidFill>
                            <a:schemeClr val="tx1"/>
                          </a:solidFill>
                          <a:effectLst/>
                          <a:latin typeface="ＭＳ Ｐゴシック"/>
                        </a:rPr>
                        <a:t>　</a:t>
                      </a:r>
                      <a:r>
                        <a:rPr lang="en-US" altLang="ja-JP" sz="1100" b="0" i="0" u="none" strike="noStrike" baseline="0" dirty="0" smtClean="0">
                          <a:solidFill>
                            <a:schemeClr val="tx1"/>
                          </a:solidFill>
                          <a:effectLst/>
                          <a:latin typeface="ＭＳ Ｐゴシック"/>
                        </a:rPr>
                        <a:t>-</a:t>
                      </a:r>
                      <a:r>
                        <a:rPr lang="ja-JP" altLang="en-US" sz="1100" b="0" i="0" u="none" strike="noStrike" baseline="0" dirty="0" smtClean="0">
                          <a:solidFill>
                            <a:schemeClr val="tx1"/>
                          </a:solidFill>
                          <a:effectLst/>
                          <a:latin typeface="ＭＳ Ｐゴシック"/>
                        </a:rPr>
                        <a:t>貸出自転車を実施</a:t>
                      </a:r>
                      <a:endParaRPr lang="en-US" altLang="ja-JP" sz="1100" b="0" i="0" u="none" strike="dblStrike" baseline="0" dirty="0" smtClean="0">
                        <a:solidFill>
                          <a:schemeClr val="tx1"/>
                        </a:solidFill>
                        <a:effectLst/>
                        <a:latin typeface="ＭＳ Ｐゴシック"/>
                      </a:endParaRPr>
                    </a:p>
                    <a:p>
                      <a:pPr marL="0" indent="0"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2009</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indent="0"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繁忙期のトイレ等の</a:t>
                      </a:r>
                      <a:endParaRPr lang="en-US" altLang="ja-JP" sz="1100" b="0" i="0" u="none" strike="noStrike" dirty="0" smtClean="0">
                        <a:solidFill>
                          <a:schemeClr val="tx1"/>
                        </a:solidFill>
                        <a:effectLst/>
                        <a:latin typeface="ＭＳ Ｐゴシック"/>
                      </a:endParaRPr>
                    </a:p>
                    <a:p>
                      <a:pPr marL="0" indent="0" algn="l" fontAlgn="ctr"/>
                      <a:r>
                        <a:rPr lang="ja-JP" altLang="en-US" sz="1100" b="0" i="0" u="none" strike="noStrike" dirty="0" smtClean="0">
                          <a:solidFill>
                            <a:schemeClr val="tx1"/>
                          </a:solidFill>
                          <a:effectLst/>
                          <a:latin typeface="ＭＳ Ｐゴシック"/>
                        </a:rPr>
                        <a:t>　　施設管理の充実</a:t>
                      </a:r>
                      <a:endParaRPr lang="en-US" altLang="ja-JP" sz="1100" b="0" i="0" u="none" strike="noStrike" dirty="0" smtClean="0">
                        <a:solidFill>
                          <a:schemeClr val="tx1"/>
                        </a:solidFill>
                        <a:effectLst/>
                        <a:latin typeface="ＭＳ Ｐゴシック"/>
                      </a:endParaRPr>
                    </a:p>
                    <a:p>
                      <a:pPr marL="0" indent="0" algn="l" fontAlgn="ctr"/>
                      <a:endParaRPr lang="en-US" altLang="ja-JP" sz="1100" b="0" i="0" u="none" strike="noStrike" dirty="0" smtClean="0">
                        <a:solidFill>
                          <a:schemeClr val="tx1"/>
                        </a:solidFill>
                        <a:effectLst/>
                        <a:latin typeface="ＭＳ Ｐゴシック"/>
                      </a:endParaRPr>
                    </a:p>
                    <a:p>
                      <a:pPr marL="0" indent="0" algn="l" fontAlgn="ct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長野公園新聞の発行</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2009</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a:t>
                      </a:r>
                      <a:r>
                        <a:rPr kumimoji="1" lang="ja-JP" altLang="en-US" sz="1050" b="0" dirty="0" smtClean="0">
                          <a:solidFill>
                            <a:schemeClr val="tx1"/>
                          </a:solidFill>
                        </a:rPr>
                        <a:t>ニーズを踏まえた新たなｲ</a:t>
                      </a:r>
                      <a:endParaRPr kumimoji="1" lang="en-US" altLang="ja-JP" sz="105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rPr>
                        <a:t> </a:t>
                      </a:r>
                      <a:r>
                        <a:rPr kumimoji="1" lang="ja-JP" altLang="en-US" sz="1050" b="0" dirty="0" smtClean="0">
                          <a:solidFill>
                            <a:schemeClr val="tx1"/>
                          </a:solidFill>
                        </a:rPr>
                        <a:t>ﾍﾞﾝﾄ・ﾌﾟﾗﾝの企画、実施</a:t>
                      </a:r>
                      <a:endParaRPr kumimoji="1" lang="en-US" altLang="ja-JP" sz="105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花見イベントや夜桜ライ</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トアップ（</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駅前子供教室など</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ＭＳ Ｐゴシック"/>
                        </a:rPr>
                        <a:t>   （</a:t>
                      </a:r>
                      <a:r>
                        <a:rPr lang="en-US" altLang="ja-JP" sz="1050" b="0" i="0" u="none" strike="noStrike" dirty="0" smtClean="0">
                          <a:solidFill>
                            <a:schemeClr val="tx1"/>
                          </a:solidFill>
                          <a:effectLst/>
                          <a:latin typeface="ＭＳ Ｐゴシック"/>
                        </a:rPr>
                        <a:t>2012</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自然観察会の充実や公</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園観察ガイドの設置   </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4</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a:t>
                      </a:r>
                      <a:r>
                        <a:rPr lang="ja-JP" altLang="en-US" sz="1050" b="0" i="0" u="none" strike="noStrike" dirty="0" smtClean="0">
                          <a:solidFill>
                            <a:schemeClr val="tx1"/>
                          </a:solidFill>
                          <a:effectLst/>
                          <a:latin typeface="ＭＳ Ｐゴシック"/>
                        </a:rPr>
                        <a:t>石川流域の自然環境保</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全に関わる団体との連</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携ｲﾍﾞﾝﾄ（観察会＆ﾜｰｸ</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baseline="0"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ｼｮｯﾌﾟ）開催（</a:t>
                      </a:r>
                      <a:r>
                        <a:rPr lang="en-US" altLang="ja-JP" sz="1050" b="0" i="0" u="none" strike="noStrike" dirty="0" smtClean="0">
                          <a:solidFill>
                            <a:schemeClr val="tx1"/>
                          </a:solidFill>
                          <a:effectLst/>
                          <a:latin typeface="ＭＳ Ｐゴシック"/>
                        </a:rPr>
                        <a:t>2013</a:t>
                      </a:r>
                      <a:r>
                        <a:rPr lang="ja-JP" altLang="en-US" sz="1050" b="0" i="0" u="none" strike="noStrike" dirty="0" smtClean="0">
                          <a:solidFill>
                            <a:schemeClr val="tx1"/>
                          </a:solidFill>
                          <a:effectLst/>
                          <a:latin typeface="ＭＳ Ｐゴシック"/>
                        </a:rPr>
                        <a:t>年</a:t>
                      </a:r>
                      <a:r>
                        <a:rPr lang="en-US" altLang="ja-JP" sz="1050" b="0" i="0" u="none" strike="noStrike" dirty="0" smtClean="0">
                          <a:solidFill>
                            <a:schemeClr val="tx1"/>
                          </a:solidFill>
                          <a:effectLst/>
                          <a:latin typeface="ＭＳ Ｐゴシック"/>
                        </a:rPr>
                        <a:t>9</a:t>
                      </a:r>
                      <a:r>
                        <a:rPr lang="ja-JP" altLang="en-US" sz="1050" b="0" i="0" u="none" strike="noStrike" dirty="0" smtClean="0">
                          <a:solidFill>
                            <a:schemeClr val="tx1"/>
                          </a:solidFill>
                          <a:effectLst/>
                          <a:latin typeface="ＭＳ Ｐゴシック"/>
                        </a:rPr>
                        <a:t>月</a:t>
                      </a:r>
                      <a:endParaRPr lang="en-US" altLang="ja-JP" sz="105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ＭＳ Ｐゴシック"/>
                        </a:rPr>
                        <a:t> </a:t>
                      </a:r>
                      <a:r>
                        <a:rPr lang="ja-JP" altLang="en-US" sz="1050" b="0" i="0" u="none" strike="noStrike" dirty="0" smtClean="0">
                          <a:solidFill>
                            <a:schemeClr val="tx1"/>
                          </a:solidFill>
                          <a:effectLst/>
                          <a:latin typeface="ＭＳ Ｐゴシック"/>
                        </a:rPr>
                        <a:t>～以降毎年</a:t>
                      </a:r>
                      <a:r>
                        <a:rPr lang="en-US" altLang="ja-JP" sz="1050" b="0" i="0" u="none" strike="noStrike" dirty="0" smtClean="0">
                          <a:solidFill>
                            <a:schemeClr val="tx1"/>
                          </a:solidFill>
                          <a:effectLst/>
                          <a:latin typeface="ＭＳ Ｐゴシック"/>
                        </a:rPr>
                        <a:t>10</a:t>
                      </a:r>
                      <a:r>
                        <a:rPr lang="ja-JP" altLang="en-US" sz="105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3680">
                <a:tc>
                  <a:txBody>
                    <a:bodyPr/>
                    <a:lstStyle/>
                    <a:p>
                      <a:r>
                        <a:rPr kumimoji="1" lang="en-US" altLang="ja-JP" sz="1100" dirty="0" smtClean="0">
                          <a:solidFill>
                            <a:schemeClr val="tx1"/>
                          </a:solidFill>
                        </a:rPr>
                        <a:t>29</a:t>
                      </a:r>
                    </a:p>
                    <a:p>
                      <a:r>
                        <a:rPr kumimoji="1" lang="en-US" altLang="ja-JP" sz="1100" dirty="0" smtClean="0">
                          <a:solidFill>
                            <a:schemeClr val="tx1"/>
                          </a:solidFill>
                        </a:rPr>
                        <a:t>30</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久宝寺緑地</a:t>
                      </a:r>
                      <a:endParaRPr lang="en-US" altLang="ja-JP" sz="1100" b="0" i="0" u="none" strike="noStrike" dirty="0" smtClean="0">
                        <a:solidFill>
                          <a:srgbClr val="000000"/>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（プール含）</a:t>
                      </a:r>
                      <a:endParaRPr lang="en-US" altLang="ja-JP" sz="1100" b="0" i="0" u="none" strike="noStrike" dirty="0" smtClean="0">
                        <a:solidFill>
                          <a:srgbClr val="000000"/>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信を強化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ツイッターを開始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-Facebook</a:t>
                      </a:r>
                      <a:r>
                        <a:rPr lang="ja-JP" altLang="en-US" sz="1100" b="0" i="0" u="none" strike="noStrike" dirty="0" smtClean="0">
                          <a:solidFill>
                            <a:schemeClr val="tx1"/>
                          </a:solidFill>
                          <a:effectLst/>
                          <a:latin typeface="ＭＳ Ｐゴシック"/>
                        </a:rPr>
                        <a:t>を開始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（ﾌﾟｰﾙ）</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・プール日よけ施設の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増設（</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・放送設備</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スポーツハウス設備</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改修</a:t>
                      </a: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・野球場スタンド改修</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・野球場フェンス改修</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プール防水改修</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・広報ﾂｰﾙの刷新・充実</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a:t>
                      </a:r>
                      <a:r>
                        <a:rPr lang="ja-JP" altLang="en-US" sz="1000" b="0" i="0" u="none" strike="noStrike" dirty="0" smtClean="0">
                          <a:solidFill>
                            <a:schemeClr val="tx1"/>
                          </a:solidFill>
                          <a:effectLst/>
                          <a:latin typeface="ＭＳ Ｐゴシック"/>
                        </a:rPr>
                        <a:t>久宝寺緑地新聞を発行</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a:t>
                      </a:r>
                      <a:r>
                        <a:rPr lang="ja-JP" altLang="en-US" sz="1000" b="0" i="0" u="none" strike="noStrike" dirty="0" smtClean="0">
                          <a:solidFill>
                            <a:schemeClr val="tx1"/>
                          </a:solidFill>
                          <a:effectLst/>
                          <a:latin typeface="ＭＳ Ｐゴシック"/>
                        </a:rPr>
                        <a:t>しイベントを周知</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(2012</a:t>
                      </a:r>
                      <a:r>
                        <a:rPr lang="ja-JP" altLang="en-US" sz="1000" b="0" i="0" u="none" strike="noStrike" dirty="0" smtClean="0">
                          <a:solidFill>
                            <a:schemeClr val="tx1"/>
                          </a:solidFill>
                          <a:effectLst/>
                          <a:latin typeface="ＭＳ Ｐゴシック"/>
                        </a:rPr>
                        <a:t>年</a:t>
                      </a:r>
                      <a:r>
                        <a:rPr lang="en-US" altLang="ja-JP" sz="1000" b="0" i="0" u="none" strike="noStrike" dirty="0" smtClean="0">
                          <a:solidFill>
                            <a:schemeClr val="tx1"/>
                          </a:solidFill>
                          <a:effectLst/>
                          <a:latin typeface="ＭＳ Ｐゴシック"/>
                        </a:rPr>
                        <a:t>4 </a:t>
                      </a:r>
                      <a:r>
                        <a:rPr lang="ja-JP" altLang="en-US" sz="1000" b="0" i="0" u="none" strike="noStrike" dirty="0" smtClean="0">
                          <a:solidFill>
                            <a:schemeClr val="tx1"/>
                          </a:solidFill>
                          <a:effectLst/>
                          <a:latin typeface="ＭＳ Ｐゴシック"/>
                        </a:rPr>
                        <a:t>月～</a:t>
                      </a:r>
                      <a:r>
                        <a:rPr lang="en-US" altLang="ja-JP" sz="1000" b="0" i="0" u="none" strike="noStrike" dirty="0" smtClean="0">
                          <a:solidFill>
                            <a:schemeClr val="tx1"/>
                          </a:solidFill>
                          <a:effectLst/>
                          <a:latin typeface="ＭＳ Ｐゴシック"/>
                        </a:rPr>
                        <a:t>)</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a:t>
                      </a:r>
                      <a:r>
                        <a:rPr kumimoji="1" lang="ja-JP" altLang="en-US" sz="1000" b="0" dirty="0" smtClean="0">
                          <a:solidFill>
                            <a:schemeClr val="tx1"/>
                          </a:solidFill>
                        </a:rPr>
                        <a:t>ﾆｰｽﾞを踏まえた新たな</a:t>
                      </a:r>
                      <a:endParaRPr kumimoji="1" lang="en-US" altLang="ja-JP" sz="10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rPr>
                        <a:t>  </a:t>
                      </a:r>
                      <a:r>
                        <a:rPr kumimoji="1" lang="ja-JP" altLang="en-US" sz="1000" b="0" dirty="0" smtClean="0">
                          <a:solidFill>
                            <a:schemeClr val="tx1"/>
                          </a:solidFill>
                        </a:rPr>
                        <a:t>ｻｰﾋﾞｽ・柔軟な対応</a:t>
                      </a:r>
                      <a:endParaRPr kumimoji="1" lang="en-US" altLang="ja-JP" sz="10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a:t>
                      </a:r>
                      <a:r>
                        <a:rPr lang="ja-JP" altLang="en-US" sz="1000" b="0" i="0" u="none" strike="noStrike" dirty="0" smtClean="0">
                          <a:solidFill>
                            <a:schemeClr val="tx1"/>
                          </a:solidFill>
                          <a:effectLst/>
                          <a:latin typeface="ＭＳ Ｐゴシック"/>
                        </a:rPr>
                        <a:t>ﾊﾞﾘｱﾌﾘｰﾌﾟｰﾙにおける　</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　遊泳用車椅子の無料貸</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　出及び監視員による遊泳</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　補助</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a:t>
                      </a:r>
                      <a:r>
                        <a:rPr lang="ja-JP" altLang="en-US" sz="1000" b="0" i="0" u="none" strike="noStrike" dirty="0" smtClean="0">
                          <a:solidFill>
                            <a:schemeClr val="tx1"/>
                          </a:solidFill>
                          <a:effectLst/>
                          <a:latin typeface="ＭＳ Ｐゴシック"/>
                        </a:rPr>
                        <a:t>（</a:t>
                      </a:r>
                      <a:r>
                        <a:rPr lang="en-US" altLang="ja-JP" sz="1000" b="0" i="0" u="none" strike="noStrike" dirty="0" smtClean="0">
                          <a:solidFill>
                            <a:schemeClr val="tx1"/>
                          </a:solidFill>
                          <a:effectLst/>
                          <a:latin typeface="ＭＳ Ｐゴシック"/>
                        </a:rPr>
                        <a:t>2013</a:t>
                      </a:r>
                      <a:r>
                        <a:rPr lang="ja-JP" altLang="en-US" sz="1000" b="0" i="0" u="none" strike="noStrike" dirty="0" smtClean="0">
                          <a:solidFill>
                            <a:schemeClr val="tx1"/>
                          </a:solidFill>
                          <a:effectLst/>
                          <a:latin typeface="ＭＳ Ｐゴシック"/>
                        </a:rPr>
                        <a:t>年</a:t>
                      </a:r>
                      <a:r>
                        <a:rPr lang="en-US" altLang="ja-JP" sz="1000" b="0" i="0" u="none" strike="noStrike" dirty="0" smtClean="0">
                          <a:solidFill>
                            <a:schemeClr val="tx1"/>
                          </a:solidFill>
                          <a:effectLst/>
                          <a:latin typeface="ＭＳ Ｐゴシック"/>
                        </a:rPr>
                        <a:t>7</a:t>
                      </a:r>
                      <a:r>
                        <a:rPr lang="ja-JP" altLang="en-US" sz="1000" b="0" i="0" u="none" strike="noStrike" dirty="0" smtClean="0">
                          <a:solidFill>
                            <a:schemeClr val="tx1"/>
                          </a:solidFill>
                          <a:effectLst/>
                          <a:latin typeface="ＭＳ Ｐゴシック"/>
                        </a:rPr>
                        <a:t>月・</a:t>
                      </a:r>
                      <a:r>
                        <a:rPr lang="en-US" altLang="ja-JP" sz="1000" b="0" i="0" u="none" strike="noStrike" dirty="0" smtClean="0">
                          <a:solidFill>
                            <a:schemeClr val="tx1"/>
                          </a:solidFill>
                          <a:effectLst/>
                          <a:latin typeface="ＭＳ Ｐゴシック"/>
                        </a:rPr>
                        <a:t>8</a:t>
                      </a:r>
                      <a:r>
                        <a:rPr lang="ja-JP" altLang="en-US" sz="1000" b="0" i="0" u="none" strike="noStrike" dirty="0" smtClean="0">
                          <a:solidFill>
                            <a:schemeClr val="tx1"/>
                          </a:solidFill>
                          <a:effectLst/>
                          <a:latin typeface="ＭＳ Ｐゴシック"/>
                        </a:rPr>
                        <a:t>月～）</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・ﾆｰｽﾞを見据えた物販の実</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a:t>
                      </a:r>
                      <a:r>
                        <a:rPr lang="ja-JP" altLang="en-US" sz="1000" b="0" i="0" u="none" strike="noStrike" dirty="0" smtClean="0">
                          <a:solidFill>
                            <a:schemeClr val="tx1"/>
                          </a:solidFill>
                          <a:effectLst/>
                          <a:latin typeface="ＭＳ Ｐゴシック"/>
                        </a:rPr>
                        <a:t>施</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a:t>
                      </a:r>
                      <a:r>
                        <a:rPr lang="ja-JP" altLang="en-US" sz="1000" b="0" i="0" u="none" strike="noStrike" dirty="0" smtClean="0">
                          <a:solidFill>
                            <a:schemeClr val="tx1"/>
                          </a:solidFill>
                          <a:effectLst/>
                          <a:latin typeface="ＭＳ Ｐゴシック"/>
                        </a:rPr>
                        <a:t>ﾌﾟｰﾙでの水鉄砲の販売　</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・ランニングステーションの</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a:t>
                      </a:r>
                      <a:r>
                        <a:rPr lang="ja-JP" altLang="en-US" sz="1000" b="0" i="0" u="none" strike="noStrike" dirty="0" smtClean="0">
                          <a:solidFill>
                            <a:schemeClr val="tx1"/>
                          </a:solidFill>
                          <a:effectLst/>
                          <a:latin typeface="ＭＳ Ｐゴシック"/>
                        </a:rPr>
                        <a:t>設置</a:t>
                      </a:r>
                      <a:r>
                        <a:rPr lang="en-US" altLang="ja-JP" sz="1000" b="0" i="0" u="none" strike="noStrike" dirty="0" smtClean="0">
                          <a:solidFill>
                            <a:schemeClr val="tx1"/>
                          </a:solidFill>
                          <a:effectLst/>
                          <a:latin typeface="ＭＳ Ｐゴシック"/>
                        </a:rPr>
                        <a:t>(2015</a:t>
                      </a:r>
                      <a:r>
                        <a:rPr lang="ja-JP" altLang="en-US" sz="1000" b="0" i="0" u="none" strike="noStrike" dirty="0" smtClean="0">
                          <a:solidFill>
                            <a:schemeClr val="tx1"/>
                          </a:solidFill>
                          <a:effectLst/>
                          <a:latin typeface="ＭＳ Ｐゴシック"/>
                        </a:rPr>
                        <a:t>年</a:t>
                      </a:r>
                      <a:r>
                        <a:rPr lang="en-US" altLang="ja-JP" sz="1000" b="0" i="0" u="none" strike="noStrike" dirty="0" smtClean="0">
                          <a:solidFill>
                            <a:schemeClr val="tx1"/>
                          </a:solidFill>
                          <a:effectLst/>
                          <a:latin typeface="ＭＳ Ｐゴシック"/>
                        </a:rPr>
                        <a:t>4</a:t>
                      </a:r>
                      <a:r>
                        <a:rPr lang="ja-JP" altLang="en-US" sz="1000" b="0" i="0" u="none" strike="noStrike" dirty="0" smtClean="0">
                          <a:solidFill>
                            <a:schemeClr val="tx1"/>
                          </a:solidFill>
                          <a:effectLst/>
                          <a:latin typeface="ＭＳ Ｐゴシック"/>
                        </a:rPr>
                        <a:t>月）</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・ローソンオープン</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a:t>
                      </a:r>
                      <a:r>
                        <a:rPr lang="ja-JP" altLang="en-US" sz="1000" b="0" i="0" u="none" strike="noStrike" dirty="0" smtClean="0">
                          <a:solidFill>
                            <a:schemeClr val="tx1"/>
                          </a:solidFill>
                          <a:effectLst/>
                          <a:latin typeface="ＭＳ Ｐゴシック"/>
                        </a:rPr>
                        <a:t>（</a:t>
                      </a:r>
                      <a:r>
                        <a:rPr lang="en-US" altLang="ja-JP" sz="1000" b="0" i="0" u="none" strike="noStrike" dirty="0" smtClean="0">
                          <a:solidFill>
                            <a:schemeClr val="tx1"/>
                          </a:solidFill>
                          <a:effectLst/>
                          <a:latin typeface="ＭＳ Ｐゴシック"/>
                        </a:rPr>
                        <a:t>2018</a:t>
                      </a:r>
                      <a:r>
                        <a:rPr lang="ja-JP" altLang="en-US" sz="1000" b="0" i="0" u="none" strike="noStrike" dirty="0" smtClean="0">
                          <a:solidFill>
                            <a:schemeClr val="tx1"/>
                          </a:solidFill>
                          <a:effectLst/>
                          <a:latin typeface="ＭＳ Ｐゴシック"/>
                        </a:rPr>
                        <a:t>年</a:t>
                      </a:r>
                      <a:r>
                        <a:rPr lang="en-US" altLang="ja-JP" sz="1000" b="0" i="0" u="none" strike="noStrike" dirty="0" smtClean="0">
                          <a:solidFill>
                            <a:schemeClr val="tx1"/>
                          </a:solidFill>
                          <a:effectLst/>
                          <a:latin typeface="ＭＳ Ｐゴシック"/>
                        </a:rPr>
                        <a:t>3</a:t>
                      </a:r>
                      <a:r>
                        <a:rPr lang="ja-JP" altLang="en-US" sz="1000" b="0" i="0" u="none" strike="noStrike" dirty="0" smtClean="0">
                          <a:solidFill>
                            <a:schemeClr val="tx1"/>
                          </a:solidFill>
                          <a:effectLst/>
                          <a:latin typeface="ＭＳ Ｐゴシック"/>
                        </a:rPr>
                        <a:t>月～）</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ＭＳ Ｐゴシック"/>
                        </a:rPr>
                        <a:t>・有料ＢＢＱエリアの設置   </a:t>
                      </a:r>
                      <a:endParaRPr lang="en-US" altLang="ja-JP" sz="10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ＭＳ Ｐゴシック"/>
                        </a:rPr>
                        <a:t>    (2018</a:t>
                      </a:r>
                      <a:r>
                        <a:rPr lang="ja-JP" altLang="en-US" sz="1000" b="0" i="0" u="none" strike="noStrike" dirty="0" smtClean="0">
                          <a:solidFill>
                            <a:schemeClr val="tx1"/>
                          </a:solidFill>
                          <a:effectLst/>
                          <a:latin typeface="ＭＳ Ｐゴシック"/>
                        </a:rPr>
                        <a:t>年</a:t>
                      </a:r>
                      <a:r>
                        <a:rPr lang="en-US" altLang="ja-JP" sz="1000" b="0" i="0" u="none" strike="noStrike" dirty="0" smtClean="0">
                          <a:solidFill>
                            <a:schemeClr val="tx1"/>
                          </a:solidFill>
                          <a:effectLst/>
                          <a:latin typeface="ＭＳ Ｐゴシック"/>
                        </a:rPr>
                        <a:t>4</a:t>
                      </a:r>
                      <a:r>
                        <a:rPr lang="ja-JP" altLang="en-US" sz="1000" b="0" i="0" u="none" strike="noStrike" dirty="0" smtClean="0">
                          <a:solidFill>
                            <a:schemeClr val="tx1"/>
                          </a:solidFill>
                          <a:effectLst/>
                          <a:latin typeface="ＭＳ Ｐゴシック"/>
                        </a:rPr>
                        <a:t>月）</a:t>
                      </a:r>
                      <a:endParaRPr lang="en-US" altLang="ja-JP" sz="10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・ﾆｰｽﾞを踏まえた新たなｲ</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　ﾍﾞﾝﾄ・ﾌﾟﾗﾝの企画、実施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各種の季節イベントや</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定期的なｽﾎﾟｰﾂ教室の</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開催、植物講習会など</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プールでの大道芸人に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よるパフォーマンス</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ヨーヨー釣りの「アレン</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ジゲーム」など夜店の</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雰囲気を演出したイベ</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ント開催（</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133</a:t>
            </a:fld>
            <a:endParaRPr kumimoji="1" lang="ja-JP" altLang="en-US"/>
          </a:p>
        </p:txBody>
      </p:sp>
    </p:spTree>
    <p:extLst>
      <p:ext uri="{BB962C8B-B14F-4D97-AF65-F5344CB8AC3E}">
        <p14:creationId xmlns:p14="http://schemas.microsoft.com/office/powerpoint/2010/main" val="304867398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52776"/>
          <a:ext cx="8928991" cy="524256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68018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1872208">
                  <a:extLst>
                    <a:ext uri="{9D8B030D-6E8A-4147-A177-3AD203B41FA5}">
                      <a16:colId xmlns:a16="http://schemas.microsoft.com/office/drawing/2014/main" val="20006"/>
                    </a:ext>
                  </a:extLst>
                </a:gridCol>
                <a:gridCol w="122413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148680">
                <a:tc>
                  <a:txBody>
                    <a:bodyPr/>
                    <a:lstStyle/>
                    <a:p>
                      <a:r>
                        <a:rPr kumimoji="1" lang="en-US" altLang="ja-JP" sz="1100" dirty="0" smtClean="0">
                          <a:solidFill>
                            <a:schemeClr val="tx1"/>
                          </a:solidFill>
                        </a:rPr>
                        <a:t>31</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大泉緑地</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ﾃﾞｼﾞﾀﾙ･ｱｰｶｲﾌﾞｽを開設。</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公園の歴史を紹介するな</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ど、公園の魅力を</a:t>
                      </a:r>
                      <a:r>
                        <a:rPr lang="en-US" altLang="ja-JP" sz="1100" b="0" i="0" u="none" strike="noStrike" dirty="0" smtClean="0">
                          <a:solidFill>
                            <a:schemeClr val="tx1"/>
                          </a:solidFill>
                          <a:effectLst/>
                          <a:latin typeface="ＭＳ Ｐゴシック"/>
                        </a:rPr>
                        <a:t>PR</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ｱｸｾｽ情報の充実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ストックヤード改修</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定期的な大泉だよりの発行</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や新聞への折込みなど、イ</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ベント情報の発信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2009</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・有料ＢＢＱエリアの設置</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新たなｲﾍﾞﾝﾄ・ﾌﾟﾗﾝ</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の企画、実施</a:t>
                      </a:r>
                      <a:endParaRPr kumimoji="1" lang="en-US" altLang="ja-JP" sz="1100" b="0" dirty="0" smtClean="0">
                        <a:solidFill>
                          <a:schemeClr val="tx1"/>
                        </a:solidFill>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「百年の森づくり」をテーマにした間伐体験や自然観察会（</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月～）、スポーツ教室（</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健康ﾌﾟﾛｸﾞﾗﾑ教</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dirty="0" smtClean="0">
                          <a:solidFill>
                            <a:schemeClr val="tx1"/>
                          </a:solidFill>
                          <a:effectLst/>
                          <a:latin typeface="ＭＳ Ｐゴシック"/>
                        </a:rPr>
                        <a:t>室を実施</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ﾎﾞﾗﾝﾃｨｱとの協働によるｲﾍﾞﾝﾄ開催（</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ja-JP" altLang="en-US" sz="1100" b="0" i="0" u="none" strike="noStrike" dirty="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1148680">
                <a:tc>
                  <a:txBody>
                    <a:bodyPr/>
                    <a:lstStyle/>
                    <a:p>
                      <a:r>
                        <a:rPr kumimoji="1" lang="en-US" altLang="ja-JP" sz="1100" dirty="0" smtClean="0">
                          <a:solidFill>
                            <a:schemeClr val="tx1"/>
                          </a:solidFill>
                        </a:rPr>
                        <a:t>32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山田池公園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強化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ﾕﾆﾊﾞｰｻﾙﾃﾞｻﾞｲﾝを取り</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入れ</a:t>
                      </a:r>
                      <a:r>
                        <a:rPr lang="en-US" altLang="ja-JP" sz="1100" b="0" i="0" u="none" strike="noStrike" dirty="0" smtClean="0">
                          <a:solidFill>
                            <a:schemeClr val="tx1"/>
                          </a:solidFill>
                          <a:effectLst/>
                          <a:latin typeface="ＭＳ Ｐゴシック"/>
                        </a:rPr>
                        <a:t>HP</a:t>
                      </a:r>
                      <a:r>
                        <a:rPr lang="ja-JP" altLang="en-US" sz="1100" b="0" i="0" u="none" strike="noStrike" dirty="0" smtClean="0">
                          <a:solidFill>
                            <a:schemeClr val="tx1"/>
                          </a:solidFill>
                          <a:effectLst/>
                          <a:latin typeface="ＭＳ Ｐゴシック"/>
                        </a:rPr>
                        <a:t>を刷新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9</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-Facebook</a:t>
                      </a:r>
                      <a:r>
                        <a:rPr lang="ja-JP" altLang="en-US" sz="1100" b="0" i="0" u="none" strike="noStrike" dirty="0" smtClean="0">
                          <a:solidFill>
                            <a:schemeClr val="tx1"/>
                          </a:solidFill>
                          <a:effectLst/>
                          <a:latin typeface="ＭＳ Ｐゴシック"/>
                        </a:rPr>
                        <a:t>開始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・便所改修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花しょうぶ園において、開花最盛期のライトアップ実施期間中は、夜間まで開園時間を延長。（</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あそび</a:t>
                      </a:r>
                      <a:r>
                        <a:rPr lang="ja-JP" altLang="en-US" sz="1100" b="0" i="0" u="none" strike="noStrike" dirty="0" err="1" smtClean="0">
                          <a:solidFill>
                            <a:schemeClr val="tx1"/>
                          </a:solidFill>
                          <a:effectLst/>
                          <a:latin typeface="ＭＳ Ｐゴシック"/>
                        </a:rPr>
                        <a:t>ば</a:t>
                      </a:r>
                      <a:r>
                        <a:rPr lang="ja-JP" altLang="en-US" sz="1100" b="0" i="0" u="none" strike="noStrike" dirty="0" smtClean="0">
                          <a:solidFill>
                            <a:schemeClr val="tx1"/>
                          </a:solidFill>
                          <a:effectLst/>
                          <a:latin typeface="ＭＳ Ｐゴシック"/>
                        </a:rPr>
                        <a:t>マップ、見ごろの花 </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木やイベント、農業体験等の</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園内情報をＨＰや掲示板など</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で提供（通年）</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・ﾆｰｽﾞを見据えた物販の実施</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土・日・祝日やイベント時に</a:t>
                      </a:r>
                      <a:endParaRPr lang="en-US" altLang="ja-JP" sz="1100" b="0" i="0" u="none" strike="noStrike" dirty="0" smtClean="0">
                        <a:solidFill>
                          <a:schemeClr val="tx1"/>
                        </a:solidFill>
                        <a:effectLst/>
                        <a:latin typeface="ＭＳ Ｐゴシック"/>
                      </a:endParaRPr>
                    </a:p>
                    <a:p>
                      <a:pPr marL="0"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売店の営業を実施（随時）</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・有料ＢＢＱエリアの設置</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9</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indent="0" algn="l" fontAlgn="ct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新たなｲﾍﾞﾝﾄの企</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画、実施</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山田池公園フェ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スティバル</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2008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10</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ｽﾛｰｼﾞｮｷﾞﾝｸﾞｲﾍﾞﾝ</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ﾄの開催</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134</a:t>
            </a:fld>
            <a:endParaRPr kumimoji="1" lang="ja-JP" altLang="en-US"/>
          </a:p>
        </p:txBody>
      </p:sp>
    </p:spTree>
    <p:extLst>
      <p:ext uri="{BB962C8B-B14F-4D97-AF65-F5344CB8AC3E}">
        <p14:creationId xmlns:p14="http://schemas.microsoft.com/office/powerpoint/2010/main" val="309142049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52776"/>
          <a:ext cx="8928991" cy="566928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68018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800200">
                  <a:extLst>
                    <a:ext uri="{9D8B030D-6E8A-4147-A177-3AD203B41FA5}">
                      <a16:colId xmlns:a16="http://schemas.microsoft.com/office/drawing/2014/main" val="20006"/>
                    </a:ext>
                  </a:extLst>
                </a:gridCol>
                <a:gridCol w="1512167">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148680">
                <a:tc>
                  <a:txBody>
                    <a:bodyPr/>
                    <a:lstStyle/>
                    <a:p>
                      <a:r>
                        <a:rPr kumimoji="1" lang="en-US" altLang="ja-JP" sz="1100" dirty="0" smtClean="0">
                          <a:solidFill>
                            <a:schemeClr val="tx1"/>
                          </a:solidFill>
                        </a:rPr>
                        <a:t>33</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寝屋川公園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強化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ﾃﾞｼﾞﾀﾙ･ｱｰｶｲﾌﾞｽを開設。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公園の歴史を紹介する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　など、公園の魅力を</a:t>
                      </a:r>
                      <a:r>
                        <a:rPr lang="en-US" altLang="ja-JP" sz="1100" b="0" i="0" u="none" strike="noStrike" dirty="0" smtClean="0">
                          <a:solidFill>
                            <a:schemeClr val="tx1"/>
                          </a:solidFill>
                          <a:effectLst/>
                          <a:latin typeface="ＭＳ Ｐゴシック"/>
                        </a:rPr>
                        <a:t>PR</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-Facebook</a:t>
                      </a:r>
                      <a:r>
                        <a:rPr lang="ja-JP" altLang="en-US" sz="1100" b="0" i="0" u="none" strike="noStrike" dirty="0" err="1"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Twitter</a:t>
                      </a:r>
                      <a:r>
                        <a:rPr lang="ja-JP" altLang="en-US" sz="1100" b="0" i="0" u="none" strike="noStrike" dirty="0" smtClean="0">
                          <a:solidFill>
                            <a:schemeClr val="tx1"/>
                          </a:solidFill>
                          <a:effectLst/>
                          <a:latin typeface="ＭＳ Ｐゴシック"/>
                        </a:rPr>
                        <a:t>開始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・テニスコート改修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・第１野球場スタンド </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改修（</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・出入口改修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便所改修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・受変電設備改修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寝屋川公園だよりを発行し、ｲﾍﾞﾝﾄの周知</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kumimoji="1" lang="ja-JP" altLang="en-US" sz="1100" b="0" dirty="0" smtClean="0">
                          <a:solidFill>
                            <a:schemeClr val="tx1"/>
                          </a:solidFill>
                        </a:rPr>
                        <a:t>ニーズを踏まえた新たな</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サービス・柔軟な対応</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初心者と経験者をｺｰｽ分</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けしたﾃﾆｽｽｸｰﾙを開催</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なｲﾍﾞﾝﾄの企画、実施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星空観察会の開催（</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共生教育研究事業を共催（</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9</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991680">
                <a:tc>
                  <a:txBody>
                    <a:bodyPr/>
                    <a:lstStyle/>
                    <a:p>
                      <a:r>
                        <a:rPr kumimoji="1" lang="en-US" altLang="ja-JP" sz="1100" dirty="0" smtClean="0">
                          <a:solidFill>
                            <a:schemeClr val="tx1"/>
                          </a:solidFill>
                        </a:rPr>
                        <a:t>34</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100" b="0" i="0" u="none" strike="noStrike" dirty="0" smtClean="0">
                          <a:solidFill>
                            <a:schemeClr val="tx1"/>
                          </a:solidFill>
                          <a:effectLst/>
                          <a:latin typeface="ＭＳ Ｐゴシック"/>
                        </a:rPr>
                        <a:t>錦織公園</a:t>
                      </a:r>
                      <a:endParaRPr lang="ja-JP" altLang="en-US" sz="1100" b="0" i="0" u="none" strike="noStrike" dirty="0">
                        <a:solidFill>
                          <a:schemeClr val="tx1"/>
                        </a:solidFill>
                        <a:effectLst/>
                        <a:latin typeface="ＭＳ Ｐゴシック"/>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-HP</a:t>
                      </a:r>
                      <a:r>
                        <a:rPr lang="ja-JP" altLang="en-US" sz="1100" b="0" i="0" u="none" strike="noStrike" dirty="0" err="1"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ツイッター、公園新聞などによりイベント情報を発信（</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・便所改修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・放送設備改修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イベント情報のミニコミ誌や</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地上デジタル放送への掲</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載（</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・休憩スポットづくり</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里山の中でリラックスしてく</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err="1" smtClean="0">
                          <a:solidFill>
                            <a:schemeClr val="tx1"/>
                          </a:solidFill>
                          <a:effectLst/>
                          <a:latin typeface="ＭＳ Ｐゴシック"/>
                        </a:rPr>
                        <a:t>つろ</a:t>
                      </a:r>
                      <a:r>
                        <a:rPr lang="ja-JP" altLang="en-US" sz="1100" b="0" i="0" u="none" strike="noStrike" dirty="0" smtClean="0">
                          <a:solidFill>
                            <a:schemeClr val="tx1"/>
                          </a:solidFill>
                          <a:effectLst/>
                          <a:latin typeface="ＭＳ Ｐゴシック"/>
                        </a:rPr>
                        <a:t>いでいただけるベンチ</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等のスペースの提供</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・ﾆｰｽﾞを踏まえた新た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なｲﾍﾞﾝﾄの企画、実施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春秋の大規模イベン</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トの開催（</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里山づくり体験の開</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催（</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ｹｰﾀﾘﾝｸﾞｶｰｻｰﾋﾞｽの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実施（</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10</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　　　　　</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991680">
                <a:tc>
                  <a:txBody>
                    <a:bodyPr/>
                    <a:lstStyle/>
                    <a:p>
                      <a:r>
                        <a:rPr kumimoji="1" lang="en-US" altLang="ja-JP" sz="1100" dirty="0" smtClean="0">
                          <a:solidFill>
                            <a:schemeClr val="tx1"/>
                          </a:solidFill>
                        </a:rPr>
                        <a:t>35</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蜻蛉池公園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ﾃﾞｼﾞﾀﾙ･ｱｰｶｲﾌﾞｽを開設して公園の歴史を紹介するなど、公園の魅力を</a:t>
                      </a:r>
                      <a:r>
                        <a:rPr lang="en-US" altLang="ja-JP" sz="1100" b="0" i="0" u="none" strike="noStrike" dirty="0" smtClean="0">
                          <a:solidFill>
                            <a:schemeClr val="tx1"/>
                          </a:solidFill>
                          <a:effectLst/>
                          <a:latin typeface="ＭＳ Ｐゴシック"/>
                        </a:rPr>
                        <a:t>PR</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-Facebook</a:t>
                      </a:r>
                      <a:r>
                        <a:rPr lang="ja-JP" altLang="en-US" sz="1100" b="0" i="0" u="none" strike="noStrike" dirty="0" err="1"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ﾂｲｯﾀｰ開始</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花の見頃、ｲﾍﾞﾝﾄ情報掲載</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駐車場改修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・出入口改修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・照明放送設備改修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・出入口改修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ｲﾍﾞﾝﾄ情報を地元ｹｰﾌﾞﾙﾃﾚ</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ﾋﾞ</a:t>
                      </a:r>
                      <a:r>
                        <a:rPr lang="en-US" altLang="ja-JP" sz="1100" b="0" i="0" u="none" strike="noStrike" dirty="0" smtClean="0">
                          <a:solidFill>
                            <a:schemeClr val="tx1"/>
                          </a:solidFill>
                          <a:effectLst/>
                          <a:latin typeface="ＭＳ Ｐゴシック"/>
                        </a:rPr>
                        <a:t>HP</a:t>
                      </a:r>
                      <a:r>
                        <a:rPr lang="ja-JP" altLang="en-US" sz="1100" b="0" i="0" u="none" strike="noStrike" dirty="0" smtClean="0">
                          <a:solidFill>
                            <a:schemeClr val="tx1"/>
                          </a:solidFill>
                          <a:effectLst/>
                          <a:latin typeface="ＭＳ Ｐゴシック"/>
                        </a:rPr>
                        <a:t>で提供</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・ｲﾍﾞﾝﾄﾎﾟｽﾀｰを</a:t>
                      </a:r>
                      <a:r>
                        <a:rPr lang="en-US" altLang="ja-JP" sz="1100" b="0" i="0" u="none" strike="noStrike" dirty="0" smtClean="0">
                          <a:solidFill>
                            <a:schemeClr val="tx1"/>
                          </a:solidFill>
                          <a:effectLst/>
                          <a:latin typeface="ＭＳ Ｐゴシック"/>
                        </a:rPr>
                        <a:t>100</a:t>
                      </a:r>
                      <a:r>
                        <a:rPr lang="ja-JP" altLang="en-US" sz="1100" b="0" i="0" u="none" strike="noStrike" dirty="0" smtClean="0">
                          <a:solidFill>
                            <a:schemeClr val="tx1"/>
                          </a:solidFill>
                          <a:effectLst/>
                          <a:latin typeface="ＭＳ Ｐゴシック"/>
                        </a:rPr>
                        <a:t>駅に配架（</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・駐車料金季節割引及び早</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朝割引実施（</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・ﾆｰｽﾞを踏まえた新たな</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baseline="0" dirty="0" smtClean="0">
                          <a:solidFill>
                            <a:schemeClr val="tx1"/>
                          </a:solidFill>
                        </a:rPr>
                        <a:t> </a:t>
                      </a:r>
                      <a:r>
                        <a:rPr kumimoji="1" lang="ja-JP" altLang="en-US" sz="1100" b="0" dirty="0" smtClean="0">
                          <a:solidFill>
                            <a:schemeClr val="tx1"/>
                          </a:solidFill>
                        </a:rPr>
                        <a:t>ｲﾍﾞﾝﾄ・ﾌﾟﾗﾝの企画、実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施</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春と秋の「ﾛｰｽﾞﾌｪｱ」、</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「あじさいﾌｪｱ」、自然</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観察会、ﾉﾙﾃﾞｨｯｸｳｫｰ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ｷﾝｸﾞ</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・有料</a:t>
                      </a:r>
                      <a:r>
                        <a:rPr lang="en-US" altLang="ja-JP" sz="1100" b="0" i="0" u="none" strike="noStrike" dirty="0" smtClean="0">
                          <a:solidFill>
                            <a:schemeClr val="tx1"/>
                          </a:solidFill>
                          <a:effectLst/>
                          <a:latin typeface="ＭＳ Ｐゴシック"/>
                        </a:rPr>
                        <a:t>BBQ</a:t>
                      </a:r>
                      <a:r>
                        <a:rPr lang="ja-JP" altLang="en-US" sz="1100" b="0" i="0" u="none" strike="noStrike" dirty="0" smtClean="0">
                          <a:solidFill>
                            <a:schemeClr val="tx1"/>
                          </a:solidFill>
                          <a:effectLst/>
                          <a:latin typeface="ＭＳ Ｐゴシック"/>
                        </a:rPr>
                        <a:t>エリアの運営（</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11</a:t>
                      </a:r>
                      <a:r>
                        <a:rPr lang="ja-JP" altLang="en-US" sz="1100" b="0" i="0" u="none" strike="noStrike" dirty="0" smtClean="0">
                          <a:solidFill>
                            <a:schemeClr val="tx1"/>
                          </a:solidFill>
                          <a:effectLst/>
                          <a:latin typeface="ＭＳ Ｐゴシック"/>
                        </a:rPr>
                        <a:t>月～）　　</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135</a:t>
            </a:fld>
            <a:endParaRPr kumimoji="1" lang="ja-JP" altLang="en-US"/>
          </a:p>
        </p:txBody>
      </p:sp>
    </p:spTree>
    <p:extLst>
      <p:ext uri="{BB962C8B-B14F-4D97-AF65-F5344CB8AC3E}">
        <p14:creationId xmlns:p14="http://schemas.microsoft.com/office/powerpoint/2010/main" val="397214603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52776"/>
          <a:ext cx="8928991" cy="5745480"/>
        </p:xfrm>
        <a:graphic>
          <a:graphicData uri="http://schemas.openxmlformats.org/drawingml/2006/table">
            <a:tbl>
              <a:tblPr firstRow="1" bandRow="1">
                <a:tableStyleId>{7DF18680-E054-41AD-8BC1-D1AEF772440D}</a:tableStyleId>
              </a:tblPr>
              <a:tblGrid>
                <a:gridCol w="36004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912102">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128125">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1968218">
                  <a:extLst>
                    <a:ext uri="{9D8B030D-6E8A-4147-A177-3AD203B41FA5}">
                      <a16:colId xmlns:a16="http://schemas.microsoft.com/office/drawing/2014/main" val="20006"/>
                    </a:ext>
                  </a:extLst>
                </a:gridCol>
                <a:gridCol w="148816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438400">
                <a:tc>
                  <a:txBody>
                    <a:bodyPr/>
                    <a:lstStyle/>
                    <a:p>
                      <a:r>
                        <a:rPr kumimoji="1" lang="en-US" altLang="ja-JP" sz="1100" dirty="0" smtClean="0">
                          <a:solidFill>
                            <a:schemeClr val="tx1"/>
                          </a:solidFill>
                        </a:rPr>
                        <a:t>36</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深北緑地</a:t>
                      </a:r>
                      <a:endParaRPr lang="zh-TW"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-Twitter</a:t>
                      </a:r>
                      <a:r>
                        <a:rPr lang="ja-JP" altLang="en-US" sz="1100" b="0" i="0" u="none" strike="noStrike" dirty="0" err="1"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ブログ開始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ｱｸｾｽ情報の充実（</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-Facebook</a:t>
                      </a:r>
                      <a:r>
                        <a:rPr lang="ja-JP" altLang="en-US" sz="1100" b="0" i="0" u="none" strike="noStrike" dirty="0" smtClean="0">
                          <a:solidFill>
                            <a:schemeClr val="tx1"/>
                          </a:solidFill>
                          <a:effectLst/>
                          <a:latin typeface="ＭＳ Ｐゴシック"/>
                        </a:rPr>
                        <a:t>開始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・スポーツハウス</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・園路改修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・遊技場改修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放送、空調設備</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改修　</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「駅からマップ」の作成と最寄</a:t>
                      </a:r>
                      <a:r>
                        <a:rPr lang="en-US" altLang="ja-JP" sz="1100" b="0" i="0" u="none" strike="noStrike" dirty="0" smtClean="0">
                          <a:solidFill>
                            <a:schemeClr val="tx1"/>
                          </a:solidFill>
                          <a:effectLst/>
                          <a:latin typeface="ＭＳ Ｐゴシック"/>
                        </a:rPr>
                        <a:t>JR</a:t>
                      </a:r>
                      <a:r>
                        <a:rPr lang="ja-JP" altLang="en-US" sz="1100" b="0" i="0" u="none" strike="noStrike" dirty="0" smtClean="0">
                          <a:solidFill>
                            <a:schemeClr val="tx1"/>
                          </a:solidFill>
                          <a:effectLst/>
                          <a:latin typeface="ＭＳ Ｐゴシック"/>
                        </a:rPr>
                        <a:t>２駅での設置</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ケ月ごとのイベントガイドを配布（</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・駐車場料金の割引</a:t>
                      </a:r>
                      <a:r>
                        <a:rPr lang="en-US" altLang="ja-JP" sz="1100" b="0" i="0" u="none" strike="noStrike" dirty="0" smtClean="0">
                          <a:solidFill>
                            <a:schemeClr val="tx1"/>
                          </a:solidFill>
                          <a:effectLst/>
                          <a:latin typeface="ＭＳ Ｐゴシック"/>
                        </a:rPr>
                        <a:t>(Car</a:t>
                      </a:r>
                      <a:r>
                        <a:rPr lang="ja-JP" altLang="en-US" sz="1100" b="0" i="0" u="none" strike="noStrike" dirty="0" smtClean="0">
                          <a:solidFill>
                            <a:schemeClr val="tx1"/>
                          </a:solidFill>
                          <a:effectLst/>
                          <a:latin typeface="ＭＳ Ｐゴシック"/>
                        </a:rPr>
                        <a:t>得キャ</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ンペーン平日のみ</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1</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日～</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31</a:t>
                      </a:r>
                      <a:r>
                        <a:rPr lang="ja-JP" altLang="en-US" sz="1100" b="0" i="0" u="none" strike="noStrike" dirty="0" smtClean="0">
                          <a:solidFill>
                            <a:schemeClr val="tx1"/>
                          </a:solidFill>
                          <a:effectLst/>
                          <a:latin typeface="ＭＳ Ｐゴシック"/>
                        </a:rPr>
                        <a:t>日、</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日～</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28</a:t>
                      </a:r>
                      <a:r>
                        <a:rPr lang="ja-JP" altLang="en-US" sz="1100" b="0" i="0" u="none" strike="noStrike" dirty="0" smtClean="0">
                          <a:solidFill>
                            <a:schemeClr val="tx1"/>
                          </a:solidFill>
                          <a:effectLst/>
                          <a:latin typeface="ＭＳ Ｐゴシック"/>
                        </a:rPr>
                        <a:t>日</a:t>
                      </a:r>
                      <a:r>
                        <a:rPr lang="en-US" altLang="ja-JP" sz="1100" b="0" i="0" u="none" strike="noStrike" dirty="0" smtClean="0">
                          <a:solidFill>
                            <a:schemeClr val="tx1"/>
                          </a:solidFill>
                          <a:effectLst/>
                          <a:latin typeface="ＭＳ Ｐゴシック"/>
                        </a:rPr>
                        <a:t>)</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スポーツ施設利用時の割引実施（ｻﾏｰｷｬﾝﾍﾟｰﾝ平日のみ</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日～</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31</a:t>
                      </a:r>
                      <a:r>
                        <a:rPr lang="ja-JP" altLang="en-US" sz="1100" b="0" i="0" u="none" strike="noStrike" dirty="0" smtClean="0">
                          <a:solidFill>
                            <a:schemeClr val="tx1"/>
                          </a:solidFill>
                          <a:effectLst/>
                          <a:latin typeface="ＭＳ Ｐゴシック"/>
                        </a:rPr>
                        <a:t>日、ｳｨﾝﾀｰｷｬﾝﾍﾟｰﾝ、</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15</a:t>
                      </a:r>
                      <a:r>
                        <a:rPr lang="ja-JP" altLang="en-US" sz="1100" b="0" i="0" u="none" strike="noStrike" dirty="0" smtClean="0">
                          <a:solidFill>
                            <a:schemeClr val="tx1"/>
                          </a:solidFill>
                          <a:effectLst/>
                          <a:latin typeface="ＭＳ Ｐゴシック"/>
                        </a:rPr>
                        <a:t>日～</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日）　など</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・ニーズを踏まえた新た　</a:t>
                      </a:r>
                      <a:endParaRPr kumimoji="1" lang="en-US" altLang="ja-JP" sz="1100" b="0" dirty="0" smtClean="0">
                        <a:solidFill>
                          <a:schemeClr val="tx1"/>
                        </a:solidFill>
                      </a:endParaRPr>
                    </a:p>
                    <a:p>
                      <a:pPr marL="0" marR="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baseline="0" dirty="0" smtClean="0">
                          <a:solidFill>
                            <a:schemeClr val="tx1"/>
                          </a:solidFill>
                        </a:rPr>
                        <a:t> </a:t>
                      </a:r>
                      <a:r>
                        <a:rPr kumimoji="1" lang="ja-JP" altLang="en-US" sz="1100" b="0" dirty="0" smtClean="0">
                          <a:solidFill>
                            <a:schemeClr val="tx1"/>
                          </a:solidFill>
                        </a:rPr>
                        <a:t>なｲﾍﾞﾝﾄ・ﾌﾟﾗﾝの企画、 　</a:t>
                      </a:r>
                      <a:endParaRPr kumimoji="1" lang="en-US" altLang="ja-JP" sz="1100" b="0" dirty="0" smtClean="0">
                        <a:solidFill>
                          <a:schemeClr val="tx1"/>
                        </a:solidFill>
                      </a:endParaRPr>
                    </a:p>
                    <a:p>
                      <a:pPr marL="0" marR="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baseline="0" dirty="0" smtClean="0">
                          <a:solidFill>
                            <a:schemeClr val="tx1"/>
                          </a:solidFill>
                        </a:rPr>
                        <a:t> </a:t>
                      </a:r>
                      <a:r>
                        <a:rPr kumimoji="1" lang="ja-JP" altLang="en-US" sz="1100" b="0" dirty="0" smtClean="0">
                          <a:solidFill>
                            <a:schemeClr val="tx1"/>
                          </a:solidFill>
                        </a:rPr>
                        <a:t>実施</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音楽祭やスポーツ塾、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自然体験プログラム</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・新規来園者の創出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ｽﾄﾗｲﾀﾞｰ大会</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—BBQ</a:t>
                      </a:r>
                      <a:r>
                        <a:rPr lang="ja-JP" altLang="en-US" sz="1100" b="0" i="0" u="none" strike="noStrike" dirty="0" smtClean="0">
                          <a:solidFill>
                            <a:schemeClr val="tx1"/>
                          </a:solidFill>
                          <a:effectLst/>
                          <a:latin typeface="ＭＳ Ｐゴシック"/>
                        </a:rPr>
                        <a:t>セットのレンタル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2773680">
                <a:tc>
                  <a:txBody>
                    <a:bodyPr/>
                    <a:lstStyle/>
                    <a:p>
                      <a:r>
                        <a:rPr kumimoji="1" lang="en-US" altLang="ja-JP" sz="1100" dirty="0" smtClean="0">
                          <a:solidFill>
                            <a:schemeClr val="tx1"/>
                          </a:solidFill>
                        </a:rPr>
                        <a:t>37</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石川河川公園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-Twitter</a:t>
                      </a:r>
                      <a:r>
                        <a:rPr lang="ja-JP" altLang="en-US" sz="1100" b="0" i="0" u="none" strike="noStrike" dirty="0" err="1"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Facebook</a:t>
                      </a:r>
                      <a:r>
                        <a:rPr lang="ja-JP" altLang="en-US" sz="1100" b="0" i="0" u="none" strike="noStrike" dirty="0" smtClean="0">
                          <a:solidFill>
                            <a:schemeClr val="tx1"/>
                          </a:solidFill>
                          <a:effectLst/>
                          <a:latin typeface="ＭＳ Ｐゴシック"/>
                        </a:rPr>
                        <a:t>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・パークゴルフ場の休業</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情報をメールアドレス</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登録者へ送付するサー</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ビスを実施</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・出入口改修</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・７・８月のﾊﾟｰｸｺﾞﾙﾌ　</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場早朝営業</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（平日</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30</a:t>
                      </a:r>
                      <a:r>
                        <a:rPr lang="ja-JP" altLang="en-US" sz="1100" b="0" i="0" u="none" strike="noStrike" dirty="0" smtClean="0">
                          <a:solidFill>
                            <a:schemeClr val="tx1"/>
                          </a:solidFill>
                          <a:effectLst/>
                          <a:latin typeface="ＭＳ Ｐゴシック"/>
                        </a:rPr>
                        <a:t>開始）</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石川河川公園新聞（石川</a:t>
                      </a:r>
                      <a:r>
                        <a:rPr lang="ja-JP" altLang="en-US" sz="1100" b="0" i="0" u="none" strike="noStrike" dirty="0" err="1" smtClean="0">
                          <a:solidFill>
                            <a:schemeClr val="tx1"/>
                          </a:solidFill>
                          <a:effectLst/>
                          <a:latin typeface="ＭＳ Ｐゴシック"/>
                        </a:rPr>
                        <a:t>ぐ</a:t>
                      </a:r>
                      <a:r>
                        <a:rPr lang="ja-JP" altLang="en-US" sz="1100" b="0" i="0" u="none" strike="noStrike" dirty="0" smtClean="0">
                          <a:solidFill>
                            <a:schemeClr val="tx1"/>
                          </a:solidFill>
                          <a:effectLst/>
                          <a:latin typeface="ＭＳ Ｐゴシック"/>
                        </a:rPr>
                        <a:t>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err="1" smtClean="0">
                          <a:solidFill>
                            <a:schemeClr val="tx1"/>
                          </a:solidFill>
                          <a:effectLst/>
                          <a:latin typeface="ＭＳ Ｐゴシック"/>
                        </a:rPr>
                        <a:t>るっと</a:t>
                      </a:r>
                      <a:r>
                        <a:rPr lang="ja-JP" altLang="en-US" sz="1100" b="0" i="0" u="none" strike="noStrike" dirty="0" smtClean="0">
                          <a:solidFill>
                            <a:schemeClr val="tx1"/>
                          </a:solidFill>
                          <a:effectLst/>
                          <a:latin typeface="ＭＳ Ｐゴシック"/>
                        </a:rPr>
                        <a:t>かわらばん）による公園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及び石川流域施設のイベント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周知（</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・無料レンタサイクル</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・有料駐車場利用者へのパーク</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ゴルフ場１ラウンド１名無料</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サービス</a:t>
                      </a: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・キッズルームの開設</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・お正月のおもちゃ無料貸出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年及び</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  なｲﾍﾞﾝﾄ・ﾌﾟﾗﾝの企画、</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実施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自然観察や自然講習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会、ｳｫｰｷﾝｸﾞ （</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小さな子どもから高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齢者、</a:t>
                      </a:r>
                      <a:r>
                        <a:rPr lang="ja-JP" altLang="en-US" sz="1100" b="0" i="0" u="none" strike="noStrike" dirty="0" err="1" smtClean="0">
                          <a:solidFill>
                            <a:schemeClr val="tx1"/>
                          </a:solidFill>
                          <a:effectLst/>
                          <a:latin typeface="ＭＳ Ｐゴシック"/>
                        </a:rPr>
                        <a:t>障がい</a:t>
                      </a:r>
                      <a:r>
                        <a:rPr lang="ja-JP" altLang="en-US" sz="1100" b="0" i="0" u="none" strike="noStrike" dirty="0" smtClean="0">
                          <a:solidFill>
                            <a:schemeClr val="tx1"/>
                          </a:solidFill>
                          <a:effectLst/>
                          <a:latin typeface="ＭＳ Ｐゴシック"/>
                        </a:rPr>
                        <a:t>者など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の川に近づけない方</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err="1" smtClean="0">
                          <a:solidFill>
                            <a:schemeClr val="tx1"/>
                          </a:solidFill>
                          <a:effectLst/>
                          <a:latin typeface="ＭＳ Ｐゴシック"/>
                        </a:rPr>
                        <a:t>にも</a:t>
                      </a:r>
                      <a:r>
                        <a:rPr lang="ja-JP" altLang="en-US" sz="1100" b="0" i="0" u="none" strike="noStrike" dirty="0" smtClean="0">
                          <a:solidFill>
                            <a:schemeClr val="tx1"/>
                          </a:solidFill>
                          <a:effectLst/>
                          <a:latin typeface="ＭＳ Ｐゴシック"/>
                        </a:rPr>
                        <a:t>生きものを楽しん</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でもらう水族館ｲﾍﾞﾝﾄ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（毎年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自然保全活動の開催（</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地域活性化ｲﾍﾞﾝﾄ開</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催（</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136</a:t>
            </a:fld>
            <a:endParaRPr kumimoji="1" lang="ja-JP" altLang="en-US"/>
          </a:p>
        </p:txBody>
      </p:sp>
    </p:spTree>
    <p:extLst>
      <p:ext uri="{BB962C8B-B14F-4D97-AF65-F5344CB8AC3E}">
        <p14:creationId xmlns:p14="http://schemas.microsoft.com/office/powerpoint/2010/main" val="192228331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52776"/>
          <a:ext cx="8928991" cy="499872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768086">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gridCol w="1488165">
                  <a:extLst>
                    <a:ext uri="{9D8B030D-6E8A-4147-A177-3AD203B41FA5}">
                      <a16:colId xmlns:a16="http://schemas.microsoft.com/office/drawing/2014/main" val="20007"/>
                    </a:ext>
                  </a:extLst>
                </a:gridCol>
              </a:tblGrid>
              <a:tr h="187238">
                <a:tc rowSpan="2" gridSpan="3">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3"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82584">
                <a:tc>
                  <a:txBody>
                    <a:bodyPr/>
                    <a:lstStyle/>
                    <a:p>
                      <a:r>
                        <a:rPr kumimoji="1" lang="en-US" altLang="ja-JP" sz="1100" dirty="0" smtClean="0">
                          <a:solidFill>
                            <a:schemeClr val="tx1"/>
                          </a:solidFill>
                        </a:rPr>
                        <a:t>38</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府営公園</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りんくう公園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ｲﾍﾞﾝﾄ情報の充実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-Facebook</a:t>
                      </a:r>
                      <a:r>
                        <a:rPr lang="ja-JP" altLang="en-US" sz="1100" b="0" i="0" u="none" strike="noStrike" dirty="0" smtClean="0">
                          <a:solidFill>
                            <a:schemeClr val="tx1"/>
                          </a:solidFill>
                          <a:effectLst/>
                          <a:latin typeface="ＭＳ Ｐゴシック"/>
                        </a:rPr>
                        <a:t>開始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ﾕﾆﾊﾞｰｻﾙﾃﾞｻﾞｲﾝを取</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り入れ</a:t>
                      </a:r>
                      <a:r>
                        <a:rPr lang="en-US" altLang="ja-JP" sz="1100" b="0" i="0" u="none" strike="noStrike" dirty="0" smtClean="0">
                          <a:solidFill>
                            <a:schemeClr val="tx1"/>
                          </a:solidFill>
                          <a:effectLst/>
                          <a:latin typeface="ＭＳ Ｐゴシック"/>
                        </a:rPr>
                        <a:t>HP</a:t>
                      </a:r>
                      <a:r>
                        <a:rPr lang="ja-JP" altLang="en-US" sz="1100" b="0" i="0" u="none" strike="noStrike" dirty="0" smtClean="0">
                          <a:solidFill>
                            <a:schemeClr val="tx1"/>
                          </a:solidFill>
                          <a:effectLst/>
                          <a:latin typeface="ＭＳ Ｐゴシック"/>
                        </a:rPr>
                        <a:t>を刷新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・便所改修</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ｲﾍﾞﾝﾄ情報を</a:t>
                      </a:r>
                      <a:r>
                        <a:rPr lang="ja-JP" altLang="en-US" sz="1100" b="0" i="0" u="none" strike="noStrike" dirty="0" err="1" smtClean="0">
                          <a:solidFill>
                            <a:schemeClr val="tx1"/>
                          </a:solidFill>
                          <a:effectLst/>
                          <a:latin typeface="ＭＳ Ｐゴシック"/>
                        </a:rPr>
                        <a:t>掲載す</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る掲示板を増設</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ﾁﾗｼを近隣のﾎﾃﾙや</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観光案内所等に配布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85725" marR="0" indent="-85725"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rPr>
                        <a:t>・特色を活かした新たなｲﾍﾞﾝﾄの企画、実施</a:t>
                      </a:r>
                      <a:endParaRPr kumimoji="1" lang="en-US" altLang="ja-JP" sz="1100" b="0" u="none"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りんくう</a:t>
                      </a:r>
                      <a:r>
                        <a:rPr lang="en-US" altLang="ja-JP" sz="1100" b="0" i="0" u="none" strike="noStrike" dirty="0" smtClean="0">
                          <a:solidFill>
                            <a:schemeClr val="tx1"/>
                          </a:solidFill>
                          <a:effectLst/>
                          <a:latin typeface="ＭＳ Ｐゴシック"/>
                        </a:rPr>
                        <a:t>PARK</a:t>
                      </a:r>
                      <a:r>
                        <a:rPr lang="ja-JP" altLang="en-US" sz="1100" b="0" i="0" u="none" strike="noStrike" dirty="0" smtClean="0">
                          <a:solidFill>
                            <a:schemeClr val="tx1"/>
                          </a:solidFill>
                          <a:effectLst/>
                          <a:latin typeface="ＭＳ Ｐゴシック"/>
                        </a:rPr>
                        <a:t>ﾌｪｽﾀ（</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ｹｰﾀﾘﾝｸﾞｶｰｻｰﾋﾞｽの実施（</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　</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82584">
                <a:tc>
                  <a:txBody>
                    <a:bodyPr/>
                    <a:lstStyle/>
                    <a:p>
                      <a:r>
                        <a:rPr kumimoji="1" lang="en-US" altLang="ja-JP" sz="1100" dirty="0" smtClean="0">
                          <a:solidFill>
                            <a:schemeClr val="tx1"/>
                          </a:solidFill>
                        </a:rPr>
                        <a:t>39</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effectLst/>
                        <a:latin typeface="ＭＳ Ｐゴシック"/>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せんなん里海公園</a:t>
                      </a:r>
                    </a:p>
                  </a:txBody>
                  <a:tcPr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・落石対策</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多目的ﾄｲﾚなどの位置を案内するﾊﾞﾘｱﾌﾘｰﾏｯﾌﾟ作成（</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定期的に里海</a:t>
                      </a:r>
                      <a:r>
                        <a:rPr lang="en-US" altLang="ja-JP" sz="1100" b="0" i="0" u="none" strike="noStrike" dirty="0" smtClean="0">
                          <a:solidFill>
                            <a:schemeClr val="tx1"/>
                          </a:solidFill>
                          <a:effectLst/>
                          <a:latin typeface="ＭＳ Ｐゴシック"/>
                        </a:rPr>
                        <a:t>News</a:t>
                      </a:r>
                      <a:r>
                        <a:rPr lang="ja-JP" altLang="en-US" sz="1100" b="0" i="0" u="none" strike="noStrike" dirty="0" smtClean="0">
                          <a:solidFill>
                            <a:schemeClr val="tx1"/>
                          </a:solidFill>
                          <a:effectLst/>
                          <a:latin typeface="ＭＳ Ｐゴシック"/>
                        </a:rPr>
                        <a:t>でｲﾍﾞﾝﾄ情報を発信（</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rPr>
                        <a:t>・ﾆｰｽﾞを踏まえた新たな</a:t>
                      </a:r>
                      <a:endParaRPr kumimoji="1" lang="en-US" altLang="ja-JP" sz="1100" b="0" u="none"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rPr>
                        <a:t> ｲﾍﾞﾝﾄ・ﾌﾟﾗﾝの企画、実</a:t>
                      </a:r>
                      <a:endParaRPr kumimoji="1" lang="en-US" altLang="ja-JP" sz="1100" b="0" u="none"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u="none" dirty="0" smtClean="0">
                          <a:solidFill>
                            <a:schemeClr val="tx1"/>
                          </a:solidFill>
                        </a:rPr>
                        <a:t> </a:t>
                      </a:r>
                      <a:r>
                        <a:rPr kumimoji="1" lang="ja-JP" altLang="en-US" sz="1100" b="0" u="none" dirty="0" smtClean="0">
                          <a:solidFill>
                            <a:schemeClr val="tx1"/>
                          </a:solidFill>
                        </a:rPr>
                        <a:t>施</a:t>
                      </a:r>
                      <a:endParaRPr kumimoji="1" lang="en-US" altLang="ja-JP" sz="1100" b="0" u="none" dirty="0" smtClean="0">
                        <a:solidFill>
                          <a:schemeClr val="tx1"/>
                        </a:solidFill>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ﾎﾞﾗﾝﾃｨｱとの協働による自然観察会や夏・冬の地域協働型ｲﾍﾞﾝﾄの開催（</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公園特性を活かしたｽｹﾙﾄﾝｶﾔｯｸﾚﾝﾀﾙ（</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　</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82584">
                <a:tc>
                  <a:txBody>
                    <a:bodyPr/>
                    <a:lstStyle/>
                    <a:p>
                      <a:r>
                        <a:rPr kumimoji="1" lang="en-US" altLang="ja-JP" sz="1100" dirty="0" smtClean="0">
                          <a:solidFill>
                            <a:schemeClr val="tx1"/>
                          </a:solidFill>
                        </a:rPr>
                        <a:t>40</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堺泉北港の緑地</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・ベンチを設置（</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度）</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・利用料の口座振替制</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度を導入</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10</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・利用予約システムを口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座振替制度と連動する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よう改良（</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10</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85725" marR="0" indent="-85725"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137</a:t>
            </a:fld>
            <a:endParaRPr kumimoji="1" lang="ja-JP" altLang="en-US"/>
          </a:p>
        </p:txBody>
      </p:sp>
    </p:spTree>
    <p:extLst>
      <p:ext uri="{BB962C8B-B14F-4D97-AF65-F5344CB8AC3E}">
        <p14:creationId xmlns:p14="http://schemas.microsoft.com/office/powerpoint/2010/main" val="220126258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32656"/>
          <a:ext cx="8928991" cy="650748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488165">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tblGrid>
              <a:tr h="273162">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57986">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428103">
                <a:tc>
                  <a:txBody>
                    <a:bodyPr/>
                    <a:lstStyle/>
                    <a:p>
                      <a:r>
                        <a:rPr kumimoji="1" lang="en-US" altLang="ja-JP" sz="1100" dirty="0" smtClean="0"/>
                        <a:t>41</a:t>
                      </a:r>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狭山池博物館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en-US" altLang="ja-JP" sz="1100" dirty="0" smtClean="0">
                        <a:solidFill>
                          <a:schemeClr val="tx1"/>
                        </a:solidFill>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ESCO</a:t>
                      </a:r>
                      <a:r>
                        <a:rPr kumimoji="1" lang="ja-JP" altLang="en-US" sz="1100" dirty="0" smtClean="0">
                          <a:solidFill>
                            <a:schemeClr val="tx1"/>
                          </a:solidFill>
                          <a:latin typeface="+mn-ea"/>
                          <a:ea typeface="+mn-ea"/>
                        </a:rPr>
                        <a:t>事業により館内</a:t>
                      </a:r>
                      <a:endParaRPr kumimoji="1" lang="en-US" altLang="ja-JP" sz="1100" dirty="0" smtClean="0">
                        <a:solidFill>
                          <a:schemeClr val="tx1"/>
                        </a:solidFill>
                        <a:latin typeface="+mn-ea"/>
                        <a:ea typeface="+mn-ea"/>
                      </a:endParaRPr>
                    </a:p>
                    <a:p>
                      <a:r>
                        <a:rPr kumimoji="1" lang="ja-JP" altLang="en-US" sz="1100" baseline="0" dirty="0" smtClean="0">
                          <a:solidFill>
                            <a:schemeClr val="tx1"/>
                          </a:solidFill>
                          <a:latin typeface="+mn-ea"/>
                          <a:ea typeface="+mn-ea"/>
                        </a:rPr>
                        <a:t> </a:t>
                      </a:r>
                      <a:r>
                        <a:rPr kumimoji="1" lang="ja-JP" altLang="en-US" sz="1100" dirty="0" smtClean="0">
                          <a:solidFill>
                            <a:schemeClr val="tx1"/>
                          </a:solidFill>
                          <a:latin typeface="+mn-ea"/>
                          <a:ea typeface="+mn-ea"/>
                        </a:rPr>
                        <a:t>照明の</a:t>
                      </a:r>
                      <a:r>
                        <a:rPr kumimoji="1" lang="en-US" altLang="ja-JP" sz="1100" dirty="0" smtClean="0">
                          <a:solidFill>
                            <a:schemeClr val="tx1"/>
                          </a:solidFill>
                          <a:latin typeface="+mn-ea"/>
                          <a:ea typeface="+mn-ea"/>
                        </a:rPr>
                        <a:t>LED</a:t>
                      </a:r>
                      <a:r>
                        <a:rPr kumimoji="1" lang="ja-JP" altLang="en-US" sz="1100" dirty="0" smtClean="0">
                          <a:solidFill>
                            <a:schemeClr val="tx1"/>
                          </a:solidFill>
                          <a:latin typeface="+mn-ea"/>
                          <a:ea typeface="+mn-ea"/>
                        </a:rPr>
                        <a:t>化、空調熱</a:t>
                      </a:r>
                      <a:endParaRPr kumimoji="1" lang="en-US" altLang="ja-JP" sz="1100" dirty="0" smtClean="0">
                        <a:solidFill>
                          <a:schemeClr val="tx1"/>
                        </a:solidFill>
                        <a:latin typeface="+mn-ea"/>
                        <a:ea typeface="+mn-ea"/>
                      </a:endParaRPr>
                    </a:p>
                    <a:p>
                      <a:r>
                        <a:rPr kumimoji="1" lang="en-US" altLang="ja-JP" sz="1100" dirty="0" smtClean="0">
                          <a:solidFill>
                            <a:schemeClr val="tx1"/>
                          </a:solidFill>
                          <a:latin typeface="+mn-ea"/>
                          <a:ea typeface="+mn-ea"/>
                        </a:rPr>
                        <a:t> </a:t>
                      </a:r>
                      <a:r>
                        <a:rPr kumimoji="1" lang="ja-JP" altLang="en-US" sz="1100" dirty="0" smtClean="0">
                          <a:solidFill>
                            <a:schemeClr val="tx1"/>
                          </a:solidFill>
                          <a:latin typeface="+mn-ea"/>
                          <a:ea typeface="+mn-ea"/>
                        </a:rPr>
                        <a:t>源の更新</a:t>
                      </a:r>
                      <a:endParaRPr kumimoji="1" lang="en-US" altLang="ja-JP" sz="1100" dirty="0" smtClean="0">
                        <a:solidFill>
                          <a:schemeClr val="tx1"/>
                        </a:solidFill>
                        <a:latin typeface="+mn-ea"/>
                        <a:ea typeface="+mn-ea"/>
                      </a:endParaRPr>
                    </a:p>
                    <a:p>
                      <a:r>
                        <a:rPr kumimoji="1" lang="ja-JP" altLang="en-US" sz="1100" dirty="0" smtClean="0">
                          <a:solidFill>
                            <a:schemeClr val="tx1"/>
                          </a:solidFill>
                          <a:latin typeface="+mn-ea"/>
                          <a:ea typeface="+mn-ea"/>
                        </a:rPr>
                        <a:t> （</a:t>
                      </a:r>
                      <a:r>
                        <a:rPr kumimoji="1" lang="en-US" altLang="ja-JP" sz="1100" dirty="0" smtClean="0">
                          <a:solidFill>
                            <a:schemeClr val="tx1"/>
                          </a:solidFill>
                          <a:latin typeface="+mn-ea"/>
                          <a:ea typeface="+mn-ea"/>
                        </a:rPr>
                        <a:t>2018</a:t>
                      </a:r>
                      <a:r>
                        <a:rPr kumimoji="1" lang="ja-JP" altLang="en-US" sz="1100" dirty="0" smtClean="0">
                          <a:solidFill>
                            <a:schemeClr val="tx1"/>
                          </a:solidFill>
                          <a:latin typeface="+mn-ea"/>
                          <a:ea typeface="+mn-ea"/>
                        </a:rPr>
                        <a:t>年</a:t>
                      </a:r>
                      <a:r>
                        <a:rPr kumimoji="1" lang="en-US" altLang="ja-JP" sz="1100" dirty="0" smtClean="0">
                          <a:solidFill>
                            <a:schemeClr val="tx1"/>
                          </a:solidFill>
                          <a:latin typeface="+mn-ea"/>
                          <a:ea typeface="+mn-ea"/>
                        </a:rPr>
                        <a:t>4</a:t>
                      </a:r>
                      <a:r>
                        <a:rPr kumimoji="1" lang="ja-JP" altLang="en-US" sz="1100" dirty="0" smtClean="0">
                          <a:solidFill>
                            <a:schemeClr val="tx1"/>
                          </a:solidFill>
                          <a:latin typeface="+mn-ea"/>
                          <a:ea typeface="+mn-ea"/>
                        </a:rPr>
                        <a:t>月サービス開</a:t>
                      </a:r>
                      <a:endParaRPr kumimoji="1" lang="en-US" altLang="ja-JP" sz="1100" dirty="0" smtClean="0">
                        <a:solidFill>
                          <a:schemeClr val="tx1"/>
                        </a:solidFill>
                        <a:latin typeface="+mn-ea"/>
                        <a:ea typeface="+mn-ea"/>
                      </a:endParaRPr>
                    </a:p>
                    <a:p>
                      <a:r>
                        <a:rPr kumimoji="1" lang="en-US" altLang="ja-JP" sz="1100" dirty="0" smtClean="0">
                          <a:solidFill>
                            <a:schemeClr val="tx1"/>
                          </a:solidFill>
                          <a:latin typeface="+mn-ea"/>
                          <a:ea typeface="+mn-ea"/>
                        </a:rPr>
                        <a:t>  </a:t>
                      </a:r>
                      <a:r>
                        <a:rPr kumimoji="1" lang="ja-JP" altLang="en-US" sz="1100" dirty="0" smtClean="0">
                          <a:solidFill>
                            <a:schemeClr val="tx1"/>
                          </a:solidFill>
                          <a:latin typeface="+mn-ea"/>
                          <a:ea typeface="+mn-ea"/>
                        </a:rPr>
                        <a:t>始）</a:t>
                      </a:r>
                      <a:endParaRPr kumimoji="1" lang="ja-JP" altLang="en-US" sz="1100" dirty="0">
                        <a:solidFill>
                          <a:schemeClr val="tx1"/>
                        </a:solidFill>
                        <a:latin typeface="+mn-ea"/>
                        <a:ea typeface="+mn-ea"/>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1100" dirty="0" smtClean="0">
                          <a:solidFill>
                            <a:schemeClr val="tx1"/>
                          </a:solidFill>
                        </a:rPr>
                        <a:t>・イベント時に開館時間</a:t>
                      </a:r>
                      <a:endParaRPr kumimoji="1" lang="en-US" altLang="ja-JP" sz="1100" dirty="0" smtClean="0">
                        <a:solidFill>
                          <a:schemeClr val="tx1"/>
                        </a:solidFill>
                      </a:endParaRPr>
                    </a:p>
                    <a:p>
                      <a:r>
                        <a:rPr kumimoji="1" lang="en-US" altLang="ja-JP" sz="1100" dirty="0" smtClean="0">
                          <a:solidFill>
                            <a:schemeClr val="tx1"/>
                          </a:solidFill>
                        </a:rPr>
                        <a:t>  </a:t>
                      </a:r>
                      <a:r>
                        <a:rPr kumimoji="1" lang="ja-JP" altLang="en-US" sz="1100" dirty="0" smtClean="0">
                          <a:solidFill>
                            <a:schemeClr val="tx1"/>
                          </a:solidFill>
                        </a:rPr>
                        <a:t>を延長</a:t>
                      </a:r>
                      <a:endParaRPr kumimoji="1" lang="en-US" altLang="ja-JP" sz="1100" dirty="0" smtClean="0">
                        <a:solidFill>
                          <a:schemeClr val="tx1"/>
                        </a:solidFill>
                      </a:endParaRPr>
                    </a:p>
                    <a:p>
                      <a:r>
                        <a:rPr kumimoji="1" lang="ja-JP" altLang="en-US" sz="1100" baseline="0" dirty="0" smtClean="0">
                          <a:solidFill>
                            <a:schemeClr val="tx1"/>
                          </a:solidFill>
                        </a:rPr>
                        <a:t> </a:t>
                      </a:r>
                      <a:r>
                        <a:rPr kumimoji="1" lang="ja-JP" altLang="en-US" sz="1100" dirty="0" smtClean="0">
                          <a:solidFill>
                            <a:schemeClr val="tx1"/>
                          </a:solidFill>
                        </a:rPr>
                        <a:t>（</a:t>
                      </a:r>
                      <a:r>
                        <a:rPr kumimoji="1" lang="en-US" altLang="ja-JP" sz="1100" dirty="0" smtClean="0">
                          <a:solidFill>
                            <a:schemeClr val="tx1"/>
                          </a:solidFill>
                          <a:latin typeface="+mn-ea"/>
                          <a:ea typeface="+mn-ea"/>
                        </a:rPr>
                        <a:t>2010</a:t>
                      </a:r>
                      <a:r>
                        <a:rPr kumimoji="1" lang="ja-JP" altLang="en-US" sz="1100" dirty="0" smtClean="0">
                          <a:solidFill>
                            <a:schemeClr val="tx1"/>
                          </a:solidFill>
                          <a:latin typeface="+mn-ea"/>
                          <a:ea typeface="+mn-ea"/>
                        </a:rPr>
                        <a:t>年</a:t>
                      </a:r>
                      <a:r>
                        <a:rPr kumimoji="1" lang="en-US" altLang="ja-JP" sz="1100" dirty="0" smtClean="0">
                          <a:solidFill>
                            <a:schemeClr val="tx1"/>
                          </a:solidFill>
                          <a:latin typeface="+mn-ea"/>
                          <a:ea typeface="+mn-ea"/>
                        </a:rPr>
                        <a:t>4</a:t>
                      </a:r>
                      <a:r>
                        <a:rPr kumimoji="1" lang="ja-JP" altLang="en-US" sz="1100" dirty="0" smtClean="0">
                          <a:solidFill>
                            <a:schemeClr val="tx1"/>
                          </a:solidFill>
                          <a:latin typeface="+mn-ea"/>
                          <a:ea typeface="+mn-ea"/>
                        </a:rPr>
                        <a:t>月～</a:t>
                      </a:r>
                      <a:r>
                        <a:rPr kumimoji="1" lang="ja-JP" altLang="en-US" sz="1100" dirty="0" smtClean="0">
                          <a:solidFill>
                            <a:schemeClr val="tx1"/>
                          </a:solidFill>
                        </a:rPr>
                        <a:t>）</a:t>
                      </a:r>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-2,3</a:t>
                      </a:r>
                      <a:r>
                        <a:rPr lang="ja-JP" altLang="en-US" sz="1100" b="0" i="0" u="none" strike="noStrike" dirty="0" smtClean="0">
                          <a:solidFill>
                            <a:schemeClr val="tx1"/>
                          </a:solidFill>
                          <a:effectLst/>
                          <a:latin typeface="ＭＳ Ｐゴシック"/>
                        </a:rPr>
                        <a:t>月単位の催し物ｶﾚﾝﾀﾞｰを製作、配布（</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年度４月～）</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・収蔵・展示資料の充実</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強化</a:t>
                      </a:r>
                      <a:endParaRPr kumimoji="1"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博物館事業（企画・展示等）の評価制度構築に向け審議を開始（</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年３月～）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・ﾆｰｽﾞを見据えた物販</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の実施</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特別展図録の頒布（</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年４月～）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28000">
                <a:tc>
                  <a:txBody>
                    <a:bodyPr/>
                    <a:lstStyle/>
                    <a:p>
                      <a:r>
                        <a:rPr kumimoji="1" lang="en-US" altLang="ja-JP" sz="1100" dirty="0" smtClean="0">
                          <a:solidFill>
                            <a:schemeClr val="tx1"/>
                          </a:solidFill>
                        </a:rPr>
                        <a:t>42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門真スポーツセンター</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ｺｰﾁﾌﾟﾛﾌｨｰﾙ情報追</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加（</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9</a:t>
                      </a:r>
                      <a:r>
                        <a:rPr lang="ja-JP" altLang="en-US" sz="1100" b="0" i="0" u="none" strike="noStrike" dirty="0" smtClean="0">
                          <a:solidFill>
                            <a:schemeClr val="tx1"/>
                          </a:solidFill>
                          <a:effectLst/>
                          <a:latin typeface="ＭＳ Ｐゴシック"/>
                        </a:rPr>
                        <a:t>月実施）</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施設・教室の空き情</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報を掲載</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・休館日の開館や開館</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時間の延長をニーズ</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に応じて柔軟に実施</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月以降随時</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実施）</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WEB</a:t>
                      </a:r>
                      <a:r>
                        <a:rPr lang="ja-JP" altLang="en-US" sz="1100" b="0" i="0" u="none" strike="noStrike" dirty="0" smtClean="0">
                          <a:solidFill>
                            <a:schemeClr val="tx1"/>
                          </a:solidFill>
                          <a:effectLst/>
                          <a:latin typeface="ＭＳ Ｐゴシック"/>
                        </a:rPr>
                        <a:t>を活用した利用予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約を導入（</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・各種割引制度の導入</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月以降随時</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実施）</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・駐車場の当日最大料</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金制の導入（</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・施設特性やニーズを</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踏まえた新たなｲﾍﾞﾝﾄ</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の企画、実施</a:t>
                      </a:r>
                      <a:endParaRPr kumimoji="1" lang="en-US" altLang="ja-JP" sz="110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アイススケート教室な</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どの開催など</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err="1" smtClean="0">
                          <a:solidFill>
                            <a:schemeClr val="tx1"/>
                          </a:solidFill>
                          <a:effectLst/>
                          <a:latin typeface="ＭＳ Ｐゴシック"/>
                        </a:rPr>
                        <a:t>障がい</a:t>
                      </a:r>
                      <a:r>
                        <a:rPr lang="ja-JP" altLang="en-US" sz="1100" b="0" i="0" u="none" strike="noStrike" dirty="0" smtClean="0">
                          <a:solidFill>
                            <a:schemeClr val="tx1"/>
                          </a:solidFill>
                          <a:effectLst/>
                          <a:latin typeface="ＭＳ Ｐゴシック"/>
                        </a:rPr>
                        <a:t>児スポーツ教</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室、親子で活動できるスポーツ教室の開催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28000">
                <a:tc>
                  <a:txBody>
                    <a:bodyPr/>
                    <a:lstStyle/>
                    <a:p>
                      <a:r>
                        <a:rPr kumimoji="1" lang="en-US" altLang="ja-JP" sz="1100" dirty="0" smtClean="0">
                          <a:solidFill>
                            <a:schemeClr val="tx1"/>
                          </a:solidFill>
                        </a:rPr>
                        <a:t>43</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体育会館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全面的にﾘﾆｭｰｱﾙ。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施設の空き室など情</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報充実（</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意見お問合せﾍﾟｰｼﾞ</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を追加（</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-Facebook</a:t>
                      </a:r>
                      <a:r>
                        <a:rPr lang="ja-JP" altLang="en-US" sz="1100" b="0" i="0" u="none" strike="noStrike" dirty="0" smtClean="0">
                          <a:solidFill>
                            <a:schemeClr val="tx1"/>
                          </a:solidFill>
                          <a:effectLst/>
                          <a:latin typeface="ＭＳ Ｐゴシック"/>
                        </a:rPr>
                        <a:t>を開始（</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・照明の</a:t>
                      </a:r>
                      <a:r>
                        <a:rPr lang="en-US" altLang="ja-JP" sz="1100" b="0" i="0" u="none" strike="noStrike" dirty="0" smtClean="0">
                          <a:solidFill>
                            <a:schemeClr val="tx1"/>
                          </a:solidFill>
                          <a:effectLst/>
                          <a:latin typeface="ＭＳ Ｐゴシック"/>
                        </a:rPr>
                        <a:t>LED</a:t>
                      </a:r>
                      <a:r>
                        <a:rPr lang="ja-JP" altLang="en-US" sz="1100" b="0" i="0" u="none" strike="noStrike" dirty="0" smtClean="0">
                          <a:solidFill>
                            <a:schemeClr val="tx1"/>
                          </a:solidFill>
                          <a:effectLst/>
                          <a:latin typeface="ＭＳ Ｐゴシック"/>
                        </a:rPr>
                        <a:t>化を実施（</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事務室、柔剣道場、</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ピロティ、外灯等</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・休館日の開館や開館</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時間の延長をﾆｰｽﾞに</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応じて柔軟に実施</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月以降随時</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実施）</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・地元広報誌を活用した</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情報発信（</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138</a:t>
            </a:fld>
            <a:endParaRPr kumimoji="1" lang="ja-JP" altLang="en-US"/>
          </a:p>
        </p:txBody>
      </p:sp>
    </p:spTree>
    <p:extLst>
      <p:ext uri="{BB962C8B-B14F-4D97-AF65-F5344CB8AC3E}">
        <p14:creationId xmlns:p14="http://schemas.microsoft.com/office/powerpoint/2010/main" val="238651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4939080" y="985745"/>
            <a:ext cx="4211960" cy="5827631"/>
          </a:xfrm>
          <a:prstGeom prst="rect">
            <a:avLst/>
          </a:prstGeom>
          <a:noFill/>
          <a:ln>
            <a:solidFill>
              <a:schemeClr val="bg1">
                <a:lumMod val="85000"/>
              </a:schemeClr>
            </a:solidFill>
          </a:ln>
        </p:spPr>
        <p:txBody>
          <a:bodyPr wrap="square" rtlCol="0">
            <a:noAutofit/>
          </a:bodyPr>
          <a:lstStyle/>
          <a:p>
            <a:r>
              <a:rPr lang="ja-JP" altLang="en-US" sz="1400" b="1" u="sng" dirty="0" smtClean="0"/>
              <a:t>関空・伊丹両空港の経営を統合</a:t>
            </a:r>
            <a:r>
              <a:rPr lang="en-US" altLang="ja-JP" sz="1400" b="1" u="sng" dirty="0" smtClean="0"/>
              <a:t>(2012</a:t>
            </a:r>
            <a:r>
              <a:rPr lang="ja-JP" altLang="en-US" sz="1400" b="1" u="sng" dirty="0" smtClean="0"/>
              <a:t>年</a:t>
            </a:r>
            <a:r>
              <a:rPr lang="en-US" altLang="ja-JP" sz="1400" b="1" u="sng" dirty="0" smtClean="0"/>
              <a:t>7</a:t>
            </a:r>
            <a:r>
              <a:rPr lang="ja-JP" altLang="en-US" sz="1400" b="1" u="sng" dirty="0" smtClean="0"/>
              <a:t>月</a:t>
            </a:r>
            <a:r>
              <a:rPr lang="en-US" altLang="ja-JP" sz="1400" b="1" u="sng" dirty="0" smtClean="0"/>
              <a:t>)</a:t>
            </a:r>
          </a:p>
          <a:p>
            <a:pPr marL="355600"/>
            <a:r>
              <a:rPr lang="ja-JP" altLang="en-US" sz="1400" dirty="0" smtClean="0"/>
              <a:t>↓</a:t>
            </a:r>
            <a:endParaRPr lang="en-US" altLang="ja-JP" sz="1400" dirty="0" smtClean="0"/>
          </a:p>
          <a:p>
            <a:r>
              <a:rPr kumimoji="1" lang="ja-JP" altLang="en-US" sz="1400" dirty="0" smtClean="0"/>
              <a:t>・一体運用による経営の効率化</a:t>
            </a:r>
            <a:endParaRPr kumimoji="1" lang="en-US" altLang="ja-JP" sz="1400" dirty="0" smtClean="0"/>
          </a:p>
          <a:p>
            <a:pPr marL="88900" indent="-88900"/>
            <a:r>
              <a:rPr lang="ja-JP" altLang="en-US" sz="1400" dirty="0" smtClean="0"/>
              <a:t>・伊丹空港の収益も活用し、戦略的な設備投資など、関空の経営基盤を強化</a:t>
            </a:r>
            <a:endParaRPr lang="en-US" altLang="ja-JP" sz="1400" dirty="0" smtClean="0"/>
          </a:p>
          <a:p>
            <a:pPr marL="88900" indent="-88900"/>
            <a:endParaRPr lang="en-US" altLang="ja-JP" sz="1400" dirty="0"/>
          </a:p>
          <a:p>
            <a:pPr marL="88900" indent="-88900"/>
            <a:endParaRPr lang="en-US" altLang="ja-JP" sz="1400" dirty="0" smtClean="0"/>
          </a:p>
          <a:p>
            <a:pPr marL="88900" indent="-88900"/>
            <a:endParaRPr lang="en-US" altLang="ja-JP" sz="1400" dirty="0"/>
          </a:p>
          <a:p>
            <a:pPr marL="88900" indent="-88900"/>
            <a:endParaRPr lang="en-US" altLang="ja-JP" sz="1400" dirty="0" smtClean="0"/>
          </a:p>
          <a:p>
            <a:pPr marL="355600"/>
            <a:r>
              <a:rPr lang="ja-JP" altLang="en-US" sz="1400" dirty="0" smtClean="0"/>
              <a:t>↓</a:t>
            </a:r>
            <a:endParaRPr lang="en-US" altLang="ja-JP" sz="1400" dirty="0" smtClean="0"/>
          </a:p>
          <a:p>
            <a:r>
              <a:rPr lang="ja-JP" altLang="en-US" sz="1400" dirty="0" smtClean="0"/>
              <a:t>◆戦略的な経営</a:t>
            </a:r>
            <a:endParaRPr lang="en-US" altLang="ja-JP" sz="1400" dirty="0" smtClean="0"/>
          </a:p>
          <a:p>
            <a:r>
              <a:rPr lang="ja-JP" altLang="en-US" sz="1400" dirty="0" smtClean="0"/>
              <a:t>・伊丹空港とターミナルビルの経営一元化</a:t>
            </a:r>
            <a:endParaRPr lang="en-US" altLang="ja-JP" sz="1400" dirty="0" smtClean="0"/>
          </a:p>
          <a:p>
            <a:r>
              <a:rPr lang="ja-JP" altLang="en-US" sz="1400" dirty="0"/>
              <a:t>　</a:t>
            </a:r>
            <a:r>
              <a:rPr lang="en-US" altLang="ja-JP" sz="1400" dirty="0" smtClean="0"/>
              <a:t>(2013</a:t>
            </a:r>
            <a:r>
              <a:rPr lang="ja-JP" altLang="en-US" sz="1400" dirty="0" smtClean="0"/>
              <a:t>年</a:t>
            </a:r>
            <a:r>
              <a:rPr lang="en-US" altLang="ja-JP" sz="1400" dirty="0" smtClean="0"/>
              <a:t>10</a:t>
            </a:r>
            <a:r>
              <a:rPr lang="ja-JP" altLang="en-US" sz="1400" dirty="0" smtClean="0"/>
              <a:t>月</a:t>
            </a:r>
            <a:r>
              <a:rPr lang="en-US" altLang="ja-JP" sz="1400" dirty="0" smtClean="0"/>
              <a:t>)</a:t>
            </a:r>
          </a:p>
          <a:p>
            <a:endParaRPr lang="en-US" altLang="ja-JP" sz="1400" dirty="0" smtClean="0"/>
          </a:p>
          <a:p>
            <a:endParaRPr lang="en-US" altLang="ja-JP" sz="1400" dirty="0" smtClean="0"/>
          </a:p>
          <a:p>
            <a:pPr marL="177800" indent="-177800">
              <a:spcAft>
                <a:spcPts val="600"/>
              </a:spcAft>
            </a:pPr>
            <a:endParaRPr lang="en-US" altLang="ja-JP" sz="1400" dirty="0" smtClean="0"/>
          </a:p>
          <a:p>
            <a:r>
              <a:rPr lang="en-US" altLang="ja-JP" sz="1400" dirty="0"/>
              <a:t> </a:t>
            </a:r>
            <a:r>
              <a:rPr lang="ja-JP" altLang="en-US" sz="1400" dirty="0"/>
              <a:t>　</a:t>
            </a:r>
            <a:r>
              <a:rPr lang="ja-JP" altLang="en-US" sz="1400" dirty="0" smtClean="0"/>
              <a:t>　　　</a:t>
            </a:r>
            <a:r>
              <a:rPr lang="en-US" altLang="ja-JP" sz="1400" dirty="0" smtClean="0"/>
              <a:t> ↓</a:t>
            </a:r>
          </a:p>
          <a:p>
            <a:r>
              <a:rPr lang="ja-JP" altLang="en-US" sz="1400" b="1" u="sng" dirty="0" smtClean="0"/>
              <a:t>運営権売却（コンセッション）</a:t>
            </a:r>
            <a:endParaRPr lang="en-US" altLang="ja-JP" sz="1400" b="1" u="sng" dirty="0" smtClean="0"/>
          </a:p>
          <a:p>
            <a:pPr marL="177800" indent="-177800"/>
            <a:endParaRPr lang="en-US" altLang="ja-JP" sz="1400" dirty="0" smtClean="0"/>
          </a:p>
          <a:p>
            <a:pPr marL="177800" indent="-177800"/>
            <a:endParaRPr lang="en-US" altLang="ja-JP" sz="1400" dirty="0" smtClean="0"/>
          </a:p>
          <a:p>
            <a:pPr marL="177800" indent="-177800"/>
            <a:endParaRPr lang="en-US" altLang="ja-JP" sz="1400" dirty="0" smtClean="0"/>
          </a:p>
          <a:p>
            <a:pPr marL="177800" indent="-177800"/>
            <a:endParaRPr lang="en-US" altLang="ja-JP" sz="1400" dirty="0" smtClean="0"/>
          </a:p>
          <a:p>
            <a:pPr marL="177800" indent="-177800"/>
            <a:endParaRPr lang="en-US" altLang="ja-JP" sz="600" dirty="0" smtClean="0"/>
          </a:p>
          <a:p>
            <a:pPr marL="177800" indent="-177800"/>
            <a:r>
              <a:rPr lang="ja-JP" altLang="en-US" sz="1400" dirty="0" smtClean="0"/>
              <a:t>➣国からの補給金に 頼らない民間による自立した</a:t>
            </a:r>
            <a:endParaRPr lang="en-US" altLang="ja-JP" sz="1400" dirty="0" smtClean="0"/>
          </a:p>
          <a:p>
            <a:pPr marL="177800" indent="-177800"/>
            <a:r>
              <a:rPr lang="ja-JP" altLang="en-US" sz="1400" dirty="0"/>
              <a:t>　 </a:t>
            </a:r>
            <a:r>
              <a:rPr lang="ja-JP" altLang="en-US" sz="1400" dirty="0" smtClean="0"/>
              <a:t> 経営に道筋。</a:t>
            </a:r>
            <a:endParaRPr lang="en-US" altLang="ja-JP" sz="1400" dirty="0" smtClean="0"/>
          </a:p>
          <a:p>
            <a:pPr marL="177800" indent="-177800"/>
            <a:r>
              <a:rPr lang="ja-JP" altLang="en-US" sz="1400" dirty="0" smtClean="0"/>
              <a:t>➣国際拠点空港港として機能強化するための</a:t>
            </a:r>
            <a:endParaRPr lang="en-US" altLang="ja-JP" sz="1400" dirty="0" smtClean="0"/>
          </a:p>
          <a:p>
            <a:pPr marL="177800" indent="-177800"/>
            <a:r>
              <a:rPr lang="en-US" altLang="ja-JP" sz="1400" dirty="0"/>
              <a:t> </a:t>
            </a:r>
            <a:r>
              <a:rPr lang="en-US" altLang="ja-JP" sz="1400" dirty="0" smtClean="0"/>
              <a:t>    </a:t>
            </a:r>
            <a:r>
              <a:rPr lang="ja-JP" altLang="en-US" sz="1400" dirty="0" smtClean="0"/>
              <a:t>戦略的な投資が可能に。</a:t>
            </a:r>
            <a:endParaRPr lang="ja-JP" altLang="en-US" sz="1400" dirty="0"/>
          </a:p>
          <a:p>
            <a:pPr marL="177800" indent="-177800"/>
            <a:endParaRPr lang="en-US" altLang="ja-JP" sz="1400" dirty="0" smtClean="0"/>
          </a:p>
        </p:txBody>
      </p:sp>
      <p:sp>
        <p:nvSpPr>
          <p:cNvPr id="2" name="テキスト ボックス 1"/>
          <p:cNvSpPr txBox="1"/>
          <p:nvPr/>
        </p:nvSpPr>
        <p:spPr>
          <a:xfrm>
            <a:off x="87078" y="260648"/>
            <a:ext cx="7704856" cy="338554"/>
          </a:xfrm>
          <a:prstGeom prst="rect">
            <a:avLst/>
          </a:prstGeom>
          <a:noFill/>
        </p:spPr>
        <p:txBody>
          <a:bodyPr wrap="square" rtlCol="0">
            <a:spAutoFit/>
          </a:bodyPr>
          <a:lstStyle/>
          <a:p>
            <a:r>
              <a:rPr lang="ja-JP" altLang="en-US" sz="1600" dirty="0" smtClean="0"/>
              <a:t>■</a:t>
            </a:r>
            <a:r>
              <a:rPr lang="en-US" altLang="ja-JP" sz="1600" dirty="0" smtClean="0"/>
              <a:t>Outcome</a:t>
            </a:r>
            <a:r>
              <a:rPr lang="ja-JP" altLang="en-US" sz="1600" dirty="0" smtClean="0"/>
              <a:t>の整理　　空港の経営</a:t>
            </a:r>
            <a:endParaRPr kumimoji="1" lang="ja-JP" altLang="en-US" sz="1600" dirty="0"/>
          </a:p>
        </p:txBody>
      </p:sp>
      <p:sp>
        <p:nvSpPr>
          <p:cNvPr id="17" name="テキスト ボックス 1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２．（７８）</a:t>
            </a:r>
            <a:endParaRPr lang="en-US" altLang="ja-JP" sz="1600" u="sng" dirty="0" smtClean="0"/>
          </a:p>
        </p:txBody>
      </p:sp>
      <p:sp>
        <p:nvSpPr>
          <p:cNvPr id="22" name="テキスト ボックス 21"/>
          <p:cNvSpPr txBox="1"/>
          <p:nvPr/>
        </p:nvSpPr>
        <p:spPr>
          <a:xfrm>
            <a:off x="-180528" y="1338438"/>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418180" y="616413"/>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27" name="テキスト ボックス 26"/>
          <p:cNvSpPr txBox="1"/>
          <p:nvPr/>
        </p:nvSpPr>
        <p:spPr>
          <a:xfrm>
            <a:off x="5805029" y="613585"/>
            <a:ext cx="1944216" cy="369332"/>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28" name="二等辺三角形 27"/>
          <p:cNvSpPr/>
          <p:nvPr/>
        </p:nvSpPr>
        <p:spPr>
          <a:xfrm rot="5400000">
            <a:off x="2746450" y="2694599"/>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6396988" y="5696763"/>
            <a:ext cx="648072" cy="171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90608" y="985745"/>
            <a:ext cx="2905832" cy="3262432"/>
          </a:xfrm>
          <a:prstGeom prst="rect">
            <a:avLst/>
          </a:prstGeom>
          <a:noFill/>
          <a:ln>
            <a:solidFill>
              <a:schemeClr val="bg1">
                <a:lumMod val="85000"/>
              </a:schemeClr>
            </a:solidFill>
          </a:ln>
        </p:spPr>
        <p:txBody>
          <a:bodyPr wrap="square" lIns="36000" rIns="36000" rtlCol="0">
            <a:spAutoFit/>
          </a:bodyPr>
          <a:lstStyle/>
          <a:p>
            <a:r>
              <a:rPr lang="ja-JP" altLang="en-US" sz="1600" u="sng" dirty="0" smtClean="0"/>
              <a:t>伊丹空港</a:t>
            </a:r>
            <a:endParaRPr lang="en-US" altLang="ja-JP" sz="1600" u="sng" dirty="0" smtClean="0"/>
          </a:p>
          <a:p>
            <a:r>
              <a:rPr lang="ja-JP" altLang="en-US" sz="1400" dirty="0" smtClean="0"/>
              <a:t>・国が管理</a:t>
            </a:r>
            <a:endParaRPr lang="en-US" altLang="ja-JP" sz="1400" dirty="0" smtClean="0"/>
          </a:p>
          <a:p>
            <a:r>
              <a:rPr lang="ja-JP" altLang="en-US" sz="1400" dirty="0" smtClean="0"/>
              <a:t>・収支が</a:t>
            </a:r>
            <a:r>
              <a:rPr kumimoji="1" lang="ja-JP" altLang="en-US" sz="1400" dirty="0" smtClean="0"/>
              <a:t>黒字</a:t>
            </a:r>
            <a:endParaRPr kumimoji="1" lang="en-US" altLang="ja-JP" sz="1400" dirty="0" smtClean="0"/>
          </a:p>
          <a:p>
            <a:r>
              <a:rPr lang="ja-JP" altLang="en-US" sz="1400" dirty="0" smtClean="0"/>
              <a:t>　</a:t>
            </a:r>
            <a:r>
              <a:rPr kumimoji="1" lang="ja-JP" altLang="en-US" sz="1400" dirty="0" smtClean="0"/>
              <a:t>➡収益は国の特別会計へ</a:t>
            </a:r>
            <a:endParaRPr kumimoji="1" lang="en-US" altLang="ja-JP" sz="1400" dirty="0" smtClean="0"/>
          </a:p>
          <a:p>
            <a:r>
              <a:rPr lang="ja-JP" altLang="en-US" sz="1400" dirty="0" smtClean="0"/>
              <a:t>・ターミナルは自治体</a:t>
            </a:r>
            <a:r>
              <a:rPr lang="en-US" altLang="ja-JP" sz="1400" dirty="0" smtClean="0"/>
              <a:t>+</a:t>
            </a:r>
            <a:r>
              <a:rPr lang="ja-JP" altLang="en-US" sz="1400" dirty="0" smtClean="0"/>
              <a:t>民間 の別会社</a:t>
            </a:r>
            <a:endParaRPr kumimoji="1" lang="en-US" altLang="ja-JP" sz="1400" dirty="0" smtClean="0"/>
          </a:p>
          <a:p>
            <a:pPr>
              <a:spcBef>
                <a:spcPts val="600"/>
              </a:spcBef>
            </a:pPr>
            <a:r>
              <a:rPr lang="ja-JP" altLang="en-US" sz="1600" u="sng" dirty="0" smtClean="0"/>
              <a:t>関西国際空港</a:t>
            </a:r>
            <a:endParaRPr lang="en-US" altLang="ja-JP" sz="1600" u="sng" dirty="0" smtClean="0"/>
          </a:p>
          <a:p>
            <a:pPr marL="241300" indent="-241300"/>
            <a:r>
              <a:rPr kumimoji="1" lang="ja-JP" altLang="en-US" sz="1400" dirty="0" smtClean="0"/>
              <a:t>・第三セクター経営</a:t>
            </a:r>
            <a:r>
              <a:rPr lang="ja-JP" altLang="en-US" sz="1200" dirty="0" smtClean="0"/>
              <a:t>（国</a:t>
            </a:r>
            <a:r>
              <a:rPr lang="en-US" altLang="ja-JP" sz="1200" dirty="0" smtClean="0"/>
              <a:t>+</a:t>
            </a:r>
            <a:r>
              <a:rPr lang="ja-JP" altLang="en-US" sz="1200" dirty="0" smtClean="0"/>
              <a:t>自治体</a:t>
            </a:r>
            <a:r>
              <a:rPr lang="en-US" altLang="ja-JP" sz="1200" dirty="0" smtClean="0"/>
              <a:t>+</a:t>
            </a:r>
            <a:r>
              <a:rPr lang="ja-JP" altLang="en-US" sz="1200" dirty="0" smtClean="0"/>
              <a:t>民間）</a:t>
            </a:r>
            <a:endParaRPr lang="en-US" altLang="ja-JP" sz="1400" dirty="0" smtClean="0"/>
          </a:p>
          <a:p>
            <a:pPr marL="88900" indent="-88900"/>
            <a:r>
              <a:rPr lang="ja-JP" altLang="en-US" sz="1400" dirty="0" smtClean="0"/>
              <a:t>・１．３兆円の負債*</a:t>
            </a:r>
            <a:endParaRPr lang="en-US" altLang="ja-JP" sz="1400" dirty="0" smtClean="0"/>
          </a:p>
          <a:p>
            <a:pPr marL="123825" indent="-123825"/>
            <a:r>
              <a:rPr kumimoji="1" lang="ja-JP" altLang="en-US" sz="1400" dirty="0" smtClean="0"/>
              <a:t>　</a:t>
            </a:r>
            <a:r>
              <a:rPr lang="ja-JP" altLang="en-US" sz="1400" dirty="0" smtClean="0"/>
              <a:t>国が</a:t>
            </a:r>
            <a:r>
              <a:rPr lang="ja-JP" altLang="en-US" sz="1400" dirty="0"/>
              <a:t>利払い</a:t>
            </a:r>
            <a:r>
              <a:rPr lang="ja-JP" altLang="en-US" sz="1400" dirty="0" smtClean="0"/>
              <a:t>負担軽減のため補給金を支給</a:t>
            </a:r>
            <a:endParaRPr lang="en-US" altLang="ja-JP" sz="1400" dirty="0" smtClean="0"/>
          </a:p>
          <a:p>
            <a:pPr marL="266700" indent="-266700"/>
            <a:r>
              <a:rPr kumimoji="1" lang="ja-JP" altLang="en-US" sz="1400" dirty="0"/>
              <a:t>　</a:t>
            </a:r>
            <a:r>
              <a:rPr kumimoji="1" lang="ja-JP" altLang="en-US" sz="1400" dirty="0" smtClean="0"/>
              <a:t>➡多額の負債を抱え、</a:t>
            </a:r>
            <a:r>
              <a:rPr lang="ja-JP" altLang="en-US" sz="1400" dirty="0" smtClean="0"/>
              <a:t>国際拠点</a:t>
            </a:r>
            <a:r>
              <a:rPr kumimoji="1" lang="ja-JP" altLang="en-US" sz="1400" dirty="0" smtClean="0"/>
              <a:t>空港としての機能強化に向けた戦略的な投資ができない</a:t>
            </a:r>
            <a:endParaRPr kumimoji="1" lang="en-US" altLang="ja-JP" sz="1400" dirty="0" smtClean="0"/>
          </a:p>
          <a:p>
            <a:pPr marL="266700" indent="-266700">
              <a:spcBef>
                <a:spcPts val="600"/>
              </a:spcBef>
            </a:pPr>
            <a:r>
              <a:rPr lang="ja-JP" altLang="en-US" sz="1000" dirty="0" smtClean="0"/>
              <a:t>*関空負債額：</a:t>
            </a:r>
            <a:r>
              <a:rPr lang="en-US" altLang="ja-JP" sz="1000" dirty="0" smtClean="0"/>
              <a:t>2011</a:t>
            </a:r>
            <a:r>
              <a:rPr lang="ja-JP" altLang="en-US" sz="1000" dirty="0" smtClean="0"/>
              <a:t>年</a:t>
            </a:r>
            <a:r>
              <a:rPr lang="en-US" altLang="ja-JP" sz="1000" dirty="0" smtClean="0"/>
              <a:t>3</a:t>
            </a:r>
            <a:r>
              <a:rPr lang="ja-JP" altLang="en-US" sz="1000" dirty="0" smtClean="0"/>
              <a:t>月期決算時点</a:t>
            </a:r>
            <a:endParaRPr kumimoji="1" lang="en-US" altLang="ja-JP" sz="1000" dirty="0" smtClean="0"/>
          </a:p>
        </p:txBody>
      </p:sp>
      <p:sp>
        <p:nvSpPr>
          <p:cNvPr id="31" name="大かっこ 30"/>
          <p:cNvSpPr/>
          <p:nvPr/>
        </p:nvSpPr>
        <p:spPr>
          <a:xfrm>
            <a:off x="5133017" y="3797228"/>
            <a:ext cx="3594941" cy="725393"/>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72000" bIns="36000" rtlCol="0" anchor="t"/>
          <a:lstStyle/>
          <a:p>
            <a:r>
              <a:rPr lang="ja-JP" altLang="en-US" sz="1100" dirty="0" smtClean="0"/>
              <a:t>自治体及び民間が</a:t>
            </a:r>
            <a:r>
              <a:rPr lang="ja-JP" altLang="en-US" sz="1100" dirty="0"/>
              <a:t>新関空会社に</a:t>
            </a:r>
            <a:r>
              <a:rPr lang="ja-JP" altLang="en-US" sz="1100" dirty="0" smtClean="0"/>
              <a:t>ターミナルビル会社の全株式を売却</a:t>
            </a:r>
            <a:endParaRPr lang="en-US" altLang="ja-JP" sz="1100" dirty="0" smtClean="0"/>
          </a:p>
          <a:p>
            <a:r>
              <a:rPr kumimoji="1" lang="ja-JP" altLang="en-US" sz="1100" dirty="0"/>
              <a:t>　</a:t>
            </a:r>
            <a:r>
              <a:rPr kumimoji="1" lang="ja-JP" altLang="en-US" sz="1100" dirty="0" smtClean="0"/>
              <a:t>・売却額総額　</a:t>
            </a:r>
            <a:r>
              <a:rPr kumimoji="1" lang="en-US" altLang="ja-JP" sz="1100" dirty="0" smtClean="0"/>
              <a:t>278</a:t>
            </a:r>
            <a:r>
              <a:rPr kumimoji="1" lang="ja-JP" altLang="en-US" sz="1100" dirty="0" smtClean="0"/>
              <a:t>億円</a:t>
            </a:r>
            <a:endParaRPr kumimoji="1" lang="en-US" altLang="ja-JP" sz="1100" dirty="0" smtClean="0"/>
          </a:p>
          <a:p>
            <a:r>
              <a:rPr lang="ja-JP" altLang="en-US" sz="1100" dirty="0"/>
              <a:t>　</a:t>
            </a:r>
            <a:r>
              <a:rPr lang="ja-JP" altLang="en-US" sz="1100" dirty="0" smtClean="0"/>
              <a:t>　うち府、市保有分　各々</a:t>
            </a:r>
            <a:r>
              <a:rPr lang="en-US" altLang="ja-JP" sz="1100" dirty="0" smtClean="0"/>
              <a:t>55</a:t>
            </a:r>
            <a:r>
              <a:rPr lang="ja-JP" altLang="en-US" sz="1100" dirty="0" smtClean="0"/>
              <a:t>億</a:t>
            </a:r>
            <a:r>
              <a:rPr lang="en-US" altLang="ja-JP" sz="1100" dirty="0" smtClean="0"/>
              <a:t>6,464</a:t>
            </a:r>
            <a:r>
              <a:rPr lang="ja-JP" altLang="en-US" sz="1100" dirty="0" smtClean="0"/>
              <a:t>万円</a:t>
            </a:r>
            <a:endParaRPr kumimoji="1" lang="ja-JP" altLang="en-US" sz="1100" dirty="0"/>
          </a:p>
        </p:txBody>
      </p:sp>
      <p:sp>
        <p:nvSpPr>
          <p:cNvPr id="32" name="大かっこ 31"/>
          <p:cNvSpPr/>
          <p:nvPr/>
        </p:nvSpPr>
        <p:spPr>
          <a:xfrm>
            <a:off x="5113240" y="2166490"/>
            <a:ext cx="3614719" cy="832338"/>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72000" bIns="36000" rtlCol="0" anchor="t"/>
          <a:lstStyle/>
          <a:p>
            <a:r>
              <a:rPr lang="ja-JP" altLang="ja-JP" sz="1100" dirty="0"/>
              <a:t>○新たに国</a:t>
            </a:r>
            <a:r>
              <a:rPr lang="en-US" altLang="ja-JP" sz="1100" dirty="0"/>
              <a:t>100%</a:t>
            </a:r>
            <a:r>
              <a:rPr lang="ja-JP" altLang="ja-JP" sz="1100" dirty="0"/>
              <a:t>出資で設立された「新関空会社」が、両空港を一体的に管理・運営。</a:t>
            </a:r>
          </a:p>
          <a:p>
            <a:r>
              <a:rPr lang="ja-JP" altLang="ja-JP" sz="1100" dirty="0" smtClean="0"/>
              <a:t>○</a:t>
            </a:r>
            <a:r>
              <a:rPr lang="ja-JP" altLang="en-US" sz="1100" dirty="0" smtClean="0"/>
              <a:t>旧</a:t>
            </a:r>
            <a:r>
              <a:rPr lang="ja-JP" altLang="ja-JP" sz="1100" dirty="0" smtClean="0"/>
              <a:t>関空</a:t>
            </a:r>
            <a:r>
              <a:rPr lang="ja-JP" altLang="ja-JP" sz="1100" dirty="0"/>
              <a:t>会社は</a:t>
            </a:r>
            <a:r>
              <a:rPr lang="ja-JP" altLang="ja-JP" sz="1100" dirty="0" smtClean="0"/>
              <a:t>、「</a:t>
            </a:r>
            <a:r>
              <a:rPr lang="ja-JP" altLang="ja-JP" sz="1100" dirty="0"/>
              <a:t>関空土地保有会社」として、関空の空港用地の保有管理及び新関空会社への貸付業務を</a:t>
            </a:r>
            <a:r>
              <a:rPr lang="ja-JP" altLang="ja-JP" sz="1100" dirty="0" smtClean="0"/>
              <a:t>実施。</a:t>
            </a:r>
          </a:p>
        </p:txBody>
      </p:sp>
      <p:sp>
        <p:nvSpPr>
          <p:cNvPr id="33" name="大かっこ 32"/>
          <p:cNvSpPr/>
          <p:nvPr/>
        </p:nvSpPr>
        <p:spPr>
          <a:xfrm>
            <a:off x="5129160" y="4948560"/>
            <a:ext cx="3598798" cy="772617"/>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72000" bIns="36000" rtlCol="0" anchor="t"/>
          <a:lstStyle/>
          <a:p>
            <a:r>
              <a:rPr lang="ja-JP" altLang="en-US" sz="1100" dirty="0" smtClean="0"/>
              <a:t>関西エアポート㈱が公共施設等運営権を取得し、両空港の運営を実施</a:t>
            </a:r>
            <a:endParaRPr lang="en-US" altLang="ja-JP" sz="1100" dirty="0" smtClean="0"/>
          </a:p>
          <a:p>
            <a:r>
              <a:rPr kumimoji="1" lang="ja-JP" altLang="en-US" sz="1100" dirty="0"/>
              <a:t>　</a:t>
            </a:r>
            <a:r>
              <a:rPr kumimoji="1" lang="ja-JP" altLang="en-US" sz="1100" dirty="0" smtClean="0"/>
              <a:t>・</a:t>
            </a:r>
            <a:r>
              <a:rPr lang="ja-JP" altLang="en-US" sz="1100" dirty="0"/>
              <a:t>実施</a:t>
            </a:r>
            <a:r>
              <a:rPr lang="ja-JP" altLang="en-US" sz="1100" dirty="0" smtClean="0"/>
              <a:t>期間は</a:t>
            </a:r>
            <a:r>
              <a:rPr lang="en-US" altLang="ja-JP" sz="1100" dirty="0" smtClean="0"/>
              <a:t>2016</a:t>
            </a:r>
            <a:r>
              <a:rPr lang="ja-JP" altLang="en-US" sz="1100" dirty="0" smtClean="0"/>
              <a:t>年</a:t>
            </a:r>
            <a:r>
              <a:rPr lang="en-US" altLang="ja-JP" sz="1100" dirty="0" smtClean="0"/>
              <a:t>4</a:t>
            </a:r>
            <a:r>
              <a:rPr lang="ja-JP" altLang="en-US" sz="1100" dirty="0" smtClean="0"/>
              <a:t>月</a:t>
            </a:r>
            <a:r>
              <a:rPr lang="en-US" altLang="ja-JP" sz="1100" dirty="0" smtClean="0"/>
              <a:t>1</a:t>
            </a:r>
            <a:r>
              <a:rPr lang="ja-JP" altLang="en-US" sz="1100" dirty="0" smtClean="0"/>
              <a:t>日から</a:t>
            </a:r>
            <a:r>
              <a:rPr lang="en-US" altLang="ja-JP" sz="1100" dirty="0" smtClean="0"/>
              <a:t>44</a:t>
            </a:r>
            <a:r>
              <a:rPr lang="ja-JP" altLang="en-US" sz="1100" dirty="0" smtClean="0"/>
              <a:t>年間</a:t>
            </a:r>
            <a:endParaRPr kumimoji="1" lang="en-US" altLang="ja-JP" sz="1100" dirty="0" smtClean="0"/>
          </a:p>
          <a:p>
            <a:r>
              <a:rPr lang="ja-JP" altLang="en-US" sz="1100" dirty="0" smtClean="0"/>
              <a:t>　・運営権対価等は総額</a:t>
            </a:r>
            <a:r>
              <a:rPr lang="en-US" altLang="ja-JP" sz="1100" dirty="0" smtClean="0"/>
              <a:t>2.2</a:t>
            </a:r>
            <a:r>
              <a:rPr lang="ja-JP" altLang="en-US" sz="1100" dirty="0" smtClean="0"/>
              <a:t>兆円</a:t>
            </a:r>
            <a:endParaRPr kumimoji="1" lang="ja-JP" altLang="en-US" sz="1100" dirty="0"/>
          </a:p>
        </p:txBody>
      </p:sp>
      <p:grpSp>
        <p:nvGrpSpPr>
          <p:cNvPr id="34" name="グループ化 33"/>
          <p:cNvGrpSpPr/>
          <p:nvPr/>
        </p:nvGrpSpPr>
        <p:grpSpPr>
          <a:xfrm>
            <a:off x="734530" y="4346135"/>
            <a:ext cx="2861910" cy="1977465"/>
            <a:chOff x="400057" y="1697613"/>
            <a:chExt cx="2861910" cy="1977465"/>
          </a:xfrm>
        </p:grpSpPr>
        <p:sp>
          <p:nvSpPr>
            <p:cNvPr id="35" name="円/楕円 37"/>
            <p:cNvSpPr/>
            <p:nvPr/>
          </p:nvSpPr>
          <p:spPr>
            <a:xfrm>
              <a:off x="1175890" y="1697613"/>
              <a:ext cx="1296000" cy="883939"/>
            </a:xfrm>
            <a:prstGeom prst="ellipse">
              <a:avLst/>
            </a:prstGeom>
            <a:solidFill>
              <a:srgbClr val="1F497D">
                <a:lumMod val="40000"/>
                <a:lumOff val="60000"/>
              </a:srgbClr>
            </a:solidFill>
            <a:ln w="25400" cap="flat" cmpd="sng" algn="ctr">
              <a:noFill/>
              <a:prstDash val="solid"/>
            </a:ln>
            <a:effectLst/>
          </p:spPr>
          <p:txBody>
            <a:bodyPr lIns="0" tIns="0" rIns="0" bIns="0"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関空会社の巨額の</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債務</a:t>
              </a: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年まで国が毎年約</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億円の補助金を支給</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8"/>
            <p:cNvSpPr/>
            <p:nvPr/>
          </p:nvSpPr>
          <p:spPr>
            <a:xfrm>
              <a:off x="1965967" y="2787652"/>
              <a:ext cx="1296000" cy="883939"/>
            </a:xfrm>
            <a:prstGeom prst="ellipse">
              <a:avLst/>
            </a:prstGeom>
            <a:solidFill>
              <a:srgbClr val="92D050"/>
            </a:solidFill>
            <a:ln w="25400" cap="flat" cmpd="sng" algn="ctr">
              <a:noFill/>
              <a:prstDash val="solid"/>
            </a:ln>
            <a:effectLst/>
          </p:spPr>
          <p:txBody>
            <a:bodyPr lIns="0" tIns="0" rIns="0" bIns="0"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高コスト構造</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高額な着陸料など</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戦略的な投資が</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困難</a:t>
              </a:r>
            </a:p>
          </p:txBody>
        </p:sp>
        <p:sp>
          <p:nvSpPr>
            <p:cNvPr id="37" name="円/楕円 39"/>
            <p:cNvSpPr/>
            <p:nvPr/>
          </p:nvSpPr>
          <p:spPr>
            <a:xfrm>
              <a:off x="400057" y="2791139"/>
              <a:ext cx="1296000" cy="883939"/>
            </a:xfrm>
            <a:prstGeom prst="ellipse">
              <a:avLst/>
            </a:prstGeom>
            <a:solidFill>
              <a:srgbClr val="F79646"/>
            </a:solidFill>
            <a:ln w="25400" cap="flat" cmpd="sng" algn="ctr">
              <a:noFill/>
              <a:prstDash val="solid"/>
            </a:ln>
            <a:effectLst/>
          </p:spPr>
          <p:txBody>
            <a:bodyPr lIns="0" tIns="0" rIns="0" bIns="0"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脆弱な</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a:t>
              </a: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不安定な経営基盤</a:t>
              </a:r>
            </a:p>
          </p:txBody>
        </p:sp>
        <p:sp>
          <p:nvSpPr>
            <p:cNvPr id="38" name="下矢印 37"/>
            <p:cNvSpPr/>
            <p:nvPr/>
          </p:nvSpPr>
          <p:spPr>
            <a:xfrm rot="11558047">
              <a:off x="1281413" y="2575349"/>
              <a:ext cx="346134" cy="242344"/>
            </a:xfrm>
            <a:prstGeom prst="downArrow">
              <a:avLst/>
            </a:prstGeom>
            <a:solidFill>
              <a:srgbClr val="F79646"/>
            </a:solidFill>
            <a:ln w="25400" cap="flat" cmpd="sng" algn="ctr">
              <a:noFill/>
              <a:prstDash val="solid"/>
            </a:ln>
            <a:effectLst/>
          </p:spPr>
          <p:txBody>
            <a:bodyPr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39" name="下矢印 38"/>
            <p:cNvSpPr/>
            <p:nvPr/>
          </p:nvSpPr>
          <p:spPr>
            <a:xfrm rot="9353684" flipV="1">
              <a:off x="2097275" y="2527420"/>
              <a:ext cx="346134" cy="242344"/>
            </a:xfrm>
            <a:prstGeom prst="downArrow">
              <a:avLst/>
            </a:prstGeom>
            <a:solidFill>
              <a:srgbClr val="4F81BD">
                <a:lumMod val="60000"/>
                <a:lumOff val="40000"/>
              </a:srgbClr>
            </a:solidFill>
            <a:ln w="25400" cap="flat" cmpd="sng" algn="ctr">
              <a:noFill/>
              <a:prstDash val="solid"/>
            </a:ln>
            <a:effectLst/>
          </p:spPr>
          <p:txBody>
            <a:bodyPr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0" name="下矢印 39"/>
            <p:cNvSpPr/>
            <p:nvPr/>
          </p:nvSpPr>
          <p:spPr>
            <a:xfrm rot="16200000" flipV="1">
              <a:off x="1650823" y="3093209"/>
              <a:ext cx="346134" cy="242344"/>
            </a:xfrm>
            <a:prstGeom prst="downArrow">
              <a:avLst/>
            </a:prstGeom>
            <a:solidFill>
              <a:srgbClr val="92D050"/>
            </a:solidFill>
            <a:ln w="25400" cap="flat" cmpd="sng" algn="ctr">
              <a:noFill/>
              <a:prstDash val="solid"/>
            </a:ln>
            <a:effectLst/>
          </p:spPr>
          <p:txBody>
            <a:bodyPr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gr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13</a:t>
            </a:fld>
            <a:endParaRPr kumimoji="1" lang="ja-JP" altLang="en-US"/>
          </a:p>
        </p:txBody>
      </p:sp>
    </p:spTree>
    <p:extLst>
      <p:ext uri="{BB962C8B-B14F-4D97-AF65-F5344CB8AC3E}">
        <p14:creationId xmlns:p14="http://schemas.microsoft.com/office/powerpoint/2010/main" val="22573189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52776"/>
          <a:ext cx="8928991" cy="574548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488165">
                  <a:extLst>
                    <a:ext uri="{9D8B030D-6E8A-4147-A177-3AD203B41FA5}">
                      <a16:colId xmlns:a16="http://schemas.microsoft.com/office/drawing/2014/main" val="20002"/>
                    </a:ext>
                  </a:extLst>
                </a:gridCol>
                <a:gridCol w="1488165">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488165">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82584">
                <a:tc>
                  <a:txBody>
                    <a:bodyPr/>
                    <a:lstStyle/>
                    <a:p>
                      <a:r>
                        <a:rPr kumimoji="1" lang="en-US" altLang="ja-JP" sz="1100" dirty="0" smtClean="0">
                          <a:solidFill>
                            <a:schemeClr val="tx1"/>
                          </a:solidFill>
                        </a:rPr>
                        <a:t>44</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臨海スポーツセンター</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全面的にﾘﾆｭｰｱﾙ。</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空き室など情報を充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意見お問合せページを追加（</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ウェブ会員登録シス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テム追加</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ウェブ会員にイベント情報発信（</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月～随時）</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・受変電設備改修工事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の実施（</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・耐震改修工事の実施</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・スケートリンク改修工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事の実施（</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・休館日の開館や開館</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時間の延長をニーズ</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に応じて柔軟に実施</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月以降随時</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実施）</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・各種割引制度の導入</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月以降随時</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実施）</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85725" marR="0" indent="-85725"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03120">
                <a:tc>
                  <a:txBody>
                    <a:bodyPr/>
                    <a:lstStyle/>
                    <a:p>
                      <a:r>
                        <a:rPr kumimoji="1" lang="en-US" altLang="ja-JP" sz="1100" dirty="0" smtClean="0"/>
                        <a:t>45</a:t>
                      </a:r>
                    </a:p>
                    <a:p>
                      <a:r>
                        <a:rPr kumimoji="1" lang="en-US" altLang="ja-JP" sz="1100" dirty="0" smtClean="0"/>
                        <a:t>46</a:t>
                      </a:r>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100" b="0" i="0" u="none" strike="noStrike" dirty="0" smtClean="0">
                          <a:solidFill>
                            <a:srgbClr val="000000"/>
                          </a:solidFill>
                          <a:effectLst/>
                          <a:latin typeface="ＭＳ Ｐゴシック"/>
                        </a:rPr>
                        <a:t>近</a:t>
                      </a:r>
                      <a:r>
                        <a:rPr lang="ja-JP" altLang="en-US" sz="1100" b="0" i="0" u="none" strike="noStrike" dirty="0" err="1" smtClean="0">
                          <a:solidFill>
                            <a:srgbClr val="000000"/>
                          </a:solidFill>
                          <a:effectLst/>
                          <a:latin typeface="ＭＳ Ｐゴシック"/>
                        </a:rPr>
                        <a:t>つ</a:t>
                      </a:r>
                      <a:r>
                        <a:rPr lang="ja-JP" altLang="en-US" sz="1100" b="0" i="0" u="none" strike="noStrike" dirty="0" smtClean="0">
                          <a:solidFill>
                            <a:srgbClr val="000000"/>
                          </a:solidFill>
                          <a:effectLst/>
                          <a:latin typeface="ＭＳ Ｐゴシック"/>
                        </a:rPr>
                        <a:t>飛鳥博物館、</a:t>
                      </a:r>
                      <a:endPar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100" b="0" i="0" u="none" strike="noStrike" dirty="0" smtClean="0">
                          <a:solidFill>
                            <a:srgbClr val="000000"/>
                          </a:solidFill>
                          <a:effectLst/>
                          <a:latin typeface="ＭＳ Ｐゴシック"/>
                        </a:rPr>
                        <a:t>近</a:t>
                      </a:r>
                      <a:r>
                        <a:rPr lang="ja-JP" altLang="en-US" sz="1100" b="0" i="0" u="none" strike="noStrike" dirty="0" err="1" smtClean="0">
                          <a:solidFill>
                            <a:srgbClr val="000000"/>
                          </a:solidFill>
                          <a:effectLst/>
                          <a:latin typeface="ＭＳ Ｐゴシック"/>
                        </a:rPr>
                        <a:t>つ</a:t>
                      </a:r>
                      <a:r>
                        <a:rPr lang="ja-JP" altLang="en-US" sz="1100" b="0" i="0" u="none" strike="noStrike" dirty="0" smtClean="0">
                          <a:solidFill>
                            <a:srgbClr val="000000"/>
                          </a:solidFill>
                          <a:effectLst/>
                          <a:latin typeface="ＭＳ Ｐゴシック"/>
                        </a:rPr>
                        <a:t>飛鳥風土記の丘</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風土記の丘の梅・桜 </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開花情報を収集、発信</a:t>
                      </a:r>
                      <a:endParaRPr kumimoji="1" lang="ja-JP" altLang="en-US" sz="1100" dirty="0">
                        <a:solidFill>
                          <a:schemeClr val="tx1"/>
                        </a:solidFill>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開花情報を収集し、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案内看板、ＪＲネット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季節情報センターに</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掲載</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ロビーに百舌鳥・古</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市古墳群の情報コー</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ナーを設置</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年度～）</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・ﾆｰｽﾞを見据えた物販</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の実施</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近</a:t>
                      </a:r>
                      <a:r>
                        <a:rPr lang="ja-JP" altLang="en-US" sz="1100" b="0" i="0" u="none" strike="noStrike" dirty="0" err="1" smtClean="0">
                          <a:solidFill>
                            <a:schemeClr val="tx1"/>
                          </a:solidFill>
                          <a:effectLst/>
                          <a:latin typeface="ＭＳ Ｐゴシック"/>
                        </a:rPr>
                        <a:t>つ</a:t>
                      </a:r>
                      <a:r>
                        <a:rPr lang="ja-JP" altLang="en-US" sz="1100" b="0" i="0" u="none" strike="noStrike" dirty="0" smtClean="0">
                          <a:solidFill>
                            <a:schemeClr val="tx1"/>
                          </a:solidFill>
                          <a:effectLst/>
                          <a:latin typeface="ＭＳ Ｐゴシック"/>
                        </a:rPr>
                        <a:t>飛鳥博物館限定</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ｷｭｰﾋﾟｰの開発・発売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2009</a:t>
                      </a:r>
                      <a:r>
                        <a:rPr lang="ja-JP" altLang="en-US" sz="1100" b="0" i="0" u="none" strike="noStrike" dirty="0" smtClean="0">
                          <a:solidFill>
                            <a:schemeClr val="tx1"/>
                          </a:solidFill>
                          <a:effectLst/>
                          <a:latin typeface="ＭＳ Ｐゴシック"/>
                        </a:rPr>
                        <a:t>年度～）</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新たなミュージアムグッズの作成・販売（</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・ﾆｰｽﾞを踏まえた新た</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 なｲﾍﾞﾝﾄ・ﾌﾟﾗﾝの企画、</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実施</a:t>
                      </a:r>
                      <a:endParaRPr kumimoji="1" lang="en-US" altLang="ja-JP" sz="110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出前授業（</a:t>
                      </a:r>
                      <a:r>
                        <a:rPr lang="en-US" altLang="ja-JP" sz="1100" b="0" i="0" u="none" strike="noStrike" dirty="0" smtClean="0">
                          <a:solidFill>
                            <a:schemeClr val="tx1"/>
                          </a:solidFill>
                          <a:effectLst/>
                          <a:latin typeface="ＭＳ Ｐゴシック"/>
                        </a:rPr>
                        <a:t>18</a:t>
                      </a:r>
                      <a:r>
                        <a:rPr lang="ja-JP" altLang="en-US" sz="1100" b="0" i="0" u="none" strike="noStrike" dirty="0" smtClean="0">
                          <a:solidFill>
                            <a:schemeClr val="tx1"/>
                          </a:solidFill>
                          <a:effectLst/>
                          <a:latin typeface="ＭＳ Ｐゴシック"/>
                        </a:rPr>
                        <a:t>校、</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1,437</a:t>
                      </a:r>
                      <a:r>
                        <a:rPr lang="ja-JP" altLang="en-US" sz="1100" b="0" i="0" u="none" strike="noStrike" dirty="0" smtClean="0">
                          <a:solidFill>
                            <a:schemeClr val="tx1"/>
                          </a:solidFill>
                          <a:effectLst/>
                          <a:latin typeface="ＭＳ Ｐゴシック"/>
                        </a:rPr>
                        <a:t>人）、校外学習の実施（</a:t>
                      </a:r>
                      <a:r>
                        <a:rPr lang="en-US" altLang="ja-JP" sz="1100" b="0" i="0" u="none" strike="noStrike" dirty="0" smtClean="0">
                          <a:solidFill>
                            <a:schemeClr val="tx1"/>
                          </a:solidFill>
                          <a:effectLst/>
                          <a:latin typeface="ＭＳ Ｐゴシック"/>
                        </a:rPr>
                        <a:t>45</a:t>
                      </a:r>
                      <a:r>
                        <a:rPr lang="ja-JP" altLang="en-US" sz="1100" b="0" i="0" u="none" strike="noStrike" dirty="0" smtClean="0">
                          <a:solidFill>
                            <a:schemeClr val="tx1"/>
                          </a:solidFill>
                          <a:effectLst/>
                          <a:latin typeface="ＭＳ Ｐゴシック"/>
                        </a:rPr>
                        <a:t>校、</a:t>
                      </a:r>
                      <a:r>
                        <a:rPr lang="en-US" altLang="ja-JP" sz="1100" b="0" i="0" u="none" strike="noStrike" dirty="0" smtClean="0">
                          <a:solidFill>
                            <a:schemeClr val="tx1"/>
                          </a:solidFill>
                          <a:effectLst/>
                          <a:latin typeface="ＭＳ Ｐゴシック"/>
                        </a:rPr>
                        <a:t>2,710</a:t>
                      </a:r>
                      <a:r>
                        <a:rPr lang="ja-JP" altLang="en-US" sz="1100" b="0" i="0" u="none" strike="noStrike" dirty="0" smtClean="0">
                          <a:solidFill>
                            <a:schemeClr val="tx1"/>
                          </a:solidFill>
                          <a:effectLst/>
                          <a:latin typeface="ＭＳ Ｐゴシック"/>
                        </a:rPr>
                        <a:t>人）（</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月末時点）</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りそな銀行本店に</a:t>
                      </a:r>
                      <a:r>
                        <a:rPr lang="ja-JP" altLang="en-US" sz="1100" b="0" i="0" u="none" strike="noStrike" dirty="0" err="1" smtClean="0">
                          <a:solidFill>
                            <a:schemeClr val="tx1"/>
                          </a:solidFill>
                          <a:effectLst/>
                          <a:latin typeface="ＭＳ Ｐゴシック"/>
                        </a:rPr>
                        <a:t>お</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いて講演会を開催</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(2012</a:t>
                      </a:r>
                      <a:r>
                        <a:rPr lang="ja-JP" altLang="en-US" sz="1100" b="0" i="0" u="none" strike="noStrike" dirty="0" smtClean="0">
                          <a:solidFill>
                            <a:schemeClr val="tx1"/>
                          </a:solidFill>
                          <a:effectLst/>
                          <a:latin typeface="ＭＳ Ｐゴシック"/>
                        </a:rPr>
                        <a:t>年度から毎年実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施</a:t>
                      </a:r>
                      <a:r>
                        <a:rPr lang="en-US" altLang="ja-JP" sz="1100" b="0" i="0" u="none" strike="noStrike" dirty="0" smtClean="0">
                          <a:solidFill>
                            <a:schemeClr val="tx1"/>
                          </a:solidFill>
                          <a:effectLst/>
                          <a:latin typeface="ＭＳ Ｐゴシック"/>
                        </a:rPr>
                        <a:t>)</a:t>
                      </a:r>
                      <a:br>
                        <a:rPr lang="en-US" altLang="ja-JP"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こども一日館長の実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施（</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年度～）</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土曜講座の開催 （</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139</a:t>
            </a:fld>
            <a:endParaRPr kumimoji="1" lang="ja-JP" altLang="en-US"/>
          </a:p>
        </p:txBody>
      </p:sp>
    </p:spTree>
    <p:extLst>
      <p:ext uri="{BB962C8B-B14F-4D97-AF65-F5344CB8AC3E}">
        <p14:creationId xmlns:p14="http://schemas.microsoft.com/office/powerpoint/2010/main" val="226851186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52776"/>
          <a:ext cx="8928991" cy="591312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344149">
                  <a:extLst>
                    <a:ext uri="{9D8B030D-6E8A-4147-A177-3AD203B41FA5}">
                      <a16:colId xmlns:a16="http://schemas.microsoft.com/office/drawing/2014/main" val="20002"/>
                    </a:ext>
                  </a:extLst>
                </a:gridCol>
                <a:gridCol w="1344149">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824202">
                  <a:extLst>
                    <a:ext uri="{9D8B030D-6E8A-4147-A177-3AD203B41FA5}">
                      <a16:colId xmlns:a16="http://schemas.microsoft.com/office/drawing/2014/main" val="20005"/>
                    </a:ext>
                  </a:extLst>
                </a:gridCol>
                <a:gridCol w="1488165">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82584">
                <a:tc>
                  <a:txBody>
                    <a:bodyPr/>
                    <a:lstStyle/>
                    <a:p>
                      <a:r>
                        <a:rPr kumimoji="1" lang="en-US" altLang="ja-JP" sz="1100" dirty="0" smtClean="0">
                          <a:solidFill>
                            <a:schemeClr val="tx1"/>
                          </a:solidFill>
                        </a:rPr>
                        <a:t>47</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弥生文化博物館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信を強化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博物館</a:t>
                      </a:r>
                      <a:r>
                        <a:rPr lang="en-US" altLang="ja-JP" sz="1100" b="0" i="0" u="none" strike="noStrike" dirty="0" smtClean="0">
                          <a:solidFill>
                            <a:schemeClr val="tx1"/>
                          </a:solidFill>
                          <a:effectLst/>
                          <a:latin typeface="ＭＳ Ｐゴシック"/>
                        </a:rPr>
                        <a:t>Facebook</a:t>
                      </a:r>
                      <a:r>
                        <a:rPr lang="ja-JP" altLang="en-US" sz="1100" b="0" i="0" u="none" strike="noStrike" dirty="0" smtClean="0">
                          <a:solidFill>
                            <a:schemeClr val="tx1"/>
                          </a:solidFill>
                          <a:effectLst/>
                          <a:latin typeface="ＭＳ Ｐゴシック"/>
                        </a:rPr>
                        <a:t>配信開始（</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年度～）</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博物館紹介の動画配信を開始（</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年度～）</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・広報ﾂｰﾙの刷新・充実</a:t>
                      </a:r>
                      <a:endParaRPr lang="en-US" altLang="ja-JP" sz="1100" b="0" i="0" u="none" strike="noStrike" dirty="0" smtClean="0">
                        <a:solidFill>
                          <a:srgbClr val="000000"/>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　</a:t>
                      </a:r>
                      <a:r>
                        <a:rPr lang="en-US" altLang="ja-JP" sz="1100" b="0" i="0" u="none" strike="noStrike" dirty="0" smtClean="0">
                          <a:solidFill>
                            <a:srgbClr val="000000"/>
                          </a:solidFill>
                          <a:effectLst/>
                          <a:latin typeface="ＭＳ Ｐゴシック"/>
                        </a:rPr>
                        <a:t>-</a:t>
                      </a:r>
                      <a:r>
                        <a:rPr lang="ja-JP" altLang="en-US" sz="1100" b="0" i="0" u="none" strike="noStrike" dirty="0" smtClean="0">
                          <a:solidFill>
                            <a:srgbClr val="000000"/>
                          </a:solidFill>
                          <a:effectLst/>
                          <a:latin typeface="ＭＳ Ｐゴシック"/>
                        </a:rPr>
                        <a:t>展示解説シートの充実化を</a:t>
                      </a:r>
                      <a:endParaRPr lang="en-US" altLang="ja-JP" sz="1100" b="0" i="0" u="none" strike="noStrike" dirty="0" smtClean="0">
                        <a:solidFill>
                          <a:srgbClr val="000000"/>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　　実施（</a:t>
                      </a:r>
                      <a:r>
                        <a:rPr lang="en-US" altLang="ja-JP" sz="1100" b="0" i="0" u="none" strike="noStrike" dirty="0" smtClean="0">
                          <a:solidFill>
                            <a:srgbClr val="000000"/>
                          </a:solidFill>
                          <a:effectLst/>
                          <a:latin typeface="ＭＳ Ｐゴシック"/>
                        </a:rPr>
                        <a:t>2009</a:t>
                      </a:r>
                      <a:r>
                        <a:rPr lang="ja-JP" altLang="en-US" sz="1100" b="0" i="0" u="none" strike="noStrike" dirty="0" smtClean="0">
                          <a:solidFill>
                            <a:srgbClr val="000000"/>
                          </a:solidFill>
                          <a:effectLst/>
                          <a:latin typeface="ＭＳ Ｐゴシック"/>
                        </a:rPr>
                        <a:t>年度～）</a:t>
                      </a:r>
                      <a:endParaRPr lang="en-US" altLang="ja-JP" sz="1100" b="0" i="0" u="none" strike="noStrike" dirty="0" smtClean="0">
                        <a:solidFill>
                          <a:srgbClr val="000000"/>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　</a:t>
                      </a:r>
                      <a:r>
                        <a:rPr lang="en-US" altLang="ja-JP" sz="1100" b="0" i="0" u="none" strike="noStrike" dirty="0" smtClean="0">
                          <a:solidFill>
                            <a:srgbClr val="000000"/>
                          </a:solidFill>
                          <a:effectLst/>
                          <a:latin typeface="ＭＳ Ｐゴシック"/>
                        </a:rPr>
                        <a:t>-</a:t>
                      </a:r>
                      <a:r>
                        <a:rPr lang="ja-JP" altLang="en-US" sz="1100" b="0" i="0" u="none" strike="noStrike" dirty="0" smtClean="0">
                          <a:solidFill>
                            <a:srgbClr val="000000"/>
                          </a:solidFill>
                          <a:effectLst/>
                          <a:latin typeface="ＭＳ Ｐゴシック"/>
                        </a:rPr>
                        <a:t>マンガ解説シート発行　</a:t>
                      </a:r>
                      <a:endParaRPr lang="en-US" altLang="ja-JP" sz="1100" b="0" i="0" u="none" strike="noStrike" dirty="0" smtClean="0">
                        <a:solidFill>
                          <a:srgbClr val="000000"/>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　　（</a:t>
                      </a:r>
                      <a:r>
                        <a:rPr lang="en-US" altLang="ja-JP" sz="1100" b="0" i="0" u="none" strike="noStrike" dirty="0" smtClean="0">
                          <a:solidFill>
                            <a:srgbClr val="000000"/>
                          </a:solidFill>
                          <a:effectLst/>
                          <a:latin typeface="ＭＳ Ｐゴシック"/>
                        </a:rPr>
                        <a:t>2013</a:t>
                      </a:r>
                      <a:r>
                        <a:rPr lang="ja-JP" altLang="en-US" sz="1100" b="0" i="0" u="none" strike="noStrike" dirty="0" smtClean="0">
                          <a:solidFill>
                            <a:srgbClr val="000000"/>
                          </a:solidFill>
                          <a:effectLst/>
                          <a:latin typeface="ＭＳ Ｐゴシック"/>
                        </a:rPr>
                        <a:t>年度～）</a:t>
                      </a:r>
                      <a:endParaRPr lang="en-US" altLang="ja-JP" sz="1100" b="0" i="0" u="none" strike="noStrike" dirty="0" smtClean="0">
                        <a:solidFill>
                          <a:srgbClr val="000000"/>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なｲﾍﾞﾝﾄ・ﾌﾟﾗﾝの企画、</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実施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池上曽根弥生学習館へ館蔵資料を貸し出し、展示を実施（</a:t>
                      </a:r>
                      <a:r>
                        <a:rPr lang="en-US" altLang="ja-JP" sz="1100" b="0" i="0" u="none" strike="noStrike" dirty="0" smtClean="0">
                          <a:solidFill>
                            <a:schemeClr val="tx1"/>
                          </a:solidFill>
                          <a:effectLst/>
                          <a:latin typeface="ＭＳ Ｐゴシック"/>
                        </a:rPr>
                        <a:t>2009</a:t>
                      </a:r>
                      <a:r>
                        <a:rPr lang="ja-JP" altLang="en-US" sz="1100" b="0" i="0" u="none" strike="noStrike" dirty="0" smtClean="0">
                          <a:solidFill>
                            <a:schemeClr val="tx1"/>
                          </a:solidFill>
                          <a:effectLst/>
                          <a:latin typeface="ＭＳ Ｐゴシック"/>
                        </a:rPr>
                        <a:t>年度～）</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小学校の生徒・保護者向けに、春・夏・冬の各休み期間中やゴールデンウィーク中に、それぞれ約１週間無料入館にし、日替わりのさまざまなワークショップを実施（</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年度～）</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03120">
                <a:tc>
                  <a:txBody>
                    <a:bodyPr/>
                    <a:lstStyle/>
                    <a:p>
                      <a:r>
                        <a:rPr kumimoji="1" lang="en-US" altLang="ja-JP" sz="1100" dirty="0" smtClean="0"/>
                        <a:t>48</a:t>
                      </a:r>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少年自然の家</a:t>
                      </a:r>
                    </a:p>
                    <a:p>
                      <a:pPr algn="l" fontAlgn="ctr"/>
                      <a:endParaRPr lang="ja-JP" altLang="en-US" sz="1100" b="0" i="0" u="none" strike="noStrike" dirty="0" smtClean="0">
                        <a:solidFill>
                          <a:srgbClr val="000000"/>
                        </a:solidFill>
                        <a:effectLst/>
                        <a:latin typeface="ＭＳ Ｐゴシック"/>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・ホールに無料</a:t>
                      </a:r>
                      <a:r>
                        <a:rPr kumimoji="1" lang="en-US" altLang="ja-JP" sz="1100" b="0" dirty="0" smtClean="0">
                          <a:solidFill>
                            <a:schemeClr val="tx1"/>
                          </a:solidFill>
                        </a:rPr>
                        <a:t>Wi-Fi</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の設置、研修室への</a:t>
                      </a:r>
                      <a:endParaRPr kumimoji="1" lang="en-US" altLang="ja-JP" sz="11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有線</a:t>
                      </a:r>
                      <a:r>
                        <a:rPr kumimoji="1" lang="en-US" altLang="ja-JP" sz="1100" b="0" dirty="0" smtClean="0">
                          <a:solidFill>
                            <a:schemeClr val="tx1"/>
                          </a:solidFill>
                        </a:rPr>
                        <a:t>LAN</a:t>
                      </a:r>
                      <a:r>
                        <a:rPr kumimoji="1" lang="ja-JP" altLang="en-US" sz="1100" b="0" dirty="0" smtClean="0">
                          <a:solidFill>
                            <a:schemeClr val="tx1"/>
                          </a:solidFill>
                        </a:rPr>
                        <a:t>の敷設（</a:t>
                      </a:r>
                      <a:r>
                        <a:rPr kumimoji="1" lang="en-US" altLang="ja-JP" sz="1100" b="0" dirty="0" smtClean="0">
                          <a:solidFill>
                            <a:schemeClr val="tx1"/>
                          </a:solidFill>
                        </a:rPr>
                        <a:t>2015</a:t>
                      </a:r>
                      <a:r>
                        <a:rPr kumimoji="1" lang="ja-JP" altLang="en-US" sz="1100" b="0" dirty="0" smtClean="0">
                          <a:solidFill>
                            <a:schemeClr val="tx1"/>
                          </a:solidFill>
                        </a:rPr>
                        <a:t>年度～）</a:t>
                      </a:r>
                      <a:endParaRPr kumimoji="1" lang="ja-JP" altLang="en-US" sz="1100" b="0" dirty="0">
                        <a:solidFill>
                          <a:schemeClr val="tx1"/>
                        </a:solidFill>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・オリエンテーリング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用の表示や所内の</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樹木表示を刷新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9</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r>
                        <a:rPr kumimoji="1" lang="ja-JP" altLang="en-US" sz="1100" b="0" dirty="0" smtClean="0">
                          <a:solidFill>
                            <a:schemeClr val="tx1"/>
                          </a:solidFill>
                        </a:rPr>
                        <a:t>・</a:t>
                      </a:r>
                      <a:r>
                        <a:rPr kumimoji="1" lang="en-US" altLang="ja-JP" sz="1100" b="0" dirty="0" smtClean="0">
                          <a:solidFill>
                            <a:schemeClr val="tx1"/>
                          </a:solidFill>
                        </a:rPr>
                        <a:t>BBQ</a:t>
                      </a:r>
                      <a:r>
                        <a:rPr kumimoji="1" lang="ja-JP" altLang="en-US" sz="1100" b="0" dirty="0" smtClean="0">
                          <a:solidFill>
                            <a:schemeClr val="tx1"/>
                          </a:solidFill>
                        </a:rPr>
                        <a:t>ガーデン（</a:t>
                      </a:r>
                      <a:r>
                        <a:rPr kumimoji="1" lang="en-US" altLang="ja-JP" sz="1100" b="0" dirty="0" smtClean="0">
                          <a:solidFill>
                            <a:schemeClr val="tx1"/>
                          </a:solidFill>
                        </a:rPr>
                        <a:t>2018</a:t>
                      </a:r>
                    </a:p>
                    <a:p>
                      <a:r>
                        <a:rPr kumimoji="1" lang="en-US" altLang="ja-JP" sz="1100" b="0" dirty="0" smtClean="0">
                          <a:solidFill>
                            <a:schemeClr val="tx1"/>
                          </a:solidFill>
                        </a:rPr>
                        <a:t> </a:t>
                      </a:r>
                      <a:r>
                        <a:rPr kumimoji="1" lang="ja-JP" altLang="en-US" sz="1100" b="0" dirty="0" smtClean="0">
                          <a:solidFill>
                            <a:schemeClr val="tx1"/>
                          </a:solidFill>
                        </a:rPr>
                        <a:t>年</a:t>
                      </a:r>
                      <a:r>
                        <a:rPr kumimoji="1" lang="en-US" altLang="ja-JP" sz="1100" b="0" dirty="0" smtClean="0">
                          <a:solidFill>
                            <a:schemeClr val="tx1"/>
                          </a:solidFill>
                        </a:rPr>
                        <a:t>3</a:t>
                      </a:r>
                      <a:r>
                        <a:rPr kumimoji="1" lang="ja-JP" altLang="en-US" sz="1100" b="0" dirty="0" smtClean="0">
                          <a:solidFill>
                            <a:schemeClr val="tx1"/>
                          </a:solidFill>
                        </a:rPr>
                        <a:t>月～）</a:t>
                      </a:r>
                      <a:endParaRPr kumimoji="1" lang="en-US" altLang="ja-JP" sz="1100" b="0" dirty="0" smtClean="0">
                        <a:solidFill>
                          <a:schemeClr val="tx1"/>
                        </a:solidFill>
                      </a:endParaRPr>
                    </a:p>
                    <a:p>
                      <a:r>
                        <a:rPr kumimoji="1" lang="ja-JP" altLang="en-US" sz="1100" b="0" dirty="0" smtClean="0">
                          <a:solidFill>
                            <a:schemeClr val="tx1"/>
                          </a:solidFill>
                        </a:rPr>
                        <a:t>・アスレチック場</a:t>
                      </a:r>
                      <a:endParaRPr kumimoji="1" lang="en-US" altLang="ja-JP" sz="1100" b="0" dirty="0" smtClean="0">
                        <a:solidFill>
                          <a:schemeClr val="tx1"/>
                        </a:solidFill>
                      </a:endParaRPr>
                    </a:p>
                    <a:p>
                      <a:r>
                        <a:rPr kumimoji="1" lang="en-US" altLang="ja-JP" sz="1100" b="0" dirty="0" smtClean="0">
                          <a:solidFill>
                            <a:schemeClr val="tx1"/>
                          </a:solidFill>
                        </a:rPr>
                        <a:t> </a:t>
                      </a:r>
                      <a:r>
                        <a:rPr kumimoji="1" lang="ja-JP" altLang="en-US" sz="1100" b="0" dirty="0" smtClean="0">
                          <a:solidFill>
                            <a:schemeClr val="tx1"/>
                          </a:solidFill>
                        </a:rPr>
                        <a:t>（</a:t>
                      </a:r>
                      <a:r>
                        <a:rPr kumimoji="1" lang="en-US" altLang="ja-JP" sz="1100" b="0" dirty="0" smtClean="0">
                          <a:solidFill>
                            <a:schemeClr val="tx1"/>
                          </a:solidFill>
                        </a:rPr>
                        <a:t>2018</a:t>
                      </a:r>
                      <a:r>
                        <a:rPr kumimoji="1" lang="ja-JP" altLang="en-US" sz="1100" b="0" dirty="0" smtClean="0">
                          <a:solidFill>
                            <a:schemeClr val="tx1"/>
                          </a:solidFill>
                        </a:rPr>
                        <a:t>年～）</a:t>
                      </a:r>
                      <a:endParaRPr kumimoji="1" lang="en-US" altLang="ja-JP" sz="1100" b="0" dirty="0" smtClean="0">
                        <a:solidFill>
                          <a:schemeClr val="tx1"/>
                        </a:solidFill>
                      </a:endParaRPr>
                    </a:p>
                    <a:p>
                      <a:endParaRPr kumimoji="1" lang="ja-JP" altLang="en-US" sz="1100" b="0" strike="sngStrike" baseline="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料金区分の「日帰り」の取り扱いを、</a:t>
                      </a:r>
                      <a:r>
                        <a:rPr kumimoji="1" lang="en-US" altLang="ja-JP" sz="1100" b="0" dirty="0" smtClean="0">
                          <a:solidFill>
                            <a:schemeClr val="tx1"/>
                          </a:solidFill>
                        </a:rPr>
                        <a:t>10-17</a:t>
                      </a:r>
                      <a:r>
                        <a:rPr kumimoji="1" lang="ja-JP" altLang="en-US" sz="1100" b="0" dirty="0" smtClean="0">
                          <a:solidFill>
                            <a:schemeClr val="tx1"/>
                          </a:solidFill>
                        </a:rPr>
                        <a:t>時から</a:t>
                      </a:r>
                      <a:r>
                        <a:rPr kumimoji="1" lang="en-US" altLang="ja-JP" sz="1100" b="0" dirty="0" smtClean="0">
                          <a:solidFill>
                            <a:schemeClr val="tx1"/>
                          </a:solidFill>
                        </a:rPr>
                        <a:t>10-20</a:t>
                      </a:r>
                      <a:r>
                        <a:rPr kumimoji="1" lang="ja-JP" altLang="en-US" sz="1100" b="0" dirty="0" smtClean="0">
                          <a:solidFill>
                            <a:schemeClr val="tx1"/>
                          </a:solidFill>
                        </a:rPr>
                        <a:t>時に変更（</a:t>
                      </a:r>
                      <a:r>
                        <a:rPr kumimoji="1" lang="en-US" altLang="ja-JP" sz="1100" b="0" dirty="0" smtClean="0">
                          <a:solidFill>
                            <a:schemeClr val="tx1"/>
                          </a:solidFill>
                        </a:rPr>
                        <a:t>2018</a:t>
                      </a:r>
                      <a:r>
                        <a:rPr kumimoji="1" lang="ja-JP" altLang="en-US" sz="1100" b="0" dirty="0" smtClean="0">
                          <a:solidFill>
                            <a:schemeClr val="tx1"/>
                          </a:solidFill>
                        </a:rPr>
                        <a:t>年</a:t>
                      </a:r>
                      <a:r>
                        <a:rPr kumimoji="1" lang="en-US" altLang="ja-JP" sz="1100" b="0" dirty="0" smtClean="0">
                          <a:solidFill>
                            <a:schemeClr val="tx1"/>
                          </a:solidFill>
                        </a:rPr>
                        <a:t>7</a:t>
                      </a:r>
                      <a:r>
                        <a:rPr kumimoji="1" lang="ja-JP" altLang="en-US" sz="1100" b="0" dirty="0" smtClean="0">
                          <a:solidFill>
                            <a:schemeClr val="tx1"/>
                          </a:solidFill>
                        </a:rPr>
                        <a:t>月～）</a:t>
                      </a:r>
                    </a:p>
                    <a:p>
                      <a:endParaRPr kumimoji="1" lang="ja-JP" altLang="en-US" sz="110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kumimoji="1" lang="ja-JP" altLang="en-US" sz="1100" b="0" dirty="0" smtClean="0">
                          <a:solidFill>
                            <a:schemeClr val="tx1"/>
                          </a:solidFill>
                        </a:rPr>
                        <a:t>ニーズを踏まえた新たな</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サービス・柔軟な対応</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tab pos="85725" algn="l"/>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企業向け宿泊研修プランを作成し広報（</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tab pos="85725" algn="l"/>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手洗い場に除菌アルコール及び紙タオルを設置（</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食堂に食事内容の成分と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tab pos="85725" algn="l"/>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栄養価を表示</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tab pos="85725" algn="l"/>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・ボランティアとの連携</a:t>
                      </a:r>
                      <a:br>
                        <a:rPr lang="ja-JP" altLang="en-US" sz="1100" b="0" i="0" u="none" strike="noStrike" dirty="0" smtClean="0">
                          <a:solidFill>
                            <a:schemeClr val="tx1"/>
                          </a:solidFill>
                          <a:effectLst/>
                          <a:latin typeface="ＭＳ Ｐゴシック"/>
                        </a:rPr>
                      </a:b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大学生主体の専属ﾎﾞﾗﾝﾃｨ</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ｱﾘｰﾀﾞｰを新たに組織し、ﾌﾟ</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ﾛｸﾞﾗﾑ支援（</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なｲﾍﾞﾝﾄ・ﾌﾟﾗﾝの企画、</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実施</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近隣施設と連携し、ｵｰ</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ﾌﾟﾝﾃﾞｰにあわせて「奥</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貝塚ゆったりｳｫｰｸ」を</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実行委員会方式で実</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施　（</a:t>
                      </a:r>
                      <a:r>
                        <a:rPr lang="en-US" altLang="ja-JP" sz="1100" b="0" i="0" u="none" strike="noStrike" dirty="0" smtClean="0">
                          <a:solidFill>
                            <a:schemeClr val="tx1"/>
                          </a:solidFill>
                          <a:effectLst/>
                          <a:latin typeface="ＭＳ Ｐゴシック"/>
                        </a:rPr>
                        <a:t>2008</a:t>
                      </a:r>
                      <a:r>
                        <a:rPr lang="ja-JP" altLang="en-US" sz="1100" b="0" i="0" u="none" strike="noStrike" dirty="0" smtClean="0">
                          <a:solidFill>
                            <a:schemeClr val="tx1"/>
                          </a:solidFill>
                          <a:effectLst/>
                          <a:latin typeface="ＭＳ Ｐゴシック"/>
                        </a:rPr>
                        <a:t>年より毎年１</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１月に実施）</a:t>
                      </a:r>
                      <a:endParaRPr lang="en-US" altLang="ja-JP" sz="1100" b="0" i="0" u="none" strike="sngStrike" baseline="0"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コスプレの森（</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より毎年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回程度実施）</a:t>
                      </a:r>
                      <a:br>
                        <a:rPr lang="ja-JP" altLang="en-US" sz="1100" b="0" i="0" u="none" strike="noStrike" dirty="0" smtClean="0">
                          <a:solidFill>
                            <a:schemeClr val="tx1"/>
                          </a:solidFill>
                          <a:effectLst/>
                          <a:latin typeface="ＭＳ Ｐゴシック"/>
                        </a:rPr>
                      </a:b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森の中で読み聞かせ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年より毎年</a:t>
                      </a:r>
                      <a:r>
                        <a:rPr lang="en-US" altLang="ja-JP" sz="1100" b="0" i="0" u="none" strike="noStrike" dirty="0" smtClean="0">
                          <a:solidFill>
                            <a:schemeClr val="tx1"/>
                          </a:solidFill>
                          <a:effectLst/>
                          <a:latin typeface="ＭＳ Ｐゴシック"/>
                        </a:rPr>
                        <a:t>11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に実施）</a:t>
                      </a: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140</a:t>
            </a:fld>
            <a:endParaRPr kumimoji="1" lang="ja-JP" altLang="en-US"/>
          </a:p>
        </p:txBody>
      </p:sp>
    </p:spTree>
    <p:extLst>
      <p:ext uri="{BB962C8B-B14F-4D97-AF65-F5344CB8AC3E}">
        <p14:creationId xmlns:p14="http://schemas.microsoft.com/office/powerpoint/2010/main" val="416431265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82732"/>
          <a:ext cx="8928991" cy="515112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53617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944216">
                  <a:extLst>
                    <a:ext uri="{9D8B030D-6E8A-4147-A177-3AD203B41FA5}">
                      <a16:colId xmlns:a16="http://schemas.microsoft.com/office/drawing/2014/main" val="20005"/>
                    </a:ext>
                  </a:extLst>
                </a:gridCol>
                <a:gridCol w="1368151">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82584">
                <a:tc>
                  <a:txBody>
                    <a:bodyPr/>
                    <a:lstStyle/>
                    <a:p>
                      <a:r>
                        <a:rPr kumimoji="1" lang="en-US" altLang="ja-JP" sz="1100" dirty="0" smtClean="0">
                          <a:solidFill>
                            <a:schemeClr val="tx1"/>
                          </a:solidFill>
                        </a:rPr>
                        <a:t>49</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中央図書館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蔵書検索システムと</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SNS</a:t>
                      </a:r>
                      <a:r>
                        <a:rPr lang="ja-JP" altLang="en-US" sz="1100" b="0" i="0" u="none" strike="noStrike" dirty="0" smtClean="0">
                          <a:solidFill>
                            <a:schemeClr val="tx1"/>
                          </a:solidFill>
                          <a:effectLst/>
                          <a:latin typeface="ＭＳ Ｐゴシック"/>
                        </a:rPr>
                        <a:t>との連携、ﾂｲｯﾀｰ</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児童文学館所蔵の街</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頭紙芝居のﾃﾞｼﾞﾀﾙ化、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HP</a:t>
                      </a:r>
                      <a:r>
                        <a:rPr lang="ja-JP" altLang="en-US" sz="1100" b="0" i="0" u="none" strike="noStrike" dirty="0" smtClean="0">
                          <a:solidFill>
                            <a:schemeClr val="tx1"/>
                          </a:solidFill>
                          <a:effectLst/>
                          <a:latin typeface="ＭＳ Ｐゴシック"/>
                        </a:rPr>
                        <a:t>公開（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子どもの読書活動推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進のページ、やさしい</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にほん</a:t>
                      </a:r>
                      <a:r>
                        <a:rPr lang="ja-JP" altLang="en-US" sz="1100" b="0" i="0" u="none" strike="noStrike" dirty="0" err="1" smtClean="0">
                          <a:solidFill>
                            <a:schemeClr val="tx1"/>
                          </a:solidFill>
                          <a:effectLst/>
                          <a:latin typeface="ＭＳ Ｐゴシック"/>
                        </a:rPr>
                        <a:t>ごの</a:t>
                      </a:r>
                      <a:r>
                        <a:rPr lang="ja-JP" altLang="en-US" sz="1100" b="0" i="0" u="none" strike="noStrike" dirty="0" smtClean="0">
                          <a:solidFill>
                            <a:schemeClr val="tx1"/>
                          </a:solidFill>
                          <a:effectLst/>
                          <a:latin typeface="ＭＳ Ｐゴシック"/>
                        </a:rPr>
                        <a:t>ページを掲</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載（</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当館所蔵資料のデジ</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タル画像・統計等を</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CCBY</a:t>
                      </a:r>
                      <a:r>
                        <a:rPr lang="ja-JP" altLang="en-US" sz="1100" b="0" i="0" u="none" strike="noStrike" dirty="0" smtClean="0">
                          <a:solidFill>
                            <a:schemeClr val="tx1"/>
                          </a:solidFill>
                          <a:effectLst/>
                          <a:latin typeface="ＭＳ Ｐゴシック"/>
                        </a:rPr>
                        <a:t>ライセンスにより</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オープンデータ化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・システム改善</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電子資料検索ｼｽﾃﾑ</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「おおさか</a:t>
                      </a:r>
                      <a:r>
                        <a:rPr lang="en-US" altLang="ja-JP" sz="1100" b="0" i="0" u="none" strike="noStrike" dirty="0" smtClean="0">
                          <a:solidFill>
                            <a:schemeClr val="tx1"/>
                          </a:solidFill>
                          <a:effectLst/>
                          <a:latin typeface="ＭＳ Ｐゴシック"/>
                        </a:rPr>
                        <a:t>e</a:t>
                      </a:r>
                      <a:r>
                        <a:rPr lang="ja-JP" altLang="en-US" sz="1100" b="0" i="0" u="none" strike="noStrike" dirty="0" smtClean="0">
                          <a:solidFill>
                            <a:schemeClr val="tx1"/>
                          </a:solidFill>
                          <a:effectLst/>
                          <a:latin typeface="ＭＳ Ｐゴシック"/>
                        </a:rPr>
                        <a:t>ｺﾚｸｼｮﾝ」公</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国立国会図書館「図</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書館向けデジタル化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資料送信サービス」の</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登録（</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ｵﾝﾗｲﾝﾃﾞｰﾀﾍﾞｰｽの拡</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充（</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sng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・読書カフェをオープン</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kumimoji="1" lang="ja-JP" altLang="en-US" sz="1100" dirty="0" smtClean="0">
                          <a:solidFill>
                            <a:schemeClr val="tx1"/>
                          </a:solidFill>
                        </a:rPr>
                        <a:t>ニーズを踏まえた新たなサー</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 ビス・柔軟な対応</a:t>
                      </a:r>
                      <a:endParaRPr kumimoji="1" lang="en-US" altLang="ja-JP" sz="110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児童文学館資料の閲覧予約</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サービス開始（</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個人貸出点数を</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点に変更（</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10</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国際児童文学館「特別研究</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者」「専門協力員」制度試行</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開始（</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月～、本格実</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施</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カラー複写サービスの拡大（</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・他機関との連携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府内図書館への貸出対象資</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料の拡充（</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書庫出納案内システム導入</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sng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・府内関連機関等と連携した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生涯学習事業の拡充</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・館内会議室を学習スペース等 </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として開放（</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・ニーズを踏まえた新</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たなｲﾍﾞﾝﾄ・ﾌﾟﾗﾝの企</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  画、実施</a:t>
                      </a:r>
                      <a:endParaRPr kumimoji="1" lang="en-US" altLang="ja-JP" sz="110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利用者向け情報検</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索講座</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mn-lt"/>
                          <a:ea typeface="+mn-ea"/>
                          <a:cs typeface="+mn-cs"/>
                        </a:rPr>
                        <a:t>・施設管理業務等に</a:t>
                      </a:r>
                      <a:endParaRPr kumimoji="1" lang="en-US" altLang="ja-JP" sz="1100" kern="120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smtClean="0">
                          <a:solidFill>
                            <a:schemeClr val="tx1"/>
                          </a:solidFill>
                          <a:latin typeface="+mn-lt"/>
                          <a:ea typeface="+mn-ea"/>
                          <a:cs typeface="+mn-cs"/>
                        </a:rPr>
                        <a:t>  </a:t>
                      </a:r>
                      <a:r>
                        <a:rPr kumimoji="1" lang="ja-JP" altLang="en-US" sz="1100" kern="1200" dirty="0" smtClean="0">
                          <a:solidFill>
                            <a:schemeClr val="tx1"/>
                          </a:solidFill>
                          <a:latin typeface="+mn-lt"/>
                          <a:ea typeface="+mn-ea"/>
                          <a:cs typeface="+mn-cs"/>
                        </a:rPr>
                        <a:t>指定管理制度を導</a:t>
                      </a:r>
                      <a:endParaRPr kumimoji="1" lang="en-US" altLang="ja-JP" sz="1100" kern="120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smtClean="0">
                          <a:solidFill>
                            <a:schemeClr val="tx1"/>
                          </a:solidFill>
                          <a:latin typeface="+mn-lt"/>
                          <a:ea typeface="+mn-ea"/>
                          <a:cs typeface="+mn-cs"/>
                        </a:rPr>
                        <a:t>  </a:t>
                      </a:r>
                      <a:r>
                        <a:rPr kumimoji="1" lang="ja-JP" altLang="en-US" sz="1100" kern="1200" dirty="0" smtClean="0">
                          <a:solidFill>
                            <a:schemeClr val="tx1"/>
                          </a:solidFill>
                          <a:latin typeface="+mn-lt"/>
                          <a:ea typeface="+mn-ea"/>
                          <a:cs typeface="+mn-cs"/>
                        </a:rPr>
                        <a:t>入（</a:t>
                      </a:r>
                      <a:r>
                        <a:rPr kumimoji="1" lang="en-US" altLang="ja-JP" sz="1100" kern="1200" dirty="0" smtClean="0">
                          <a:solidFill>
                            <a:schemeClr val="tx1"/>
                          </a:solidFill>
                          <a:latin typeface="+mn-lt"/>
                          <a:ea typeface="+mn-ea"/>
                          <a:cs typeface="+mn-cs"/>
                        </a:rPr>
                        <a:t>2015</a:t>
                      </a:r>
                      <a:r>
                        <a:rPr kumimoji="1" lang="ja-JP" altLang="en-US" sz="1100" kern="1200" dirty="0" smtClean="0">
                          <a:solidFill>
                            <a:schemeClr val="tx1"/>
                          </a:solidFill>
                          <a:latin typeface="+mn-lt"/>
                          <a:ea typeface="+mn-ea"/>
                          <a:cs typeface="+mn-cs"/>
                        </a:rPr>
                        <a:t>年</a:t>
                      </a:r>
                      <a:r>
                        <a:rPr kumimoji="1" lang="en-US" altLang="ja-JP" sz="1100" kern="1200" dirty="0" smtClean="0">
                          <a:solidFill>
                            <a:schemeClr val="tx1"/>
                          </a:solidFill>
                          <a:latin typeface="+mn-lt"/>
                          <a:ea typeface="+mn-ea"/>
                          <a:cs typeface="+mn-cs"/>
                        </a:rPr>
                        <a:t>4</a:t>
                      </a:r>
                      <a:r>
                        <a:rPr kumimoji="1" lang="ja-JP" altLang="en-US" sz="1100" kern="1200" dirty="0" smtClean="0">
                          <a:solidFill>
                            <a:schemeClr val="tx1"/>
                          </a:solidFill>
                          <a:latin typeface="+mn-lt"/>
                          <a:ea typeface="+mn-ea"/>
                          <a:cs typeface="+mn-cs"/>
                        </a:rPr>
                        <a:t>月～）</a:t>
                      </a:r>
                      <a:endParaRPr kumimoji="1" lang="en-US" altLang="ja-JP" sz="1100" kern="1200" dirty="0" smtClean="0">
                        <a:solidFill>
                          <a:schemeClr val="tx1"/>
                        </a:solidFill>
                        <a:latin typeface="+mn-lt"/>
                        <a:ea typeface="+mn-ea"/>
                        <a:cs typeface="+mn-cs"/>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141</a:t>
            </a:fld>
            <a:endParaRPr kumimoji="1" lang="ja-JP" altLang="en-US"/>
          </a:p>
        </p:txBody>
      </p:sp>
    </p:spTree>
    <p:extLst>
      <p:ext uri="{BB962C8B-B14F-4D97-AF65-F5344CB8AC3E}">
        <p14:creationId xmlns:p14="http://schemas.microsoft.com/office/powerpoint/2010/main" val="113648571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82732"/>
          <a:ext cx="8928991" cy="548694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53617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944216">
                  <a:extLst>
                    <a:ext uri="{9D8B030D-6E8A-4147-A177-3AD203B41FA5}">
                      <a16:colId xmlns:a16="http://schemas.microsoft.com/office/drawing/2014/main" val="20005"/>
                    </a:ext>
                  </a:extLst>
                </a:gridCol>
                <a:gridCol w="1368151">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520980">
                <a:tc>
                  <a:txBody>
                    <a:bodyPr/>
                    <a:lstStyle/>
                    <a:p>
                      <a:r>
                        <a:rPr kumimoji="1" lang="en-US" altLang="ja-JP" sz="1100" dirty="0" smtClean="0"/>
                        <a:t>50</a:t>
                      </a:r>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中之島図書館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蔵書検索システムと</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SNS</a:t>
                      </a:r>
                      <a:r>
                        <a:rPr lang="ja-JP" altLang="en-US" sz="1100" b="0" i="0" u="none" strike="noStrike" dirty="0" smtClean="0">
                          <a:solidFill>
                            <a:schemeClr val="tx1"/>
                          </a:solidFill>
                          <a:effectLst/>
                          <a:latin typeface="ＭＳ Ｐゴシック"/>
                        </a:rPr>
                        <a:t>との連携、ﾂｲｯﾀｰ</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・システム改善</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電子資料検索ｼｽﾃﾑ</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「おおさか</a:t>
                      </a:r>
                      <a:r>
                        <a:rPr lang="en-US" altLang="ja-JP" sz="1100" b="0" i="0" u="none" strike="noStrike" dirty="0" smtClean="0">
                          <a:solidFill>
                            <a:schemeClr val="tx1"/>
                          </a:solidFill>
                          <a:effectLst/>
                          <a:latin typeface="ＭＳ Ｐゴシック"/>
                        </a:rPr>
                        <a:t>e</a:t>
                      </a:r>
                      <a:r>
                        <a:rPr lang="ja-JP" altLang="en-US" sz="1100" b="0" i="0" u="none" strike="noStrike" dirty="0" smtClean="0">
                          <a:solidFill>
                            <a:schemeClr val="tx1"/>
                          </a:solidFill>
                          <a:effectLst/>
                          <a:latin typeface="ＭＳ Ｐゴシック"/>
                        </a:rPr>
                        <a:t>ｺﾚｸｼｮﾝ」公</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国立国会図書館「図</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書館向けデジタル化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資料送信サービス」の</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登録（</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ｵﾝﾗｲﾝﾃﾞｰﾀﾍﾞｰｽの拡</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充（</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kumimoji="1" lang="ja-JP" altLang="en-US" sz="1100" dirty="0">
                        <a:solidFill>
                          <a:schemeClr val="tx1"/>
                        </a:solidFill>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ja-JP" altLang="en-US" sz="1100" b="0" i="0" u="none" strike="noStrike" dirty="0" smtClean="0">
                          <a:solidFill>
                            <a:schemeClr val="tx1"/>
                          </a:solidFill>
                          <a:effectLst/>
                          <a:latin typeface="ＭＳ Ｐゴシック"/>
                        </a:rPr>
                        <a:t>・本館（国指定重</a:t>
                      </a:r>
                      <a:endParaRPr lang="en-US" altLang="ja-JP" sz="1100" b="0" i="0" u="none" strike="noStrike" dirty="0" smtClean="0">
                        <a:solidFill>
                          <a:schemeClr val="tx1"/>
                        </a:solidFill>
                        <a:effectLst/>
                        <a:latin typeface="ＭＳ Ｐゴシック"/>
                      </a:endParaRPr>
                    </a:p>
                    <a:p>
                      <a:r>
                        <a:rPr lang="ja-JP" altLang="en-US" sz="1100" b="0" i="0" u="none" strike="noStrike" dirty="0" smtClean="0">
                          <a:solidFill>
                            <a:schemeClr val="tx1"/>
                          </a:solidFill>
                          <a:effectLst/>
                          <a:latin typeface="ＭＳ Ｐゴシック"/>
                        </a:rPr>
                        <a:t> 要文化財）、左右</a:t>
                      </a:r>
                      <a:endParaRPr lang="en-US" altLang="ja-JP" sz="1100" b="0" i="0" u="none" strike="noStrike" dirty="0" smtClean="0">
                        <a:solidFill>
                          <a:schemeClr val="tx1"/>
                        </a:solidFill>
                        <a:effectLst/>
                        <a:latin typeface="ＭＳ Ｐゴシック"/>
                      </a:endParaRPr>
                    </a:p>
                    <a:p>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翼棟の耐震補強</a:t>
                      </a:r>
                      <a:endParaRPr lang="en-US" altLang="ja-JP" sz="1100" b="0" i="0" u="none" strike="noStrike" dirty="0" smtClean="0">
                        <a:solidFill>
                          <a:schemeClr val="tx1"/>
                        </a:solidFill>
                        <a:effectLst/>
                        <a:latin typeface="ＭＳ Ｐゴシック"/>
                      </a:endParaRPr>
                    </a:p>
                    <a:p>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工事（</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月竣工）</a:t>
                      </a:r>
                      <a:endParaRPr lang="en-US" altLang="ja-JP" sz="1100" b="0" i="0" u="none" strike="noStrike" dirty="0" smtClean="0">
                        <a:solidFill>
                          <a:schemeClr val="tx1"/>
                        </a:solidFill>
                        <a:effectLst/>
                        <a:latin typeface="ＭＳ Ｐゴシック"/>
                      </a:endParaRPr>
                    </a:p>
                    <a:p>
                      <a:r>
                        <a:rPr lang="ja-JP" altLang="en-US" sz="1100" b="0" i="0" u="none" strike="noStrike" dirty="0" smtClean="0">
                          <a:solidFill>
                            <a:schemeClr val="tx1"/>
                          </a:solidFill>
                          <a:effectLst/>
                          <a:latin typeface="ＭＳ Ｐゴシック"/>
                        </a:rPr>
                        <a:t>・正面玄関からの</a:t>
                      </a:r>
                      <a:endParaRPr lang="en-US" altLang="ja-JP" sz="1100" b="0" i="0" u="none" strike="noStrike" dirty="0" smtClean="0">
                        <a:solidFill>
                          <a:schemeClr val="tx1"/>
                        </a:solidFill>
                        <a:effectLst/>
                        <a:latin typeface="ＭＳ Ｐゴシック"/>
                      </a:endParaRPr>
                    </a:p>
                    <a:p>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フリー入退館が</a:t>
                      </a:r>
                      <a:endParaRPr lang="en-US" altLang="ja-JP" sz="1100" b="0" i="0" u="none" strike="noStrike" dirty="0" smtClean="0">
                        <a:solidFill>
                          <a:schemeClr val="tx1"/>
                        </a:solidFill>
                        <a:effectLst/>
                        <a:latin typeface="ＭＳ Ｐゴシック"/>
                      </a:endParaRPr>
                    </a:p>
                    <a:p>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可能となるよう</a:t>
                      </a:r>
                      <a:endParaRPr lang="en-US" altLang="ja-JP" sz="1100" b="0" i="0" u="none" strike="noStrike" dirty="0" smtClean="0">
                        <a:solidFill>
                          <a:schemeClr val="tx1"/>
                        </a:solidFill>
                        <a:effectLst/>
                        <a:latin typeface="ＭＳ Ｐゴシック"/>
                      </a:endParaRPr>
                    </a:p>
                    <a:p>
                      <a:r>
                        <a:rPr lang="en-US" altLang="ja-JP" sz="1100" b="0" i="0" u="none" strike="noStrike" dirty="0" smtClean="0">
                          <a:solidFill>
                            <a:schemeClr val="tx1"/>
                          </a:solidFill>
                          <a:effectLst/>
                          <a:latin typeface="ＭＳ Ｐゴシック"/>
                        </a:rPr>
                        <a:t> BDS</a:t>
                      </a:r>
                      <a:r>
                        <a:rPr lang="ja-JP" altLang="en-US" sz="1100" b="0" i="0" u="none" strike="noStrike" dirty="0" smtClean="0">
                          <a:solidFill>
                            <a:schemeClr val="tx1"/>
                          </a:solidFill>
                          <a:effectLst/>
                          <a:latin typeface="ＭＳ Ｐゴシック"/>
                        </a:rPr>
                        <a:t>の導入</a:t>
                      </a:r>
                      <a:endParaRPr lang="en-US" altLang="ja-JP" sz="1100" b="0" i="0" u="none" strike="noStrike" dirty="0" smtClean="0">
                        <a:solidFill>
                          <a:schemeClr val="tx1"/>
                        </a:solidFill>
                        <a:effectLst/>
                        <a:latin typeface="ＭＳ Ｐゴシック"/>
                      </a:endParaRPr>
                    </a:p>
                    <a:p>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年度）</a:t>
                      </a:r>
                      <a:endParaRPr lang="en-US" altLang="ja-JP" sz="1100" b="0" i="0" u="none" strike="noStrike" dirty="0" smtClean="0">
                        <a:solidFill>
                          <a:schemeClr val="tx1"/>
                        </a:solidFill>
                        <a:effectLst/>
                        <a:latin typeface="ＭＳ Ｐゴシック"/>
                      </a:endParaRPr>
                    </a:p>
                    <a:p>
                      <a:r>
                        <a:rPr lang="ja-JP" altLang="en-US" sz="1100" b="0" i="0" u="none" strike="noStrike" dirty="0" smtClean="0">
                          <a:solidFill>
                            <a:schemeClr val="tx1"/>
                          </a:solidFill>
                          <a:effectLst/>
                          <a:latin typeface="ＭＳ Ｐゴシック"/>
                        </a:rPr>
                        <a:t>・快適で心地よく</a:t>
                      </a:r>
                      <a:endParaRPr lang="en-US" altLang="ja-JP" sz="1100" b="0" i="0" u="none" strike="noStrike" dirty="0" smtClean="0">
                        <a:solidFill>
                          <a:schemeClr val="tx1"/>
                        </a:solidFill>
                        <a:effectLst/>
                        <a:latin typeface="ＭＳ Ｐゴシック"/>
                      </a:endParaRPr>
                    </a:p>
                    <a:p>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使用できるようト</a:t>
                      </a:r>
                      <a:endParaRPr lang="en-US" altLang="ja-JP" sz="1100" b="0" i="0" u="none" strike="noStrike" dirty="0" smtClean="0">
                        <a:solidFill>
                          <a:schemeClr val="tx1"/>
                        </a:solidFill>
                        <a:effectLst/>
                        <a:latin typeface="ＭＳ Ｐゴシック"/>
                      </a:endParaRPr>
                    </a:p>
                    <a:p>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イレを改修</a:t>
                      </a:r>
                      <a:endParaRPr lang="en-US" altLang="ja-JP" sz="1100" b="0" i="0" u="none" strike="noStrike" dirty="0" smtClean="0">
                        <a:solidFill>
                          <a:schemeClr val="tx1"/>
                        </a:solidFill>
                        <a:effectLst/>
                        <a:latin typeface="ＭＳ Ｐゴシック"/>
                      </a:endParaRPr>
                    </a:p>
                    <a:p>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年度）</a:t>
                      </a:r>
                      <a:br>
                        <a:rPr lang="ja-JP" altLang="en-US" sz="1100" b="0" i="0" u="none" strike="noStrike" dirty="0" smtClean="0">
                          <a:solidFill>
                            <a:schemeClr val="tx1"/>
                          </a:solidFill>
                          <a:effectLst/>
                          <a:latin typeface="ＭＳ Ｐゴシック"/>
                        </a:rPr>
                      </a:br>
                      <a:r>
                        <a:rPr kumimoji="1" lang="ja-JP" altLang="en-US" sz="1100" b="0" i="0" u="none" strike="noStrike" dirty="0" smtClean="0">
                          <a:solidFill>
                            <a:schemeClr val="tx1"/>
                          </a:solidFill>
                          <a:effectLst/>
                          <a:latin typeface="ＭＳ Ｐゴシック"/>
                        </a:rPr>
                        <a:t>・館内カフェを開設  </a:t>
                      </a:r>
                      <a:endParaRPr kumimoji="1" lang="en-US" altLang="ja-JP" sz="1100" b="0" i="0" u="none" strike="noStrike" dirty="0" smtClean="0">
                        <a:solidFill>
                          <a:schemeClr val="tx1"/>
                        </a:solidFill>
                        <a:effectLst/>
                        <a:latin typeface="ＭＳ Ｐゴシック"/>
                      </a:endParaRPr>
                    </a:p>
                    <a:p>
                      <a:r>
                        <a:rPr kumimoji="1" lang="en-US" altLang="ja-JP" sz="1100" b="0" i="0" u="none" strike="noStrike" dirty="0" smtClean="0">
                          <a:solidFill>
                            <a:schemeClr val="tx1"/>
                          </a:solidFill>
                          <a:effectLst/>
                          <a:latin typeface="ＭＳ Ｐゴシック"/>
                        </a:rPr>
                        <a:t> </a:t>
                      </a:r>
                      <a:r>
                        <a:rPr kumimoji="1" lang="ja-JP" altLang="en-US" sz="1100" b="0" i="0" u="none" strike="noStrike" dirty="0" smtClean="0">
                          <a:solidFill>
                            <a:schemeClr val="tx1"/>
                          </a:solidFill>
                          <a:effectLst/>
                          <a:latin typeface="ＭＳ Ｐゴシック"/>
                        </a:rPr>
                        <a:t>（</a:t>
                      </a:r>
                      <a:r>
                        <a:rPr kumimoji="1" lang="en-US" altLang="ja-JP" sz="1100" b="0" i="0" u="none" strike="noStrike" dirty="0" smtClean="0">
                          <a:solidFill>
                            <a:schemeClr val="tx1"/>
                          </a:solidFill>
                          <a:effectLst/>
                          <a:latin typeface="ＭＳ Ｐゴシック"/>
                        </a:rPr>
                        <a:t>2016</a:t>
                      </a:r>
                      <a:r>
                        <a:rPr kumimoji="1" lang="ja-JP" altLang="en-US" sz="1100" b="0" i="0" u="none" strike="noStrike" dirty="0" smtClean="0">
                          <a:solidFill>
                            <a:schemeClr val="tx1"/>
                          </a:solidFill>
                          <a:effectLst/>
                          <a:latin typeface="ＭＳ Ｐゴシック"/>
                        </a:rPr>
                        <a:t>年</a:t>
                      </a:r>
                      <a:r>
                        <a:rPr kumimoji="1" lang="en-US" altLang="ja-JP" sz="1100" b="0" i="0" u="none" strike="noStrike" dirty="0" smtClean="0">
                          <a:solidFill>
                            <a:schemeClr val="tx1"/>
                          </a:solidFill>
                          <a:effectLst/>
                          <a:latin typeface="ＭＳ Ｐゴシック"/>
                        </a:rPr>
                        <a:t>4</a:t>
                      </a:r>
                      <a:r>
                        <a:rPr kumimoji="1" lang="ja-JP" altLang="en-US" sz="1100" b="0" i="0" u="none" strike="noStrike" dirty="0" smtClean="0">
                          <a:solidFill>
                            <a:schemeClr val="tx1"/>
                          </a:solidFill>
                          <a:effectLst/>
                          <a:latin typeface="ＭＳ Ｐゴシック"/>
                        </a:rPr>
                        <a:t>月～）</a:t>
                      </a:r>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kumimoji="1" lang="ja-JP" altLang="en-US" sz="1100" dirty="0" smtClean="0">
                          <a:solidFill>
                            <a:schemeClr val="tx1"/>
                          </a:solidFill>
                        </a:rPr>
                        <a:t>ニーズを踏まえた新たなサー</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ビス・柔軟な対応</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・他機関との連携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・ビジネス関係機関と連携をして</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展示やセミナー等を実施（</a:t>
                      </a:r>
                      <a:r>
                        <a:rPr lang="en-US" altLang="ja-JP" sz="1100" b="0" i="0" u="none" strike="noStrike" dirty="0" smtClean="0">
                          <a:solidFill>
                            <a:schemeClr val="tx1"/>
                          </a:solidFill>
                          <a:effectLst/>
                          <a:latin typeface="ＭＳ Ｐゴシック"/>
                        </a:rPr>
                        <a:t>2013</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6</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・古典籍資料（芝居番付）のデジ</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タル化、大学研究機関ポータ</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ルサイトへの公開（</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・ニーズを踏まえた新</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たなｲﾍﾞﾝﾄ・ﾌﾟﾗﾝの企 </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画、実施</a:t>
                      </a:r>
                      <a:endParaRPr kumimoji="1" lang="en-US" altLang="ja-JP" sz="110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利用者向け情報検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索講座</a:t>
                      </a:r>
                      <a:endParaRPr kumimoji="1" lang="en-US" altLang="ja-JP" sz="110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定期的な書庫ﾂｱｰの実施</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・指定管理者制度の</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導入（</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39552">
                <a:tc>
                  <a:txBody>
                    <a:bodyPr/>
                    <a:lstStyle/>
                    <a:p>
                      <a:pPr algn="l"/>
                      <a:r>
                        <a:rPr kumimoji="1" lang="en-US" altLang="ja-JP" sz="1100" dirty="0" smtClean="0"/>
                        <a:t>51</a:t>
                      </a:r>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津波・高潮ステーション</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・ﾎｰﾑﾍﾟｰｼﾞの情報発信</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展示内容、利用案内、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来館予約の情報を充</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年２月）</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関係行政機関と相互ﾘ</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ﾝｸ実施（</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年１月）</a:t>
                      </a:r>
                      <a:endParaRPr kumimoji="1" lang="ja-JP" altLang="en-US" sz="1100" dirty="0">
                        <a:solidFill>
                          <a:schemeClr val="tx1"/>
                        </a:solidFill>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100" dirty="0" smtClean="0">
                          <a:solidFill>
                            <a:schemeClr val="tx1"/>
                          </a:solidFill>
                        </a:rPr>
                        <a:t>・館内展示物を一</a:t>
                      </a:r>
                      <a:endParaRPr kumimoji="1" lang="en-US" altLang="ja-JP" sz="1100" dirty="0" smtClean="0">
                        <a:solidFill>
                          <a:schemeClr val="tx1"/>
                        </a:solidFill>
                      </a:endParaRPr>
                    </a:p>
                    <a:p>
                      <a:pPr algn="l"/>
                      <a:r>
                        <a:rPr kumimoji="1" lang="en-US" altLang="ja-JP" sz="1100" dirty="0" smtClean="0">
                          <a:solidFill>
                            <a:schemeClr val="tx1"/>
                          </a:solidFill>
                        </a:rPr>
                        <a:t> </a:t>
                      </a:r>
                      <a:r>
                        <a:rPr kumimoji="1" lang="ja-JP" altLang="en-US" sz="1100" dirty="0" smtClean="0">
                          <a:solidFill>
                            <a:schemeClr val="tx1"/>
                          </a:solidFill>
                        </a:rPr>
                        <a:t>部リニューアル</a:t>
                      </a:r>
                      <a:endParaRPr kumimoji="1" lang="en-US" altLang="ja-JP" sz="1100" dirty="0" smtClean="0">
                        <a:solidFill>
                          <a:schemeClr val="tx1"/>
                        </a:solidFill>
                      </a:endParaRPr>
                    </a:p>
                    <a:p>
                      <a:pPr algn="l"/>
                      <a:r>
                        <a:rPr kumimoji="1" lang="en-US" altLang="ja-JP" sz="1100" dirty="0" smtClean="0">
                          <a:solidFill>
                            <a:schemeClr val="tx1"/>
                          </a:solidFill>
                        </a:rPr>
                        <a:t>  </a:t>
                      </a:r>
                      <a:r>
                        <a:rPr kumimoji="1" lang="ja-JP" altLang="en-US" sz="1100" dirty="0" smtClean="0">
                          <a:solidFill>
                            <a:schemeClr val="tx1"/>
                          </a:solidFill>
                        </a:rPr>
                        <a:t>（</a:t>
                      </a:r>
                      <a:r>
                        <a:rPr kumimoji="1" lang="en-US" altLang="ja-JP" sz="1100" dirty="0" smtClean="0">
                          <a:solidFill>
                            <a:schemeClr val="tx1"/>
                          </a:solidFill>
                        </a:rPr>
                        <a:t>2014</a:t>
                      </a:r>
                      <a:r>
                        <a:rPr kumimoji="1" lang="ja-JP" altLang="en-US" sz="1100" dirty="0" smtClean="0">
                          <a:solidFill>
                            <a:schemeClr val="tx1"/>
                          </a:solidFill>
                        </a:rPr>
                        <a:t>年</a:t>
                      </a:r>
                      <a:r>
                        <a:rPr kumimoji="1" lang="en-US" altLang="ja-JP" sz="1100" dirty="0" smtClean="0">
                          <a:solidFill>
                            <a:schemeClr val="tx1"/>
                          </a:solidFill>
                        </a:rPr>
                        <a:t>3</a:t>
                      </a:r>
                      <a:r>
                        <a:rPr kumimoji="1" lang="ja-JP" altLang="en-US" sz="1100" dirty="0" smtClean="0">
                          <a:solidFill>
                            <a:schemeClr val="tx1"/>
                          </a:solidFill>
                        </a:rPr>
                        <a:t>月）</a:t>
                      </a:r>
                      <a:endParaRPr kumimoji="1" lang="en-US" altLang="ja-JP" sz="1100" dirty="0" smtClean="0">
                        <a:solidFill>
                          <a:schemeClr val="tx1"/>
                        </a:solidFill>
                      </a:endParaRPr>
                    </a:p>
                    <a:p>
                      <a:pPr algn="l"/>
                      <a:r>
                        <a:rPr kumimoji="1" lang="ja-JP" altLang="en-US" sz="1100" dirty="0" smtClean="0">
                          <a:solidFill>
                            <a:schemeClr val="tx1"/>
                          </a:solidFill>
                        </a:rPr>
                        <a:t>・液状化実験模型</a:t>
                      </a:r>
                      <a:endParaRPr kumimoji="1" lang="en-US" altLang="ja-JP" sz="1100" dirty="0" smtClean="0">
                        <a:solidFill>
                          <a:schemeClr val="tx1"/>
                        </a:solidFill>
                      </a:endParaRPr>
                    </a:p>
                    <a:p>
                      <a:pPr algn="l"/>
                      <a:r>
                        <a:rPr kumimoji="1" lang="en-US" altLang="ja-JP" sz="1100" dirty="0" smtClean="0">
                          <a:solidFill>
                            <a:schemeClr val="tx1"/>
                          </a:solidFill>
                        </a:rPr>
                        <a:t> </a:t>
                      </a:r>
                      <a:r>
                        <a:rPr kumimoji="1" lang="ja-JP" altLang="en-US" sz="1100" dirty="0" smtClean="0">
                          <a:solidFill>
                            <a:schemeClr val="tx1"/>
                          </a:solidFill>
                        </a:rPr>
                        <a:t>の設置</a:t>
                      </a:r>
                      <a:endParaRPr kumimoji="1" lang="en-US" altLang="ja-JP" sz="1100" dirty="0" smtClean="0">
                        <a:solidFill>
                          <a:schemeClr val="tx1"/>
                        </a:solidFill>
                      </a:endParaRPr>
                    </a:p>
                    <a:p>
                      <a:pPr algn="l"/>
                      <a:r>
                        <a:rPr kumimoji="1" lang="en-US" altLang="ja-JP" sz="1100" dirty="0" smtClean="0">
                          <a:solidFill>
                            <a:schemeClr val="tx1"/>
                          </a:solidFill>
                        </a:rPr>
                        <a:t> </a:t>
                      </a:r>
                      <a:r>
                        <a:rPr kumimoji="1" lang="ja-JP" altLang="en-US" sz="1100" dirty="0" smtClean="0">
                          <a:solidFill>
                            <a:schemeClr val="tx1"/>
                          </a:solidFill>
                        </a:rPr>
                        <a:t>（</a:t>
                      </a:r>
                      <a:r>
                        <a:rPr kumimoji="1" lang="en-US" altLang="ja-JP" sz="1100" dirty="0" smtClean="0">
                          <a:solidFill>
                            <a:schemeClr val="tx1"/>
                          </a:solidFill>
                        </a:rPr>
                        <a:t>2014</a:t>
                      </a:r>
                      <a:r>
                        <a:rPr kumimoji="1" lang="ja-JP" altLang="en-US" sz="1100" dirty="0" smtClean="0">
                          <a:solidFill>
                            <a:schemeClr val="tx1"/>
                          </a:solidFill>
                        </a:rPr>
                        <a:t>年</a:t>
                      </a:r>
                      <a:r>
                        <a:rPr kumimoji="1" lang="en-US" altLang="ja-JP" sz="1100" dirty="0" smtClean="0">
                          <a:solidFill>
                            <a:schemeClr val="tx1"/>
                          </a:solidFill>
                        </a:rPr>
                        <a:t>12</a:t>
                      </a:r>
                      <a:r>
                        <a:rPr kumimoji="1" lang="ja-JP" altLang="en-US" sz="1100" dirty="0" smtClean="0">
                          <a:solidFill>
                            <a:schemeClr val="tx1"/>
                          </a:solidFill>
                        </a:rPr>
                        <a:t>月）</a:t>
                      </a:r>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・ニーズを踏まえた新</a:t>
                      </a:r>
                      <a:endParaRPr kumimoji="1" lang="en-US" altLang="ja-JP"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たなｲﾍﾞﾝﾄ・ﾌﾟﾗﾝの企</a:t>
                      </a:r>
                      <a:endParaRPr kumimoji="1" lang="en-US" altLang="ja-JP"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画、実施</a:t>
                      </a:r>
                      <a:endParaRPr kumimoji="1" lang="en-US" altLang="ja-JP" sz="1100" b="0" i="0" u="none" strike="noStrike" kern="1200" cap="none" spc="0" normalizeH="0" baseline="0" noProof="0" dirty="0" smtClean="0">
                        <a:ln>
                          <a:noFill/>
                        </a:ln>
                        <a:solidFill>
                          <a:schemeClr val="tx1"/>
                        </a:solidFill>
                        <a:effectLst/>
                        <a:uLnTx/>
                        <a:uFillTx/>
                        <a:latin typeface="+mn-lt"/>
                        <a:ea typeface="+mn-ea"/>
                        <a:cs typeface="+mn-cs"/>
                      </a:endParaRPr>
                    </a:p>
                    <a:p>
                      <a:pPr marL="85725"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ＭＳ Ｐゴシック"/>
                          <a:ea typeface="+mn-ea"/>
                          <a:cs typeface="+mn-cs"/>
                        </a:rPr>
                        <a:t>-</a:t>
                      </a:r>
                      <a:r>
                        <a:rPr kumimoji="1" lang="ja-JP" altLang="en-US" sz="1100" b="0" i="0" u="none" strike="noStrike" kern="1200" cap="none" spc="0" normalizeH="0" baseline="0" noProof="0" dirty="0" smtClean="0">
                          <a:ln>
                            <a:noFill/>
                          </a:ln>
                          <a:solidFill>
                            <a:schemeClr val="tx1"/>
                          </a:solidFill>
                          <a:effectLst/>
                          <a:uLnTx/>
                          <a:uFillTx/>
                          <a:latin typeface="ＭＳ Ｐゴシック"/>
                          <a:ea typeface="+mn-ea"/>
                          <a:cs typeface="+mn-cs"/>
                        </a:rPr>
                        <a:t>東日本大震災追悼イベント「ぼう祭の集い」を年</a:t>
                      </a:r>
                      <a:r>
                        <a:rPr kumimoji="1" lang="en-US" altLang="ja-JP" sz="1100" b="0" i="0" u="none" strike="noStrike" kern="1200" cap="none" spc="0" normalizeH="0" baseline="0" noProof="0" dirty="0" smtClean="0">
                          <a:ln>
                            <a:noFill/>
                          </a:ln>
                          <a:solidFill>
                            <a:schemeClr val="tx1"/>
                          </a:solidFill>
                          <a:effectLst/>
                          <a:uLnTx/>
                          <a:uFillTx/>
                          <a:latin typeface="ＭＳ Ｐゴシック"/>
                          <a:ea typeface="+mn-ea"/>
                          <a:cs typeface="+mn-cs"/>
                        </a:rPr>
                        <a:t>1</a:t>
                      </a:r>
                      <a:r>
                        <a:rPr kumimoji="1" lang="ja-JP" altLang="en-US" sz="1100" b="0" i="0" u="none" strike="noStrike" kern="1200" cap="none" spc="0" normalizeH="0" baseline="0" noProof="0" dirty="0" smtClean="0">
                          <a:ln>
                            <a:noFill/>
                          </a:ln>
                          <a:solidFill>
                            <a:schemeClr val="tx1"/>
                          </a:solidFill>
                          <a:effectLst/>
                          <a:uLnTx/>
                          <a:uFillTx/>
                          <a:latin typeface="ＭＳ Ｐゴシック"/>
                          <a:ea typeface="+mn-ea"/>
                          <a:cs typeface="+mn-cs"/>
                        </a:rPr>
                        <a:t>回実施（</a:t>
                      </a:r>
                      <a:r>
                        <a:rPr kumimoji="1" lang="en-US" altLang="ja-JP" sz="1100" b="0" i="0" u="none" strike="noStrike" kern="1200" cap="none" spc="0" normalizeH="0" baseline="0" noProof="0" dirty="0" smtClean="0">
                          <a:ln>
                            <a:noFill/>
                          </a:ln>
                          <a:solidFill>
                            <a:schemeClr val="tx1"/>
                          </a:solidFill>
                          <a:effectLst/>
                          <a:uLnTx/>
                          <a:uFillTx/>
                          <a:latin typeface="ＭＳ Ｐゴシック"/>
                          <a:ea typeface="+mn-ea"/>
                          <a:cs typeface="+mn-cs"/>
                        </a:rPr>
                        <a:t>2012</a:t>
                      </a:r>
                      <a:r>
                        <a:rPr kumimoji="1" lang="ja-JP" altLang="en-US" sz="1100" b="0" i="0" u="none" strike="noStrike" kern="1200" cap="none" spc="0" normalizeH="0" baseline="0" noProof="0" dirty="0" smtClean="0">
                          <a:ln>
                            <a:noFill/>
                          </a:ln>
                          <a:solidFill>
                            <a:schemeClr val="tx1"/>
                          </a:solidFill>
                          <a:effectLst/>
                          <a:uLnTx/>
                          <a:uFillTx/>
                          <a:latin typeface="ＭＳ Ｐゴシック"/>
                          <a:ea typeface="+mn-ea"/>
                          <a:cs typeface="+mn-cs"/>
                        </a:rPr>
                        <a:t>年</a:t>
                      </a:r>
                      <a:r>
                        <a:rPr kumimoji="1" lang="en-US" altLang="ja-JP" sz="1100" b="0" i="0" u="none" strike="noStrike" kern="1200" cap="none" spc="0" normalizeH="0" baseline="0" noProof="0" dirty="0" smtClean="0">
                          <a:ln>
                            <a:noFill/>
                          </a:ln>
                          <a:solidFill>
                            <a:schemeClr val="tx1"/>
                          </a:solidFill>
                          <a:effectLst/>
                          <a:uLnTx/>
                          <a:uFillTx/>
                          <a:latin typeface="ＭＳ Ｐゴシック"/>
                          <a:ea typeface="+mn-ea"/>
                          <a:cs typeface="+mn-cs"/>
                        </a:rPr>
                        <a:t>3</a:t>
                      </a:r>
                      <a:r>
                        <a:rPr kumimoji="1" lang="ja-JP" altLang="en-US" sz="1100" b="0" i="0" u="none" strike="noStrike" kern="1200" cap="none" spc="0" normalizeH="0" baseline="0" noProof="0" dirty="0" smtClean="0">
                          <a:ln>
                            <a:noFill/>
                          </a:ln>
                          <a:solidFill>
                            <a:schemeClr val="tx1"/>
                          </a:solidFill>
                          <a:effectLst/>
                          <a:uLnTx/>
                          <a:uFillTx/>
                          <a:latin typeface="ＭＳ Ｐゴシック"/>
                          <a:ea typeface="+mn-ea"/>
                          <a:cs typeface="+mn-cs"/>
                        </a:rPr>
                        <a:t>月～）</a:t>
                      </a:r>
                      <a:endParaRPr kumimoji="1" lang="en-US" altLang="ja-JP" sz="1100" b="0" i="0" u="none" strike="noStrike" kern="1200" cap="none" spc="0" normalizeH="0" baseline="0" noProof="0" dirty="0" smtClean="0">
                        <a:ln>
                          <a:noFill/>
                        </a:ln>
                        <a:solidFill>
                          <a:schemeClr val="tx1"/>
                        </a:solidFill>
                        <a:effectLst/>
                        <a:uLnTx/>
                        <a:uFillTx/>
                        <a:latin typeface="ＭＳ Ｐゴシック"/>
                        <a:ea typeface="+mn-ea"/>
                        <a:cs typeface="+mn-cs"/>
                      </a:endParaRPr>
                    </a:p>
                    <a:p>
                      <a:pPr marL="85725"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smtClean="0">
                        <a:ln>
                          <a:noFill/>
                        </a:ln>
                        <a:solidFill>
                          <a:schemeClr val="tx1"/>
                        </a:solidFill>
                        <a:effectLst/>
                        <a:uLnTx/>
                        <a:uFillTx/>
                        <a:latin typeface="ＭＳ Ｐゴシック"/>
                        <a:ea typeface="+mn-ea"/>
                        <a:cs typeface="+mn-cs"/>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142</a:t>
            </a:fld>
            <a:endParaRPr kumimoji="1" lang="ja-JP" altLang="en-US"/>
          </a:p>
        </p:txBody>
      </p:sp>
    </p:spTree>
    <p:extLst>
      <p:ext uri="{BB962C8B-B14F-4D97-AF65-F5344CB8AC3E}">
        <p14:creationId xmlns:p14="http://schemas.microsoft.com/office/powerpoint/2010/main" val="94237314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92384"/>
          <a:ext cx="8928991" cy="624840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39215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944216">
                  <a:extLst>
                    <a:ext uri="{9D8B030D-6E8A-4147-A177-3AD203B41FA5}">
                      <a16:colId xmlns:a16="http://schemas.microsoft.com/office/drawing/2014/main" val="20005"/>
                    </a:ext>
                  </a:extLst>
                </a:gridCol>
                <a:gridCol w="1368151">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82584">
                <a:tc>
                  <a:txBody>
                    <a:bodyPr/>
                    <a:lstStyle/>
                    <a:p>
                      <a:r>
                        <a:rPr kumimoji="1" lang="en-US" altLang="ja-JP" sz="1100" dirty="0" smtClean="0">
                          <a:solidFill>
                            <a:schemeClr val="tx1"/>
                          </a:solidFill>
                        </a:rPr>
                        <a:t>52</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大阪国際平和センター</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信を強化</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・ブログ設置、貸出資</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料の画像掲載など</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ホームページの充実</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・館内紹介ＤＶＤ作成・</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ホームページ掲載</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（「も</a:t>
                      </a:r>
                      <a:r>
                        <a:rPr lang="ja-JP" altLang="en-US" sz="1100" b="0" i="0" u="none" strike="noStrike" dirty="0" err="1" smtClean="0">
                          <a:solidFill>
                            <a:schemeClr val="tx1"/>
                          </a:solidFill>
                          <a:effectLst/>
                          <a:latin typeface="ＭＳ Ｐゴシック"/>
                        </a:rPr>
                        <a:t>ずやんの</a:t>
                      </a:r>
                      <a:r>
                        <a:rPr lang="ja-JP" altLang="en-US" sz="1100" b="0" i="0" u="none" strike="noStrike" dirty="0" smtClean="0">
                          <a:solidFill>
                            <a:schemeClr val="tx1"/>
                          </a:solidFill>
                          <a:effectLst/>
                          <a:latin typeface="ＭＳ Ｐゴシック"/>
                        </a:rPr>
                        <a:t>大阪ひ</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とっとび！」</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度）</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1991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月の開館</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以来初めての抜本</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的な展示ﾘﾆｭｰｱﾙ</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を実施（</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4</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月オープン）</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－「大阪中心」に、</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「子ども目線」で、</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「平和を自分自身</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の課題として考え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ることができる展</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示」にリニューアル</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・広報ﾂｰﾙの刷新・充実</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メールマガジンを活用した情</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dirty="0" smtClean="0">
                          <a:solidFill>
                            <a:schemeClr val="tx1"/>
                          </a:solidFill>
                          <a:effectLst/>
                          <a:latin typeface="ＭＳ Ｐゴシック"/>
                        </a:rPr>
                        <a:t>　報発信</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dirty="0" smtClean="0">
                          <a:solidFill>
                            <a:schemeClr val="tx1"/>
                          </a:solidFill>
                          <a:effectLst/>
                          <a:latin typeface="ＭＳ Ｐゴシック"/>
                        </a:rPr>
                        <a:t>例）</a:t>
                      </a:r>
                      <a:r>
                        <a:rPr lang="en-US" altLang="ja-JP" sz="1100" b="0" i="0" u="none" strike="noStrike" dirty="0" smtClean="0">
                          <a:solidFill>
                            <a:schemeClr val="tx1"/>
                          </a:solidFill>
                          <a:effectLst/>
                          <a:latin typeface="ＭＳ Ｐゴシック"/>
                        </a:rPr>
                        <a:t>GLOBAL E-NET OSAKA</a:t>
                      </a:r>
                      <a:r>
                        <a:rPr lang="ja-JP" altLang="en-US" sz="1100" b="0" i="0" u="none" strike="noStrike" dirty="0" smtClean="0">
                          <a:solidFill>
                            <a:schemeClr val="tx1"/>
                          </a:solidFill>
                          <a:effectLst/>
                          <a:latin typeface="ＭＳ Ｐゴシック"/>
                        </a:rPr>
                        <a:t>（府国際課）、大阪市、大阪国際交流センター、まいど子でもカード、こころの再生通信等）（</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・ﾆｰｽﾞを見据えた物販の実施</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リニューアル後の展示を解説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した「展示の手引き」を作成・</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販売（</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年３月～）</a:t>
                      </a:r>
                      <a:endParaRPr lang="en-US" altLang="ja-JP" sz="1100" b="0" i="0" u="none" strike="sng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たなｲﾍﾞﾝﾄ・ﾌﾟﾗﾝの企</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画、実施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地下鉄（</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駅）構内</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に専用掲示ブース</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設置、府パスポート</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センター内掲示ブー</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スの活用（</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～）等</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各種ｲﾍﾞﾝﾄ出前展</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示（</a:t>
                      </a:r>
                      <a:r>
                        <a:rPr lang="en-US" altLang="ja-JP" sz="1100" b="0" i="0" u="none" strike="noStrike" dirty="0" smtClean="0">
                          <a:solidFill>
                            <a:schemeClr val="tx1"/>
                          </a:solidFill>
                          <a:effectLst/>
                          <a:latin typeface="ＭＳ Ｐゴシック"/>
                        </a:rPr>
                        <a:t>2010</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子どもや保護者に</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よる参加・体験型の</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イベントを開催（</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年度～）</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sng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83256">
                <a:tc>
                  <a:txBody>
                    <a:bodyPr/>
                    <a:lstStyle/>
                    <a:p>
                      <a:r>
                        <a:rPr kumimoji="1" lang="en-US" altLang="ja-JP" sz="1100" dirty="0" smtClean="0"/>
                        <a:t>53</a:t>
                      </a:r>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日本民家集落博物館</a:t>
                      </a:r>
                      <a:endPar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endPar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信を強化</a:t>
                      </a:r>
                      <a:endParaRPr lang="en-US" altLang="ja-JP" sz="1100" b="0" i="0" u="none" strike="noStrike" dirty="0" smtClean="0">
                        <a:solidFill>
                          <a:schemeClr val="tx1"/>
                        </a:solidFill>
                        <a:effectLst/>
                        <a:latin typeface="ＭＳ Ｐゴシック"/>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a:t>
                      </a:r>
                      <a:r>
                        <a:rPr lang="ja-JP" altLang="en-US" sz="1100" b="0" i="0" u="none" strike="noStrike" dirty="0" smtClean="0">
                          <a:solidFill>
                            <a:schemeClr val="tx1"/>
                          </a:solidFill>
                          <a:effectLst/>
                          <a:latin typeface="ＭＳ Ｐゴシック"/>
                        </a:rPr>
                        <a:t>行事案内の充実（</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kumimoji="1" lang="ja-JP" altLang="en-US" sz="1100" b="0" dirty="0">
                        <a:solidFill>
                          <a:schemeClr val="tx1"/>
                        </a:solidFill>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・公園入口及び博物</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館玄関に行事案内</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版の設置（</a:t>
                      </a:r>
                      <a:r>
                        <a:rPr lang="en-US" altLang="ja-JP" sz="1100" b="0" i="0" u="none" strike="noStrike" dirty="0" smtClean="0">
                          <a:solidFill>
                            <a:schemeClr val="tx1"/>
                          </a:solidFill>
                          <a:effectLst/>
                          <a:latin typeface="ＭＳ Ｐゴシック"/>
                        </a:rPr>
                        <a:t>2012</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10</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algn="l" fontAlgn="ctr"/>
                      <a:r>
                        <a:rPr lang="ja-JP" altLang="en-US" sz="1100" b="0" i="0" u="none" strike="noStrike" dirty="0" smtClean="0">
                          <a:solidFill>
                            <a:schemeClr val="tx1"/>
                          </a:solidFill>
                          <a:effectLst/>
                          <a:latin typeface="ＭＳ Ｐゴシック"/>
                        </a:rPr>
                        <a:t>・展示再開の要望が</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多かった「堺の風</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車」を修復。展示</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月～展示</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再開）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・園路整備（</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algn="l" fontAlgn="ctr"/>
                      <a:endParaRPr lang="en-US" altLang="ja-JP" sz="1100" b="0" i="0" u="none" strike="noStrike" dirty="0" smtClean="0">
                        <a:solidFill>
                          <a:schemeClr val="tx1"/>
                        </a:solidFill>
                        <a:effectLst/>
                        <a:latin typeface="ＭＳ Ｐゴシック"/>
                      </a:endParaRPr>
                    </a:p>
                    <a:p>
                      <a:endParaRPr kumimoji="1" lang="ja-JP" altLang="en-US" sz="110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観月会</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の夜間開館</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(18-20</a:t>
                      </a:r>
                      <a:r>
                        <a:rPr lang="ja-JP" altLang="en-US" sz="1100" b="0" i="0" u="none" strike="noStrike" dirty="0" smtClean="0">
                          <a:solidFill>
                            <a:schemeClr val="tx1"/>
                          </a:solidFill>
                          <a:effectLst/>
                          <a:latin typeface="ＭＳ Ｐゴシック"/>
                        </a:rPr>
                        <a:t>時</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2009</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algn="l" fontAlgn="ctr"/>
                      <a:r>
                        <a:rPr lang="en-US" altLang="ja-JP" sz="1100" b="0" i="0" u="none" strike="noStrike" dirty="0" smtClean="0">
                          <a:solidFill>
                            <a:schemeClr val="tx1"/>
                          </a:solidFill>
                          <a:effectLst/>
                          <a:latin typeface="ＭＳ Ｐゴシック"/>
                        </a:rPr>
                        <a:t> 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9</a:t>
                      </a:r>
                      <a:r>
                        <a:rPr lang="ja-JP" altLang="en-US" sz="1100" b="0" i="0" u="none" strike="noStrike" dirty="0" smtClean="0">
                          <a:solidFill>
                            <a:schemeClr val="tx1"/>
                          </a:solidFill>
                          <a:effectLst/>
                          <a:latin typeface="ＭＳ Ｐゴシック"/>
                        </a:rPr>
                        <a:t>月）</a:t>
                      </a:r>
                    </a:p>
                    <a:p>
                      <a:pPr algn="l" fontAlgn="ct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朗読とチェロの夕べ</a:t>
                      </a:r>
                      <a:r>
                        <a:rPr lang="en-US" altLang="ja-JP" sz="1100" b="0" i="0" u="none" strike="noStrike" dirty="0" smtClean="0">
                          <a:solidFill>
                            <a:schemeClr val="tx1"/>
                          </a:solidFill>
                          <a:effectLst/>
                          <a:latin typeface="ＭＳ Ｐゴシック"/>
                        </a:rPr>
                        <a:t>｣</a:t>
                      </a: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の夜間開館</a:t>
                      </a:r>
                      <a:r>
                        <a:rPr lang="en-US" altLang="ja-JP" sz="1100" b="0" i="0" u="none" strike="noStrike" dirty="0" smtClean="0">
                          <a:solidFill>
                            <a:schemeClr val="tx1"/>
                          </a:solidFill>
                          <a:effectLst/>
                          <a:latin typeface="ＭＳ Ｐゴシック"/>
                        </a:rPr>
                        <a:t>(17-19</a:t>
                      </a:r>
                    </a:p>
                    <a:p>
                      <a:pPr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時</a:t>
                      </a:r>
                      <a:r>
                        <a:rPr lang="en-US" altLang="ja-JP" sz="1100" b="0" i="0" u="none" strike="noStrike" dirty="0" smtClean="0">
                          <a:solidFill>
                            <a:schemeClr val="tx1"/>
                          </a:solidFill>
                          <a:effectLst/>
                          <a:latin typeface="ＭＳ Ｐゴシック"/>
                        </a:rPr>
                        <a:t>)(2013</a:t>
                      </a:r>
                      <a:r>
                        <a:rPr lang="ja-JP" altLang="en-US" sz="1100" b="0" i="0" u="none" strike="noStrike"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a:t>
                      </a:r>
                    </a:p>
                    <a:p>
                      <a:endParaRPr kumimoji="1" lang="ja-JP" altLang="en-US" sz="1100" b="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a:t>
                      </a:r>
                      <a:r>
                        <a:rPr kumimoji="1" lang="ja-JP" altLang="en-US" sz="1100" b="0" dirty="0" smtClean="0">
                          <a:solidFill>
                            <a:schemeClr val="tx1"/>
                          </a:solidFill>
                        </a:rPr>
                        <a:t>ニーズを踏まえた新たなサー</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ビス・柔軟な対応</a:t>
                      </a:r>
                      <a:endParaRPr kumimoji="1" lang="en-US" altLang="ja-JP" sz="1100" b="0" dirty="0" smtClean="0">
                        <a:solidFill>
                          <a:schemeClr val="tx1"/>
                        </a:solidFill>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敬老の日：</a:t>
                      </a:r>
                      <a:r>
                        <a:rPr lang="en-US" altLang="ja-JP" sz="1100" b="0" i="0" u="none" strike="noStrike" dirty="0" smtClean="0">
                          <a:solidFill>
                            <a:schemeClr val="tx1"/>
                          </a:solidFill>
                          <a:effectLst/>
                          <a:latin typeface="ＭＳ Ｐゴシック"/>
                        </a:rPr>
                        <a:t>65</a:t>
                      </a:r>
                      <a:r>
                        <a:rPr lang="ja-JP" altLang="en-US" sz="1100" b="0" i="0" u="none" strike="noStrike" dirty="0" smtClean="0">
                          <a:solidFill>
                            <a:schemeClr val="tx1"/>
                          </a:solidFill>
                          <a:effectLst/>
                          <a:latin typeface="ＭＳ Ｐゴシック"/>
                        </a:rPr>
                        <a:t>歳以上半額</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文楽ミニ公演：高校生以下無</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料</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a:t>
                      </a: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わくわくワークまつり：一般半</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額、高校生以下無料（</a:t>
                      </a:r>
                      <a:r>
                        <a:rPr lang="en-US" altLang="ja-JP" sz="1100" b="0" i="0" u="none" strike="noStrike" dirty="0" smtClean="0">
                          <a:solidFill>
                            <a:schemeClr val="tx1"/>
                          </a:solidFill>
                          <a:effectLst/>
                          <a:latin typeface="ＭＳ Ｐゴシック"/>
                        </a:rPr>
                        <a:t>2013</a:t>
                      </a: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dirty="0" smtClean="0">
                          <a:solidFill>
                            <a:schemeClr val="tx1"/>
                          </a:solidFill>
                          <a:effectLst/>
                          <a:latin typeface="ＭＳ Ｐゴシック"/>
                        </a:rPr>
                        <a:t>－毎月</a:t>
                      </a:r>
                      <a:r>
                        <a:rPr lang="en-US" altLang="ja-JP" sz="1100" b="0" i="0" u="none" strike="noStrike" dirty="0" smtClean="0">
                          <a:solidFill>
                            <a:schemeClr val="tx1"/>
                          </a:solidFill>
                          <a:effectLst/>
                          <a:latin typeface="ＭＳ Ｐゴシック"/>
                        </a:rPr>
                        <a:t>15</a:t>
                      </a:r>
                      <a:r>
                        <a:rPr lang="ja-JP" altLang="en-US" sz="1100" b="0" i="0" u="none" strike="noStrike" dirty="0" smtClean="0">
                          <a:solidFill>
                            <a:schemeClr val="tx1"/>
                          </a:solidFill>
                          <a:effectLst/>
                          <a:latin typeface="ＭＳ Ｐゴシック"/>
                        </a:rPr>
                        <a:t>日は</a:t>
                      </a:r>
                      <a:r>
                        <a:rPr lang="en-US" altLang="ja-JP" sz="1100" b="0" i="0" u="none" strike="noStrike" dirty="0" smtClean="0">
                          <a:solidFill>
                            <a:schemeClr val="tx1"/>
                          </a:solidFill>
                          <a:effectLst/>
                          <a:latin typeface="ＭＳ Ｐゴシック"/>
                        </a:rPr>
                        <a:t>65</a:t>
                      </a:r>
                      <a:r>
                        <a:rPr lang="ja-JP" altLang="en-US" sz="1100" b="0" i="0" u="none" strike="noStrike" dirty="0" smtClean="0">
                          <a:solidFill>
                            <a:schemeClr val="tx1"/>
                          </a:solidFill>
                          <a:effectLst/>
                          <a:latin typeface="ＭＳ Ｐゴシック"/>
                        </a:rPr>
                        <a:t>歳以上半額</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・ニーズを踏まえた新</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たなｲﾍﾞﾝﾄ・ﾌﾟﾗﾝの企</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dirty="0" smtClean="0">
                          <a:solidFill>
                            <a:schemeClr val="tx1"/>
                          </a:solidFill>
                        </a:rPr>
                        <a:t>  </a:t>
                      </a:r>
                      <a:r>
                        <a:rPr kumimoji="1" lang="ja-JP" altLang="en-US" sz="1100" b="0" dirty="0" smtClean="0">
                          <a:solidFill>
                            <a:schemeClr val="tx1"/>
                          </a:solidFill>
                        </a:rPr>
                        <a:t>画、実施</a:t>
                      </a:r>
                      <a:endParaRPr kumimoji="1" lang="en-US" altLang="ja-JP" sz="1100" b="0" dirty="0" smtClean="0">
                        <a:solidFill>
                          <a:schemeClr val="tx1"/>
                        </a:solidFill>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豊中市文化ｻｰｸﾙ </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との共催による市</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民展示（</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文楽協会との共催</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による「文楽ミニ公</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演」</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a:t>
                      </a: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地元保存会を招致</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しての「椎葉神楽」</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公演の開催</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2013</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dirty="0" smtClean="0">
                          <a:solidFill>
                            <a:schemeClr val="tx1"/>
                          </a:solidFill>
                          <a:effectLst/>
                          <a:latin typeface="ＭＳ Ｐゴシック"/>
                        </a:rPr>
                        <a:t>－日本民俗建築学</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会シンポジウム</a:t>
                      </a:r>
                      <a:endParaRPr lang="en-US" altLang="ja-JP" sz="1100" b="0" i="0" u="none" strike="noStrike" dirty="0" smtClean="0">
                        <a:solidFill>
                          <a:schemeClr val="tx1"/>
                        </a:solidFill>
                        <a:effectLst/>
                        <a:latin typeface="ＭＳ Ｐゴシック"/>
                      </a:endParaRPr>
                    </a:p>
                    <a:p>
                      <a:pPr marL="85725" indent="0" algn="l" fontAlgn="ct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85725" indent="0" algn="l" fontAlgn="ct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143</a:t>
            </a:fld>
            <a:endParaRPr kumimoji="1" lang="ja-JP" altLang="en-US"/>
          </a:p>
        </p:txBody>
      </p:sp>
    </p:spTree>
    <p:extLst>
      <p:ext uri="{BB962C8B-B14F-4D97-AF65-F5344CB8AC3E}">
        <p14:creationId xmlns:p14="http://schemas.microsoft.com/office/powerpoint/2010/main" val="409068246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92384"/>
          <a:ext cx="8928991" cy="414528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39215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gridCol w="1368151">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t>施設</a:t>
                      </a:r>
                      <a:endParaRPr kumimoji="1" lang="ja-JP" altLang="en-US" sz="1100" dirty="0"/>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t>主なサービス向上の取組み</a:t>
                      </a:r>
                      <a:endParaRPr kumimoji="1" lang="ja-JP" altLang="en-US" sz="1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82584">
                <a:tc>
                  <a:txBody>
                    <a:bodyPr/>
                    <a:lstStyle/>
                    <a:p>
                      <a:r>
                        <a:rPr kumimoji="1" lang="en-US" altLang="ja-JP" sz="1100" dirty="0" smtClean="0">
                          <a:solidFill>
                            <a:schemeClr val="tx1"/>
                          </a:solidFill>
                        </a:rPr>
                        <a:t>54</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万博記念公園</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・トイレの洋式化、</a:t>
                      </a:r>
                      <a:r>
                        <a:rPr lang="ja-JP" altLang="en-US" sz="1100" b="0" i="0" u="none" strike="noStrike" dirty="0" err="1" smtClean="0">
                          <a:solidFill>
                            <a:schemeClr val="tx1"/>
                          </a:solidFill>
                          <a:effectLst/>
                          <a:latin typeface="ＭＳ Ｐゴシック"/>
                        </a:rPr>
                        <a:t>ベ</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ビーシートの設置等</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を段階的に実施予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定</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・年末年始における自然文化</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園、日本庭園及び駐車場等</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の臨時開園（場）（</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度～）</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①自然文化園及び日本庭　　　</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園（総合案内所含む。）</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年度</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　　　　　　　</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29</a:t>
                      </a:r>
                      <a:r>
                        <a:rPr lang="ja-JP" altLang="en-US" sz="1100" b="0" i="0" u="none" strike="noStrike" dirty="0" smtClean="0">
                          <a:solidFill>
                            <a:schemeClr val="tx1"/>
                          </a:solidFill>
                          <a:effectLst/>
                          <a:latin typeface="ＭＳ Ｐゴシック"/>
                        </a:rPr>
                        <a:t>日から</a:t>
                      </a:r>
                      <a:r>
                        <a:rPr lang="en-US" altLang="ja-JP" sz="1100" b="0" i="0" u="none" strike="noStrike" dirty="0" smtClean="0">
                          <a:solidFill>
                            <a:schemeClr val="tx1"/>
                          </a:solidFill>
                          <a:effectLst/>
                          <a:latin typeface="ＭＳ Ｐゴシック"/>
                        </a:rPr>
                        <a:t>2017</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en-US" altLang="ja-JP"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年１月１日まで臨時開園</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年度</a:t>
                      </a: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　　　　　　　　　</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a:t>
                      </a:r>
                      <a:r>
                        <a:rPr lang="en-US" altLang="ja-JP" sz="1100" b="0" i="0" u="none" strike="noStrike" dirty="0" smtClean="0">
                          <a:solidFill>
                            <a:schemeClr val="tx1"/>
                          </a:solidFill>
                          <a:effectLst/>
                          <a:latin typeface="ＭＳ Ｐゴシック"/>
                        </a:rPr>
                        <a:t>28</a:t>
                      </a:r>
                      <a:r>
                        <a:rPr lang="ja-JP" altLang="en-US" sz="1100" b="0" i="0" u="none" strike="noStrike" dirty="0" smtClean="0">
                          <a:solidFill>
                            <a:schemeClr val="tx1"/>
                          </a:solidFill>
                          <a:effectLst/>
                          <a:latin typeface="ＭＳ Ｐゴシック"/>
                        </a:rPr>
                        <a:t>日から</a:t>
                      </a:r>
                      <a:r>
                        <a:rPr lang="en-US" altLang="ja-JP" sz="1100" b="0" i="0" u="none" strike="noStrike" dirty="0" smtClean="0">
                          <a:solidFill>
                            <a:schemeClr val="tx1"/>
                          </a:solidFill>
                          <a:effectLst/>
                          <a:latin typeface="ＭＳ Ｐゴシック"/>
                        </a:rPr>
                        <a:t>2018</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年１月１日、及び</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年１</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月３日を臨時開園</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②駐車場</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・①の臨時開園に伴い、一</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部駐車場を臨時開場</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・休園日（水曜日）の中央</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駐車場運営団体バス事前</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予約制開始に伴い中央駐</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車場を無休とした（</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endParaRPr lang="en-US" altLang="ja-JP" sz="1100" b="0" i="0" u="none" strike="noStrike" dirty="0" smtClean="0">
                        <a:solidFill>
                          <a:schemeClr val="tx1"/>
                        </a:solidFill>
                        <a:effectLst/>
                        <a:latin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10</a:t>
                      </a:r>
                      <a:r>
                        <a:rPr lang="ja-JP" altLang="en-US" sz="1100" b="0" i="0" u="none" strike="noStrike" dirty="0" smtClean="0">
                          <a:solidFill>
                            <a:schemeClr val="tx1"/>
                          </a:solidFill>
                          <a:effectLst/>
                          <a:latin typeface="ＭＳ Ｐゴシック"/>
                        </a:rPr>
                        <a:t>月～）　</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・大規模イベントの平日開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催日を設定</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・万博記念公園主要ス</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ポット（６か所）に公衆Ｗｉ－Ｆｉ設備を整備</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・太陽の塔内部公開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・上記に加え、日本庭園に公衆Ｗｉ－Ｆｉ設備を</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か所増設（</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12</a:t>
                      </a:r>
                      <a:r>
                        <a:rPr lang="ja-JP" altLang="en-US" sz="1100" b="0" i="0" u="none" strike="noStrike" dirty="0" smtClean="0">
                          <a:solidFill>
                            <a:schemeClr val="tx1"/>
                          </a:solidFill>
                          <a:effectLst/>
                          <a:latin typeface="ＭＳ Ｐゴシック"/>
                        </a:rPr>
                        <a:t>月下旬～）</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・ﾆｰｽﾞを踏まえた新た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　なｲﾍﾞﾝﾄの企画、実</a:t>
                      </a:r>
                      <a:endParaRPr kumimoji="1" lang="en-US" altLang="ja-JP" sz="1100" b="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　施</a:t>
                      </a:r>
                      <a:endParaRPr kumimoji="1" lang="en-US" altLang="ja-JP" sz="1100" b="0" dirty="0" smtClean="0">
                        <a:solidFill>
                          <a:schemeClr val="tx1"/>
                        </a:solidFill>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自然観察会・学習</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会の実施</a:t>
                      </a: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季節ごとの花のイ</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ベント開催　　など</a:t>
                      </a: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144</a:t>
            </a:fld>
            <a:endParaRPr kumimoji="1" lang="ja-JP" altLang="en-US"/>
          </a:p>
        </p:txBody>
      </p:sp>
    </p:spTree>
    <p:extLst>
      <p:ext uri="{BB962C8B-B14F-4D97-AF65-F5344CB8AC3E}">
        <p14:creationId xmlns:p14="http://schemas.microsoft.com/office/powerpoint/2010/main" val="392886828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１０．（２５）</a:t>
            </a:r>
            <a:endParaRPr lang="en-US" altLang="ja-JP" sz="1600" u="sng" dirty="0" smtClean="0"/>
          </a:p>
        </p:txBody>
      </p:sp>
      <p:graphicFrame>
        <p:nvGraphicFramePr>
          <p:cNvPr id="4" name="表 3"/>
          <p:cNvGraphicFramePr>
            <a:graphicFrameLocks noGrp="1"/>
          </p:cNvGraphicFramePr>
          <p:nvPr>
            <p:extLst/>
          </p:nvPr>
        </p:nvGraphicFramePr>
        <p:xfrm>
          <a:off x="107504" y="392384"/>
          <a:ext cx="8928991" cy="5989320"/>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39215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gridCol w="1368151">
                  <a:extLst>
                    <a:ext uri="{9D8B030D-6E8A-4147-A177-3AD203B41FA5}">
                      <a16:colId xmlns:a16="http://schemas.microsoft.com/office/drawing/2014/main" val="20006"/>
                    </a:ext>
                  </a:extLst>
                </a:gridCol>
              </a:tblGrid>
              <a:tr h="187238">
                <a:tc rowSpan="2" gridSpan="2">
                  <a:txBody>
                    <a:bodyPr/>
                    <a:lstStyle/>
                    <a:p>
                      <a:pPr algn="ctr"/>
                      <a:r>
                        <a:rPr kumimoji="1" lang="ja-JP" altLang="en-US" sz="1100" dirty="0" smtClean="0">
                          <a:solidFill>
                            <a:schemeClr val="tx1"/>
                          </a:solidFill>
                        </a:rPr>
                        <a:t>施設</a:t>
                      </a:r>
                      <a:endParaRPr kumimoji="1" lang="ja-JP" altLang="en-US" sz="1100" dirty="0">
                        <a:solidFill>
                          <a:schemeClr val="tx1"/>
                        </a:solidFill>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rowSpan="2" hMerge="1">
                  <a:txBody>
                    <a:bodyPr/>
                    <a:lstStyle/>
                    <a:p>
                      <a:endParaRPr kumimoji="1" lang="ja-JP" altLang="en-US"/>
                    </a:p>
                  </a:txBody>
                  <a:tcPr/>
                </a:tc>
                <a:tc gridSpan="5">
                  <a:txBody>
                    <a:bodyPr/>
                    <a:lstStyle/>
                    <a:p>
                      <a:pPr algn="ctr"/>
                      <a:r>
                        <a:rPr kumimoji="1" lang="ja-JP" altLang="en-US" sz="1200" dirty="0" smtClean="0">
                          <a:solidFill>
                            <a:schemeClr val="tx1"/>
                          </a:solidFill>
                        </a:rPr>
                        <a:t>主なサービス向上の取組み</a:t>
                      </a:r>
                      <a:endParaRPr kumimoji="1" lang="ja-JP" altLang="en-US" sz="12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a:txBody>
                    <a:bodyPr/>
                    <a:lstStyle/>
                    <a:p>
                      <a:endParaRPr kumimoji="1" lang="ja-JP" altLang="en-US" sz="1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44182">
                <a:tc gridSpan="2" vMerge="1">
                  <a:txBody>
                    <a:bodyPr/>
                    <a:lstStyle/>
                    <a:p>
                      <a:endParaRPr kumimoji="1" lang="ja-JP" altLang="en-US" sz="11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hMerge="1" vMerge="1">
                  <a:txBody>
                    <a:bodyPr/>
                    <a:lstStyle/>
                    <a:p>
                      <a:endParaRPr kumimoji="1" lang="ja-JP" altLang="en-US"/>
                    </a:p>
                  </a:txBody>
                  <a:tcPr/>
                </a:tc>
                <a:tc>
                  <a:txBody>
                    <a:bodyPr/>
                    <a:lstStyle/>
                    <a:p>
                      <a:pPr algn="ctr"/>
                      <a:r>
                        <a:rPr kumimoji="1" lang="ja-JP" altLang="en-US" sz="1100" dirty="0" smtClean="0">
                          <a:solidFill>
                            <a:schemeClr val="tx1"/>
                          </a:solidFill>
                        </a:rPr>
                        <a:t>ＩＣＴ改善</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施設改修</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spc="-150" dirty="0" smtClean="0">
                          <a:solidFill>
                            <a:schemeClr val="tx1"/>
                          </a:solidFill>
                        </a:rPr>
                        <a:t>時間延長・時間帯改善</a:t>
                      </a:r>
                      <a:endParaRPr kumimoji="1" lang="ja-JP" altLang="en-US" sz="1100" spc="-15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サービス改善</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dirty="0" smtClean="0">
                          <a:solidFill>
                            <a:schemeClr val="tx1"/>
                          </a:solidFill>
                        </a:rPr>
                        <a:t>その他</a:t>
                      </a:r>
                      <a:endParaRPr kumimoji="1" lang="ja-JP" altLang="en-US" sz="1100" dirty="0">
                        <a:solidFill>
                          <a:schemeClr val="tx1"/>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683256">
                <a:tc>
                  <a:txBody>
                    <a:bodyPr/>
                    <a:lstStyle/>
                    <a:p>
                      <a:r>
                        <a:rPr kumimoji="1" lang="en-US" altLang="ja-JP" sz="1100" smtClean="0">
                          <a:solidFill>
                            <a:schemeClr val="tx1"/>
                          </a:solidFill>
                        </a:rPr>
                        <a:t>55</a:t>
                      </a:r>
                      <a:endParaRPr kumimoji="1" lang="ja-JP" altLang="en-US" sz="11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泉佐野丘陵緑地</a:t>
                      </a:r>
                      <a:endParaRPr lang="zh-TW" altLang="en-US"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・ﾎｰﾑﾍﾟｰｼﾞの情報発</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信を強化</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ｲﾍﾞﾝﾄ情報の充実 </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-Facebook</a:t>
                      </a:r>
                      <a:r>
                        <a:rPr lang="ja-JP" altLang="en-US" sz="1100" b="0" i="0" u="none" strike="noStrike" dirty="0" smtClean="0">
                          <a:solidFill>
                            <a:schemeClr val="tx1"/>
                          </a:solidFill>
                          <a:effectLst/>
                          <a:latin typeface="ＭＳ Ｐゴシック"/>
                        </a:rPr>
                        <a:t>開始</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en-US" altLang="ja-JP" sz="1100" b="0" i="0" u="none" strike="noStrike" dirty="0" smtClean="0">
                          <a:solidFill>
                            <a:schemeClr val="tx1"/>
                          </a:solidFill>
                          <a:effectLst/>
                          <a:latin typeface="ＭＳ Ｐゴシック"/>
                        </a:rPr>
                        <a:t>2011</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5</a:t>
                      </a:r>
                      <a:r>
                        <a:rPr lang="ja-JP" altLang="en-US" sz="1100" b="0" i="0" u="none" strike="noStrike" dirty="0" smtClean="0">
                          <a:solidFill>
                            <a:schemeClr val="tx1"/>
                          </a:solidFill>
                          <a:effectLst/>
                          <a:latin typeface="ＭＳ Ｐゴシック"/>
                        </a:rPr>
                        <a:t>月～）</a:t>
                      </a:r>
                    </a:p>
                  </a:txBody>
                  <a:tcPr marL="36000" marR="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100" dirty="0">
                        <a:solidFill>
                          <a:schemeClr val="tx1"/>
                        </a:solidFill>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・地域の団体との連携強</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化</a:t>
                      </a:r>
                      <a:endParaRPr lang="en-US" altLang="ja-JP" sz="1100" b="0" i="0" u="none" strike="noStrike" dirty="0" smtClean="0">
                        <a:solidFill>
                          <a:schemeClr val="tx1"/>
                        </a:solidFill>
                        <a:effectLst/>
                        <a:latin typeface="ＭＳ Ｐゴシック"/>
                      </a:endParaRPr>
                    </a:p>
                    <a:p>
                      <a:pPr marL="177800" marR="0" indent="-17780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－観光ボランティアによるウォーキングコース地点の一つとして指定（</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3</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177800" marR="0" indent="-17780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a:t>
                      </a:r>
                      <a:r>
                        <a:rPr lang="ja-JP" altLang="en-US" sz="1100" b="0" i="0" u="none" strike="noStrike" dirty="0" err="1" smtClean="0">
                          <a:solidFill>
                            <a:schemeClr val="tx1"/>
                          </a:solidFill>
                          <a:effectLst/>
                          <a:latin typeface="ＭＳ Ｐゴシック"/>
                        </a:rPr>
                        <a:t>ちぬ</a:t>
                      </a:r>
                      <a:r>
                        <a:rPr lang="ja-JP" altLang="en-US" sz="1100" b="0" i="0" u="none" strike="noStrike" dirty="0" smtClean="0">
                          <a:solidFill>
                            <a:schemeClr val="tx1"/>
                          </a:solidFill>
                          <a:effectLst/>
                          <a:latin typeface="ＭＳ Ｐゴシック"/>
                        </a:rPr>
                        <a:t>うみ創生神楽の公演（</a:t>
                      </a:r>
                      <a:r>
                        <a:rPr lang="en-US" altLang="ja-JP" sz="1100" b="0" i="0" u="none" strike="noStrike" dirty="0" smtClean="0">
                          <a:solidFill>
                            <a:schemeClr val="tx1"/>
                          </a:solidFill>
                          <a:effectLst/>
                          <a:latin typeface="ＭＳ Ｐゴシック"/>
                        </a:rPr>
                        <a:t>2016</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10</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177800" marR="0" indent="-17780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－府民にイベントの企画・実施を行ってもらう「えんづくりプログラム」、公園の景観づくりを行ってもらう「郷の棚田プログラム」の実施・充実（</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・広報の充実</a:t>
                      </a:r>
                      <a:endParaRPr lang="en-US" altLang="ja-JP" sz="1100" b="0" i="0" u="none" strike="noStrike" dirty="0" smtClean="0">
                        <a:solidFill>
                          <a:schemeClr val="tx1"/>
                        </a:solidFill>
                        <a:effectLst/>
                        <a:latin typeface="ＭＳ Ｐゴシック"/>
                      </a:endParaRPr>
                    </a:p>
                    <a:p>
                      <a:pPr marL="177800" marR="0" indent="-17780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－周辺市町広報紙へのイベント掲載（</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2</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177800" marR="0" indent="-17780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　－英語版案内パンフレットの試作及び外国人モニターツアーの実施（</a:t>
                      </a:r>
                      <a:r>
                        <a:rPr lang="en-US" altLang="ja-JP" sz="1100" b="0" i="0" u="none" strike="noStrike" dirty="0" smtClean="0">
                          <a:solidFill>
                            <a:schemeClr val="tx1"/>
                          </a:solidFill>
                          <a:effectLst/>
                          <a:latin typeface="ＭＳ Ｐゴシック"/>
                        </a:rPr>
                        <a:t>2018</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2</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95250" marR="0" indent="-9525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・園内ガイドの実施（</a:t>
                      </a:r>
                      <a:r>
                        <a:rPr lang="en-US" altLang="ja-JP" sz="1100" b="0" i="0" u="none" strike="noStrike" dirty="0" smtClean="0">
                          <a:solidFill>
                            <a:schemeClr val="tx1"/>
                          </a:solidFill>
                          <a:effectLst/>
                          <a:latin typeface="ＭＳ Ｐゴシック"/>
                        </a:rPr>
                        <a:t>2014</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9</a:t>
                      </a:r>
                      <a:r>
                        <a:rPr lang="ja-JP" altLang="en-US" sz="1100" b="0" i="0" u="none" strike="noStrike" dirty="0" smtClean="0">
                          <a:solidFill>
                            <a:schemeClr val="tx1"/>
                          </a:solidFill>
                          <a:effectLst/>
                          <a:latin typeface="ＭＳ Ｐゴシック"/>
                        </a:rPr>
                        <a:t>月～）、東地区ガイドツアーの実施（</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11</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85725" indent="-85725" algn="l" fontAlgn="ctr"/>
                      <a:r>
                        <a:rPr lang="ja-JP" altLang="en-US" sz="1100" b="0" i="0" u="none" strike="noStrike" dirty="0" smtClean="0">
                          <a:solidFill>
                            <a:schemeClr val="tx1"/>
                          </a:solidFill>
                          <a:effectLst/>
                          <a:latin typeface="ＭＳ Ｐゴシック"/>
                        </a:rPr>
                        <a:t>・パークセンターの掲示の充実</a:t>
                      </a:r>
                      <a:endParaRPr lang="en-US" altLang="ja-JP" sz="1100" b="0" i="0" u="none" strike="noStrike" dirty="0" smtClean="0">
                        <a:solidFill>
                          <a:schemeClr val="tx1"/>
                        </a:solidFill>
                        <a:effectLst/>
                        <a:latin typeface="ＭＳ Ｐゴシック"/>
                      </a:endParaRPr>
                    </a:p>
                    <a:p>
                      <a:pPr marL="177800" indent="-177800" algn="l" fontAlgn="ctr"/>
                      <a:r>
                        <a:rPr lang="ja-JP" altLang="en-US" sz="1100" b="0" i="0" u="none" strike="noStrike" dirty="0" smtClean="0">
                          <a:solidFill>
                            <a:schemeClr val="tx1"/>
                          </a:solidFill>
                          <a:effectLst/>
                          <a:latin typeface="ＭＳ Ｐゴシック"/>
                        </a:rPr>
                        <a:t>　－竹製楽器の展示（</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7</a:t>
                      </a:r>
                      <a:r>
                        <a:rPr lang="ja-JP" altLang="en-US" sz="1100" b="0" i="0" u="none" strike="noStrike" dirty="0" smtClean="0">
                          <a:solidFill>
                            <a:schemeClr val="tx1"/>
                          </a:solidFill>
                          <a:effectLst/>
                          <a:latin typeface="ＭＳ Ｐゴシック"/>
                        </a:rPr>
                        <a:t>月～）</a:t>
                      </a:r>
                      <a:endParaRPr lang="en-US" altLang="ja-JP" sz="1100" b="0" i="0" u="none" strike="noStrike" dirty="0" smtClean="0">
                        <a:solidFill>
                          <a:schemeClr val="tx1"/>
                        </a:solidFill>
                        <a:effectLst/>
                        <a:latin typeface="ＭＳ Ｐゴシック"/>
                      </a:endParaRPr>
                    </a:p>
                    <a:p>
                      <a:pPr marL="177800" indent="-177800" algn="l" fontAlgn="ctr"/>
                      <a:endParaRPr lang="en-US" altLang="ja-JP" sz="1100" b="0" i="0" u="none" strike="noStrike" dirty="0" smtClean="0">
                        <a:solidFill>
                          <a:schemeClr val="tx1"/>
                        </a:solidFill>
                        <a:effectLst/>
                        <a:latin typeface="ＭＳ Ｐゴシック"/>
                      </a:endParaRP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・ニーズを踏まえた新</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たなｲﾍﾞﾝﾄの企画、</a:t>
                      </a:r>
                      <a:endParaRPr kumimoji="1" lang="en-US" altLang="ja-JP" sz="1100" dirty="0" smtClean="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kumimoji="1" lang="ja-JP" altLang="en-US" sz="1100" dirty="0" smtClean="0">
                          <a:solidFill>
                            <a:schemeClr val="tx1"/>
                          </a:solidFill>
                        </a:rPr>
                        <a:t>実施</a:t>
                      </a:r>
                      <a:endParaRPr kumimoji="1" lang="en-US" altLang="ja-JP" sz="1100" dirty="0" smtClean="0">
                        <a:solidFill>
                          <a:schemeClr val="tx1"/>
                        </a:solidFill>
                      </a:endParaRPr>
                    </a:p>
                    <a:p>
                      <a:pPr marL="85725" indent="0" algn="l" fontAlgn="ctr"/>
                      <a:r>
                        <a:rPr lang="en-US" altLang="ja-JP" sz="1100" b="0" i="0" u="none" strike="noStrike" dirty="0" smtClean="0">
                          <a:solidFill>
                            <a:schemeClr val="tx1"/>
                          </a:solidFill>
                          <a:effectLst/>
                          <a:latin typeface="ＭＳ Ｐゴシック"/>
                        </a:rPr>
                        <a:t>-</a:t>
                      </a:r>
                      <a:r>
                        <a:rPr lang="ja-JP" altLang="en-US" sz="1100" b="0" i="0" u="none" strike="noStrike" dirty="0" smtClean="0">
                          <a:solidFill>
                            <a:schemeClr val="tx1"/>
                          </a:solidFill>
                          <a:effectLst/>
                          <a:latin typeface="ＭＳ Ｐゴシック"/>
                        </a:rPr>
                        <a:t>パークレンジャー養　</a:t>
                      </a:r>
                      <a:endParaRPr lang="en-US" altLang="ja-JP" sz="1100" b="0" i="0" u="none" strike="noStrike" dirty="0" smtClean="0">
                        <a:solidFill>
                          <a:schemeClr val="tx1"/>
                        </a:solidFill>
                        <a:effectLst/>
                        <a:latin typeface="ＭＳ Ｐゴシック"/>
                      </a:endParaRPr>
                    </a:p>
                    <a:p>
                      <a:pPr marL="85725" indent="0" algn="l" fontAlgn="ctr"/>
                      <a:r>
                        <a:rPr lang="ja-JP" altLang="en-US" sz="1100" b="0" i="0" u="none" strike="noStrike" baseline="0"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成講座の開催（</a:t>
                      </a:r>
                      <a:r>
                        <a:rPr lang="en-US" altLang="ja-JP" sz="1100" b="0" i="0" u="none" strike="noStrike" dirty="0" smtClean="0">
                          <a:solidFill>
                            <a:schemeClr val="tx1"/>
                          </a:solidFill>
                          <a:effectLst/>
                          <a:latin typeface="ＭＳ Ｐゴシック"/>
                        </a:rPr>
                        <a:t>2015</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9</a:t>
                      </a:r>
                      <a:r>
                        <a:rPr lang="ja-JP" altLang="en-US" sz="1100" b="0" i="0" u="none" strike="noStrike" dirty="0" smtClean="0">
                          <a:solidFill>
                            <a:schemeClr val="tx1"/>
                          </a:solidFill>
                          <a:effectLst/>
                          <a:latin typeface="ＭＳ Ｐゴシック"/>
                        </a:rPr>
                        <a:t>月～）など</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ＭＳ Ｐゴシック"/>
                        </a:rPr>
                        <a:t>－公園ボランティア</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によるイベントの充</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実（夏休みの自由</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研究に利用できる</a:t>
                      </a:r>
                      <a:endParaRPr lang="en-US" altLang="ja-JP" sz="1100" b="0" i="0" u="none" strike="noStrike" dirty="0" smtClean="0">
                        <a:solidFill>
                          <a:schemeClr val="tx1"/>
                        </a:solidFill>
                        <a:effectLst/>
                        <a:latin typeface="ＭＳ Ｐゴシック"/>
                      </a:endParaRPr>
                    </a:p>
                    <a:p>
                      <a:pPr marL="85725"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ＭＳ Ｐゴシック"/>
                        </a:rPr>
                        <a:t> </a:t>
                      </a:r>
                      <a:r>
                        <a:rPr lang="ja-JP" altLang="en-US" sz="1100" b="0" i="0" u="none" strike="noStrike" dirty="0" smtClean="0">
                          <a:solidFill>
                            <a:schemeClr val="tx1"/>
                          </a:solidFill>
                          <a:effectLst/>
                          <a:latin typeface="ＭＳ Ｐゴシック"/>
                        </a:rPr>
                        <a:t>キアゲハの飼育 （</a:t>
                      </a:r>
                      <a:r>
                        <a:rPr lang="en-US" altLang="ja-JP" sz="1100" b="0" i="0" u="none" strike="noStrike" dirty="0" smtClean="0">
                          <a:solidFill>
                            <a:schemeClr val="tx1"/>
                          </a:solidFill>
                          <a:effectLst/>
                          <a:latin typeface="ＭＳ Ｐゴシック"/>
                        </a:rPr>
                        <a:t>2017</a:t>
                      </a:r>
                      <a:r>
                        <a:rPr lang="ja-JP" altLang="en-US" sz="1100" b="0" i="0" u="none" strike="noStrike" dirty="0" smtClean="0">
                          <a:solidFill>
                            <a:schemeClr val="tx1"/>
                          </a:solidFill>
                          <a:effectLst/>
                          <a:latin typeface="ＭＳ Ｐゴシック"/>
                        </a:rPr>
                        <a:t>年</a:t>
                      </a:r>
                      <a:r>
                        <a:rPr lang="en-US" altLang="ja-JP" sz="1100" b="0" i="0" u="none" strike="noStrike" dirty="0" smtClean="0">
                          <a:solidFill>
                            <a:schemeClr val="tx1"/>
                          </a:solidFill>
                          <a:effectLst/>
                          <a:latin typeface="ＭＳ Ｐゴシック"/>
                        </a:rPr>
                        <a:t>8</a:t>
                      </a:r>
                      <a:r>
                        <a:rPr lang="ja-JP" altLang="en-US" sz="1100" b="0" i="0" u="none" strike="noStrike" dirty="0" smtClean="0">
                          <a:solidFill>
                            <a:schemeClr val="tx1"/>
                          </a:solidFill>
                          <a:effectLst/>
                          <a:latin typeface="ＭＳ Ｐゴシック"/>
                        </a:rPr>
                        <a:t>月）等）</a:t>
                      </a:r>
                    </a:p>
                  </a:txBody>
                  <a:tcPr marL="36000" marR="36000">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タイトル 1"/>
          <p:cNvSpPr txBox="1">
            <a:spLocks/>
          </p:cNvSpPr>
          <p:nvPr/>
        </p:nvSpPr>
        <p:spPr>
          <a:xfrm>
            <a:off x="107504" y="14661"/>
            <a:ext cx="5760640" cy="34605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u="sng" dirty="0" smtClean="0">
                <a:latin typeface="ＭＳ Ｐゴシック" panose="020B0600070205080204" pitchFamily="50" charset="-128"/>
                <a:ea typeface="ＭＳ Ｐゴシック" panose="020B0600070205080204" pitchFamily="50" charset="-128"/>
              </a:rPr>
              <a:t>■公の施設等のサービス改善の取組（予定を含む）</a:t>
            </a:r>
            <a:endParaRPr lang="ja-JP" altLang="en-US" sz="1600" u="sng"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145</a:t>
            </a:fld>
            <a:endParaRPr kumimoji="1" lang="ja-JP" altLang="en-US"/>
          </a:p>
        </p:txBody>
      </p:sp>
    </p:spTree>
    <p:extLst>
      <p:ext uri="{BB962C8B-B14F-4D97-AF65-F5344CB8AC3E}">
        <p14:creationId xmlns:p14="http://schemas.microsoft.com/office/powerpoint/2010/main" val="37834286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９．</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Ⅳ</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８</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業務執行の刷新</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市町村との連携強化</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151666" y="573112"/>
          <a:ext cx="8668808" cy="6156960"/>
        </p:xfrm>
        <a:graphic>
          <a:graphicData uri="http://schemas.openxmlformats.org/drawingml/2006/table">
            <a:tbl>
              <a:tblPr firstRow="1" bandRow="1">
                <a:tableStyleId>{5940675A-B579-460E-94D1-54222C63F5DA}</a:tableStyleId>
              </a:tblPr>
              <a:tblGrid>
                <a:gridCol w="2167202">
                  <a:extLst>
                    <a:ext uri="{9D8B030D-6E8A-4147-A177-3AD203B41FA5}">
                      <a16:colId xmlns:a16="http://schemas.microsoft.com/office/drawing/2014/main" val="20000"/>
                    </a:ext>
                  </a:extLst>
                </a:gridCol>
                <a:gridCol w="2167202">
                  <a:extLst>
                    <a:ext uri="{9D8B030D-6E8A-4147-A177-3AD203B41FA5}">
                      <a16:colId xmlns:a16="http://schemas.microsoft.com/office/drawing/2014/main" val="20001"/>
                    </a:ext>
                  </a:extLst>
                </a:gridCol>
                <a:gridCol w="2167202">
                  <a:extLst>
                    <a:ext uri="{9D8B030D-6E8A-4147-A177-3AD203B41FA5}">
                      <a16:colId xmlns:a16="http://schemas.microsoft.com/office/drawing/2014/main" val="20002"/>
                    </a:ext>
                  </a:extLst>
                </a:gridCol>
                <a:gridCol w="2167202">
                  <a:extLst>
                    <a:ext uri="{9D8B030D-6E8A-4147-A177-3AD203B41FA5}">
                      <a16:colId xmlns:a16="http://schemas.microsoft.com/office/drawing/2014/main" val="20003"/>
                    </a:ext>
                  </a:extLst>
                </a:gridCol>
              </a:tblGrid>
              <a:tr h="34932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239804">
                <a:tc rowSpan="2">
                  <a:txBody>
                    <a:bodyPr/>
                    <a:lstStyle/>
                    <a:p>
                      <a:pPr marL="342900" indent="-342900">
                        <a:buAutoNum type="circleNumDbPlain"/>
                      </a:pPr>
                      <a:r>
                        <a:rPr kumimoji="1" lang="ja-JP" altLang="en-US" sz="1400" dirty="0" smtClean="0">
                          <a:solidFill>
                            <a:schemeClr val="tx1"/>
                          </a:solidFill>
                        </a:rPr>
                        <a:t>府内市町村間の広域</a:t>
                      </a:r>
                      <a:endParaRPr kumimoji="1" lang="en-US" altLang="ja-JP" sz="1400" dirty="0" smtClean="0">
                        <a:solidFill>
                          <a:schemeClr val="tx1"/>
                        </a:solidFill>
                      </a:endParaRPr>
                    </a:p>
                    <a:p>
                      <a:pPr marL="0" indent="0">
                        <a:buNone/>
                      </a:pPr>
                      <a:r>
                        <a:rPr kumimoji="1" lang="ja-JP" altLang="en-US" sz="1400" dirty="0" smtClean="0">
                          <a:solidFill>
                            <a:schemeClr val="tx1"/>
                          </a:solidFill>
                        </a:rPr>
                        <a:t>　連携等への支援</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市町村が身近な行サービスを総合的に担うため、基礎自治機能の充実・強化を図る。</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rowSpan="2">
                  <a:txBody>
                    <a:bodyPr/>
                    <a:lstStyle/>
                    <a:p>
                      <a:pPr marL="342900" indent="-342900">
                        <a:buAutoNum type="circleNumDbPlain"/>
                      </a:pPr>
                      <a:r>
                        <a:rPr kumimoji="1" lang="ja-JP" altLang="en-US" sz="1400" dirty="0" smtClean="0">
                          <a:solidFill>
                            <a:schemeClr val="tx1"/>
                          </a:solidFill>
                        </a:rPr>
                        <a:t>市町村が、地域の実</a:t>
                      </a:r>
                      <a:endParaRPr kumimoji="1" lang="en-US" altLang="ja-JP" sz="1400" dirty="0" smtClean="0">
                        <a:solidFill>
                          <a:schemeClr val="tx1"/>
                        </a:solidFill>
                      </a:endParaRPr>
                    </a:p>
                    <a:p>
                      <a:pPr marL="0" indent="0">
                        <a:buNone/>
                      </a:pPr>
                      <a:r>
                        <a:rPr kumimoji="1" lang="ja-JP" altLang="en-US" sz="1400" dirty="0" smtClean="0">
                          <a:solidFill>
                            <a:schemeClr val="tx1"/>
                          </a:solidFill>
                        </a:rPr>
                        <a:t>　情に応じて自らの責任と</a:t>
                      </a:r>
                      <a:endParaRPr kumimoji="1" lang="en-US" altLang="ja-JP" sz="1400" dirty="0" smtClean="0">
                        <a:solidFill>
                          <a:schemeClr val="tx1"/>
                        </a:solidFill>
                      </a:endParaRPr>
                    </a:p>
                    <a:p>
                      <a:pPr marL="0" indent="0">
                        <a:buNone/>
                      </a:pPr>
                      <a:r>
                        <a:rPr kumimoji="1" lang="ja-JP" altLang="en-US" sz="1400" dirty="0" smtClean="0">
                          <a:solidFill>
                            <a:schemeClr val="tx1"/>
                          </a:solidFill>
                        </a:rPr>
                        <a:t>　判断で、住民に身近な</a:t>
                      </a:r>
                      <a:endParaRPr kumimoji="1" lang="en-US" altLang="ja-JP" sz="1400" dirty="0" smtClean="0">
                        <a:solidFill>
                          <a:schemeClr val="tx1"/>
                        </a:solidFill>
                      </a:endParaRPr>
                    </a:p>
                    <a:p>
                      <a:pPr marL="0" indent="0">
                        <a:buNone/>
                      </a:pPr>
                      <a:r>
                        <a:rPr kumimoji="1" lang="ja-JP" altLang="en-US" sz="1400" dirty="0" smtClean="0">
                          <a:solidFill>
                            <a:schemeClr val="tx1"/>
                          </a:solidFill>
                        </a:rPr>
                        <a:t>　サービスを提供すること</a:t>
                      </a:r>
                      <a:endParaRPr kumimoji="1" lang="en-US" altLang="ja-JP" sz="1400" dirty="0" smtClean="0">
                        <a:solidFill>
                          <a:schemeClr val="tx1"/>
                        </a:solidFill>
                      </a:endParaRPr>
                    </a:p>
                    <a:p>
                      <a:pPr marL="0" indent="0">
                        <a:buNone/>
                      </a:pPr>
                      <a:r>
                        <a:rPr kumimoji="1" lang="ja-JP" altLang="en-US" sz="1400" dirty="0" smtClean="0">
                          <a:solidFill>
                            <a:schemeClr val="tx1"/>
                          </a:solidFill>
                        </a:rPr>
                        <a:t>　が、基礎自治機能の充</a:t>
                      </a:r>
                      <a:endParaRPr kumimoji="1" lang="en-US" altLang="ja-JP" sz="1400" dirty="0" smtClean="0">
                        <a:solidFill>
                          <a:schemeClr val="tx1"/>
                        </a:solidFill>
                      </a:endParaRPr>
                    </a:p>
                    <a:p>
                      <a:pPr marL="0" indent="0">
                        <a:buNone/>
                      </a:pPr>
                      <a:r>
                        <a:rPr kumimoji="1" lang="ja-JP" altLang="en-US" sz="1400" dirty="0" smtClean="0">
                          <a:solidFill>
                            <a:schemeClr val="tx1"/>
                          </a:solidFill>
                        </a:rPr>
                        <a:t>　実・　強化につながる。</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①　事務処理特例制度を</a:t>
                      </a:r>
                      <a:endParaRPr kumimoji="1" lang="en-US" altLang="ja-JP" sz="1400" dirty="0" smtClean="0">
                        <a:solidFill>
                          <a:schemeClr val="tx1"/>
                        </a:solidFill>
                      </a:endParaRPr>
                    </a:p>
                    <a:p>
                      <a:pPr marL="0" indent="0"/>
                      <a:r>
                        <a:rPr kumimoji="1" lang="ja-JP" altLang="en-US" sz="1400" dirty="0" smtClean="0">
                          <a:solidFill>
                            <a:schemeClr val="tx1"/>
                          </a:solidFill>
                        </a:rPr>
                        <a:t>　活用し、</a:t>
                      </a:r>
                      <a:r>
                        <a:rPr kumimoji="1" lang="en-US" altLang="ja-JP" sz="1400" dirty="0" smtClean="0">
                          <a:solidFill>
                            <a:schemeClr val="tx1"/>
                          </a:solidFill>
                        </a:rPr>
                        <a:t>2010</a:t>
                      </a:r>
                      <a:r>
                        <a:rPr kumimoji="1" lang="ja-JP" altLang="en-US" sz="1400" dirty="0" smtClean="0">
                          <a:solidFill>
                            <a:schemeClr val="tx1"/>
                          </a:solidFill>
                        </a:rPr>
                        <a:t>年度から、</a:t>
                      </a:r>
                      <a:endParaRPr kumimoji="1" lang="en-US" altLang="ja-JP" sz="1400" dirty="0" smtClean="0">
                        <a:solidFill>
                          <a:schemeClr val="tx1"/>
                        </a:solidFill>
                      </a:endParaRPr>
                    </a:p>
                    <a:p>
                      <a:pPr marL="0" indent="0"/>
                      <a:r>
                        <a:rPr kumimoji="1" lang="ja-JP" altLang="en-US" sz="1400" dirty="0" smtClean="0">
                          <a:solidFill>
                            <a:schemeClr val="tx1"/>
                          </a:solidFill>
                        </a:rPr>
                        <a:t>　全市町村（政令市を除く）</a:t>
                      </a:r>
                      <a:endParaRPr kumimoji="1" lang="en-US" altLang="ja-JP" sz="1400" dirty="0" smtClean="0">
                        <a:solidFill>
                          <a:schemeClr val="tx1"/>
                        </a:solidFill>
                      </a:endParaRPr>
                    </a:p>
                    <a:p>
                      <a:pPr marL="0" indent="0"/>
                      <a:r>
                        <a:rPr kumimoji="1" lang="ja-JP" altLang="en-US" sz="1400" dirty="0" smtClean="0">
                          <a:solidFill>
                            <a:schemeClr val="tx1"/>
                          </a:solidFill>
                        </a:rPr>
                        <a:t>　に対する特例市の権限</a:t>
                      </a:r>
                      <a:endParaRPr kumimoji="1" lang="en-US" altLang="ja-JP" sz="1400" dirty="0" smtClean="0">
                        <a:solidFill>
                          <a:schemeClr val="tx1"/>
                        </a:solidFill>
                      </a:endParaRPr>
                    </a:p>
                    <a:p>
                      <a:pPr marL="0" indent="0"/>
                      <a:r>
                        <a:rPr kumimoji="1" lang="ja-JP" altLang="en-US" sz="1400" dirty="0" smtClean="0">
                          <a:solidFill>
                            <a:schemeClr val="tx1"/>
                          </a:solidFill>
                        </a:rPr>
                        <a:t>　及び国の一次勧告事務</a:t>
                      </a:r>
                      <a:endParaRPr kumimoji="1" lang="en-US" altLang="ja-JP" sz="1400" dirty="0" smtClean="0">
                        <a:solidFill>
                          <a:schemeClr val="tx1"/>
                        </a:solidFill>
                      </a:endParaRPr>
                    </a:p>
                    <a:p>
                      <a:pPr marL="0" indent="0"/>
                      <a:r>
                        <a:rPr kumimoji="1" lang="ja-JP" altLang="en-US" sz="1400" dirty="0" smtClean="0">
                          <a:solidFill>
                            <a:schemeClr val="tx1"/>
                          </a:solidFill>
                        </a:rPr>
                        <a:t>　を中心とした「特例市並</a:t>
                      </a:r>
                      <a:endParaRPr kumimoji="1" lang="en-US" altLang="ja-JP" sz="1400" dirty="0" smtClean="0">
                        <a:solidFill>
                          <a:schemeClr val="tx1"/>
                        </a:solidFill>
                      </a:endParaRPr>
                    </a:p>
                    <a:p>
                      <a:pPr marL="0" indent="0"/>
                      <a:r>
                        <a:rPr kumimoji="1" lang="ja-JP" altLang="en-US" sz="1400" dirty="0" smtClean="0">
                          <a:solidFill>
                            <a:schemeClr val="tx1"/>
                          </a:solidFill>
                        </a:rPr>
                        <a:t>　みの権限移譲」を推進</a:t>
                      </a:r>
                      <a:endParaRPr kumimoji="1" lang="en-US" altLang="ja-JP" sz="1400" dirty="0" smtClean="0">
                        <a:solidFill>
                          <a:schemeClr val="tx1"/>
                        </a:solidFill>
                      </a:endParaRPr>
                    </a:p>
                    <a:p>
                      <a:pPr marL="0" indent="0"/>
                      <a:r>
                        <a:rPr kumimoji="1" lang="ja-JP" altLang="en-US" sz="1400" dirty="0" smtClean="0">
                          <a:solidFill>
                            <a:schemeClr val="tx1"/>
                          </a:solidFill>
                        </a:rPr>
                        <a:t>　　</a:t>
                      </a:r>
                      <a:endParaRPr kumimoji="1" lang="en-US" altLang="ja-JP" sz="1400" dirty="0" smtClean="0">
                        <a:solidFill>
                          <a:schemeClr val="tx1"/>
                        </a:solidFill>
                      </a:endParaRPr>
                    </a:p>
                    <a:p>
                      <a:pPr marL="0" indent="0"/>
                      <a:r>
                        <a:rPr kumimoji="1" lang="ja-JP" altLang="en-US" sz="1400" dirty="0" smtClean="0">
                          <a:solidFill>
                            <a:schemeClr val="tx1"/>
                          </a:solidFill>
                        </a:rPr>
                        <a:t>　　　事務の共同処理制度</a:t>
                      </a:r>
                      <a:endParaRPr kumimoji="1" lang="en-US" altLang="ja-JP" sz="1400" dirty="0" smtClean="0">
                        <a:solidFill>
                          <a:schemeClr val="tx1"/>
                        </a:solidFill>
                      </a:endParaRPr>
                    </a:p>
                    <a:p>
                      <a:pPr marL="0" indent="0"/>
                      <a:r>
                        <a:rPr kumimoji="1" lang="ja-JP" altLang="en-US" sz="1400" dirty="0" smtClean="0">
                          <a:solidFill>
                            <a:schemeClr val="tx1"/>
                          </a:solidFill>
                        </a:rPr>
                        <a:t>　等を活用し、市町村間の</a:t>
                      </a:r>
                      <a:endParaRPr kumimoji="1" lang="en-US" altLang="ja-JP" sz="1400" dirty="0" smtClean="0">
                        <a:solidFill>
                          <a:schemeClr val="tx1"/>
                        </a:solidFill>
                      </a:endParaRPr>
                    </a:p>
                    <a:p>
                      <a:pPr marL="0" indent="0"/>
                      <a:r>
                        <a:rPr kumimoji="1" lang="ja-JP" altLang="en-US" sz="1400" dirty="0" smtClean="0">
                          <a:solidFill>
                            <a:schemeClr val="tx1"/>
                          </a:solidFill>
                        </a:rPr>
                        <a:t>　広域連携を推進。</a:t>
                      </a:r>
                      <a:endParaRPr kumimoji="1" lang="en-US" altLang="ja-JP" sz="12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r>
                        <a:rPr kumimoji="1" lang="ja-JP" altLang="en-US" sz="1400" dirty="0" smtClean="0">
                          <a:solidFill>
                            <a:schemeClr val="tx1"/>
                          </a:solidFill>
                        </a:rPr>
                        <a:t>①　基礎自治体の充実・</a:t>
                      </a:r>
                      <a:endParaRPr kumimoji="1" lang="en-US" altLang="ja-JP" sz="1400" dirty="0" smtClean="0">
                        <a:solidFill>
                          <a:schemeClr val="tx1"/>
                        </a:solidFill>
                      </a:endParaRPr>
                    </a:p>
                    <a:p>
                      <a:pPr marL="0" indent="0"/>
                      <a:r>
                        <a:rPr kumimoji="1" lang="ja-JP" altLang="en-US" sz="1400" dirty="0" smtClean="0">
                          <a:solidFill>
                            <a:schemeClr val="tx1"/>
                          </a:solidFill>
                        </a:rPr>
                        <a:t>　強化が図られた。</a:t>
                      </a:r>
                      <a:endParaRPr kumimoji="1" lang="en-US" altLang="ja-JP" sz="1400" dirty="0" smtClean="0">
                        <a:solidFill>
                          <a:schemeClr val="tx1"/>
                        </a:solidFill>
                      </a:endParaRPr>
                    </a:p>
                    <a:p>
                      <a:pPr marL="0" indent="0"/>
                      <a:endParaRPr kumimoji="1" lang="en-US" altLang="ja-JP" sz="1200" dirty="0" smtClean="0">
                        <a:solidFill>
                          <a:schemeClr val="tx1"/>
                        </a:solidFill>
                      </a:endParaRPr>
                    </a:p>
                    <a:p>
                      <a:pPr marL="0" indent="0"/>
                      <a:r>
                        <a:rPr kumimoji="1" lang="en-US" altLang="ja-JP" sz="1200" dirty="0" smtClean="0">
                          <a:solidFill>
                            <a:schemeClr val="tx1"/>
                          </a:solidFill>
                        </a:rPr>
                        <a:t>-</a:t>
                      </a:r>
                      <a:r>
                        <a:rPr kumimoji="1" lang="ja-JP" altLang="en-US" sz="1200" dirty="0" smtClean="0">
                          <a:solidFill>
                            <a:schemeClr val="tx1"/>
                          </a:solidFill>
                        </a:rPr>
                        <a:t>権限移譲の実施状況</a:t>
                      </a:r>
                      <a:endParaRPr kumimoji="1" lang="en-US" altLang="ja-JP" sz="1200" dirty="0" smtClean="0">
                        <a:solidFill>
                          <a:schemeClr val="tx1"/>
                        </a:solidFill>
                      </a:endParaRPr>
                    </a:p>
                    <a:p>
                      <a:r>
                        <a:rPr kumimoji="1" lang="ja-JP" altLang="en-US" sz="1200" dirty="0" smtClean="0">
                          <a:solidFill>
                            <a:schemeClr val="tx1"/>
                          </a:solidFill>
                        </a:rPr>
                        <a:t>・ </a:t>
                      </a:r>
                      <a:r>
                        <a:rPr kumimoji="1" lang="en-US" altLang="ja-JP" sz="1200" dirty="0" smtClean="0">
                          <a:solidFill>
                            <a:schemeClr val="tx1"/>
                          </a:solidFill>
                        </a:rPr>
                        <a:t>781</a:t>
                      </a:r>
                      <a:r>
                        <a:rPr kumimoji="1" lang="ja-JP" altLang="en-US" sz="1200" dirty="0" smtClean="0">
                          <a:solidFill>
                            <a:schemeClr val="tx1"/>
                          </a:solidFill>
                        </a:rPr>
                        <a:t>条項（</a:t>
                      </a:r>
                      <a:r>
                        <a:rPr kumimoji="1" lang="en-US" altLang="ja-JP" sz="1200" dirty="0" smtClean="0">
                          <a:solidFill>
                            <a:schemeClr val="tx1"/>
                          </a:solidFill>
                        </a:rPr>
                        <a:t>2009</a:t>
                      </a:r>
                      <a:r>
                        <a:rPr kumimoji="1" lang="ja-JP" altLang="en-US" sz="1200" dirty="0" smtClean="0">
                          <a:solidFill>
                            <a:schemeClr val="tx1"/>
                          </a:solidFill>
                        </a:rPr>
                        <a:t>年度）</a:t>
                      </a:r>
                      <a:endParaRPr kumimoji="1" lang="en-US" altLang="ja-JP" sz="1200" dirty="0" smtClean="0">
                        <a:solidFill>
                          <a:schemeClr val="tx1"/>
                        </a:solidFill>
                      </a:endParaRPr>
                    </a:p>
                    <a:p>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全国</a:t>
                      </a:r>
                      <a:r>
                        <a:rPr kumimoji="1" lang="en-US" altLang="ja-JP" sz="1200" dirty="0" smtClean="0">
                          <a:solidFill>
                            <a:schemeClr val="tx1"/>
                          </a:solidFill>
                        </a:rPr>
                        <a:t>15</a:t>
                      </a:r>
                      <a:r>
                        <a:rPr kumimoji="1" lang="ja-JP" altLang="en-US" sz="1200" dirty="0" smtClean="0">
                          <a:solidFill>
                            <a:schemeClr val="tx1"/>
                          </a:solidFill>
                        </a:rPr>
                        <a:t>位</a:t>
                      </a:r>
                      <a:r>
                        <a:rPr kumimoji="1" lang="en-US" altLang="ja-JP" sz="1200" dirty="0" smtClean="0">
                          <a:solidFill>
                            <a:schemeClr val="tx1"/>
                          </a:solidFill>
                        </a:rPr>
                        <a:t>】</a:t>
                      </a:r>
                    </a:p>
                    <a:p>
                      <a:r>
                        <a:rPr kumimoji="1" lang="ja-JP" altLang="en-US" sz="1200" dirty="0" smtClean="0">
                          <a:solidFill>
                            <a:schemeClr val="tx1"/>
                          </a:solidFill>
                        </a:rPr>
                        <a:t>　　　　　↓</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2,390</a:t>
                      </a:r>
                      <a:r>
                        <a:rPr kumimoji="1" lang="ja-JP" altLang="en-US" sz="1200" dirty="0" smtClean="0">
                          <a:solidFill>
                            <a:schemeClr val="tx1"/>
                          </a:solidFill>
                        </a:rPr>
                        <a:t>条項（</a:t>
                      </a:r>
                      <a:r>
                        <a:rPr kumimoji="1" lang="en-US" altLang="ja-JP" sz="1200" dirty="0" smtClean="0">
                          <a:solidFill>
                            <a:schemeClr val="tx1"/>
                          </a:solidFill>
                        </a:rPr>
                        <a:t>2018</a:t>
                      </a:r>
                      <a:r>
                        <a:rPr kumimoji="1" lang="ja-JP" altLang="en-US" sz="1200" dirty="0" smtClean="0">
                          <a:solidFill>
                            <a:schemeClr val="tx1"/>
                          </a:solidFill>
                        </a:rPr>
                        <a:t>年度）</a:t>
                      </a:r>
                      <a:endParaRPr kumimoji="1" lang="en-US" altLang="ja-JP" sz="1200" dirty="0" smtClean="0">
                        <a:solidFill>
                          <a:schemeClr val="tx1"/>
                        </a:solidFill>
                      </a:endParaRPr>
                    </a:p>
                    <a:p>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全国</a:t>
                      </a:r>
                      <a:r>
                        <a:rPr kumimoji="1" lang="en-US" altLang="ja-JP" sz="1200" dirty="0" smtClean="0">
                          <a:solidFill>
                            <a:schemeClr val="tx1"/>
                          </a:solidFill>
                        </a:rPr>
                        <a:t>1</a:t>
                      </a:r>
                      <a:r>
                        <a:rPr kumimoji="1" lang="ja-JP" altLang="en-US" sz="1200" dirty="0" smtClean="0">
                          <a:solidFill>
                            <a:schemeClr val="tx1"/>
                          </a:solidFill>
                        </a:rPr>
                        <a:t>位</a:t>
                      </a:r>
                      <a:r>
                        <a:rPr kumimoji="1" lang="en-US" altLang="ja-JP" sz="1200" dirty="0" smtClean="0">
                          <a:solidFill>
                            <a:schemeClr val="tx1"/>
                          </a:solidFill>
                        </a:rPr>
                        <a:t>】 </a:t>
                      </a:r>
                      <a:r>
                        <a:rPr kumimoji="1" lang="en-US" altLang="ja-JP" sz="1100" dirty="0" smtClean="0">
                          <a:solidFill>
                            <a:schemeClr val="tx1"/>
                          </a:solidFill>
                        </a:rPr>
                        <a:t>※2012</a:t>
                      </a:r>
                      <a:r>
                        <a:rPr kumimoji="1" lang="ja-JP" altLang="en-US" sz="1100" dirty="0" smtClean="0">
                          <a:solidFill>
                            <a:schemeClr val="tx1"/>
                          </a:solidFill>
                        </a:rPr>
                        <a:t>年度～現在</a:t>
                      </a:r>
                      <a:endParaRPr kumimoji="1" lang="en-US" altLang="ja-JP" sz="1200" dirty="0" smtClean="0">
                        <a:solidFill>
                          <a:schemeClr val="tx1"/>
                        </a:solidFill>
                      </a:endParaRPr>
                    </a:p>
                    <a:p>
                      <a:pPr marL="92075" indent="-92075"/>
                      <a:r>
                        <a:rPr kumimoji="1" lang="ja-JP" altLang="en-US" sz="1400" dirty="0" smtClean="0">
                          <a:solidFill>
                            <a:schemeClr val="tx1"/>
                          </a:solidFill>
                        </a:rPr>
                        <a:t>・</a:t>
                      </a:r>
                      <a:r>
                        <a:rPr kumimoji="1" lang="ja-JP" altLang="en-US" sz="1200" dirty="0" smtClean="0">
                          <a:solidFill>
                            <a:schemeClr val="tx1"/>
                          </a:solidFill>
                        </a:rPr>
                        <a:t>府から提案した事務の</a:t>
                      </a:r>
                      <a:endParaRPr kumimoji="1" lang="en-US" altLang="ja-JP" sz="1200" dirty="0" smtClean="0">
                        <a:solidFill>
                          <a:schemeClr val="tx1"/>
                        </a:solidFill>
                      </a:endParaRPr>
                    </a:p>
                    <a:p>
                      <a:pPr marL="92075" indent="-92075"/>
                      <a:r>
                        <a:rPr kumimoji="1" lang="ja-JP" altLang="en-US" sz="1200" dirty="0" smtClean="0">
                          <a:solidFill>
                            <a:schemeClr val="tx1"/>
                          </a:solidFill>
                        </a:rPr>
                        <a:t>　約９割が市町村に移譲された。</a:t>
                      </a:r>
                      <a:endParaRPr kumimoji="1" lang="en-US" altLang="ja-JP" sz="1200" dirty="0" smtClean="0">
                        <a:solidFill>
                          <a:schemeClr val="tx1"/>
                        </a:solidFill>
                      </a:endParaRPr>
                    </a:p>
                    <a:p>
                      <a:pPr marL="92075" indent="-92075"/>
                      <a:endParaRPr kumimoji="1" lang="en-US" altLang="ja-JP" sz="1200" dirty="0" smtClean="0">
                        <a:solidFill>
                          <a:schemeClr val="tx1"/>
                        </a:solidFill>
                      </a:endParaRPr>
                    </a:p>
                    <a:p>
                      <a:pPr marL="92075" indent="-92075"/>
                      <a:r>
                        <a:rPr kumimoji="1" lang="en-US" altLang="ja-JP" sz="1200" dirty="0" smtClean="0">
                          <a:solidFill>
                            <a:schemeClr val="tx1"/>
                          </a:solidFill>
                        </a:rPr>
                        <a:t> -</a:t>
                      </a:r>
                      <a:r>
                        <a:rPr kumimoji="1" lang="ja-JP" altLang="en-US" sz="1200" dirty="0" smtClean="0">
                          <a:solidFill>
                            <a:schemeClr val="tx1"/>
                          </a:solidFill>
                        </a:rPr>
                        <a:t>中核市移行の実現</a:t>
                      </a:r>
                      <a:endParaRPr kumimoji="1" lang="en-US" altLang="ja-JP" sz="1200" dirty="0" smtClean="0">
                        <a:solidFill>
                          <a:schemeClr val="tx1"/>
                        </a:solidFill>
                      </a:endParaRPr>
                    </a:p>
                    <a:p>
                      <a:pPr marL="92075" indent="-92075"/>
                      <a:r>
                        <a:rPr kumimoji="1" lang="ja-JP" altLang="en-US" sz="1200" dirty="0" smtClean="0">
                          <a:solidFill>
                            <a:schemeClr val="tx1"/>
                          </a:solidFill>
                        </a:rPr>
                        <a:t>　・</a:t>
                      </a:r>
                      <a:r>
                        <a:rPr kumimoji="1" lang="en-US" altLang="ja-JP" sz="1200" dirty="0" smtClean="0">
                          <a:solidFill>
                            <a:schemeClr val="tx1"/>
                          </a:solidFill>
                        </a:rPr>
                        <a:t>2012</a:t>
                      </a:r>
                      <a:r>
                        <a:rPr kumimoji="1" lang="ja-JP" altLang="en-US" sz="1200" dirty="0" smtClean="0">
                          <a:solidFill>
                            <a:schemeClr val="tx1"/>
                          </a:solidFill>
                        </a:rPr>
                        <a:t>年以降、新たに３市</a:t>
                      </a:r>
                      <a:endParaRPr kumimoji="1" lang="en-US" altLang="ja-JP" sz="1200" dirty="0" smtClean="0">
                        <a:solidFill>
                          <a:schemeClr val="tx1"/>
                        </a:solidFill>
                      </a:endParaRPr>
                    </a:p>
                    <a:p>
                      <a:pPr marL="92075" indent="-92075"/>
                      <a:r>
                        <a:rPr kumimoji="1" lang="ja-JP" altLang="en-US" sz="1200" dirty="0" smtClean="0">
                          <a:solidFill>
                            <a:schemeClr val="tx1"/>
                          </a:solidFill>
                        </a:rPr>
                        <a:t>　　（豊中市、枚方市、八尾市）</a:t>
                      </a:r>
                      <a:endParaRPr kumimoji="1" lang="en-US" altLang="ja-JP" sz="1200" dirty="0" smtClean="0">
                        <a:solidFill>
                          <a:schemeClr val="tx1"/>
                        </a:solidFill>
                      </a:endParaRPr>
                    </a:p>
                    <a:p>
                      <a:pPr marL="92075" indent="-92075"/>
                      <a:r>
                        <a:rPr kumimoji="1" lang="ja-JP" altLang="en-US" sz="1200" dirty="0" smtClean="0">
                          <a:solidFill>
                            <a:schemeClr val="tx1"/>
                          </a:solidFill>
                        </a:rPr>
                        <a:t>　　が中核市に移行</a:t>
                      </a:r>
                      <a:endParaRPr kumimoji="1" lang="en-US" altLang="ja-JP" sz="1200" dirty="0" smtClean="0">
                        <a:solidFill>
                          <a:schemeClr val="tx1"/>
                        </a:solidFill>
                      </a:endParaRPr>
                    </a:p>
                    <a:p>
                      <a:pPr marL="92075" indent="-92075"/>
                      <a:r>
                        <a:rPr kumimoji="1" lang="ja-JP" altLang="en-US" sz="1200" dirty="0" smtClean="0">
                          <a:solidFill>
                            <a:schemeClr val="tx1"/>
                          </a:solidFill>
                        </a:rPr>
                        <a:t>　　→府内の中核市数は計５市</a:t>
                      </a:r>
                      <a:endParaRPr kumimoji="1" lang="en-US" altLang="ja-JP" sz="1200" dirty="0" smtClean="0">
                        <a:solidFill>
                          <a:schemeClr val="tx1"/>
                        </a:solidFill>
                      </a:endParaRPr>
                    </a:p>
                    <a:p>
                      <a:pPr marL="92075" indent="-92075"/>
                      <a:r>
                        <a:rPr kumimoji="1" lang="ja-JP" altLang="en-US" sz="1200" dirty="0" smtClean="0">
                          <a:solidFill>
                            <a:schemeClr val="tx1"/>
                          </a:solidFill>
                        </a:rPr>
                        <a:t>　　　と</a:t>
                      </a:r>
                      <a:r>
                        <a:rPr kumimoji="1" lang="en-US" altLang="ja-JP" sz="1200" dirty="0" smtClean="0">
                          <a:solidFill>
                            <a:schemeClr val="tx1"/>
                          </a:solidFill>
                        </a:rPr>
                        <a:t>【</a:t>
                      </a:r>
                      <a:r>
                        <a:rPr kumimoji="1" lang="ja-JP" altLang="en-US" sz="1200" dirty="0" smtClean="0">
                          <a:solidFill>
                            <a:schemeClr val="tx1"/>
                          </a:solidFill>
                        </a:rPr>
                        <a:t>全国トップ</a:t>
                      </a:r>
                      <a:r>
                        <a:rPr kumimoji="1" lang="en-US" altLang="ja-JP" sz="1200" dirty="0" smtClean="0">
                          <a:solidFill>
                            <a:schemeClr val="tx1"/>
                          </a:solidFill>
                        </a:rPr>
                        <a:t>】</a:t>
                      </a:r>
                      <a:r>
                        <a:rPr kumimoji="1" lang="ja-JP" altLang="en-US" sz="1200" dirty="0" smtClean="0">
                          <a:solidFill>
                            <a:schemeClr val="tx1"/>
                          </a:solidFill>
                        </a:rPr>
                        <a:t>に</a:t>
                      </a:r>
                      <a:endParaRPr kumimoji="1" lang="en-US" altLang="ja-JP" sz="1200" dirty="0" smtClean="0">
                        <a:solidFill>
                          <a:schemeClr val="tx1"/>
                        </a:solidFill>
                      </a:endParaRPr>
                    </a:p>
                    <a:p>
                      <a:pPr marL="92075" indent="-92075"/>
                      <a:endParaRPr kumimoji="1" lang="en-US" altLang="ja-JP" sz="1200" dirty="0" smtClean="0">
                        <a:solidFill>
                          <a:schemeClr val="tx1"/>
                        </a:solidFill>
                      </a:endParaRPr>
                    </a:p>
                    <a:p>
                      <a:pPr marL="92075" indent="-92075"/>
                      <a:r>
                        <a:rPr kumimoji="1" lang="en-US" altLang="ja-JP" sz="1200" dirty="0" smtClean="0">
                          <a:solidFill>
                            <a:schemeClr val="tx1"/>
                          </a:solidFill>
                        </a:rPr>
                        <a:t> -</a:t>
                      </a:r>
                      <a:r>
                        <a:rPr kumimoji="1" lang="ja-JP" altLang="en-US" sz="1200" dirty="0" smtClean="0">
                          <a:solidFill>
                            <a:schemeClr val="tx1"/>
                          </a:solidFill>
                        </a:rPr>
                        <a:t>市町村における権限移譲の</a:t>
                      </a:r>
                      <a:endParaRPr kumimoji="1" lang="en-US" altLang="ja-JP" sz="1200" dirty="0" smtClean="0">
                        <a:solidFill>
                          <a:schemeClr val="tx1"/>
                        </a:solidFill>
                      </a:endParaRPr>
                    </a:p>
                    <a:p>
                      <a:pPr marL="92075" indent="-92075"/>
                      <a:r>
                        <a:rPr kumimoji="1" lang="ja-JP" altLang="en-US" sz="1200" baseline="0" dirty="0" smtClean="0">
                          <a:solidFill>
                            <a:schemeClr val="tx1"/>
                          </a:solidFill>
                        </a:rPr>
                        <a:t>  </a:t>
                      </a:r>
                      <a:r>
                        <a:rPr kumimoji="1" lang="ja-JP" altLang="en-US" sz="1200" dirty="0" smtClean="0">
                          <a:solidFill>
                            <a:schemeClr val="tx1"/>
                          </a:solidFill>
                        </a:rPr>
                        <a:t>受皿として</a:t>
                      </a:r>
                      <a:r>
                        <a:rPr kumimoji="1" lang="en-US" altLang="ja-JP" sz="1200" dirty="0" smtClean="0">
                          <a:solidFill>
                            <a:schemeClr val="tx1"/>
                          </a:solidFill>
                        </a:rPr>
                        <a:t>【</a:t>
                      </a:r>
                      <a:r>
                        <a:rPr kumimoji="1" lang="ja-JP" altLang="en-US" sz="1200" dirty="0" smtClean="0">
                          <a:solidFill>
                            <a:schemeClr val="tx1"/>
                          </a:solidFill>
                        </a:rPr>
                        <a:t>全国初</a:t>
                      </a:r>
                      <a:r>
                        <a:rPr kumimoji="1" lang="en-US" altLang="ja-JP" sz="1200" dirty="0" smtClean="0">
                          <a:solidFill>
                            <a:schemeClr val="tx1"/>
                          </a:solidFill>
                        </a:rPr>
                        <a:t>】</a:t>
                      </a:r>
                      <a:r>
                        <a:rPr kumimoji="1" lang="ja-JP" altLang="en-US" sz="1200" dirty="0" smtClean="0">
                          <a:solidFill>
                            <a:schemeClr val="tx1"/>
                          </a:solidFill>
                        </a:rPr>
                        <a:t>の機関等（内部組織）の共同設置や</a:t>
                      </a:r>
                      <a:endParaRPr kumimoji="1" lang="en-US" altLang="ja-JP" sz="1200" dirty="0" smtClean="0">
                        <a:solidFill>
                          <a:schemeClr val="tx1"/>
                        </a:solidFill>
                      </a:endParaRPr>
                    </a:p>
                    <a:p>
                      <a:pPr marL="92075" indent="-92075"/>
                      <a:r>
                        <a:rPr kumimoji="1" lang="en-US" altLang="ja-JP" sz="1200" baseline="0" dirty="0" smtClean="0">
                          <a:solidFill>
                            <a:schemeClr val="tx1"/>
                          </a:solidFill>
                        </a:rPr>
                        <a:t>  </a:t>
                      </a:r>
                      <a:r>
                        <a:rPr kumimoji="1" lang="ja-JP" altLang="en-US" sz="1200" dirty="0" smtClean="0">
                          <a:solidFill>
                            <a:schemeClr val="tx1"/>
                          </a:solidFill>
                        </a:rPr>
                        <a:t>教職員人事協議会の設置が</a:t>
                      </a:r>
                      <a:endParaRPr kumimoji="1" lang="en-US" altLang="ja-JP" sz="1200" dirty="0" smtClean="0">
                        <a:solidFill>
                          <a:schemeClr val="tx1"/>
                        </a:solidFill>
                      </a:endParaRPr>
                    </a:p>
                    <a:p>
                      <a:pPr marL="92075" indent="-92075"/>
                      <a:r>
                        <a:rPr kumimoji="1" lang="ja-JP" altLang="en-US" sz="1200" dirty="0" smtClean="0">
                          <a:solidFill>
                            <a:schemeClr val="tx1"/>
                          </a:solidFill>
                        </a:rPr>
                        <a:t>  実現</a:t>
                      </a:r>
                      <a:endParaRPr kumimoji="1" lang="en-US" altLang="ja-JP" sz="1200" dirty="0" smtClean="0">
                        <a:solidFill>
                          <a:schemeClr val="tx1"/>
                        </a:solidFill>
                      </a:endParaRPr>
                    </a:p>
                    <a:p>
                      <a:pPr marL="92075" indent="-92075"/>
                      <a:r>
                        <a:rPr kumimoji="1" lang="ja-JP" altLang="en-US" sz="1200" dirty="0" smtClean="0">
                          <a:solidFill>
                            <a:schemeClr val="tx1"/>
                          </a:solidFill>
                        </a:rPr>
                        <a:t>　→機関等の</a:t>
                      </a:r>
                      <a:r>
                        <a:rPr kumimoji="1" lang="ja-JP" altLang="en-US" sz="1200" strike="noStrike" dirty="0" smtClean="0">
                          <a:solidFill>
                            <a:schemeClr val="tx1"/>
                          </a:solidFill>
                          <a:effectLst>
                            <a:outerShdw blurRad="38100" dist="38100" dir="2700000" algn="tl">
                              <a:srgbClr val="92D050">
                                <a:alpha val="43000"/>
                              </a:srgbClr>
                            </a:outerShdw>
                          </a:effectLst>
                        </a:rPr>
                        <a:t>共同</a:t>
                      </a:r>
                      <a:r>
                        <a:rPr kumimoji="1" lang="ja-JP" altLang="en-US" sz="1200" dirty="0" smtClean="0">
                          <a:solidFill>
                            <a:schemeClr val="tx1"/>
                          </a:solidFill>
                        </a:rPr>
                        <a:t>設置</a:t>
                      </a:r>
                      <a:endParaRPr kumimoji="1" lang="en-US" altLang="ja-JP" sz="1200" dirty="0" smtClean="0">
                        <a:solidFill>
                          <a:schemeClr val="tx1"/>
                        </a:solidFill>
                      </a:endParaRPr>
                    </a:p>
                    <a:p>
                      <a:pPr marL="92075" indent="-92075"/>
                      <a:r>
                        <a:rPr kumimoji="1" lang="ja-JP" altLang="en-US" sz="1200" dirty="0" smtClean="0">
                          <a:solidFill>
                            <a:schemeClr val="tx1"/>
                          </a:solidFill>
                        </a:rPr>
                        <a:t>　　 </a:t>
                      </a:r>
                      <a:r>
                        <a:rPr kumimoji="1" lang="en-US" altLang="ja-JP" sz="1200" dirty="0" smtClean="0">
                          <a:solidFill>
                            <a:schemeClr val="tx1"/>
                          </a:solidFill>
                        </a:rPr>
                        <a:t>2011</a:t>
                      </a:r>
                      <a:r>
                        <a:rPr kumimoji="1" lang="ja-JP" altLang="en-US" sz="1200" dirty="0" smtClean="0">
                          <a:solidFill>
                            <a:schemeClr val="tx1"/>
                          </a:solidFill>
                        </a:rPr>
                        <a:t>年</a:t>
                      </a:r>
                      <a:r>
                        <a:rPr kumimoji="1" lang="en-US" altLang="ja-JP" sz="1200" dirty="0" smtClean="0">
                          <a:solidFill>
                            <a:schemeClr val="tx1"/>
                          </a:solidFill>
                        </a:rPr>
                        <a:t>10</a:t>
                      </a:r>
                      <a:r>
                        <a:rPr kumimoji="1" lang="ja-JP" altLang="en-US" sz="1200" dirty="0" smtClean="0">
                          <a:solidFill>
                            <a:schemeClr val="tx1"/>
                          </a:solidFill>
                        </a:rPr>
                        <a:t>月～</a:t>
                      </a:r>
                      <a:endParaRPr kumimoji="1" lang="en-US" altLang="ja-JP" sz="1200" dirty="0" smtClean="0">
                        <a:solidFill>
                          <a:schemeClr val="tx1"/>
                        </a:solidFill>
                      </a:endParaRPr>
                    </a:p>
                    <a:p>
                      <a:pPr marL="92075" indent="-92075"/>
                      <a:r>
                        <a:rPr kumimoji="1" lang="ja-JP" altLang="en-US" sz="1200" dirty="0" smtClean="0">
                          <a:solidFill>
                            <a:schemeClr val="tx1"/>
                          </a:solidFill>
                        </a:rPr>
                        <a:t>　　　　　現在府内</a:t>
                      </a:r>
                      <a:r>
                        <a:rPr kumimoji="1" lang="en-US" altLang="ja-JP" sz="1200" dirty="0" smtClean="0">
                          <a:solidFill>
                            <a:schemeClr val="tx1"/>
                          </a:solidFill>
                        </a:rPr>
                        <a:t>4</a:t>
                      </a:r>
                      <a:r>
                        <a:rPr kumimoji="1" lang="ja-JP" altLang="en-US" sz="1200" dirty="0" smtClean="0">
                          <a:solidFill>
                            <a:schemeClr val="tx1"/>
                          </a:solidFill>
                        </a:rPr>
                        <a:t>地域に設置</a:t>
                      </a:r>
                      <a:endParaRPr kumimoji="1" lang="en-US" altLang="ja-JP" sz="1200" dirty="0" smtClean="0">
                        <a:solidFill>
                          <a:schemeClr val="tx1"/>
                        </a:solidFill>
                      </a:endParaRPr>
                    </a:p>
                    <a:p>
                      <a:pPr marL="92075" indent="-92075"/>
                      <a:r>
                        <a:rPr kumimoji="1" lang="ja-JP" altLang="en-US" sz="1200" dirty="0" smtClean="0">
                          <a:solidFill>
                            <a:schemeClr val="tx1"/>
                          </a:solidFill>
                        </a:rPr>
                        <a:t>　→教職員人事権を移譲</a:t>
                      </a:r>
                      <a:endParaRPr kumimoji="1" lang="en-US" altLang="ja-JP" sz="1200" dirty="0" smtClean="0">
                        <a:solidFill>
                          <a:schemeClr val="tx1"/>
                        </a:solidFill>
                      </a:endParaRPr>
                    </a:p>
                    <a:p>
                      <a:pPr marL="92075" indent="-92075"/>
                      <a:r>
                        <a:rPr kumimoji="1" lang="ja-JP" altLang="en-US" sz="1200" dirty="0" smtClean="0">
                          <a:solidFill>
                            <a:schemeClr val="tx1"/>
                          </a:solidFill>
                        </a:rPr>
                        <a:t>　　 </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　豊能地域</a:t>
                      </a:r>
                      <a:endParaRPr kumimoji="1" lang="en-US" altLang="ja-JP" sz="12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91100">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rgbClr val="0070C0"/>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rgbClr val="0070C0"/>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146</a:t>
            </a:fld>
            <a:endParaRPr kumimoji="1" lang="ja-JP" altLang="en-US"/>
          </a:p>
        </p:txBody>
      </p:sp>
    </p:spTree>
    <p:extLst>
      <p:ext uri="{BB962C8B-B14F-4D97-AF65-F5344CB8AC3E}">
        <p14:creationId xmlns:p14="http://schemas.microsoft.com/office/powerpoint/2010/main" val="210629621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９．</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Ⅳ</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（８）</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業務執行の刷新</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市町村との連携強化</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251520" y="476672"/>
          <a:ext cx="8712968" cy="594868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4741728">
                <a:tc>
                  <a:txBody>
                    <a:bodyPr/>
                    <a:lstStyle/>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②　府と府内市町村の</a:t>
                      </a:r>
                      <a:endParaRPr kumimoji="1" lang="en-US" altLang="ja-JP" sz="1400" dirty="0" smtClean="0">
                        <a:solidFill>
                          <a:schemeClr val="tx1"/>
                        </a:solidFill>
                      </a:endParaRPr>
                    </a:p>
                    <a:p>
                      <a:r>
                        <a:rPr kumimoji="1" lang="ja-JP" altLang="en-US" sz="1400" dirty="0" smtClean="0">
                          <a:solidFill>
                            <a:schemeClr val="tx1"/>
                          </a:solidFill>
                        </a:rPr>
                        <a:t>　パートナーシップ強化</a:t>
                      </a:r>
                    </a:p>
                    <a:p>
                      <a:endParaRPr kumimoji="1" lang="en-US" altLang="ja-JP" sz="1400" dirty="0" smtClean="0">
                        <a:solidFill>
                          <a:schemeClr val="tx1"/>
                        </a:solidFill>
                      </a:endParaRPr>
                    </a:p>
                    <a:p>
                      <a:r>
                        <a:rPr kumimoji="1" lang="ja-JP" altLang="en-US" sz="1400" dirty="0" smtClean="0">
                          <a:solidFill>
                            <a:schemeClr val="tx1"/>
                          </a:solidFill>
                        </a:rPr>
                        <a:t>　府と府内市町村が、共通する課題の解決に向けた取組を推進する必要がある</a:t>
                      </a: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1400" dirty="0" smtClean="0">
                          <a:solidFill>
                            <a:schemeClr val="tx1"/>
                          </a:solidFill>
                        </a:rPr>
                        <a:t>　</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②　市町村とのパートナー</a:t>
                      </a:r>
                      <a:endParaRPr kumimoji="1" lang="en-US" altLang="ja-JP" sz="1400" dirty="0" smtClean="0">
                        <a:solidFill>
                          <a:schemeClr val="tx1"/>
                        </a:solidFill>
                      </a:endParaRPr>
                    </a:p>
                    <a:p>
                      <a:r>
                        <a:rPr kumimoji="1" lang="ja-JP" altLang="en-US" sz="1400" dirty="0" smtClean="0">
                          <a:solidFill>
                            <a:schemeClr val="tx1"/>
                          </a:solidFill>
                        </a:rPr>
                        <a:t>　シップを強化し、府と市</a:t>
                      </a:r>
                      <a:endParaRPr kumimoji="1" lang="en-US" altLang="ja-JP" sz="1400" dirty="0" smtClean="0">
                        <a:solidFill>
                          <a:schemeClr val="tx1"/>
                        </a:solidFill>
                      </a:endParaRPr>
                    </a:p>
                    <a:p>
                      <a:r>
                        <a:rPr kumimoji="1" lang="ja-JP" altLang="en-US" sz="1400" dirty="0" smtClean="0">
                          <a:solidFill>
                            <a:schemeClr val="tx1"/>
                          </a:solidFill>
                        </a:rPr>
                        <a:t>　町村の双方に</a:t>
                      </a:r>
                      <a:r>
                        <a:rPr kumimoji="1" lang="ja-JP" altLang="en-US" sz="1400" dirty="0" err="1" smtClean="0">
                          <a:solidFill>
                            <a:schemeClr val="tx1"/>
                          </a:solidFill>
                        </a:rPr>
                        <a:t>効果があ</a:t>
                      </a:r>
                      <a:endParaRPr kumimoji="1" lang="en-US" altLang="ja-JP" sz="1400" dirty="0" smtClean="0">
                        <a:solidFill>
                          <a:schemeClr val="tx1"/>
                        </a:solidFill>
                      </a:endParaRPr>
                    </a:p>
                    <a:p>
                      <a:r>
                        <a:rPr kumimoji="1" lang="ja-JP" altLang="en-US" sz="1400" dirty="0" smtClean="0">
                          <a:solidFill>
                            <a:schemeClr val="tx1"/>
                          </a:solidFill>
                        </a:rPr>
                        <a:t>　り、スケールメリットを活</a:t>
                      </a:r>
                      <a:endParaRPr kumimoji="1" lang="en-US" altLang="ja-JP" sz="1400" dirty="0" smtClean="0">
                        <a:solidFill>
                          <a:schemeClr val="tx1"/>
                        </a:solidFill>
                      </a:endParaRPr>
                    </a:p>
                    <a:p>
                      <a:r>
                        <a:rPr kumimoji="1" lang="ja-JP" altLang="en-US" sz="1400" dirty="0" smtClean="0">
                          <a:solidFill>
                            <a:schemeClr val="tx1"/>
                          </a:solidFill>
                        </a:rPr>
                        <a:t>　かせる連携を進める</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②　市町村との連携に向</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けたコーディネートや、技</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術的なサポートやスケー</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ルメリットを活かした行政</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運営面で支援</a:t>
                      </a:r>
                    </a:p>
                    <a:p>
                      <a:pPr marL="0" indent="0"/>
                      <a:endParaRPr kumimoji="1" lang="ja-JP" altLang="en-US"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en-US" altLang="ja-JP" sz="1400" dirty="0" smtClean="0">
                          <a:solidFill>
                            <a:schemeClr val="tx1"/>
                          </a:solidFill>
                        </a:rPr>
                        <a:t>-</a:t>
                      </a:r>
                      <a:r>
                        <a:rPr kumimoji="1" lang="ja-JP" altLang="en-US" sz="1200" dirty="0" smtClean="0">
                          <a:solidFill>
                            <a:schemeClr val="tx1"/>
                          </a:solidFill>
                        </a:rPr>
                        <a:t>その他</a:t>
                      </a:r>
                      <a:endParaRPr kumimoji="1" lang="en-US" altLang="ja-JP" sz="1200" dirty="0" smtClean="0">
                        <a:solidFill>
                          <a:schemeClr val="tx1"/>
                        </a:solidFill>
                      </a:endParaRPr>
                    </a:p>
                    <a:p>
                      <a:pPr marL="0" indent="0"/>
                      <a:r>
                        <a:rPr kumimoji="1" lang="ja-JP" altLang="en-US" sz="1200" dirty="0" smtClean="0">
                          <a:solidFill>
                            <a:schemeClr val="tx1"/>
                          </a:solidFill>
                        </a:rPr>
                        <a:t>　・市町村事務での広域連携の</a:t>
                      </a:r>
                      <a:endParaRPr kumimoji="1" lang="en-US" altLang="ja-JP" sz="1200" dirty="0" smtClean="0">
                        <a:solidFill>
                          <a:schemeClr val="tx1"/>
                        </a:solidFill>
                      </a:endParaRPr>
                    </a:p>
                    <a:p>
                      <a:pPr marL="0" indent="0"/>
                      <a:r>
                        <a:rPr kumimoji="1" lang="ja-JP" altLang="en-US" sz="1200" dirty="0" smtClean="0">
                          <a:solidFill>
                            <a:schemeClr val="tx1"/>
                          </a:solidFill>
                        </a:rPr>
                        <a:t>　</a:t>
                      </a:r>
                      <a:r>
                        <a:rPr kumimoji="1" lang="ja-JP" altLang="en-US" sz="1200" baseline="0" dirty="0" smtClean="0">
                          <a:solidFill>
                            <a:schemeClr val="tx1"/>
                          </a:solidFill>
                        </a:rPr>
                        <a:t>  </a:t>
                      </a:r>
                      <a:r>
                        <a:rPr kumimoji="1" lang="ja-JP" altLang="en-US" sz="1200" dirty="0" smtClean="0">
                          <a:solidFill>
                            <a:schemeClr val="tx1"/>
                          </a:solidFill>
                        </a:rPr>
                        <a:t>拡大</a:t>
                      </a:r>
                      <a:endParaRPr kumimoji="1" lang="en-US" altLang="ja-JP" sz="1200" dirty="0" smtClean="0">
                        <a:solidFill>
                          <a:schemeClr val="tx1"/>
                        </a:solidFill>
                      </a:endParaRPr>
                    </a:p>
                    <a:p>
                      <a:pPr marL="0" indent="0"/>
                      <a:r>
                        <a:rPr kumimoji="1" lang="ja-JP" altLang="en-US" sz="1200" dirty="0" smtClean="0">
                          <a:solidFill>
                            <a:schemeClr val="tx1"/>
                          </a:solidFill>
                        </a:rPr>
                        <a:t>　・自治体クラウドの推進</a:t>
                      </a:r>
                      <a:endParaRPr kumimoji="1" lang="en-US" altLang="ja-JP" sz="1200" dirty="0" smtClean="0">
                        <a:solidFill>
                          <a:schemeClr val="tx1"/>
                        </a:solidFill>
                      </a:endParaRPr>
                    </a:p>
                    <a:p>
                      <a:pPr marL="0" indent="0"/>
                      <a:r>
                        <a:rPr kumimoji="1" lang="ja-JP" altLang="en-US" sz="1200" dirty="0" smtClean="0">
                          <a:solidFill>
                            <a:schemeClr val="tx1"/>
                          </a:solidFill>
                        </a:rPr>
                        <a:t>　　</a:t>
                      </a:r>
                      <a:r>
                        <a:rPr kumimoji="1" lang="en-US" altLang="ja-JP" sz="1200" dirty="0" smtClean="0">
                          <a:solidFill>
                            <a:schemeClr val="tx1"/>
                          </a:solidFill>
                        </a:rPr>
                        <a:t>2015</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　府内市町村</a:t>
                      </a:r>
                      <a:endParaRPr kumimoji="1" lang="en-US" altLang="ja-JP" sz="1200" dirty="0" smtClean="0">
                        <a:solidFill>
                          <a:schemeClr val="tx1"/>
                        </a:solidFill>
                      </a:endParaRPr>
                    </a:p>
                    <a:p>
                      <a:pPr marL="0" indent="0"/>
                      <a:r>
                        <a:rPr kumimoji="1" lang="ja-JP" altLang="en-US" sz="1200" dirty="0" smtClean="0">
                          <a:solidFill>
                            <a:schemeClr val="tx1"/>
                          </a:solidFill>
                        </a:rPr>
                        <a:t>　　と検討会を設置</a:t>
                      </a:r>
                      <a:endParaRPr kumimoji="1" lang="en-US" altLang="ja-JP" sz="1200" dirty="0" smtClean="0">
                        <a:solidFill>
                          <a:schemeClr val="tx1"/>
                        </a:solidFill>
                      </a:endParaRPr>
                    </a:p>
                    <a:p>
                      <a:pPr marL="0" indent="0"/>
                      <a:r>
                        <a:rPr kumimoji="1" lang="ja-JP" altLang="en-US" sz="1200" dirty="0" smtClean="0">
                          <a:solidFill>
                            <a:schemeClr val="tx1"/>
                          </a:solidFill>
                        </a:rPr>
                        <a:t>　　</a:t>
                      </a:r>
                      <a:r>
                        <a:rPr kumimoji="1" lang="en-US" altLang="ja-JP" sz="1200" dirty="0" smtClean="0">
                          <a:solidFill>
                            <a:schemeClr val="tx1"/>
                          </a:solidFill>
                        </a:rPr>
                        <a:t>2018</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月時点で、</a:t>
                      </a:r>
                      <a:r>
                        <a:rPr kumimoji="1" lang="en-US" altLang="ja-JP" sz="1200" dirty="0" smtClean="0">
                          <a:solidFill>
                            <a:schemeClr val="tx1"/>
                          </a:solidFill>
                        </a:rPr>
                        <a:t>2</a:t>
                      </a:r>
                      <a:r>
                        <a:rPr kumimoji="1" lang="ja-JP" altLang="en-US" sz="1200" dirty="0" smtClean="0">
                          <a:solidFill>
                            <a:schemeClr val="tx1"/>
                          </a:solidFill>
                        </a:rPr>
                        <a:t>グルー</a:t>
                      </a:r>
                    </a:p>
                    <a:p>
                      <a:pPr marL="0" indent="0"/>
                      <a:r>
                        <a:rPr kumimoji="1" lang="ja-JP" altLang="en-US" sz="1200" dirty="0" smtClean="0">
                          <a:solidFill>
                            <a:schemeClr val="tx1"/>
                          </a:solidFill>
                        </a:rPr>
                        <a:t>　　プが府主導により実現</a:t>
                      </a:r>
                    </a:p>
                    <a:p>
                      <a:pPr marL="0" indent="0"/>
                      <a:endParaRPr kumimoji="1" lang="en-US" altLang="ja-JP" sz="12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②　スケールメリットを活か</a:t>
                      </a:r>
                      <a:endParaRPr kumimoji="1" lang="en-US" altLang="ja-JP" sz="1400" dirty="0" smtClean="0">
                        <a:solidFill>
                          <a:schemeClr val="tx1"/>
                        </a:solidFill>
                      </a:endParaRPr>
                    </a:p>
                    <a:p>
                      <a:pPr marL="0" indent="0"/>
                      <a:r>
                        <a:rPr kumimoji="1" lang="ja-JP" altLang="en-US" sz="1400" dirty="0" smtClean="0">
                          <a:solidFill>
                            <a:schemeClr val="tx1"/>
                          </a:solidFill>
                        </a:rPr>
                        <a:t>　し、次の分野で連携が進</a:t>
                      </a:r>
                      <a:endParaRPr kumimoji="1" lang="en-US" altLang="ja-JP" sz="1400" dirty="0" smtClean="0">
                        <a:solidFill>
                          <a:schemeClr val="tx1"/>
                        </a:solidFill>
                      </a:endParaRPr>
                    </a:p>
                    <a:p>
                      <a:pPr marL="0" indent="0"/>
                      <a:r>
                        <a:rPr kumimoji="1" lang="ja-JP" altLang="en-US" sz="1400" dirty="0" smtClean="0">
                          <a:solidFill>
                            <a:schemeClr val="tx1"/>
                          </a:solidFill>
                        </a:rPr>
                        <a:t>　展</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en-US" altLang="ja-JP" sz="1200" dirty="0" smtClean="0">
                          <a:solidFill>
                            <a:schemeClr val="tx1"/>
                          </a:solidFill>
                        </a:rPr>
                        <a:t>―</a:t>
                      </a:r>
                      <a:r>
                        <a:rPr kumimoji="1" lang="ja-JP" altLang="en-US" sz="1200" dirty="0" smtClean="0">
                          <a:solidFill>
                            <a:schemeClr val="tx1"/>
                          </a:solidFill>
                        </a:rPr>
                        <a:t>大阪府域地方税徴収機構の</a:t>
                      </a:r>
                      <a:endParaRPr kumimoji="1" lang="en-US" altLang="ja-JP" sz="1200" dirty="0" smtClean="0">
                        <a:solidFill>
                          <a:schemeClr val="tx1"/>
                        </a:solidFill>
                      </a:endParaRPr>
                    </a:p>
                    <a:p>
                      <a:pPr marL="0" indent="0"/>
                      <a:r>
                        <a:rPr kumimoji="1" lang="ja-JP" altLang="en-US" sz="1200" dirty="0" smtClean="0">
                          <a:solidFill>
                            <a:schemeClr val="tx1"/>
                          </a:solidFill>
                        </a:rPr>
                        <a:t>　設置</a:t>
                      </a:r>
                      <a:r>
                        <a:rPr kumimoji="1" lang="en-US" altLang="ja-JP" sz="1200" dirty="0" smtClean="0">
                          <a:solidFill>
                            <a:schemeClr val="tx1"/>
                          </a:solidFill>
                        </a:rPr>
                        <a:t>【2015</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r>
                        <a:rPr kumimoji="1" lang="en-US" altLang="ja-JP" sz="1200" dirty="0" smtClean="0">
                          <a:solidFill>
                            <a:schemeClr val="tx1"/>
                          </a:solidFill>
                        </a:rPr>
                        <a:t>】</a:t>
                      </a:r>
                    </a:p>
                    <a:p>
                      <a:pPr marL="0" indent="0"/>
                      <a:r>
                        <a:rPr kumimoji="1" lang="ja-JP" altLang="en-US" sz="1200" dirty="0" smtClean="0">
                          <a:solidFill>
                            <a:schemeClr val="tx1"/>
                          </a:solidFill>
                        </a:rPr>
                        <a:t>　→発足時</a:t>
                      </a:r>
                      <a:r>
                        <a:rPr kumimoji="1" lang="en-US" altLang="ja-JP" sz="1200" dirty="0" smtClean="0">
                          <a:solidFill>
                            <a:schemeClr val="tx1"/>
                          </a:solidFill>
                        </a:rPr>
                        <a:t>27</a:t>
                      </a:r>
                      <a:r>
                        <a:rPr kumimoji="1" lang="ja-JP" altLang="en-US" sz="1200" dirty="0" smtClean="0">
                          <a:solidFill>
                            <a:schemeClr val="tx1"/>
                          </a:solidFill>
                        </a:rPr>
                        <a:t>市町が参加。そ</a:t>
                      </a:r>
                      <a:endParaRPr kumimoji="1" lang="en-US" altLang="ja-JP" sz="1200" dirty="0" smtClean="0">
                        <a:solidFill>
                          <a:schemeClr val="tx1"/>
                        </a:solidFill>
                      </a:endParaRPr>
                    </a:p>
                    <a:p>
                      <a:pPr marL="0" indent="0"/>
                      <a:r>
                        <a:rPr kumimoji="1" lang="ja-JP" altLang="en-US" sz="1200" dirty="0" smtClean="0">
                          <a:solidFill>
                            <a:schemeClr val="tx1"/>
                          </a:solidFill>
                        </a:rPr>
                        <a:t>　　の後順次拡大し、</a:t>
                      </a:r>
                      <a:r>
                        <a:rPr kumimoji="1" lang="en-US" altLang="ja-JP" sz="1200" dirty="0" smtClean="0">
                          <a:solidFill>
                            <a:schemeClr val="tx1"/>
                          </a:solidFill>
                        </a:rPr>
                        <a:t>2018</a:t>
                      </a:r>
                      <a:r>
                        <a:rPr kumimoji="1" lang="ja-JP" altLang="en-US" sz="1200" dirty="0" smtClean="0">
                          <a:solidFill>
                            <a:schemeClr val="tx1"/>
                          </a:solidFill>
                        </a:rPr>
                        <a:t>年度　</a:t>
                      </a:r>
                      <a:endParaRPr kumimoji="1" lang="en-US" altLang="ja-JP" sz="1200" dirty="0" smtClean="0">
                        <a:solidFill>
                          <a:schemeClr val="tx1"/>
                        </a:solidFill>
                      </a:endParaRPr>
                    </a:p>
                    <a:p>
                      <a:pPr marL="0" indent="0"/>
                      <a:r>
                        <a:rPr kumimoji="1" lang="ja-JP" altLang="en-US" sz="1200" dirty="0" smtClean="0">
                          <a:solidFill>
                            <a:schemeClr val="tx1"/>
                          </a:solidFill>
                        </a:rPr>
                        <a:t>　　は</a:t>
                      </a:r>
                      <a:r>
                        <a:rPr kumimoji="1" lang="en-US" altLang="ja-JP" sz="1200" dirty="0" smtClean="0">
                          <a:solidFill>
                            <a:schemeClr val="tx1"/>
                          </a:solidFill>
                        </a:rPr>
                        <a:t>34</a:t>
                      </a:r>
                      <a:r>
                        <a:rPr kumimoji="1" lang="ja-JP" altLang="en-US" sz="1200" dirty="0" smtClean="0">
                          <a:solidFill>
                            <a:schemeClr val="tx1"/>
                          </a:solidFill>
                        </a:rPr>
                        <a:t>市町が参加</a:t>
                      </a:r>
                      <a:endParaRPr kumimoji="1" lang="en-US" altLang="ja-JP" sz="1200" dirty="0" smtClean="0">
                        <a:solidFill>
                          <a:schemeClr val="tx1"/>
                        </a:solidFill>
                      </a:endParaRPr>
                    </a:p>
                    <a:p>
                      <a:pPr marL="0" indent="0"/>
                      <a:r>
                        <a:rPr kumimoji="1" lang="ja-JP" altLang="en-US" sz="1200" dirty="0" smtClean="0">
                          <a:solidFill>
                            <a:schemeClr val="tx1"/>
                          </a:solidFill>
                        </a:rPr>
                        <a:t>　→</a:t>
                      </a:r>
                      <a:r>
                        <a:rPr kumimoji="1" lang="en-US" altLang="ja-JP" sz="1200" dirty="0" smtClean="0">
                          <a:solidFill>
                            <a:schemeClr val="tx1"/>
                          </a:solidFill>
                        </a:rPr>
                        <a:t>2017</a:t>
                      </a:r>
                      <a:r>
                        <a:rPr kumimoji="1" lang="ja-JP" altLang="en-US" sz="1200" dirty="0" smtClean="0">
                          <a:solidFill>
                            <a:schemeClr val="tx1"/>
                          </a:solidFill>
                        </a:rPr>
                        <a:t>年度までの</a:t>
                      </a:r>
                      <a:r>
                        <a:rPr kumimoji="1" lang="en-US" altLang="ja-JP" sz="1200" dirty="0" smtClean="0">
                          <a:solidFill>
                            <a:schemeClr val="tx1"/>
                          </a:solidFill>
                        </a:rPr>
                        <a:t>3</a:t>
                      </a:r>
                      <a:r>
                        <a:rPr kumimoji="1" lang="ja-JP" altLang="en-US" sz="1200" dirty="0" smtClean="0">
                          <a:solidFill>
                            <a:schemeClr val="tx1"/>
                          </a:solidFill>
                        </a:rPr>
                        <a:t>年間で、</a:t>
                      </a:r>
                      <a:endParaRPr kumimoji="1" lang="en-US" altLang="ja-JP" sz="1200" dirty="0" smtClean="0">
                        <a:solidFill>
                          <a:schemeClr val="tx1"/>
                        </a:solidFill>
                      </a:endParaRPr>
                    </a:p>
                    <a:p>
                      <a:pPr marL="0" indent="0"/>
                      <a:r>
                        <a:rPr kumimoji="1" lang="ja-JP" altLang="en-US" sz="1200" dirty="0" smtClean="0">
                          <a:solidFill>
                            <a:schemeClr val="tx1"/>
                          </a:solidFill>
                        </a:rPr>
                        <a:t>　　累計</a:t>
                      </a:r>
                      <a:r>
                        <a:rPr kumimoji="1" lang="en-US" altLang="ja-JP" sz="1200" dirty="0" smtClean="0">
                          <a:solidFill>
                            <a:schemeClr val="tx1"/>
                          </a:solidFill>
                        </a:rPr>
                        <a:t>93.5</a:t>
                      </a:r>
                      <a:r>
                        <a:rPr kumimoji="1" lang="ja-JP" altLang="en-US" sz="1200" dirty="0" smtClean="0">
                          <a:solidFill>
                            <a:schemeClr val="tx1"/>
                          </a:solidFill>
                        </a:rPr>
                        <a:t>億円の滞納債権</a:t>
                      </a:r>
                      <a:endParaRPr kumimoji="1" lang="en-US" altLang="ja-JP" sz="1200" dirty="0" smtClean="0">
                        <a:solidFill>
                          <a:schemeClr val="tx1"/>
                        </a:solidFill>
                      </a:endParaRPr>
                    </a:p>
                    <a:p>
                      <a:pPr marL="0" indent="0"/>
                      <a:r>
                        <a:rPr kumimoji="1" lang="ja-JP" altLang="en-US" sz="1200" dirty="0" smtClean="0">
                          <a:solidFill>
                            <a:schemeClr val="tx1"/>
                          </a:solidFill>
                        </a:rPr>
                        <a:t>　　を引受け</a:t>
                      </a:r>
                      <a:endParaRPr kumimoji="1" lang="en-US" altLang="ja-JP" sz="1200" dirty="0" smtClean="0">
                        <a:solidFill>
                          <a:schemeClr val="tx1"/>
                        </a:solidFill>
                      </a:endParaRPr>
                    </a:p>
                    <a:p>
                      <a:pPr marL="0" indent="0"/>
                      <a:endParaRPr kumimoji="1" lang="en-US" altLang="ja-JP" sz="1200" dirty="0" smtClean="0">
                        <a:solidFill>
                          <a:schemeClr val="tx1"/>
                        </a:solidFill>
                      </a:endParaRPr>
                    </a:p>
                    <a:p>
                      <a:pPr marL="0" indent="0"/>
                      <a:r>
                        <a:rPr kumimoji="1" lang="en-US" altLang="ja-JP" sz="1200" dirty="0" smtClean="0">
                          <a:solidFill>
                            <a:schemeClr val="tx1"/>
                          </a:solidFill>
                        </a:rPr>
                        <a:t>―</a:t>
                      </a:r>
                      <a:r>
                        <a:rPr kumimoji="1" lang="ja-JP" altLang="en-US" sz="1200" dirty="0" smtClean="0">
                          <a:solidFill>
                            <a:schemeClr val="tx1"/>
                          </a:solidFill>
                        </a:rPr>
                        <a:t>「地域維持管理連携プラット</a:t>
                      </a:r>
                      <a:endParaRPr kumimoji="1" lang="en-US" altLang="ja-JP" sz="1200" dirty="0" smtClean="0">
                        <a:solidFill>
                          <a:schemeClr val="tx1"/>
                        </a:solidFill>
                      </a:endParaRPr>
                    </a:p>
                    <a:p>
                      <a:pPr marL="0" indent="0"/>
                      <a:r>
                        <a:rPr kumimoji="1" lang="en-US" altLang="ja-JP" sz="1200" dirty="0" smtClean="0">
                          <a:solidFill>
                            <a:schemeClr val="tx1"/>
                          </a:solidFill>
                        </a:rPr>
                        <a:t>    </a:t>
                      </a:r>
                      <a:r>
                        <a:rPr kumimoji="1" lang="ja-JP" altLang="en-US" sz="1200" dirty="0" smtClean="0">
                          <a:solidFill>
                            <a:schemeClr val="tx1"/>
                          </a:solidFill>
                        </a:rPr>
                        <a:t>フォーム」の設置</a:t>
                      </a:r>
                      <a:r>
                        <a:rPr kumimoji="1" lang="en-US" altLang="ja-JP" sz="1200" dirty="0" smtClean="0">
                          <a:solidFill>
                            <a:schemeClr val="tx1"/>
                          </a:solidFill>
                        </a:rPr>
                        <a:t>【2014</a:t>
                      </a:r>
                      <a:r>
                        <a:rPr kumimoji="1" lang="ja-JP" altLang="en-US" sz="1200" dirty="0" smtClean="0">
                          <a:solidFill>
                            <a:schemeClr val="tx1"/>
                          </a:solidFill>
                        </a:rPr>
                        <a:t>年</a:t>
                      </a:r>
                      <a:r>
                        <a:rPr kumimoji="1" lang="en-US" altLang="ja-JP" sz="1200" dirty="0" smtClean="0">
                          <a:solidFill>
                            <a:schemeClr val="tx1"/>
                          </a:solidFill>
                        </a:rPr>
                        <a:t>11</a:t>
                      </a:r>
                    </a:p>
                    <a:p>
                      <a:pPr marL="0" indent="0"/>
                      <a:r>
                        <a:rPr kumimoji="1" lang="ja-JP" altLang="en-US" sz="1200" dirty="0" smtClean="0">
                          <a:solidFill>
                            <a:schemeClr val="tx1"/>
                          </a:solidFill>
                        </a:rPr>
                        <a:t>　</a:t>
                      </a:r>
                      <a:r>
                        <a:rPr kumimoji="1" lang="ja-JP" altLang="en-US" sz="1200" baseline="0" dirty="0" smtClean="0">
                          <a:solidFill>
                            <a:schemeClr val="tx1"/>
                          </a:solidFill>
                        </a:rPr>
                        <a:t> </a:t>
                      </a:r>
                      <a:r>
                        <a:rPr kumimoji="1" lang="ja-JP" altLang="en-US" sz="1200" dirty="0" smtClean="0">
                          <a:solidFill>
                            <a:schemeClr val="tx1"/>
                          </a:solidFill>
                        </a:rPr>
                        <a:t>月～</a:t>
                      </a:r>
                      <a:r>
                        <a:rPr kumimoji="1" lang="en-US" altLang="ja-JP" sz="1200" dirty="0" smtClean="0">
                          <a:solidFill>
                            <a:schemeClr val="tx1"/>
                          </a:solidFill>
                        </a:rPr>
                        <a:t>】</a:t>
                      </a:r>
                    </a:p>
                    <a:p>
                      <a:pPr marL="0" indent="0"/>
                      <a:r>
                        <a:rPr kumimoji="1" lang="ja-JP" altLang="en-US" sz="1200" dirty="0" smtClean="0">
                          <a:solidFill>
                            <a:schemeClr val="tx1"/>
                          </a:solidFill>
                        </a:rPr>
                        <a:t>　→延べ</a:t>
                      </a:r>
                      <a:r>
                        <a:rPr kumimoji="1" lang="en-US" altLang="ja-JP" sz="1200" dirty="0" smtClean="0">
                          <a:solidFill>
                            <a:schemeClr val="tx1"/>
                          </a:solidFill>
                        </a:rPr>
                        <a:t>27</a:t>
                      </a:r>
                      <a:r>
                        <a:rPr kumimoji="1" lang="ja-JP" altLang="en-US" sz="1200" dirty="0" smtClean="0">
                          <a:solidFill>
                            <a:schemeClr val="tx1"/>
                          </a:solidFill>
                        </a:rPr>
                        <a:t>市町村の橋梁点検</a:t>
                      </a:r>
                      <a:endParaRPr kumimoji="1" lang="en-US" altLang="ja-JP" sz="1200" dirty="0" smtClean="0">
                        <a:solidFill>
                          <a:schemeClr val="tx1"/>
                        </a:solidFill>
                      </a:endParaRPr>
                    </a:p>
                    <a:p>
                      <a:pPr marL="0" indent="0"/>
                      <a:r>
                        <a:rPr kumimoji="1" lang="ja-JP" altLang="en-US" sz="1200" dirty="0" smtClean="0">
                          <a:solidFill>
                            <a:schemeClr val="tx1"/>
                          </a:solidFill>
                        </a:rPr>
                        <a:t>　</a:t>
                      </a:r>
                      <a:r>
                        <a:rPr kumimoji="1" lang="ja-JP" altLang="en-US" sz="1200" baseline="0" dirty="0" smtClean="0">
                          <a:solidFill>
                            <a:schemeClr val="tx1"/>
                          </a:solidFill>
                        </a:rPr>
                        <a:t> </a:t>
                      </a:r>
                      <a:r>
                        <a:rPr kumimoji="1" lang="ja-JP" altLang="en-US" sz="1200" dirty="0" smtClean="0">
                          <a:solidFill>
                            <a:schemeClr val="tx1"/>
                          </a:solidFill>
                        </a:rPr>
                        <a:t>　業務の一括発注など実施</a:t>
                      </a:r>
                      <a:endParaRPr kumimoji="1" lang="en-US" altLang="ja-JP" sz="1200" dirty="0" smtClean="0">
                        <a:solidFill>
                          <a:schemeClr val="tx1"/>
                        </a:solidFill>
                      </a:endParaRPr>
                    </a:p>
                    <a:p>
                      <a:pPr marL="92075" indent="-92075"/>
                      <a:endParaRPr kumimoji="1" lang="ja-JP" altLang="en-US" sz="12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147</a:t>
            </a:fld>
            <a:endParaRPr kumimoji="1" lang="ja-JP" altLang="en-US"/>
          </a:p>
        </p:txBody>
      </p:sp>
    </p:spTree>
    <p:extLst>
      <p:ext uri="{BB962C8B-B14F-4D97-AF65-F5344CB8AC3E}">
        <p14:creationId xmlns:p14="http://schemas.microsoft.com/office/powerpoint/2010/main" val="380276041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Ⅳ</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（９）</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業務執行の刷新</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補助金等の見直し</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76672"/>
          <a:ext cx="8712968" cy="610108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b="1" dirty="0" smtClean="0">
                          <a:solidFill>
                            <a:schemeClr val="tx1"/>
                          </a:solidFill>
                        </a:rPr>
                        <a:t>①～⑤</a:t>
                      </a:r>
                      <a:endParaRPr kumimoji="1" lang="en-US" altLang="ja-JP" sz="1400" b="1" dirty="0" smtClean="0">
                        <a:solidFill>
                          <a:schemeClr val="tx1"/>
                        </a:solidFill>
                      </a:endParaRPr>
                    </a:p>
                    <a:p>
                      <a:pPr marL="0" indent="0"/>
                      <a:r>
                        <a:rPr kumimoji="1" lang="ja-JP" altLang="en-US" sz="1400" b="1" dirty="0" smtClean="0">
                          <a:solidFill>
                            <a:schemeClr val="tx1"/>
                          </a:solidFill>
                        </a:rPr>
                        <a:t>　補助金等の見直し</a:t>
                      </a:r>
                      <a:endParaRPr kumimoji="1" lang="en-US" altLang="ja-JP" sz="1400" b="1" dirty="0" smtClean="0">
                        <a:solidFill>
                          <a:schemeClr val="tx1"/>
                        </a:solidFill>
                      </a:endParaRPr>
                    </a:p>
                    <a:p>
                      <a:pPr marL="0" indent="0"/>
                      <a:r>
                        <a:rPr kumimoji="1" lang="ja-JP" altLang="en-US" sz="1400" dirty="0" smtClean="0">
                          <a:solidFill>
                            <a:schemeClr val="tx1"/>
                          </a:solidFill>
                        </a:rPr>
                        <a:t>・府補助金の使途が不明  </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であり、団体の運営（役員</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の報酬等）に使われるな</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ど、府民に還元されて</a:t>
                      </a:r>
                      <a:r>
                        <a:rPr kumimoji="1" lang="ja-JP" altLang="en-US" sz="1400" dirty="0" err="1" smtClean="0">
                          <a:solidFill>
                            <a:schemeClr val="tx1"/>
                          </a:solidFill>
                        </a:rPr>
                        <a:t>い</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ない可能性。</a:t>
                      </a:r>
                      <a:endParaRPr kumimoji="1" lang="en-US" altLang="ja-JP" sz="1400" dirty="0" smtClean="0">
                        <a:solidFill>
                          <a:schemeClr val="tx1"/>
                        </a:solidFill>
                      </a:endParaRPr>
                    </a:p>
                    <a:p>
                      <a:pPr marL="0" indent="0"/>
                      <a:r>
                        <a:rPr kumimoji="1" lang="ja-JP" altLang="en-US" sz="1400" dirty="0" smtClean="0">
                          <a:solidFill>
                            <a:schemeClr val="tx1"/>
                          </a:solidFill>
                        </a:rPr>
                        <a:t>・相談事業等において、一</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件あたりの補助単価が極</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err="1" smtClean="0">
                          <a:solidFill>
                            <a:schemeClr val="tx1"/>
                          </a:solidFill>
                        </a:rPr>
                        <a:t>めて</a:t>
                      </a:r>
                      <a:r>
                        <a:rPr kumimoji="1" lang="ja-JP" altLang="en-US" sz="1400" dirty="0" smtClean="0">
                          <a:solidFill>
                            <a:schemeClr val="tx1"/>
                          </a:solidFill>
                        </a:rPr>
                        <a:t>高い補助金が存在。</a:t>
                      </a:r>
                      <a:endParaRPr kumimoji="1" lang="en-US" altLang="ja-JP" sz="1400" dirty="0" smtClean="0">
                        <a:solidFill>
                          <a:schemeClr val="tx1"/>
                        </a:solidFill>
                      </a:endParaRPr>
                    </a:p>
                    <a:p>
                      <a:pPr marL="0" indent="0"/>
                      <a:r>
                        <a:rPr kumimoji="1" lang="ja-JP" altLang="en-US" sz="1400" dirty="0" smtClean="0">
                          <a:solidFill>
                            <a:schemeClr val="tx1"/>
                          </a:solidFill>
                        </a:rPr>
                        <a:t>・従来から補助金を出して</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いるという理由で、必要性</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を十分検討せずに補助している団体の存在。</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補助金の予算額</a:t>
                      </a:r>
                      <a:endParaRPr kumimoji="1" lang="en-US" altLang="ja-JP" sz="1400" dirty="0" smtClean="0">
                        <a:solidFill>
                          <a:schemeClr val="tx1"/>
                        </a:solidFill>
                      </a:endParaRPr>
                    </a:p>
                    <a:p>
                      <a:pPr marL="0" indent="0"/>
                      <a:r>
                        <a:rPr kumimoji="1" lang="en-US" altLang="ja-JP" sz="1400" dirty="0" smtClean="0">
                          <a:solidFill>
                            <a:schemeClr val="tx1"/>
                          </a:solidFill>
                        </a:rPr>
                        <a:t>2007</a:t>
                      </a:r>
                      <a:r>
                        <a:rPr kumimoji="1" lang="ja-JP" altLang="en-US" sz="1400" dirty="0" smtClean="0">
                          <a:solidFill>
                            <a:schemeClr val="tx1"/>
                          </a:solidFill>
                        </a:rPr>
                        <a:t>年度　　</a:t>
                      </a:r>
                      <a:r>
                        <a:rPr kumimoji="1" lang="en-US" altLang="ja-JP" sz="1400" dirty="0" smtClean="0">
                          <a:solidFill>
                            <a:schemeClr val="tx1"/>
                          </a:solidFill>
                        </a:rPr>
                        <a:t>1,583</a:t>
                      </a:r>
                      <a:r>
                        <a:rPr kumimoji="1" lang="ja-JP" altLang="en-US" sz="1400" dirty="0" smtClean="0">
                          <a:solidFill>
                            <a:schemeClr val="tx1"/>
                          </a:solidFill>
                        </a:rPr>
                        <a:t>億円</a:t>
                      </a: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エンドユーザーである府民の視点から有効性・妥当性・特定の団体の既得権になっていないかを検証。</a:t>
                      </a:r>
                    </a:p>
                    <a:p>
                      <a:pPr marL="0" indent="0"/>
                      <a:r>
                        <a:rPr kumimoji="1" lang="ja-JP" altLang="en-US" sz="1400" dirty="0" smtClean="0">
                          <a:solidFill>
                            <a:schemeClr val="tx1"/>
                          </a:solidFill>
                        </a:rPr>
                        <a:t>　そのうえで、補助対象、費用対効果等観点から補助手法を見直し。</a:t>
                      </a: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①透明性の低い</a:t>
                      </a:r>
                      <a:r>
                        <a:rPr lang="ja-JP" altLang="en-US" sz="1400" dirty="0" smtClean="0">
                          <a:solidFill>
                            <a:schemeClr val="tx1"/>
                          </a:solidFill>
                          <a:latin typeface="+mn-ea"/>
                          <a:cs typeface="メイリオ" panose="020B0604030504040204" pitchFamily="50" charset="-128"/>
                        </a:rPr>
                        <a:t>団体運営費補助から施策対象に確実に効果のある事業費補助に転換。</a:t>
                      </a:r>
                      <a:endParaRPr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②一件あたりのコスト（費用対効果）に着目した補助形態の見直し。</a:t>
                      </a:r>
                      <a:endParaRPr kumimoji="1"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③</a:t>
                      </a:r>
                      <a:r>
                        <a:rPr lang="ja-JP" altLang="en-US" sz="1400" dirty="0" smtClean="0">
                          <a:solidFill>
                            <a:schemeClr val="tx1"/>
                          </a:solidFill>
                          <a:latin typeface="+mn-ea"/>
                          <a:cs typeface="メイリオ" panose="020B0604030504040204" pitchFamily="50" charset="-128"/>
                        </a:rPr>
                        <a:t>これまで府の補助金により運営してきた団体等について、補助を打ち切ることにより自立化など法人のあり方の見直しを促す。</a:t>
                      </a:r>
                      <a:endParaRPr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④広域自治体として必要な補助の範囲を精査。</a:t>
                      </a:r>
                      <a:endParaRPr kumimoji="1"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⑤府の厳しい財政事情に鑑み、経費を精査。</a:t>
                      </a:r>
                      <a:endParaRPr kumimoji="1" lang="en-US" altLang="ja-JP" sz="1400" dirty="0" smtClean="0">
                        <a:solidFill>
                          <a:schemeClr val="tx1"/>
                        </a:solidFill>
                        <a:latin typeface="+mn-ea"/>
                        <a:cs typeface="メイリオ" panose="020B0604030504040204" pitchFamily="50" charset="-128"/>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en-US" altLang="ja-JP" sz="1400" dirty="0" smtClean="0">
                          <a:solidFill>
                            <a:schemeClr val="tx1"/>
                          </a:solidFill>
                          <a:latin typeface="+mn-ea"/>
                          <a:cs typeface="メイリオ" panose="020B0604030504040204" pitchFamily="50" charset="-128"/>
                        </a:rPr>
                        <a:t>【</a:t>
                      </a:r>
                      <a:r>
                        <a:rPr kumimoji="1" lang="ja-JP" altLang="en-US" sz="1400" dirty="0" smtClean="0">
                          <a:solidFill>
                            <a:schemeClr val="tx1"/>
                          </a:solidFill>
                          <a:latin typeface="+mn-ea"/>
                          <a:cs typeface="メイリオ" panose="020B0604030504040204" pitchFamily="50" charset="-128"/>
                        </a:rPr>
                        <a:t>削減（効果）額</a:t>
                      </a:r>
                      <a:r>
                        <a:rPr kumimoji="1" lang="en-US" altLang="ja-JP" sz="1400" dirty="0" smtClean="0">
                          <a:solidFill>
                            <a:schemeClr val="tx1"/>
                          </a:solidFill>
                          <a:latin typeface="+mn-ea"/>
                          <a:cs typeface="メイリオ" panose="020B0604030504040204" pitchFamily="50" charset="-128"/>
                        </a:rPr>
                        <a:t>】</a:t>
                      </a:r>
                    </a:p>
                    <a:p>
                      <a:pPr marL="0" indent="0"/>
                      <a:r>
                        <a:rPr kumimoji="1" lang="en-US" altLang="ja-JP" sz="1400" dirty="0" smtClean="0">
                          <a:solidFill>
                            <a:schemeClr val="tx1"/>
                          </a:solidFill>
                          <a:latin typeface="+mn-ea"/>
                          <a:cs typeface="メイリオ" panose="020B0604030504040204" pitchFamily="50" charset="-128"/>
                        </a:rPr>
                        <a:t>2008</a:t>
                      </a:r>
                      <a:r>
                        <a:rPr kumimoji="1" lang="ja-JP" altLang="en-US" sz="1400" dirty="0" smtClean="0">
                          <a:solidFill>
                            <a:schemeClr val="tx1"/>
                          </a:solidFill>
                          <a:latin typeface="+mn-ea"/>
                          <a:cs typeface="メイリオ" panose="020B0604030504040204" pitchFamily="50" charset="-128"/>
                        </a:rPr>
                        <a:t>～</a:t>
                      </a:r>
                      <a:r>
                        <a:rPr kumimoji="1" lang="en-US" altLang="ja-JP" sz="1400" dirty="0" smtClean="0">
                          <a:solidFill>
                            <a:schemeClr val="tx1"/>
                          </a:solidFill>
                          <a:latin typeface="+mn-ea"/>
                          <a:cs typeface="メイリオ" panose="020B0604030504040204" pitchFamily="50" charset="-128"/>
                        </a:rPr>
                        <a:t>2010</a:t>
                      </a:r>
                      <a:r>
                        <a:rPr kumimoji="1" lang="ja-JP" altLang="en-US" sz="1400" dirty="0" smtClean="0">
                          <a:solidFill>
                            <a:schemeClr val="tx1"/>
                          </a:solidFill>
                          <a:latin typeface="+mn-ea"/>
                          <a:cs typeface="メイリオ" panose="020B0604030504040204" pitchFamily="50" charset="-128"/>
                        </a:rPr>
                        <a:t>年度</a:t>
                      </a:r>
                      <a:endParaRPr kumimoji="1"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　対象額約</a:t>
                      </a:r>
                      <a:r>
                        <a:rPr kumimoji="1" lang="en-US" altLang="ja-JP" sz="1400" dirty="0" smtClean="0">
                          <a:solidFill>
                            <a:schemeClr val="tx1"/>
                          </a:solidFill>
                          <a:latin typeface="+mn-ea"/>
                          <a:cs typeface="メイリオ" panose="020B0604030504040204" pitchFamily="50" charset="-128"/>
                        </a:rPr>
                        <a:t>706</a:t>
                      </a:r>
                      <a:r>
                        <a:rPr kumimoji="1" lang="ja-JP" altLang="en-US" sz="1400" dirty="0" smtClean="0">
                          <a:solidFill>
                            <a:schemeClr val="tx1"/>
                          </a:solidFill>
                          <a:latin typeface="+mn-ea"/>
                          <a:cs typeface="メイリオ" panose="020B0604030504040204" pitchFamily="50" charset="-128"/>
                        </a:rPr>
                        <a:t>億円のうち</a:t>
                      </a:r>
                      <a:endParaRPr kumimoji="1"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　約</a:t>
                      </a:r>
                      <a:r>
                        <a:rPr kumimoji="1" lang="en-US" altLang="ja-JP" sz="1400" dirty="0" smtClean="0">
                          <a:solidFill>
                            <a:schemeClr val="tx1"/>
                          </a:solidFill>
                          <a:latin typeface="+mn-ea"/>
                          <a:cs typeface="メイリオ" panose="020B0604030504040204" pitchFamily="50" charset="-128"/>
                        </a:rPr>
                        <a:t>93</a:t>
                      </a:r>
                      <a:r>
                        <a:rPr kumimoji="1" lang="ja-JP" altLang="en-US" sz="1400" dirty="0" smtClean="0">
                          <a:solidFill>
                            <a:schemeClr val="tx1"/>
                          </a:solidFill>
                          <a:latin typeface="+mn-ea"/>
                          <a:cs typeface="メイリオ" panose="020B0604030504040204" pitchFamily="50" charset="-128"/>
                        </a:rPr>
                        <a:t>億円（</a:t>
                      </a:r>
                      <a:r>
                        <a:rPr kumimoji="1" lang="en-US" altLang="ja-JP" sz="1400" dirty="0" smtClean="0">
                          <a:solidFill>
                            <a:schemeClr val="tx1"/>
                          </a:solidFill>
                          <a:latin typeface="+mn-ea"/>
                          <a:cs typeface="メイリオ" panose="020B0604030504040204" pitchFamily="50" charset="-128"/>
                        </a:rPr>
                        <a:t>13.2</a:t>
                      </a:r>
                      <a:r>
                        <a:rPr kumimoji="1" lang="ja-JP" altLang="en-US" sz="1400" dirty="0" smtClean="0">
                          <a:solidFill>
                            <a:schemeClr val="tx1"/>
                          </a:solidFill>
                          <a:latin typeface="+mn-ea"/>
                          <a:cs typeface="メイリオ" panose="020B0604030504040204" pitchFamily="50" charset="-128"/>
                        </a:rPr>
                        <a:t>％）</a:t>
                      </a:r>
                      <a:endParaRPr kumimoji="1" lang="en-US" altLang="ja-JP" sz="1400" dirty="0" smtClean="0">
                        <a:solidFill>
                          <a:schemeClr val="tx1"/>
                        </a:solidFill>
                        <a:latin typeface="+mn-ea"/>
                        <a:cs typeface="メイリオ" panose="020B0604030504040204" pitchFamily="50" charset="-128"/>
                      </a:endParaRPr>
                    </a:p>
                    <a:p>
                      <a:pPr marL="0" indent="0"/>
                      <a:r>
                        <a:rPr kumimoji="1" lang="en-US" altLang="ja-JP" sz="1400" dirty="0" smtClean="0">
                          <a:solidFill>
                            <a:schemeClr val="tx1"/>
                          </a:solidFill>
                          <a:latin typeface="+mn-ea"/>
                          <a:cs typeface="メイリオ" panose="020B0604030504040204" pitchFamily="50" charset="-128"/>
                        </a:rPr>
                        <a:t>2011</a:t>
                      </a:r>
                      <a:r>
                        <a:rPr kumimoji="1" lang="ja-JP" altLang="en-US" sz="1400" dirty="0" smtClean="0">
                          <a:solidFill>
                            <a:schemeClr val="tx1"/>
                          </a:solidFill>
                          <a:latin typeface="+mn-ea"/>
                          <a:cs typeface="メイリオ" panose="020B0604030504040204" pitchFamily="50" charset="-128"/>
                        </a:rPr>
                        <a:t>～</a:t>
                      </a:r>
                      <a:r>
                        <a:rPr kumimoji="1" lang="en-US" altLang="ja-JP" sz="1400" dirty="0" smtClean="0">
                          <a:solidFill>
                            <a:schemeClr val="tx1"/>
                          </a:solidFill>
                          <a:latin typeface="+mn-ea"/>
                          <a:cs typeface="メイリオ" panose="020B0604030504040204" pitchFamily="50" charset="-128"/>
                        </a:rPr>
                        <a:t>2013</a:t>
                      </a:r>
                      <a:r>
                        <a:rPr kumimoji="1" lang="ja-JP" altLang="en-US" sz="1400" dirty="0" smtClean="0">
                          <a:solidFill>
                            <a:schemeClr val="tx1"/>
                          </a:solidFill>
                          <a:latin typeface="+mn-ea"/>
                          <a:cs typeface="メイリオ" panose="020B0604030504040204" pitchFamily="50" charset="-128"/>
                        </a:rPr>
                        <a:t>年度</a:t>
                      </a:r>
                      <a:endParaRPr kumimoji="1"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　対象額約</a:t>
                      </a:r>
                      <a:r>
                        <a:rPr kumimoji="1" lang="en-US" altLang="ja-JP" sz="1400" dirty="0" smtClean="0">
                          <a:solidFill>
                            <a:schemeClr val="tx1"/>
                          </a:solidFill>
                          <a:latin typeface="+mn-ea"/>
                          <a:cs typeface="メイリオ" panose="020B0604030504040204" pitchFamily="50" charset="-128"/>
                        </a:rPr>
                        <a:t>66</a:t>
                      </a:r>
                      <a:r>
                        <a:rPr kumimoji="1" lang="ja-JP" altLang="en-US" sz="1400" dirty="0" smtClean="0">
                          <a:solidFill>
                            <a:schemeClr val="tx1"/>
                          </a:solidFill>
                          <a:latin typeface="+mn-ea"/>
                          <a:cs typeface="メイリオ" panose="020B0604030504040204" pitchFamily="50" charset="-128"/>
                        </a:rPr>
                        <a:t>億円のうち</a:t>
                      </a:r>
                      <a:endParaRPr kumimoji="1"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　約</a:t>
                      </a:r>
                      <a:r>
                        <a:rPr kumimoji="1" lang="en-US" altLang="ja-JP" sz="1400" dirty="0" smtClean="0">
                          <a:solidFill>
                            <a:schemeClr val="tx1"/>
                          </a:solidFill>
                          <a:latin typeface="+mn-ea"/>
                          <a:cs typeface="メイリオ" panose="020B0604030504040204" pitchFamily="50" charset="-128"/>
                        </a:rPr>
                        <a:t>23</a:t>
                      </a:r>
                      <a:r>
                        <a:rPr kumimoji="1" lang="ja-JP" altLang="en-US" sz="1400" dirty="0" smtClean="0">
                          <a:solidFill>
                            <a:schemeClr val="tx1"/>
                          </a:solidFill>
                          <a:latin typeface="+mn-ea"/>
                          <a:cs typeface="メイリオ" panose="020B0604030504040204" pitchFamily="50" charset="-128"/>
                        </a:rPr>
                        <a:t>億円（</a:t>
                      </a:r>
                      <a:r>
                        <a:rPr kumimoji="1" lang="en-US" altLang="ja-JP" sz="1400" dirty="0" smtClean="0">
                          <a:solidFill>
                            <a:schemeClr val="tx1"/>
                          </a:solidFill>
                          <a:latin typeface="+mn-ea"/>
                          <a:cs typeface="メイリオ" panose="020B0604030504040204" pitchFamily="50" charset="-128"/>
                        </a:rPr>
                        <a:t>34.9</a:t>
                      </a:r>
                      <a:r>
                        <a:rPr kumimoji="1" lang="ja-JP" altLang="en-US" sz="1400" dirty="0" smtClean="0">
                          <a:solidFill>
                            <a:schemeClr val="tx1"/>
                          </a:solidFill>
                          <a:latin typeface="+mn-ea"/>
                          <a:cs typeface="メイリオ" panose="020B0604030504040204" pitchFamily="50" charset="-128"/>
                        </a:rPr>
                        <a:t>％）</a:t>
                      </a:r>
                      <a:endParaRPr kumimoji="1" lang="en-US" altLang="ja-JP" sz="1400" dirty="0" smtClean="0">
                        <a:solidFill>
                          <a:schemeClr val="tx1"/>
                        </a:solidFill>
                        <a:latin typeface="+mn-ea"/>
                        <a:cs typeface="メイリオ" panose="020B0604030504040204" pitchFamily="50" charset="-128"/>
                      </a:endParaRPr>
                    </a:p>
                    <a:p>
                      <a:pPr marL="0" indent="0"/>
                      <a:r>
                        <a:rPr kumimoji="1" lang="ja-JP" altLang="en-US" sz="1400" dirty="0" smtClean="0">
                          <a:solidFill>
                            <a:schemeClr val="tx1"/>
                          </a:solidFill>
                          <a:latin typeface="+mn-ea"/>
                          <a:cs typeface="メイリオ" panose="020B0604030504040204" pitchFamily="50" charset="-128"/>
                        </a:rPr>
                        <a:t>⇒　</a:t>
                      </a:r>
                      <a:r>
                        <a:rPr kumimoji="1" lang="en-US" altLang="ja-JP" sz="1400" dirty="0" smtClean="0">
                          <a:solidFill>
                            <a:schemeClr val="tx1"/>
                          </a:solidFill>
                          <a:latin typeface="+mn-ea"/>
                          <a:cs typeface="メイリオ" panose="020B0604030504040204" pitchFamily="50" charset="-128"/>
                        </a:rPr>
                        <a:t>6</a:t>
                      </a:r>
                      <a:r>
                        <a:rPr kumimoji="1" lang="ja-JP" altLang="en-US" sz="1400" dirty="0" smtClean="0">
                          <a:solidFill>
                            <a:schemeClr val="tx1"/>
                          </a:solidFill>
                          <a:latin typeface="+mn-ea"/>
                          <a:cs typeface="メイリオ" panose="020B0604030504040204" pitchFamily="50" charset="-128"/>
                        </a:rPr>
                        <a:t>年間（</a:t>
                      </a:r>
                      <a:r>
                        <a:rPr kumimoji="1" lang="en-US" altLang="ja-JP" sz="1400" dirty="0" smtClean="0">
                          <a:solidFill>
                            <a:schemeClr val="tx1"/>
                          </a:solidFill>
                          <a:latin typeface="+mn-ea"/>
                          <a:cs typeface="メイリオ" panose="020B0604030504040204" pitchFamily="50" charset="-128"/>
                        </a:rPr>
                        <a:t>2008</a:t>
                      </a:r>
                      <a:r>
                        <a:rPr kumimoji="1" lang="ja-JP" altLang="en-US" sz="1400" dirty="0" smtClean="0">
                          <a:solidFill>
                            <a:schemeClr val="tx1"/>
                          </a:solidFill>
                          <a:latin typeface="+mn-ea"/>
                          <a:cs typeface="メイリオ" panose="020B0604030504040204" pitchFamily="50" charset="-128"/>
                        </a:rPr>
                        <a:t>～</a:t>
                      </a:r>
                      <a:r>
                        <a:rPr kumimoji="1" lang="en-US" altLang="ja-JP" sz="1400" dirty="0" smtClean="0">
                          <a:solidFill>
                            <a:schemeClr val="tx1"/>
                          </a:solidFill>
                          <a:latin typeface="+mn-ea"/>
                          <a:cs typeface="メイリオ" panose="020B0604030504040204" pitchFamily="50" charset="-128"/>
                        </a:rPr>
                        <a:t>2013</a:t>
                      </a:r>
                      <a:r>
                        <a:rPr kumimoji="1" lang="ja-JP" altLang="en-US" sz="1400" dirty="0" smtClean="0">
                          <a:solidFill>
                            <a:schemeClr val="tx1"/>
                          </a:solidFill>
                          <a:latin typeface="+mn-ea"/>
                          <a:cs typeface="メイリオ" panose="020B0604030504040204" pitchFamily="50" charset="-128"/>
                        </a:rPr>
                        <a:t>年）の削減（効果）額合計</a:t>
                      </a:r>
                      <a:r>
                        <a:rPr kumimoji="1" lang="en-US" altLang="ja-JP" sz="1400" dirty="0" smtClean="0">
                          <a:solidFill>
                            <a:schemeClr val="tx1"/>
                          </a:solidFill>
                          <a:latin typeface="+mn-ea"/>
                          <a:cs typeface="メイリオ" panose="020B0604030504040204" pitchFamily="50" charset="-128"/>
                        </a:rPr>
                        <a:t>348</a:t>
                      </a:r>
                      <a:r>
                        <a:rPr kumimoji="1" lang="ja-JP" altLang="en-US" sz="1400" dirty="0" smtClean="0">
                          <a:solidFill>
                            <a:schemeClr val="tx1"/>
                          </a:solidFill>
                          <a:latin typeface="+mn-ea"/>
                          <a:cs typeface="メイリオ" panose="020B0604030504040204" pitchFamily="50" charset="-128"/>
                        </a:rPr>
                        <a:t>億円</a:t>
                      </a:r>
                      <a:endParaRPr kumimoji="1" lang="en-US" altLang="ja-JP" sz="1400" dirty="0" smtClean="0">
                        <a:solidFill>
                          <a:schemeClr val="tx1"/>
                        </a:solidFill>
                        <a:latin typeface="+mn-ea"/>
                        <a:cs typeface="メイリオ" panose="020B0604030504040204" pitchFamily="50" charset="-128"/>
                      </a:endParaRPr>
                    </a:p>
                    <a:p>
                      <a:pPr marL="0" indent="0"/>
                      <a:r>
                        <a:rPr kumimoji="1" lang="ja-JP" altLang="en-US" sz="900" dirty="0" smtClean="0">
                          <a:solidFill>
                            <a:schemeClr val="tx1"/>
                          </a:solidFill>
                          <a:latin typeface="+mn-ea"/>
                          <a:cs typeface="メイリオ" panose="020B0604030504040204" pitchFamily="50" charset="-128"/>
                        </a:rPr>
                        <a:t>　　　</a:t>
                      </a:r>
                      <a:r>
                        <a:rPr kumimoji="1" lang="en-US" altLang="ja-JP" sz="900" dirty="0" smtClean="0">
                          <a:solidFill>
                            <a:schemeClr val="tx1"/>
                          </a:solidFill>
                          <a:latin typeface="+mn-ea"/>
                          <a:cs typeface="メイリオ" panose="020B0604030504040204" pitchFamily="50" charset="-128"/>
                        </a:rPr>
                        <a:t>※</a:t>
                      </a:r>
                      <a:r>
                        <a:rPr kumimoji="1" lang="ja-JP" altLang="en-US" sz="900" dirty="0" smtClean="0">
                          <a:solidFill>
                            <a:schemeClr val="tx1"/>
                          </a:solidFill>
                          <a:latin typeface="+mn-ea"/>
                          <a:cs typeface="メイリオ" panose="020B0604030504040204" pitchFamily="50" charset="-128"/>
                        </a:rPr>
                        <a:t>見直し対象：実績一覧のとおり</a:t>
                      </a:r>
                      <a:endParaRPr kumimoji="1" lang="en-US" altLang="ja-JP" sz="900" dirty="0" smtClean="0">
                        <a:solidFill>
                          <a:schemeClr val="tx1"/>
                        </a:solidFill>
                        <a:latin typeface="+mn-ea"/>
                        <a:cs typeface="メイリオ" panose="020B0604030504040204" pitchFamily="50" charset="-128"/>
                      </a:endParaRPr>
                    </a:p>
                    <a:p>
                      <a:pPr marL="0" indent="0"/>
                      <a:r>
                        <a:rPr kumimoji="1" lang="ja-JP" altLang="en-US" sz="900" dirty="0" smtClean="0">
                          <a:solidFill>
                            <a:schemeClr val="tx1"/>
                          </a:solidFill>
                          <a:latin typeface="+mn-ea"/>
                          <a:cs typeface="メイリオ" panose="020B0604030504040204" pitchFamily="50" charset="-128"/>
                        </a:rPr>
                        <a:t>　　　　対象額は基準年度の予算額</a:t>
                      </a:r>
                      <a:endParaRPr kumimoji="1" lang="en-US" altLang="ja-JP" sz="900" dirty="0" smtClean="0">
                        <a:solidFill>
                          <a:schemeClr val="tx1"/>
                        </a:solidFill>
                        <a:latin typeface="+mn-ea"/>
                        <a:cs typeface="メイリオ" panose="020B0604030504040204" pitchFamily="50" charset="-128"/>
                      </a:endParaRPr>
                    </a:p>
                    <a:p>
                      <a:pPr marL="0" indent="0"/>
                      <a:r>
                        <a:rPr kumimoji="1" lang="ja-JP" altLang="en-US" sz="900" dirty="0" smtClean="0">
                          <a:solidFill>
                            <a:schemeClr val="tx1"/>
                          </a:solidFill>
                          <a:latin typeface="+mn-ea"/>
                          <a:cs typeface="メイリオ" panose="020B0604030504040204" pitchFamily="50" charset="-128"/>
                        </a:rPr>
                        <a:t>　　　　実績は単年度平均</a:t>
                      </a:r>
                      <a:endParaRPr kumimoji="1" lang="ja-JP" altLang="en-US" sz="900" dirty="0" smtClean="0">
                        <a:solidFill>
                          <a:schemeClr val="tx1"/>
                        </a:solidFill>
                      </a:endParaRPr>
                    </a:p>
                    <a:p>
                      <a:pPr marL="92075" indent="-92075"/>
                      <a:endParaRPr kumimoji="1" lang="en-US" altLang="ja-JP" sz="1400" dirty="0" smtClean="0">
                        <a:solidFill>
                          <a:srgbClr val="0070C0"/>
                        </a:solidFill>
                        <a:latin typeface="+mn-ea"/>
                        <a:ea typeface="+mn-ea"/>
                      </a:endParaRPr>
                    </a:p>
                    <a:p>
                      <a:pPr marL="92075" indent="-92075"/>
                      <a:r>
                        <a:rPr kumimoji="1" lang="en-US" altLang="ja-JP" sz="1400" dirty="0" smtClean="0">
                          <a:solidFill>
                            <a:schemeClr val="tx1"/>
                          </a:solidFill>
                          <a:latin typeface="+mn-ea"/>
                          <a:ea typeface="+mn-ea"/>
                        </a:rPr>
                        <a:t>2014</a:t>
                      </a:r>
                      <a:r>
                        <a:rPr kumimoji="1" lang="ja-JP" altLang="en-US" sz="1400" dirty="0" smtClean="0">
                          <a:solidFill>
                            <a:schemeClr val="tx1"/>
                          </a:solidFill>
                          <a:latin typeface="+mn-ea"/>
                          <a:ea typeface="+mn-ea"/>
                        </a:rPr>
                        <a:t>年度</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　補助金等の更なる見直し</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　約</a:t>
                      </a:r>
                      <a:r>
                        <a:rPr kumimoji="1" lang="en-US" altLang="ja-JP" sz="1400" dirty="0" smtClean="0">
                          <a:solidFill>
                            <a:schemeClr val="tx1"/>
                          </a:solidFill>
                          <a:latin typeface="+mn-ea"/>
                          <a:ea typeface="+mn-ea"/>
                        </a:rPr>
                        <a:t>34</a:t>
                      </a:r>
                      <a:r>
                        <a:rPr kumimoji="1" lang="ja-JP" altLang="en-US" sz="1400" dirty="0" smtClean="0">
                          <a:solidFill>
                            <a:schemeClr val="tx1"/>
                          </a:solidFill>
                          <a:latin typeface="+mn-ea"/>
                          <a:ea typeface="+mn-ea"/>
                        </a:rPr>
                        <a:t>億円</a:t>
                      </a:r>
                      <a:endParaRPr kumimoji="1" lang="en-US" altLang="ja-JP" sz="14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kumimoji="1" lang="ja-JP" altLang="en-US" sz="1400" b="1" dirty="0" smtClean="0">
                          <a:solidFill>
                            <a:schemeClr val="tx1"/>
                          </a:solidFill>
                        </a:rPr>
                        <a:t>⑥　分担金等の見直し</a:t>
                      </a:r>
                      <a:endParaRPr kumimoji="1" lang="en-US" altLang="ja-JP" sz="1400" b="1" dirty="0" smtClean="0">
                        <a:solidFill>
                          <a:schemeClr val="tx1"/>
                        </a:solidFill>
                      </a:endParaRPr>
                    </a:p>
                    <a:p>
                      <a:r>
                        <a:rPr kumimoji="1" lang="ja-JP" altLang="en-US" sz="1400" dirty="0" smtClean="0">
                          <a:solidFill>
                            <a:schemeClr val="tx1"/>
                          </a:solidFill>
                        </a:rPr>
                        <a:t>・　地方の側から額や使途がコントロールできず、一方的に住民の税金を支出するルールが出来上がっており、それが国から「天下り」した役員の報酬に充当されているｹｰｽが存在。</a:t>
                      </a: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　分担金等の支出の必要性を厳しく精査。</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以下の点について確認のうえ、支出の是非を判断。</a:t>
                      </a:r>
                      <a:endParaRPr kumimoji="1" lang="en-US" altLang="ja-JP" sz="1400" dirty="0" smtClean="0">
                        <a:solidFill>
                          <a:schemeClr val="tx1"/>
                        </a:solidFill>
                      </a:endParaRPr>
                    </a:p>
                    <a:p>
                      <a:pPr marL="92075" indent="-92075"/>
                      <a:r>
                        <a:rPr kumimoji="1" lang="ja-JP" altLang="en-US" sz="1400" dirty="0" smtClean="0">
                          <a:solidFill>
                            <a:schemeClr val="tx1"/>
                          </a:solidFill>
                        </a:rPr>
                        <a:t>・府として分担金を支出する必要があるか。</a:t>
                      </a:r>
                      <a:endParaRPr kumimoji="1" lang="en-US" altLang="ja-JP" sz="1400" dirty="0" smtClean="0">
                        <a:solidFill>
                          <a:schemeClr val="tx1"/>
                        </a:solidFill>
                      </a:endParaRPr>
                    </a:p>
                    <a:p>
                      <a:pPr marL="92075" indent="-92075"/>
                      <a:r>
                        <a:rPr kumimoji="1" lang="ja-JP" altLang="en-US" sz="1400" dirty="0" smtClean="0">
                          <a:solidFill>
                            <a:schemeClr val="tx1"/>
                          </a:solidFill>
                        </a:rPr>
                        <a:t>・国の</a:t>
                      </a:r>
                      <a:r>
                        <a:rPr kumimoji="1" lang="en-US" altLang="ja-JP" sz="1400" dirty="0" smtClean="0">
                          <a:solidFill>
                            <a:schemeClr val="tx1"/>
                          </a:solidFill>
                        </a:rPr>
                        <a:t>OB</a:t>
                      </a:r>
                      <a:r>
                        <a:rPr kumimoji="1" lang="ja-JP" altLang="en-US" sz="1400" dirty="0" smtClean="0">
                          <a:solidFill>
                            <a:schemeClr val="tx1"/>
                          </a:solidFill>
                        </a:rPr>
                        <a:t>職員が役員等に就任していないか</a:t>
                      </a:r>
                      <a:endParaRPr kumimoji="1" lang="en-US" altLang="ja-JP" sz="1400" dirty="0" smtClean="0">
                        <a:solidFill>
                          <a:schemeClr val="tx1"/>
                        </a:solidFill>
                      </a:endParaRPr>
                    </a:p>
                    <a:p>
                      <a:pPr marL="92075" indent="-92075"/>
                      <a:r>
                        <a:rPr kumimoji="1" lang="ja-JP" altLang="en-US" sz="1400" dirty="0" smtClean="0">
                          <a:solidFill>
                            <a:schemeClr val="tx1"/>
                          </a:solidFill>
                        </a:rPr>
                        <a:t>・分担金の使途が明確か</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endParaRPr kumimoji="1" lang="en-US" altLang="ja-JP" sz="1400" dirty="0" smtClean="0">
                        <a:solidFill>
                          <a:schemeClr val="tx1"/>
                        </a:solidFill>
                      </a:endParaRPr>
                    </a:p>
                    <a:p>
                      <a:pPr marL="0" indent="0"/>
                      <a:r>
                        <a:rPr kumimoji="1" lang="en-US" altLang="ja-JP" sz="1400" dirty="0" smtClean="0">
                          <a:solidFill>
                            <a:schemeClr val="tx1"/>
                          </a:solidFill>
                        </a:rPr>
                        <a:t>2011</a:t>
                      </a:r>
                      <a:r>
                        <a:rPr kumimoji="1" lang="ja-JP" altLang="en-US" sz="1400" dirty="0" smtClean="0">
                          <a:solidFill>
                            <a:schemeClr val="tx1"/>
                          </a:solidFill>
                        </a:rPr>
                        <a:t>年度当初予算において</a:t>
                      </a:r>
                      <a:r>
                        <a:rPr kumimoji="1" lang="en-US" altLang="ja-JP" sz="1400" dirty="0" smtClean="0">
                          <a:solidFill>
                            <a:schemeClr val="tx1"/>
                          </a:solidFill>
                        </a:rPr>
                        <a:t>51</a:t>
                      </a:r>
                      <a:r>
                        <a:rPr kumimoji="1" lang="ja-JP" altLang="en-US" sz="1400" dirty="0" smtClean="0">
                          <a:solidFill>
                            <a:schemeClr val="tx1"/>
                          </a:solidFill>
                        </a:rPr>
                        <a:t>項目約</a:t>
                      </a:r>
                      <a:r>
                        <a:rPr kumimoji="1" lang="en-US" altLang="ja-JP" sz="1400" dirty="0" smtClean="0">
                          <a:solidFill>
                            <a:schemeClr val="tx1"/>
                          </a:solidFill>
                        </a:rPr>
                        <a:t>2</a:t>
                      </a:r>
                      <a:r>
                        <a:rPr kumimoji="1" lang="ja-JP" altLang="en-US" sz="1400" dirty="0" smtClean="0">
                          <a:solidFill>
                            <a:schemeClr val="tx1"/>
                          </a:solidFill>
                        </a:rPr>
                        <a:t>億</a:t>
                      </a:r>
                      <a:r>
                        <a:rPr kumimoji="1" lang="en-US" altLang="ja-JP" sz="1400" dirty="0" smtClean="0">
                          <a:solidFill>
                            <a:schemeClr val="tx1"/>
                          </a:solidFill>
                        </a:rPr>
                        <a:t>1,000</a:t>
                      </a:r>
                      <a:r>
                        <a:rPr kumimoji="1" lang="ja-JP" altLang="en-US" sz="1400" dirty="0" smtClean="0">
                          <a:solidFill>
                            <a:schemeClr val="tx1"/>
                          </a:solidFill>
                        </a:rPr>
                        <a:t>万円の支出を取りやめ。</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148</a:t>
            </a:fld>
            <a:endParaRPr kumimoji="1" lang="ja-JP" altLang="en-US"/>
          </a:p>
        </p:txBody>
      </p:sp>
    </p:spTree>
    <p:extLst>
      <p:ext uri="{BB962C8B-B14F-4D97-AF65-F5344CB8AC3E}">
        <p14:creationId xmlns:p14="http://schemas.microsoft.com/office/powerpoint/2010/main" val="940989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96824" y="3249627"/>
            <a:ext cx="8405392" cy="2985433"/>
          </a:xfrm>
          <a:prstGeom prst="rect">
            <a:avLst/>
          </a:prstGeom>
          <a:noFill/>
        </p:spPr>
        <p:txBody>
          <a:bodyPr wrap="square" rtlCol="0">
            <a:spAutoFit/>
          </a:bodyPr>
          <a:lstStyle/>
          <a:p>
            <a:pPr indent="177800" algn="just">
              <a:spcBef>
                <a:spcPts val="600"/>
              </a:spcBef>
            </a:pPr>
            <a:r>
              <a:rPr lang="ja-JP" altLang="en-US" sz="1400" dirty="0" smtClean="0"/>
              <a:t>統合後の新関空会社は、中期経営計画に基づき、関空国際線着陸料の５％引き下げ、路線誘致インセンティブの拡充などを順次展開している。また、</a:t>
            </a:r>
            <a:r>
              <a:rPr lang="en-US" altLang="ja-JP" sz="1400" dirty="0" smtClean="0"/>
              <a:t>2015</a:t>
            </a:r>
            <a:r>
              <a:rPr lang="ja-JP" altLang="en-US" sz="1400" dirty="0" smtClean="0"/>
              <a:t>年からはコンセッションにより、関西エアポートが関空と伊丹を運営。</a:t>
            </a:r>
            <a:r>
              <a:rPr lang="en-US" altLang="ja-JP" sz="1400" dirty="0" smtClean="0"/>
              <a:t>2018</a:t>
            </a:r>
            <a:r>
              <a:rPr lang="ja-JP" altLang="en-US" sz="1400" dirty="0" smtClean="0"/>
              <a:t>年には、同社による神戸空港の運営も開始し、関空・伊丹・神戸の</a:t>
            </a:r>
            <a:r>
              <a:rPr lang="en-US" altLang="ja-JP" sz="1400" dirty="0" smtClean="0"/>
              <a:t>3</a:t>
            </a:r>
            <a:r>
              <a:rPr lang="ja-JP" altLang="en-US" sz="1400" dirty="0" smtClean="0"/>
              <a:t>空港一体運営となる。</a:t>
            </a:r>
            <a:endParaRPr lang="en-US" altLang="ja-JP" sz="1400" dirty="0" smtClean="0"/>
          </a:p>
          <a:p>
            <a:pPr indent="177800" algn="just">
              <a:spcBef>
                <a:spcPts val="600"/>
              </a:spcBef>
            </a:pPr>
            <a:r>
              <a:rPr lang="ja-JP" altLang="en-US" sz="1400" dirty="0" smtClean="0"/>
              <a:t>完全</a:t>
            </a:r>
            <a:r>
              <a:rPr lang="en-US" altLang="ja-JP" sz="1400" dirty="0" smtClean="0">
                <a:latin typeface="+mn-ea"/>
              </a:rPr>
              <a:t>24</a:t>
            </a:r>
            <a:r>
              <a:rPr lang="ja-JP" altLang="en-US" sz="1400" dirty="0" smtClean="0"/>
              <a:t>時間運用の強みを活かし、ＬＣＣの誘致にも注力。専用ターミナルの設置や深夜早朝アクセスの充実などを進め、国内最大規模のＬＣＣ乗り入れ空港</a:t>
            </a:r>
            <a:r>
              <a:rPr lang="ja-JP" altLang="en-US" sz="1400" dirty="0"/>
              <a:t>となっている</a:t>
            </a:r>
            <a:r>
              <a:rPr lang="ja-JP" altLang="en-US" sz="1400" dirty="0" smtClean="0"/>
              <a:t>。</a:t>
            </a:r>
            <a:endParaRPr lang="en-US" altLang="ja-JP" sz="1400" dirty="0" smtClean="0"/>
          </a:p>
          <a:p>
            <a:pPr indent="177800">
              <a:spcBef>
                <a:spcPts val="600"/>
              </a:spcBef>
            </a:pPr>
            <a:r>
              <a:rPr lang="ja-JP" altLang="en-US" sz="1400" dirty="0" smtClean="0"/>
              <a:t>開港以来、</a:t>
            </a:r>
            <a:r>
              <a:rPr lang="ja-JP" altLang="en-US" sz="1400" dirty="0"/>
              <a:t>訪日</a:t>
            </a:r>
            <a:r>
              <a:rPr lang="ja-JP" altLang="en-US" sz="1400" dirty="0" smtClean="0"/>
              <a:t>外国人数は</a:t>
            </a:r>
            <a:r>
              <a:rPr lang="en-US" altLang="ja-JP" sz="1400" dirty="0" smtClean="0">
                <a:latin typeface="+mn-ea"/>
              </a:rPr>
              <a:t>200</a:t>
            </a:r>
            <a:r>
              <a:rPr lang="ja-JP" altLang="en-US" sz="1400" dirty="0" smtClean="0">
                <a:latin typeface="+mn-ea"/>
              </a:rPr>
              <a:t>万人から</a:t>
            </a:r>
            <a:r>
              <a:rPr lang="en-US" altLang="ja-JP" sz="1400" dirty="0" smtClean="0">
                <a:latin typeface="+mn-ea"/>
              </a:rPr>
              <a:t>300</a:t>
            </a:r>
            <a:r>
              <a:rPr lang="ja-JP" altLang="en-US" sz="1400" dirty="0" smtClean="0"/>
              <a:t>万人へ緩やかに上昇していたが、ＬＣＣ拠点化の動きに併せて近年大幅に増加。 </a:t>
            </a:r>
            <a:r>
              <a:rPr lang="en-US" altLang="ja-JP" sz="1400" dirty="0" smtClean="0"/>
              <a:t>2015</a:t>
            </a:r>
            <a:r>
              <a:rPr lang="ja-JP" altLang="en-US" sz="1400" dirty="0" smtClean="0"/>
              <a:t>年度、開港以来最高の約</a:t>
            </a:r>
            <a:r>
              <a:rPr lang="en-US" altLang="ja-JP" sz="1400" dirty="0" smtClean="0">
                <a:latin typeface="+mn-ea"/>
              </a:rPr>
              <a:t>500</a:t>
            </a:r>
            <a:r>
              <a:rPr lang="ja-JP" altLang="en-US" sz="1400" dirty="0" smtClean="0"/>
              <a:t>万人に到達。</a:t>
            </a:r>
            <a:r>
              <a:rPr lang="en-US" altLang="ja-JP" sz="1400" dirty="0" smtClean="0"/>
              <a:t>2017</a:t>
            </a:r>
            <a:r>
              <a:rPr lang="ja-JP" altLang="en-US" sz="1400" dirty="0" smtClean="0"/>
              <a:t>年度には約</a:t>
            </a:r>
            <a:r>
              <a:rPr lang="en-US" altLang="ja-JP" sz="1400" dirty="0" smtClean="0"/>
              <a:t>700</a:t>
            </a:r>
            <a:r>
              <a:rPr lang="ja-JP" altLang="en-US" sz="1400" dirty="0" smtClean="0"/>
              <a:t>万人にまで増加。</a:t>
            </a:r>
            <a:endParaRPr lang="en-US" altLang="ja-JP" sz="1400" dirty="0" smtClean="0"/>
          </a:p>
          <a:p>
            <a:pPr indent="177800" algn="just">
              <a:spcBef>
                <a:spcPts val="600"/>
              </a:spcBef>
            </a:pPr>
            <a:r>
              <a:rPr lang="ja-JP" altLang="en-US" sz="1400" dirty="0" smtClean="0"/>
              <a:t>国際</a:t>
            </a:r>
            <a:r>
              <a:rPr lang="ja-JP" altLang="en-US" sz="1400" dirty="0"/>
              <a:t>貨物</a:t>
            </a:r>
            <a:r>
              <a:rPr lang="ja-JP" altLang="en-US" sz="1400" dirty="0" smtClean="0"/>
              <a:t>取扱量に</a:t>
            </a:r>
            <a:r>
              <a:rPr lang="ja-JP" altLang="en-US" sz="1400" dirty="0"/>
              <a:t>ついては、リーマンショック、東日本大震災を経て</a:t>
            </a:r>
            <a:r>
              <a:rPr lang="ja-JP" altLang="en-US" sz="1400" dirty="0" smtClean="0"/>
              <a:t>伸び悩んでいるが、</a:t>
            </a:r>
            <a:r>
              <a:rPr lang="en-US" altLang="ja-JP" sz="1400" dirty="0" smtClean="0">
                <a:latin typeface="+mn-ea"/>
              </a:rPr>
              <a:t>2014</a:t>
            </a:r>
            <a:r>
              <a:rPr lang="ja-JP" altLang="en-US" sz="1400" dirty="0">
                <a:latin typeface="+mn-ea"/>
              </a:rPr>
              <a:t>年</a:t>
            </a:r>
            <a:r>
              <a:rPr lang="en-US" altLang="ja-JP" sz="1400" dirty="0">
                <a:latin typeface="+mn-ea"/>
              </a:rPr>
              <a:t>4</a:t>
            </a:r>
            <a:r>
              <a:rPr lang="ja-JP" altLang="en-US" sz="1400" dirty="0" smtClean="0"/>
              <a:t>月に世界</a:t>
            </a:r>
            <a:r>
              <a:rPr lang="ja-JP" altLang="en-US" sz="1400" dirty="0"/>
              <a:t>最大手航空貨物会社のハブ拠点</a:t>
            </a:r>
            <a:r>
              <a:rPr lang="ja-JP" altLang="en-US" sz="1400" dirty="0" smtClean="0"/>
              <a:t>が開設され、</a:t>
            </a:r>
            <a:r>
              <a:rPr lang="ja-JP" altLang="en-US" sz="1400" dirty="0"/>
              <a:t>今後</a:t>
            </a:r>
            <a:r>
              <a:rPr lang="ja-JP" altLang="en-US" sz="1400" dirty="0" smtClean="0"/>
              <a:t>の増加が期待される。</a:t>
            </a:r>
            <a:endParaRPr lang="en-US" altLang="ja-JP" sz="1400" dirty="0"/>
          </a:p>
          <a:p>
            <a:pPr indent="177800" algn="just">
              <a:spcBef>
                <a:spcPts val="600"/>
              </a:spcBef>
            </a:pPr>
            <a:r>
              <a:rPr lang="ja-JP" altLang="en-US" sz="1400" dirty="0" smtClean="0"/>
              <a:t>また、国際</a:t>
            </a:r>
            <a:r>
              <a:rPr lang="ja-JP" altLang="en-US" sz="1400" dirty="0"/>
              <a:t>戦略総合特区を活用し、薬監証明手続きの簡素化・</a:t>
            </a:r>
            <a:r>
              <a:rPr lang="ja-JP" altLang="en-US" sz="1400" dirty="0" smtClean="0"/>
              <a:t>電子化を実現したほか、医薬品定温庫の活用など、関西の成長産業である医薬品</a:t>
            </a:r>
            <a:r>
              <a:rPr lang="ja-JP" altLang="en-US" sz="1400" dirty="0"/>
              <a:t>・医療機器等の</a:t>
            </a:r>
            <a:r>
              <a:rPr lang="ja-JP" altLang="en-US" sz="1400" dirty="0" smtClean="0"/>
              <a:t>分野を支える物流拠点機能も強化。 医</a:t>
            </a:r>
            <a:r>
              <a:rPr lang="ja-JP" altLang="en-US" sz="1400" dirty="0"/>
              <a:t>薬品貿易額が順調に</a:t>
            </a:r>
            <a:r>
              <a:rPr lang="ja-JP" altLang="en-US" sz="1400" dirty="0" smtClean="0"/>
              <a:t>伸びるなど、</a:t>
            </a:r>
            <a:r>
              <a:rPr lang="ja-JP" altLang="en-US" sz="1400" dirty="0"/>
              <a:t>成果</a:t>
            </a:r>
            <a:r>
              <a:rPr lang="ja-JP" altLang="en-US" sz="1400" dirty="0" smtClean="0"/>
              <a:t>が現れつつある。　</a:t>
            </a:r>
            <a:endParaRPr kumimoji="1" lang="ja-JP" altLang="en-US" sz="1400" dirty="0"/>
          </a:p>
        </p:txBody>
      </p:sp>
      <p:grpSp>
        <p:nvGrpSpPr>
          <p:cNvPr id="2" name="グループ化 1"/>
          <p:cNvGrpSpPr/>
          <p:nvPr/>
        </p:nvGrpSpPr>
        <p:grpSpPr>
          <a:xfrm>
            <a:off x="59184" y="72353"/>
            <a:ext cx="7498613" cy="2745305"/>
            <a:chOff x="192199" y="161988"/>
            <a:chExt cx="7498613" cy="2745305"/>
          </a:xfrm>
        </p:grpSpPr>
        <p:sp>
          <p:nvSpPr>
            <p:cNvPr id="9" name="正方形/長方形 8"/>
            <p:cNvSpPr/>
            <p:nvPr/>
          </p:nvSpPr>
          <p:spPr>
            <a:xfrm>
              <a:off x="200365" y="1117232"/>
              <a:ext cx="330765" cy="174875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100" dirty="0" smtClean="0">
                  <a:solidFill>
                    <a:schemeClr val="tx1"/>
                  </a:solidFill>
                </a:rPr>
                <a:t>▲</a:t>
              </a:r>
              <a:r>
                <a:rPr kumimoji="1" lang="en-US" altLang="ja-JP" sz="1100" dirty="0" smtClean="0">
                  <a:solidFill>
                    <a:schemeClr val="tx1"/>
                  </a:solidFill>
                </a:rPr>
                <a:t>94</a:t>
              </a:r>
              <a:r>
                <a:rPr kumimoji="1" lang="ja-JP" altLang="en-US" sz="1100" dirty="0" smtClean="0">
                  <a:solidFill>
                    <a:schemeClr val="tx1"/>
                  </a:solidFill>
                </a:rPr>
                <a:t>年　関空が開港</a:t>
              </a:r>
              <a:endParaRPr kumimoji="1" lang="ja-JP" altLang="en-US" sz="1100" dirty="0">
                <a:solidFill>
                  <a:schemeClr val="tx1"/>
                </a:solidFill>
              </a:endParaRPr>
            </a:p>
          </p:txBody>
        </p:sp>
        <p:sp>
          <p:nvSpPr>
            <p:cNvPr id="10" name="正方形/長方形 9"/>
            <p:cNvSpPr/>
            <p:nvPr/>
          </p:nvSpPr>
          <p:spPr>
            <a:xfrm>
              <a:off x="4200959" y="1002930"/>
              <a:ext cx="417000" cy="175652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77800" indent="-177800"/>
              <a:r>
                <a:rPr kumimoji="1" lang="ja-JP" altLang="en-US" sz="1100" dirty="0" smtClean="0">
                  <a:solidFill>
                    <a:schemeClr val="tx1"/>
                  </a:solidFill>
                </a:rPr>
                <a:t>▲</a:t>
              </a:r>
              <a:r>
                <a:rPr kumimoji="1" lang="en-US" altLang="ja-JP" sz="1100" dirty="0" smtClean="0">
                  <a:solidFill>
                    <a:schemeClr val="tx1"/>
                  </a:solidFill>
                </a:rPr>
                <a:t>12</a:t>
              </a:r>
              <a:r>
                <a:rPr kumimoji="1" lang="ja-JP" altLang="en-US" sz="1100" dirty="0" smtClean="0">
                  <a:solidFill>
                    <a:schemeClr val="tx1"/>
                  </a:solidFill>
                </a:rPr>
                <a:t>年</a:t>
              </a:r>
              <a:r>
                <a:rPr kumimoji="1" lang="en-US" altLang="ja-JP" sz="1100" dirty="0" smtClean="0">
                  <a:solidFill>
                    <a:schemeClr val="tx1"/>
                  </a:solidFill>
                </a:rPr>
                <a:t>11</a:t>
              </a:r>
              <a:r>
                <a:rPr kumimoji="1" lang="ja-JP" altLang="en-US" sz="1100" dirty="0" smtClean="0">
                  <a:solidFill>
                    <a:schemeClr val="tx1"/>
                  </a:solidFill>
                </a:rPr>
                <a:t>月</a:t>
              </a:r>
              <a:r>
                <a:rPr lang="ja-JP" altLang="en-US" sz="1100" dirty="0">
                  <a:solidFill>
                    <a:schemeClr val="tx1"/>
                  </a:solidFill>
                </a:rPr>
                <a:t>　</a:t>
              </a:r>
              <a:r>
                <a:rPr kumimoji="1" lang="ja-JP" altLang="en-US" sz="1100" dirty="0" smtClean="0">
                  <a:solidFill>
                    <a:schemeClr val="tx1"/>
                  </a:solidFill>
                </a:rPr>
                <a:t>ＬＣＣ専用ターミナルオープン</a:t>
              </a:r>
              <a:endParaRPr kumimoji="1" lang="ja-JP" altLang="en-US" sz="1100" dirty="0">
                <a:solidFill>
                  <a:schemeClr val="tx1"/>
                </a:solidFill>
              </a:endParaRPr>
            </a:p>
          </p:txBody>
        </p:sp>
        <p:sp>
          <p:nvSpPr>
            <p:cNvPr id="12" name="正方形/長方形 11"/>
            <p:cNvSpPr/>
            <p:nvPr/>
          </p:nvSpPr>
          <p:spPr>
            <a:xfrm>
              <a:off x="6224015" y="1006777"/>
              <a:ext cx="360040" cy="190051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77800" indent="-177800"/>
              <a:r>
                <a:rPr lang="en-US" altLang="ja-JP" sz="1100" dirty="0" smtClean="0">
                  <a:solidFill>
                    <a:schemeClr val="tx1"/>
                  </a:solidFill>
                </a:rPr>
                <a:t>13</a:t>
              </a:r>
              <a:r>
                <a:rPr lang="ja-JP" altLang="en-US" sz="1100" dirty="0" smtClean="0">
                  <a:solidFill>
                    <a:schemeClr val="tx1"/>
                  </a:solidFill>
                </a:rPr>
                <a:t>年度　外国人旅客数が過去最高</a:t>
              </a:r>
              <a:endParaRPr kumimoji="1" lang="ja-JP" altLang="en-US" sz="1100" dirty="0">
                <a:solidFill>
                  <a:schemeClr val="tx1"/>
                </a:solidFill>
              </a:endParaRPr>
            </a:p>
          </p:txBody>
        </p:sp>
        <p:sp>
          <p:nvSpPr>
            <p:cNvPr id="13" name="正方形/長方形 12"/>
            <p:cNvSpPr/>
            <p:nvPr/>
          </p:nvSpPr>
          <p:spPr>
            <a:xfrm>
              <a:off x="3604047" y="1002930"/>
              <a:ext cx="443496" cy="175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100" dirty="0" smtClean="0">
                  <a:solidFill>
                    <a:schemeClr val="tx1"/>
                  </a:solidFill>
                </a:rPr>
                <a:t>▲</a:t>
              </a:r>
              <a:r>
                <a:rPr lang="en-US" altLang="ja-JP" sz="1100" dirty="0" smtClean="0">
                  <a:solidFill>
                    <a:schemeClr val="tx1"/>
                  </a:solidFill>
                </a:rPr>
                <a:t>12</a:t>
              </a:r>
              <a:r>
                <a:rPr lang="ja-JP" altLang="en-US" sz="1100" dirty="0" smtClean="0">
                  <a:solidFill>
                    <a:schemeClr val="tx1"/>
                  </a:solidFill>
                </a:rPr>
                <a:t>年</a:t>
              </a:r>
              <a:r>
                <a:rPr lang="en-US" altLang="ja-JP" sz="1100" dirty="0" smtClean="0">
                  <a:solidFill>
                    <a:schemeClr val="tx1"/>
                  </a:solidFill>
                </a:rPr>
                <a:t>7</a:t>
              </a:r>
              <a:r>
                <a:rPr lang="ja-JP" altLang="en-US" sz="1100" dirty="0" smtClean="0">
                  <a:solidFill>
                    <a:schemeClr val="tx1"/>
                  </a:solidFill>
                </a:rPr>
                <a:t>月</a:t>
              </a:r>
              <a:endParaRPr lang="en-US" altLang="ja-JP" sz="1100" dirty="0">
                <a:solidFill>
                  <a:schemeClr val="tx1"/>
                </a:solidFill>
              </a:endParaRPr>
            </a:p>
            <a:p>
              <a:pPr marL="177800"/>
              <a:r>
                <a:rPr lang="ja-JP" altLang="en-US" sz="1100" dirty="0" smtClean="0">
                  <a:solidFill>
                    <a:schemeClr val="tx1"/>
                  </a:solidFill>
                </a:rPr>
                <a:t>関空・伊丹経営統合</a:t>
              </a:r>
              <a:endParaRPr kumimoji="1" lang="ja-JP" altLang="en-US" sz="1100" dirty="0">
                <a:solidFill>
                  <a:schemeClr val="tx1"/>
                </a:solidFill>
              </a:endParaRPr>
            </a:p>
          </p:txBody>
        </p:sp>
        <p:sp>
          <p:nvSpPr>
            <p:cNvPr id="14" name="正方形/長方形 13"/>
            <p:cNvSpPr/>
            <p:nvPr/>
          </p:nvSpPr>
          <p:spPr>
            <a:xfrm>
              <a:off x="5569111" y="994792"/>
              <a:ext cx="576064" cy="175296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77800" indent="-177800"/>
              <a:r>
                <a:rPr lang="ja-JP" altLang="en-US" sz="1100" dirty="0" smtClean="0">
                  <a:solidFill>
                    <a:schemeClr val="tx1"/>
                  </a:solidFill>
                </a:rPr>
                <a:t>▲</a:t>
              </a:r>
              <a:r>
                <a:rPr lang="en-US" altLang="ja-JP" sz="1100" dirty="0" smtClean="0">
                  <a:solidFill>
                    <a:schemeClr val="tx1"/>
                  </a:solidFill>
                </a:rPr>
                <a:t>13</a:t>
              </a:r>
              <a:r>
                <a:rPr lang="ja-JP" altLang="en-US" sz="1100" dirty="0" smtClean="0">
                  <a:solidFill>
                    <a:schemeClr val="tx1"/>
                  </a:solidFill>
                </a:rPr>
                <a:t>年</a:t>
              </a:r>
              <a:r>
                <a:rPr lang="en-US" altLang="ja-JP" sz="1100" dirty="0" smtClean="0">
                  <a:solidFill>
                    <a:schemeClr val="tx1"/>
                  </a:solidFill>
                </a:rPr>
                <a:t>10</a:t>
              </a:r>
              <a:r>
                <a:rPr lang="ja-JP" altLang="en-US" sz="1100" dirty="0" smtClean="0">
                  <a:solidFill>
                    <a:schemeClr val="tx1"/>
                  </a:solidFill>
                </a:rPr>
                <a:t>月　伊丹空港の基本施設・ターミナル経営一元化</a:t>
              </a:r>
              <a:endParaRPr lang="en-US" altLang="ja-JP" sz="1100" dirty="0">
                <a:solidFill>
                  <a:schemeClr val="tx1"/>
                </a:solidFill>
              </a:endParaRPr>
            </a:p>
          </p:txBody>
        </p:sp>
        <p:sp>
          <p:nvSpPr>
            <p:cNvPr id="15" name="正方形/長方形 14"/>
            <p:cNvSpPr/>
            <p:nvPr/>
          </p:nvSpPr>
          <p:spPr>
            <a:xfrm>
              <a:off x="6753194" y="999720"/>
              <a:ext cx="351942" cy="188855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smtClean="0">
                  <a:solidFill>
                    <a:schemeClr val="tx1"/>
                  </a:solidFill>
                </a:rPr>
                <a:t>14</a:t>
              </a:r>
              <a:r>
                <a:rPr lang="ja-JP" altLang="en-US" sz="1100" dirty="0" smtClean="0">
                  <a:solidFill>
                    <a:schemeClr val="tx1"/>
                  </a:solidFill>
                </a:rPr>
                <a:t>年　空港事業運営権</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の売却へ</a:t>
              </a:r>
              <a:endParaRPr kumimoji="1" lang="ja-JP" altLang="en-US" sz="1100" strike="dblStrike" dirty="0">
                <a:solidFill>
                  <a:srgbClr val="FF0000"/>
                </a:solidFill>
              </a:endParaRPr>
            </a:p>
          </p:txBody>
        </p:sp>
        <p:sp>
          <p:nvSpPr>
            <p:cNvPr id="16" name="正方形/長方形 15"/>
            <p:cNvSpPr/>
            <p:nvPr/>
          </p:nvSpPr>
          <p:spPr>
            <a:xfrm>
              <a:off x="4888093" y="988260"/>
              <a:ext cx="580035" cy="175652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77800" indent="-177800"/>
              <a:r>
                <a:rPr lang="ja-JP" altLang="en-US" sz="1100" dirty="0" smtClean="0">
                  <a:solidFill>
                    <a:schemeClr val="tx1"/>
                  </a:solidFill>
                </a:rPr>
                <a:t>▲</a:t>
              </a:r>
              <a:r>
                <a:rPr lang="en-US" altLang="ja-JP" sz="1100" dirty="0" smtClean="0">
                  <a:solidFill>
                    <a:schemeClr val="tx1"/>
                  </a:solidFill>
                </a:rPr>
                <a:t>13</a:t>
              </a:r>
              <a:r>
                <a:rPr lang="ja-JP" altLang="en-US" sz="1100" dirty="0" smtClean="0">
                  <a:solidFill>
                    <a:schemeClr val="tx1"/>
                  </a:solidFill>
                </a:rPr>
                <a:t>年</a:t>
              </a:r>
              <a:r>
                <a:rPr lang="en-US" altLang="ja-JP" sz="1100" dirty="0" smtClean="0">
                  <a:solidFill>
                    <a:schemeClr val="tx1"/>
                  </a:solidFill>
                </a:rPr>
                <a:t>3</a:t>
              </a:r>
              <a:r>
                <a:rPr lang="ja-JP" altLang="en-US" sz="1100" dirty="0" smtClean="0">
                  <a:solidFill>
                    <a:schemeClr val="tx1"/>
                  </a:solidFill>
                </a:rPr>
                <a:t>月　国際戦略総合</a:t>
              </a:r>
              <a:r>
                <a:rPr lang="ja-JP" altLang="en-US" sz="1100" dirty="0">
                  <a:solidFill>
                    <a:schemeClr val="tx1"/>
                  </a:solidFill>
                </a:rPr>
                <a:t>特</a:t>
              </a:r>
              <a:r>
                <a:rPr lang="ja-JP" altLang="en-US" sz="1100" dirty="0" smtClean="0">
                  <a:solidFill>
                    <a:schemeClr val="tx1"/>
                  </a:solidFill>
                </a:rPr>
                <a:t>区により、薬監証明電子化開始</a:t>
              </a:r>
              <a:endParaRPr lang="en-US" altLang="ja-JP" sz="1100" dirty="0">
                <a:solidFill>
                  <a:schemeClr val="tx1"/>
                </a:solidFill>
              </a:endParaRPr>
            </a:p>
          </p:txBody>
        </p:sp>
        <p:sp>
          <p:nvSpPr>
            <p:cNvPr id="20" name="正方形/長方形 19"/>
            <p:cNvSpPr/>
            <p:nvPr/>
          </p:nvSpPr>
          <p:spPr>
            <a:xfrm>
              <a:off x="7185409" y="987462"/>
              <a:ext cx="505403" cy="174268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100" dirty="0" smtClean="0">
                  <a:solidFill>
                    <a:schemeClr val="tx1"/>
                  </a:solidFill>
                </a:rPr>
                <a:t>▲</a:t>
              </a:r>
              <a:r>
                <a:rPr kumimoji="1" lang="en-US" altLang="ja-JP" sz="1100" dirty="0" smtClean="0">
                  <a:solidFill>
                    <a:schemeClr val="tx1"/>
                  </a:solidFill>
                </a:rPr>
                <a:t>14</a:t>
              </a:r>
              <a:r>
                <a:rPr lang="ja-JP" altLang="en-US" sz="1100" dirty="0" smtClean="0">
                  <a:solidFill>
                    <a:schemeClr val="tx1"/>
                  </a:solidFill>
                </a:rPr>
                <a:t>年</a:t>
              </a:r>
              <a:r>
                <a:rPr lang="en-US" altLang="ja-JP" sz="1100" dirty="0" smtClean="0">
                  <a:solidFill>
                    <a:schemeClr val="tx1"/>
                  </a:solidFill>
                </a:rPr>
                <a:t>4</a:t>
              </a:r>
              <a:r>
                <a:rPr lang="ja-JP" altLang="en-US" sz="1100" dirty="0" smtClean="0">
                  <a:solidFill>
                    <a:schemeClr val="tx1"/>
                  </a:solidFill>
                </a:rPr>
                <a:t>月</a:t>
              </a:r>
              <a:endParaRPr lang="en-US" altLang="ja-JP" sz="1100" dirty="0" smtClean="0">
                <a:solidFill>
                  <a:schemeClr val="tx1"/>
                </a:solidFill>
              </a:endParaRPr>
            </a:p>
            <a:p>
              <a:pPr marL="177800"/>
              <a:r>
                <a:rPr lang="en-US" altLang="ja-JP" sz="1100" dirty="0" smtClean="0">
                  <a:solidFill>
                    <a:schemeClr val="tx1"/>
                  </a:solidFill>
                </a:rPr>
                <a:t>FEDEX</a:t>
              </a:r>
              <a:r>
                <a:rPr lang="ja-JP" altLang="en-US" sz="1100" dirty="0" smtClean="0">
                  <a:solidFill>
                    <a:schemeClr val="tx1"/>
                  </a:solidFill>
                </a:rPr>
                <a:t>北太平洋地区ハブ開設</a:t>
              </a:r>
              <a:endParaRPr kumimoji="1" lang="ja-JP" altLang="en-US" sz="1100" dirty="0">
                <a:solidFill>
                  <a:schemeClr val="tx1"/>
                </a:solidFill>
              </a:endParaRPr>
            </a:p>
          </p:txBody>
        </p:sp>
        <p:sp>
          <p:nvSpPr>
            <p:cNvPr id="30" name="テキスト ボックス 29"/>
            <p:cNvSpPr txBox="1"/>
            <p:nvPr/>
          </p:nvSpPr>
          <p:spPr>
            <a:xfrm>
              <a:off x="192199" y="161988"/>
              <a:ext cx="3633596" cy="338554"/>
            </a:xfrm>
            <a:prstGeom prst="rect">
              <a:avLst/>
            </a:prstGeom>
            <a:noFill/>
          </p:spPr>
          <p:txBody>
            <a:bodyPr wrap="square" rtlCol="0">
              <a:spAutoFit/>
            </a:bodyPr>
            <a:lstStyle/>
            <a:p>
              <a:pPr marL="177800" indent="-177800">
                <a:spcBef>
                  <a:spcPts val="600"/>
                </a:spcBef>
              </a:pPr>
              <a:r>
                <a:rPr lang="ja-JP" altLang="en-US" sz="1600" dirty="0" smtClean="0"/>
                <a:t>■経緯</a:t>
              </a:r>
              <a:endParaRPr kumimoji="1" lang="en-US" altLang="ja-JP" sz="1600" dirty="0" smtClean="0"/>
            </a:p>
          </p:txBody>
        </p:sp>
      </p:grpSp>
      <p:sp>
        <p:nvSpPr>
          <p:cNvPr id="32" name="テキスト ボックス 31"/>
          <p:cNvSpPr txBox="1"/>
          <p:nvPr/>
        </p:nvSpPr>
        <p:spPr>
          <a:xfrm>
            <a:off x="201669" y="2920628"/>
            <a:ext cx="3633596" cy="338554"/>
          </a:xfrm>
          <a:prstGeom prst="rect">
            <a:avLst/>
          </a:prstGeom>
          <a:noFill/>
        </p:spPr>
        <p:txBody>
          <a:bodyPr wrap="square" rtlCol="0">
            <a:spAutoFit/>
          </a:bodyPr>
          <a:lstStyle/>
          <a:p>
            <a:pPr marL="177800" indent="-177800">
              <a:spcBef>
                <a:spcPts val="600"/>
              </a:spcBef>
            </a:pPr>
            <a:r>
              <a:rPr lang="ja-JP" altLang="en-US" sz="1600" dirty="0" smtClean="0"/>
              <a:t>■経営統合後の動き</a:t>
            </a:r>
            <a:endParaRPr kumimoji="1" lang="en-US" altLang="ja-JP" sz="1600" dirty="0" smtClean="0"/>
          </a:p>
        </p:txBody>
      </p:sp>
      <p:sp>
        <p:nvSpPr>
          <p:cNvPr id="33" name="正方形/長方形 32"/>
          <p:cNvSpPr/>
          <p:nvPr/>
        </p:nvSpPr>
        <p:spPr>
          <a:xfrm>
            <a:off x="1559980" y="910085"/>
            <a:ext cx="632003" cy="17525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100" dirty="0" smtClean="0">
                <a:solidFill>
                  <a:schemeClr val="tx1"/>
                </a:solidFill>
              </a:rPr>
              <a:t>▲</a:t>
            </a:r>
            <a:r>
              <a:rPr lang="en-US" altLang="ja-JP" sz="1100" dirty="0" smtClean="0">
                <a:solidFill>
                  <a:schemeClr val="tx1"/>
                </a:solidFill>
              </a:rPr>
              <a:t>10</a:t>
            </a:r>
            <a:r>
              <a:rPr lang="ja-JP" altLang="en-US" sz="1100" dirty="0" smtClean="0">
                <a:solidFill>
                  <a:schemeClr val="tx1"/>
                </a:solidFill>
              </a:rPr>
              <a:t>年</a:t>
            </a:r>
            <a:r>
              <a:rPr lang="en-US" altLang="ja-JP" sz="1100" dirty="0">
                <a:solidFill>
                  <a:schemeClr val="tx1"/>
                </a:solidFill>
              </a:rPr>
              <a:t>5</a:t>
            </a:r>
            <a:r>
              <a:rPr lang="ja-JP" altLang="en-US" sz="1100" dirty="0" smtClean="0">
                <a:solidFill>
                  <a:schemeClr val="tx1"/>
                </a:solidFill>
              </a:rPr>
              <a:t>月 　国が関空・　</a:t>
            </a:r>
            <a:endParaRPr lang="en-US" altLang="ja-JP" sz="1100" dirty="0" smtClean="0">
              <a:solidFill>
                <a:schemeClr val="tx1"/>
              </a:solidFill>
            </a:endParaRPr>
          </a:p>
          <a:p>
            <a:pPr marL="182563" indent="-182563"/>
            <a:r>
              <a:rPr lang="ja-JP" altLang="en-US" sz="1100" dirty="0">
                <a:solidFill>
                  <a:schemeClr val="tx1"/>
                </a:solidFill>
              </a:rPr>
              <a:t>　</a:t>
            </a:r>
            <a:r>
              <a:rPr lang="ja-JP" altLang="en-US" sz="1100" dirty="0" smtClean="0">
                <a:solidFill>
                  <a:schemeClr val="tx1"/>
                </a:solidFill>
              </a:rPr>
              <a:t>　伊丹を経営統合する方針を決定</a:t>
            </a:r>
            <a:endParaRPr kumimoji="1" lang="ja-JP" altLang="en-US" sz="1100" dirty="0">
              <a:solidFill>
                <a:schemeClr val="tx1"/>
              </a:solidFill>
            </a:endParaRPr>
          </a:p>
        </p:txBody>
      </p:sp>
      <p:sp>
        <p:nvSpPr>
          <p:cNvPr id="35" name="正方形/長方形 34"/>
          <p:cNvSpPr/>
          <p:nvPr/>
        </p:nvSpPr>
        <p:spPr>
          <a:xfrm>
            <a:off x="2237502" y="913295"/>
            <a:ext cx="470244" cy="190051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smtClean="0">
                <a:solidFill>
                  <a:schemeClr val="tx1"/>
                </a:solidFill>
              </a:rPr>
              <a:t>10</a:t>
            </a:r>
            <a:r>
              <a:rPr lang="ja-JP" altLang="en-US" sz="1100" dirty="0" smtClean="0">
                <a:solidFill>
                  <a:schemeClr val="tx1"/>
                </a:solidFill>
              </a:rPr>
              <a:t>年度　国と地元で、　</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　統合スキームを議論</a:t>
            </a:r>
            <a:endParaRPr kumimoji="1" lang="ja-JP" altLang="en-US" sz="1100" dirty="0">
              <a:solidFill>
                <a:schemeClr val="tx1"/>
              </a:solidFill>
            </a:endParaRPr>
          </a:p>
        </p:txBody>
      </p:sp>
      <p:sp>
        <p:nvSpPr>
          <p:cNvPr id="36" name="正方形/長方形 35"/>
          <p:cNvSpPr/>
          <p:nvPr/>
        </p:nvSpPr>
        <p:spPr>
          <a:xfrm>
            <a:off x="566478" y="913295"/>
            <a:ext cx="823848" cy="18451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182563" indent="-182563"/>
            <a:r>
              <a:rPr lang="en-US" altLang="ja-JP" sz="1100" dirty="0" smtClean="0">
                <a:solidFill>
                  <a:schemeClr val="tx1"/>
                </a:solidFill>
              </a:rPr>
              <a:t>08</a:t>
            </a:r>
            <a:r>
              <a:rPr lang="ja-JP" altLang="en-US" sz="1100" dirty="0" smtClean="0">
                <a:solidFill>
                  <a:schemeClr val="tx1"/>
                </a:solidFill>
              </a:rPr>
              <a:t>年・</a:t>
            </a:r>
            <a:r>
              <a:rPr lang="en-US" altLang="ja-JP" sz="1100" dirty="0" smtClean="0">
                <a:solidFill>
                  <a:schemeClr val="tx1"/>
                </a:solidFill>
              </a:rPr>
              <a:t>09</a:t>
            </a:r>
            <a:r>
              <a:rPr lang="ja-JP" altLang="en-US" sz="1100" dirty="0" smtClean="0">
                <a:solidFill>
                  <a:schemeClr val="tx1"/>
                </a:solidFill>
              </a:rPr>
              <a:t>年「関空・伊丹プロジェクト」として、知事が伊丹空港廃止・跡地売却を視野に国に問題提起</a:t>
            </a:r>
            <a:endParaRPr kumimoji="1" lang="ja-JP" altLang="en-US" sz="1100" dirty="0">
              <a:solidFill>
                <a:schemeClr val="tx1"/>
              </a:solidFill>
            </a:endParaRPr>
          </a:p>
        </p:txBody>
      </p:sp>
      <p:graphicFrame>
        <p:nvGraphicFramePr>
          <p:cNvPr id="38" name="表 37"/>
          <p:cNvGraphicFramePr>
            <a:graphicFrameLocks noGrp="1"/>
          </p:cNvGraphicFramePr>
          <p:nvPr>
            <p:extLst>
              <p:ext uri="{D42A27DB-BD31-4B8C-83A1-F6EECF244321}">
                <p14:modId xmlns:p14="http://schemas.microsoft.com/office/powerpoint/2010/main" val="3817823945"/>
              </p:ext>
            </p:extLst>
          </p:nvPr>
        </p:nvGraphicFramePr>
        <p:xfrm>
          <a:off x="59184" y="483886"/>
          <a:ext cx="8977313" cy="254614"/>
        </p:xfrm>
        <a:graphic>
          <a:graphicData uri="http://schemas.openxmlformats.org/drawingml/2006/table">
            <a:tbl>
              <a:tblPr firstRow="1" bandRow="1">
                <a:tableStyleId>{7DF18680-E054-41AD-8BC1-D1AEF772440D}</a:tableStyleId>
              </a:tblPr>
              <a:tblGrid>
                <a:gridCol w="242786">
                  <a:extLst>
                    <a:ext uri="{9D8B030D-6E8A-4147-A177-3AD203B41FA5}">
                      <a16:colId xmlns:a16="http://schemas.microsoft.com/office/drawing/2014/main" val="20000"/>
                    </a:ext>
                  </a:extLst>
                </a:gridCol>
                <a:gridCol w="655089">
                  <a:extLst>
                    <a:ext uri="{9D8B030D-6E8A-4147-A177-3AD203B41FA5}">
                      <a16:colId xmlns:a16="http://schemas.microsoft.com/office/drawing/2014/main" val="20001"/>
                    </a:ext>
                  </a:extLst>
                </a:gridCol>
                <a:gridCol w="655089">
                  <a:extLst>
                    <a:ext uri="{9D8B030D-6E8A-4147-A177-3AD203B41FA5}">
                      <a16:colId xmlns:a16="http://schemas.microsoft.com/office/drawing/2014/main" val="20002"/>
                    </a:ext>
                  </a:extLst>
                </a:gridCol>
                <a:gridCol w="1087644">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290988">
                  <a:extLst>
                    <a:ext uri="{9D8B030D-6E8A-4147-A177-3AD203B41FA5}">
                      <a16:colId xmlns:a16="http://schemas.microsoft.com/office/drawing/2014/main" val="20005"/>
                    </a:ext>
                  </a:extLst>
                </a:gridCol>
                <a:gridCol w="1805356">
                  <a:extLst>
                    <a:ext uri="{9D8B030D-6E8A-4147-A177-3AD203B41FA5}">
                      <a16:colId xmlns:a16="http://schemas.microsoft.com/office/drawing/2014/main" val="20006"/>
                    </a:ext>
                  </a:extLst>
                </a:gridCol>
                <a:gridCol w="1728192">
                  <a:extLst>
                    <a:ext uri="{9D8B030D-6E8A-4147-A177-3AD203B41FA5}">
                      <a16:colId xmlns:a16="http://schemas.microsoft.com/office/drawing/2014/main" val="20007"/>
                    </a:ext>
                  </a:extLst>
                </a:gridCol>
                <a:gridCol w="792089">
                  <a:extLst>
                    <a:ext uri="{9D8B030D-6E8A-4147-A177-3AD203B41FA5}">
                      <a16:colId xmlns:a16="http://schemas.microsoft.com/office/drawing/2014/main" val="20008"/>
                    </a:ext>
                  </a:extLst>
                </a:gridCol>
              </a:tblGrid>
              <a:tr h="254614">
                <a:tc>
                  <a:txBody>
                    <a:bodyPr/>
                    <a:lstStyle/>
                    <a:p>
                      <a:endParaRPr kumimoji="1" lang="ja-JP" altLang="en-US" sz="1050" dirty="0"/>
                    </a:p>
                  </a:txBody>
                  <a:tcPr/>
                </a:tc>
                <a:tc>
                  <a:txBody>
                    <a:bodyPr/>
                    <a:lstStyle/>
                    <a:p>
                      <a:r>
                        <a:rPr kumimoji="1" lang="en-US" altLang="ja-JP" sz="1050" dirty="0" smtClean="0"/>
                        <a:t>2008</a:t>
                      </a:r>
                      <a:r>
                        <a:rPr kumimoji="1" lang="ja-JP" altLang="en-US" sz="1050" dirty="0" smtClean="0"/>
                        <a:t>年</a:t>
                      </a:r>
                      <a:endParaRPr kumimoji="1" lang="ja-JP" altLang="en-US" sz="1050" dirty="0"/>
                    </a:p>
                  </a:txBody>
                  <a:tcPr/>
                </a:tc>
                <a:tc>
                  <a:txBody>
                    <a:bodyPr/>
                    <a:lstStyle/>
                    <a:p>
                      <a:r>
                        <a:rPr kumimoji="1" lang="en-US" altLang="ja-JP" sz="1050" dirty="0" smtClean="0"/>
                        <a:t>2009</a:t>
                      </a:r>
                      <a:r>
                        <a:rPr kumimoji="1" lang="ja-JP" altLang="en-US" sz="1050" dirty="0" smtClean="0"/>
                        <a:t>年</a:t>
                      </a:r>
                      <a:endParaRPr kumimoji="1" lang="ja-JP" altLang="en-US" sz="1050" dirty="0"/>
                    </a:p>
                  </a:txBody>
                  <a:tcPr/>
                </a:tc>
                <a:tc>
                  <a:txBody>
                    <a:bodyPr/>
                    <a:lstStyle/>
                    <a:p>
                      <a:r>
                        <a:rPr kumimoji="1" lang="en-US" altLang="ja-JP" sz="1050" dirty="0" smtClean="0"/>
                        <a:t>2010</a:t>
                      </a:r>
                      <a:r>
                        <a:rPr kumimoji="1" lang="ja-JP" altLang="en-US" sz="1050" dirty="0" smtClean="0"/>
                        <a:t>年</a:t>
                      </a:r>
                      <a:endParaRPr kumimoji="1" lang="ja-JP" altLang="en-US" sz="1050" dirty="0"/>
                    </a:p>
                  </a:txBody>
                  <a:tcPr/>
                </a:tc>
                <a:tc>
                  <a:txBody>
                    <a:bodyPr/>
                    <a:lstStyle/>
                    <a:p>
                      <a:r>
                        <a:rPr kumimoji="1" lang="en-US" altLang="ja-JP" sz="1050" dirty="0" smtClean="0"/>
                        <a:t>2011</a:t>
                      </a:r>
                      <a:r>
                        <a:rPr kumimoji="1" lang="ja-JP" altLang="en-US" sz="1050" dirty="0" smtClean="0"/>
                        <a:t>年</a:t>
                      </a:r>
                      <a:endParaRPr kumimoji="1" lang="ja-JP" altLang="en-US" sz="1050" dirty="0"/>
                    </a:p>
                  </a:txBody>
                  <a:tcPr/>
                </a:tc>
                <a:tc>
                  <a:txBody>
                    <a:bodyPr/>
                    <a:lstStyle/>
                    <a:p>
                      <a:r>
                        <a:rPr kumimoji="1" lang="en-US" altLang="ja-JP" sz="1050" dirty="0" smtClean="0"/>
                        <a:t>2012</a:t>
                      </a:r>
                      <a:r>
                        <a:rPr kumimoji="1" lang="ja-JP" altLang="en-US" sz="1050" dirty="0" smtClean="0"/>
                        <a:t>年</a:t>
                      </a:r>
                      <a:endParaRPr kumimoji="1" lang="ja-JP" altLang="en-US" sz="1050" dirty="0"/>
                    </a:p>
                  </a:txBody>
                  <a:tcPr/>
                </a:tc>
                <a:tc>
                  <a:txBody>
                    <a:bodyPr/>
                    <a:lstStyle/>
                    <a:p>
                      <a:r>
                        <a:rPr kumimoji="1" lang="en-US" altLang="ja-JP" sz="1050" dirty="0" smtClean="0"/>
                        <a:t>2013</a:t>
                      </a:r>
                      <a:r>
                        <a:rPr kumimoji="1" lang="ja-JP" altLang="en-US" sz="1050" dirty="0" smtClean="0"/>
                        <a:t>年</a:t>
                      </a:r>
                      <a:endParaRPr kumimoji="1" lang="ja-JP" altLang="en-US" sz="1050" dirty="0"/>
                    </a:p>
                  </a:txBody>
                  <a:tcPr/>
                </a:tc>
                <a:tc>
                  <a:txBody>
                    <a:bodyPr/>
                    <a:lstStyle/>
                    <a:p>
                      <a:r>
                        <a:rPr kumimoji="1" lang="en-US" altLang="ja-JP" sz="1050" dirty="0" smtClean="0"/>
                        <a:t>2014</a:t>
                      </a:r>
                      <a:r>
                        <a:rPr kumimoji="1" lang="ja-JP" altLang="en-US" sz="1050" dirty="0" smtClean="0"/>
                        <a:t>年</a:t>
                      </a:r>
                      <a:endParaRPr kumimoji="1" lang="ja-JP" altLang="en-US" sz="1050" dirty="0"/>
                    </a:p>
                  </a:txBody>
                  <a:tcPr/>
                </a:tc>
                <a:tc>
                  <a:txBody>
                    <a:bodyPr/>
                    <a:lstStyle/>
                    <a:p>
                      <a:r>
                        <a:rPr kumimoji="1" lang="en-US" altLang="ja-JP" sz="1050" dirty="0" smtClean="0">
                          <a:solidFill>
                            <a:schemeClr val="bg1"/>
                          </a:solidFill>
                        </a:rPr>
                        <a:t>2015</a:t>
                      </a:r>
                      <a:r>
                        <a:rPr kumimoji="1" lang="ja-JP" altLang="en-US" sz="1050" dirty="0" smtClean="0">
                          <a:solidFill>
                            <a:schemeClr val="bg1"/>
                          </a:solidFill>
                        </a:rPr>
                        <a:t>年～</a:t>
                      </a:r>
                      <a:endParaRPr kumimoji="1" lang="ja-JP" altLang="en-US" sz="1050" dirty="0">
                        <a:solidFill>
                          <a:schemeClr val="bg1"/>
                        </a:solidFill>
                      </a:endParaRPr>
                    </a:p>
                  </a:txBody>
                  <a:tcPr/>
                </a:tc>
                <a:extLst>
                  <a:ext uri="{0D108BD9-81ED-4DB2-BD59-A6C34878D82A}">
                    <a16:rowId xmlns:a16="http://schemas.microsoft.com/office/drawing/2014/main" val="10000"/>
                  </a:ext>
                </a:extLst>
              </a:tr>
            </a:tbl>
          </a:graphicData>
        </a:graphic>
      </p:graphicFrame>
      <p:cxnSp>
        <p:nvCxnSpPr>
          <p:cNvPr id="39" name="直線矢印コネクタ 38"/>
          <p:cNvCxnSpPr/>
          <p:nvPr/>
        </p:nvCxnSpPr>
        <p:spPr>
          <a:xfrm>
            <a:off x="396824" y="836712"/>
            <a:ext cx="1163156"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2050888" y="824971"/>
            <a:ext cx="1251520"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4901480" y="816607"/>
            <a:ext cx="1894670" cy="1672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8431226" y="833335"/>
            <a:ext cx="689687" cy="3377"/>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２．（７８）</a:t>
            </a:r>
            <a:endParaRPr lang="en-US" altLang="ja-JP" sz="1600" u="sng" dirty="0" smtClean="0"/>
          </a:p>
        </p:txBody>
      </p:sp>
      <p:sp>
        <p:nvSpPr>
          <p:cNvPr id="25" name="正方形/長方形 24"/>
          <p:cNvSpPr/>
          <p:nvPr/>
        </p:nvSpPr>
        <p:spPr>
          <a:xfrm>
            <a:off x="8271907" y="909732"/>
            <a:ext cx="377050" cy="2010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smtClean="0">
                <a:solidFill>
                  <a:schemeClr val="tx1"/>
                </a:solidFill>
              </a:rPr>
              <a:t>15</a:t>
            </a:r>
            <a:r>
              <a:rPr lang="ja-JP" altLang="en-US" sz="1100" dirty="0" smtClean="0">
                <a:solidFill>
                  <a:schemeClr val="tx1"/>
                </a:solidFill>
              </a:rPr>
              <a:t>年</a:t>
            </a:r>
            <a:r>
              <a:rPr lang="en-US" altLang="ja-JP" sz="1100" dirty="0" smtClean="0">
                <a:solidFill>
                  <a:schemeClr val="tx1"/>
                </a:solidFill>
              </a:rPr>
              <a:t>4</a:t>
            </a:r>
            <a:r>
              <a:rPr lang="ja-JP" altLang="en-US" sz="1100" dirty="0" smtClean="0">
                <a:solidFill>
                  <a:schemeClr val="tx1"/>
                </a:solidFill>
              </a:rPr>
              <a:t>月　関空・伊丹空港コンセッション実施</a:t>
            </a:r>
            <a:endParaRPr lang="en-US" altLang="ja-JP" sz="1100" dirty="0" smtClean="0">
              <a:solidFill>
                <a:schemeClr val="tx1"/>
              </a:solidFill>
            </a:endParaRPr>
          </a:p>
        </p:txBody>
      </p:sp>
      <p:sp>
        <p:nvSpPr>
          <p:cNvPr id="26" name="正方形/長方形 25"/>
          <p:cNvSpPr/>
          <p:nvPr/>
        </p:nvSpPr>
        <p:spPr>
          <a:xfrm>
            <a:off x="7578080" y="910084"/>
            <a:ext cx="663514" cy="188855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smtClean="0">
                <a:solidFill>
                  <a:schemeClr val="tx1"/>
                </a:solidFill>
              </a:rPr>
              <a:t>14</a:t>
            </a:r>
            <a:r>
              <a:rPr lang="ja-JP" altLang="en-US" sz="1100" dirty="0" smtClean="0">
                <a:solidFill>
                  <a:schemeClr val="tx1"/>
                </a:solidFill>
              </a:rPr>
              <a:t>年</a:t>
            </a:r>
            <a:r>
              <a:rPr lang="en-US" altLang="ja-JP" sz="1100" dirty="0">
                <a:solidFill>
                  <a:schemeClr val="tx1"/>
                </a:solidFill>
              </a:rPr>
              <a:t>12</a:t>
            </a:r>
            <a:r>
              <a:rPr lang="ja-JP" altLang="en-US" sz="1100" dirty="0" smtClean="0">
                <a:solidFill>
                  <a:schemeClr val="tx1"/>
                </a:solidFill>
              </a:rPr>
              <a:t>月　ＳＰＣ</a:t>
            </a:r>
            <a:r>
              <a:rPr lang="en-US" altLang="ja-JP" sz="1100" dirty="0" smtClean="0">
                <a:solidFill>
                  <a:schemeClr val="tx1"/>
                </a:solidFill>
              </a:rPr>
              <a:t>(</a:t>
            </a:r>
            <a:r>
              <a:rPr lang="ja-JP" altLang="en-US" sz="1100" dirty="0" smtClean="0">
                <a:solidFill>
                  <a:schemeClr val="tx1"/>
                </a:solidFill>
              </a:rPr>
              <a:t>特定目的会社</a:t>
            </a:r>
            <a:r>
              <a:rPr lang="en-US" altLang="ja-JP" sz="1100" dirty="0" smtClean="0">
                <a:solidFill>
                  <a:schemeClr val="tx1"/>
                </a:solidFill>
              </a:rPr>
              <a:t>)</a:t>
            </a:r>
            <a:r>
              <a:rPr lang="ja-JP" altLang="en-US" sz="1100" dirty="0" smtClean="0">
                <a:solidFill>
                  <a:schemeClr val="tx1"/>
                </a:solidFill>
              </a:rPr>
              <a:t>関西エアポートの設立</a:t>
            </a:r>
            <a:endParaRPr lang="en-US" altLang="ja-JP" sz="1100" dirty="0" smtClean="0">
              <a:solidFill>
                <a:schemeClr val="tx1"/>
              </a:solidFill>
            </a:endParaRPr>
          </a:p>
          <a:p>
            <a:r>
              <a:rPr lang="ja-JP" altLang="en-US" sz="1100" dirty="0">
                <a:solidFill>
                  <a:schemeClr val="tx1"/>
                </a:solidFill>
              </a:rPr>
              <a:t>新関空</a:t>
            </a:r>
            <a:r>
              <a:rPr lang="ja-JP" altLang="en-US" sz="1100" dirty="0" smtClean="0">
                <a:solidFill>
                  <a:schemeClr val="tx1"/>
                </a:solidFill>
              </a:rPr>
              <a:t>会社と関西エアポートとの実施契約の締結</a:t>
            </a:r>
            <a:endParaRPr lang="en-US" altLang="ja-JP" sz="1100" dirty="0" smtClean="0">
              <a:solidFill>
                <a:schemeClr val="tx1"/>
              </a:solidFill>
            </a:endParaRPr>
          </a:p>
        </p:txBody>
      </p:sp>
      <p:sp>
        <p:nvSpPr>
          <p:cNvPr id="27" name="正方形/長方形 26"/>
          <p:cNvSpPr/>
          <p:nvPr/>
        </p:nvSpPr>
        <p:spPr>
          <a:xfrm>
            <a:off x="8698508" y="917142"/>
            <a:ext cx="422405" cy="202200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en-US" altLang="ja-JP" sz="1100" dirty="0">
                <a:solidFill>
                  <a:schemeClr val="tx1"/>
                </a:solidFill>
              </a:rPr>
              <a:t>18</a:t>
            </a:r>
            <a:r>
              <a:rPr lang="ja-JP" altLang="en-US" sz="1100" dirty="0" smtClean="0">
                <a:solidFill>
                  <a:schemeClr val="tx1"/>
                </a:solidFill>
              </a:rPr>
              <a:t>年</a:t>
            </a:r>
            <a:r>
              <a:rPr lang="en-US" altLang="ja-JP" sz="1100" dirty="0" smtClean="0">
                <a:solidFill>
                  <a:schemeClr val="tx1"/>
                </a:solidFill>
              </a:rPr>
              <a:t>4</a:t>
            </a:r>
            <a:r>
              <a:rPr lang="ja-JP" altLang="en-US" sz="1100" dirty="0" smtClean="0">
                <a:solidFill>
                  <a:schemeClr val="tx1"/>
                </a:solidFill>
              </a:rPr>
              <a:t>月　関西エアポートによる、神戸空港運営開始</a:t>
            </a:r>
            <a:endParaRPr lang="en-US" altLang="ja-JP" sz="1100"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14</a:t>
            </a:fld>
            <a:endParaRPr kumimoji="1" lang="ja-JP" altLang="en-US"/>
          </a:p>
        </p:txBody>
      </p:sp>
    </p:spTree>
    <p:extLst>
      <p:ext uri="{BB962C8B-B14F-4D97-AF65-F5344CB8AC3E}">
        <p14:creationId xmlns:p14="http://schemas.microsoft.com/office/powerpoint/2010/main" val="369704359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32" name="テキスト ボックス 31"/>
          <p:cNvSpPr txBox="1"/>
          <p:nvPr/>
        </p:nvSpPr>
        <p:spPr>
          <a:xfrm>
            <a:off x="225500" y="188640"/>
            <a:ext cx="7704856" cy="369332"/>
          </a:xfrm>
          <a:prstGeom prst="rect">
            <a:avLst/>
          </a:prstGeom>
          <a:noFill/>
        </p:spPr>
        <p:txBody>
          <a:bodyPr wrap="square" rtlCol="0">
            <a:spAutoFit/>
          </a:bodyPr>
          <a:lstStyle/>
          <a:p>
            <a:r>
              <a:rPr lang="ja-JP" altLang="en-US" dirty="0" smtClean="0"/>
              <a:t>■補助金等見直し（総括）　</a:t>
            </a:r>
            <a:endParaRPr kumimoji="1" lang="ja-JP" altLang="en-US" dirty="0"/>
          </a:p>
        </p:txBody>
      </p:sp>
      <p:graphicFrame>
        <p:nvGraphicFramePr>
          <p:cNvPr id="2" name="表 1"/>
          <p:cNvGraphicFramePr>
            <a:graphicFrameLocks noGrp="1"/>
          </p:cNvGraphicFramePr>
          <p:nvPr>
            <p:extLst/>
          </p:nvPr>
        </p:nvGraphicFramePr>
        <p:xfrm>
          <a:off x="611560" y="908720"/>
          <a:ext cx="8280920" cy="30937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533372">
                  <a:extLst>
                    <a:ext uri="{9D8B030D-6E8A-4147-A177-3AD203B41FA5}">
                      <a16:colId xmlns:a16="http://schemas.microsoft.com/office/drawing/2014/main" val="20001"/>
                    </a:ext>
                  </a:extLst>
                </a:gridCol>
                <a:gridCol w="1268650">
                  <a:extLst>
                    <a:ext uri="{9D8B030D-6E8A-4147-A177-3AD203B41FA5}">
                      <a16:colId xmlns:a16="http://schemas.microsoft.com/office/drawing/2014/main" val="20002"/>
                    </a:ext>
                  </a:extLst>
                </a:gridCol>
                <a:gridCol w="878498">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370840">
                <a:tc>
                  <a:txBody>
                    <a:bodyPr/>
                    <a:lstStyle/>
                    <a:p>
                      <a:pPr algn="ctr"/>
                      <a:r>
                        <a:rPr kumimoji="1" lang="ja-JP" altLang="en-US" sz="1600" dirty="0" smtClean="0"/>
                        <a:t>項目</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smtClean="0">
                          <a:solidFill>
                            <a:schemeClr val="bg1"/>
                          </a:solidFill>
                        </a:rPr>
                        <a:t>改革の</a:t>
                      </a:r>
                      <a:r>
                        <a:rPr kumimoji="1" lang="ja-JP" altLang="en-US" sz="1600" dirty="0" smtClean="0"/>
                        <a:t>方向性</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smtClean="0"/>
                        <a:t>削減効果額</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smtClean="0"/>
                        <a:t>削減率</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smtClean="0"/>
                        <a:t>備考</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kumimoji="1" lang="ja-JP" altLang="en-US" sz="1400" dirty="0" smtClean="0">
                          <a:solidFill>
                            <a:schemeClr val="tx1"/>
                          </a:solidFill>
                        </a:rPr>
                        <a:t>①運営費補助から事業費補助への転換</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r>
                        <a:rPr kumimoji="1" lang="ja-JP" altLang="en-US" sz="1400" dirty="0" smtClean="0">
                          <a:solidFill>
                            <a:schemeClr val="tx1"/>
                          </a:solidFill>
                        </a:rPr>
                        <a:t>競争性の導入</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600" dirty="0" smtClean="0">
                          <a:solidFill>
                            <a:schemeClr val="tx1"/>
                          </a:solidFill>
                        </a:rPr>
                        <a:t>18</a:t>
                      </a:r>
                      <a:r>
                        <a:rPr kumimoji="1" lang="ja-JP" altLang="en-US" sz="1600" dirty="0" smtClean="0">
                          <a:solidFill>
                            <a:schemeClr val="tx1"/>
                          </a:solidFill>
                        </a:rPr>
                        <a:t>億円</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19.4</a:t>
                      </a:r>
                      <a:r>
                        <a:rPr kumimoji="1" lang="ja-JP" altLang="en-US" sz="1600" dirty="0" smtClean="0">
                          <a:solidFill>
                            <a:schemeClr val="tx1"/>
                          </a:solidFill>
                        </a:rPr>
                        <a:t>％</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l"/>
                      <a:r>
                        <a:rPr kumimoji="1" lang="ja-JP" altLang="en-US" sz="1400" dirty="0" smtClean="0">
                          <a:solidFill>
                            <a:schemeClr val="tx1"/>
                          </a:solidFill>
                        </a:rPr>
                        <a:t>②一件当たりの補助コストの見直し</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r>
                        <a:rPr kumimoji="1" lang="ja-JP" altLang="en-US" sz="1400" dirty="0" smtClean="0">
                          <a:solidFill>
                            <a:schemeClr val="tx1"/>
                          </a:solidFill>
                        </a:rPr>
                        <a:t>廃止・再構築</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600" dirty="0" smtClean="0">
                          <a:solidFill>
                            <a:schemeClr val="tx1"/>
                          </a:solidFill>
                        </a:rPr>
                        <a:t>5</a:t>
                      </a:r>
                      <a:r>
                        <a:rPr kumimoji="1" lang="ja-JP" altLang="en-US" sz="1600" dirty="0" smtClean="0">
                          <a:solidFill>
                            <a:schemeClr val="tx1"/>
                          </a:solidFill>
                        </a:rPr>
                        <a:t>億円</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100</a:t>
                      </a:r>
                      <a:r>
                        <a:rPr kumimoji="1" lang="ja-JP" altLang="en-US" sz="1600" dirty="0" smtClean="0">
                          <a:solidFill>
                            <a:schemeClr val="tx1"/>
                          </a:solidFill>
                        </a:rPr>
                        <a:t>％</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60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l"/>
                      <a:r>
                        <a:rPr kumimoji="1" lang="ja-JP" altLang="en-US" sz="1400" dirty="0" smtClean="0">
                          <a:solidFill>
                            <a:schemeClr val="tx1"/>
                          </a:solidFill>
                        </a:rPr>
                        <a:t>③補助金廃止による団体の自立化促進</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r>
                        <a:rPr kumimoji="1" lang="ja-JP" altLang="en-US" sz="1400" dirty="0" smtClean="0">
                          <a:solidFill>
                            <a:schemeClr val="tx1"/>
                          </a:solidFill>
                        </a:rPr>
                        <a:t>寄附や収益事業等による自律的運営への転換</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600" dirty="0" smtClean="0">
                          <a:solidFill>
                            <a:schemeClr val="tx1"/>
                          </a:solidFill>
                        </a:rPr>
                        <a:t>25</a:t>
                      </a:r>
                      <a:r>
                        <a:rPr kumimoji="1" lang="ja-JP" altLang="en-US" sz="1600" dirty="0" smtClean="0">
                          <a:solidFill>
                            <a:schemeClr val="tx1"/>
                          </a:solidFill>
                        </a:rPr>
                        <a:t>億円</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56.8</a:t>
                      </a:r>
                      <a:r>
                        <a:rPr kumimoji="1" lang="ja-JP" altLang="en-US" sz="1600" dirty="0" smtClean="0">
                          <a:solidFill>
                            <a:schemeClr val="tx1"/>
                          </a:solidFill>
                        </a:rPr>
                        <a:t>％</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l"/>
                      <a:r>
                        <a:rPr kumimoji="1" lang="ja-JP" altLang="en-US" sz="1400" dirty="0" smtClean="0">
                          <a:solidFill>
                            <a:schemeClr val="tx1"/>
                          </a:solidFill>
                        </a:rPr>
                        <a:t>④役割分担の整理</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r>
                        <a:rPr kumimoji="1" lang="ja-JP" altLang="en-US" sz="1400" dirty="0" smtClean="0">
                          <a:solidFill>
                            <a:schemeClr val="tx1"/>
                          </a:solidFill>
                        </a:rPr>
                        <a:t>府の役割分担の再整理等</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600" dirty="0" smtClean="0">
                          <a:solidFill>
                            <a:schemeClr val="tx1"/>
                          </a:solidFill>
                        </a:rPr>
                        <a:t>37</a:t>
                      </a:r>
                      <a:r>
                        <a:rPr kumimoji="1" lang="ja-JP" altLang="en-US" sz="1600" dirty="0" smtClean="0">
                          <a:solidFill>
                            <a:schemeClr val="tx1"/>
                          </a:solidFill>
                        </a:rPr>
                        <a:t>億円</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22.2</a:t>
                      </a:r>
                      <a:r>
                        <a:rPr kumimoji="1" lang="ja-JP" altLang="en-US" sz="1600" dirty="0" smtClean="0">
                          <a:solidFill>
                            <a:schemeClr val="tx1"/>
                          </a:solidFill>
                        </a:rPr>
                        <a:t>％</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l"/>
                      <a:r>
                        <a:rPr kumimoji="1" lang="ja-JP" altLang="en-US" sz="1400" dirty="0" smtClean="0">
                          <a:solidFill>
                            <a:schemeClr val="tx1"/>
                          </a:solidFill>
                        </a:rPr>
                        <a:t>⑤経費削減等</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財政状況に鑑み規模の縮小等</a:t>
                      </a:r>
                      <a:endParaRPr kumimoji="1" lang="ja-JP" altLang="en-US" sz="14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600" dirty="0" smtClean="0">
                          <a:solidFill>
                            <a:schemeClr val="tx1"/>
                          </a:solidFill>
                        </a:rPr>
                        <a:t>266</a:t>
                      </a:r>
                      <a:r>
                        <a:rPr kumimoji="1" lang="ja-JP" altLang="en-US" sz="1600" dirty="0" smtClean="0">
                          <a:solidFill>
                            <a:schemeClr val="tx1"/>
                          </a:solidFill>
                        </a:rPr>
                        <a:t>億円</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13.1</a:t>
                      </a:r>
                      <a:r>
                        <a:rPr kumimoji="1" lang="ja-JP" altLang="en-US" sz="1600" dirty="0" smtClean="0">
                          <a:solidFill>
                            <a:schemeClr val="tx1"/>
                          </a:solidFill>
                        </a:rPr>
                        <a:t>％</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r h="370840">
                <a:tc gridSpan="2">
                  <a:txBody>
                    <a:bodyPr/>
                    <a:lstStyle/>
                    <a:p>
                      <a:pPr algn="ctr"/>
                      <a:r>
                        <a:rPr kumimoji="1" lang="ja-JP" altLang="en-US" sz="1600" dirty="0" smtClean="0">
                          <a:solidFill>
                            <a:schemeClr val="tx1"/>
                          </a:solidFill>
                        </a:rPr>
                        <a:t>合　　　　計</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pPr algn="r"/>
                      <a:r>
                        <a:rPr kumimoji="1" lang="en-US" altLang="ja-JP" sz="1600" dirty="0" smtClean="0">
                          <a:solidFill>
                            <a:schemeClr val="tx1"/>
                          </a:solidFill>
                        </a:rPr>
                        <a:t>348</a:t>
                      </a:r>
                      <a:r>
                        <a:rPr kumimoji="1" lang="ja-JP" altLang="en-US" sz="1600" dirty="0" smtClean="0">
                          <a:solidFill>
                            <a:schemeClr val="tx1"/>
                          </a:solidFill>
                        </a:rPr>
                        <a:t>億円</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15.1</a:t>
                      </a:r>
                      <a:r>
                        <a:rPr kumimoji="1" lang="ja-JP" altLang="en-US" sz="1600" dirty="0" smtClean="0">
                          <a:solidFill>
                            <a:schemeClr val="tx1"/>
                          </a:solidFill>
                        </a:rPr>
                        <a:t>％</a:t>
                      </a:r>
                      <a:endParaRPr kumimoji="1" lang="ja-JP" altLang="en-US" sz="16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rPr>
                        <a:t>合計は端数処理により①～⑤の合計と異なる</a:t>
                      </a:r>
                      <a:endParaRPr kumimoji="1" lang="ja-JP" altLang="en-US" sz="11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3" name="表 2"/>
          <p:cNvGraphicFramePr>
            <a:graphicFrameLocks noGrp="1"/>
          </p:cNvGraphicFramePr>
          <p:nvPr>
            <p:extLst/>
          </p:nvPr>
        </p:nvGraphicFramePr>
        <p:xfrm>
          <a:off x="623000" y="5503376"/>
          <a:ext cx="8269480" cy="949960"/>
        </p:xfrm>
        <a:graphic>
          <a:graphicData uri="http://schemas.openxmlformats.org/drawingml/2006/table">
            <a:tbl>
              <a:tblPr firstRow="1" bandRow="1">
                <a:tableStyleId>{5C22544A-7EE6-4342-B048-85BDC9FD1C3A}</a:tableStyleId>
              </a:tblPr>
              <a:tblGrid>
                <a:gridCol w="214880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370840">
                <a:tc>
                  <a:txBody>
                    <a:bodyPr/>
                    <a:lstStyle/>
                    <a:p>
                      <a:pPr algn="ctr"/>
                      <a:r>
                        <a:rPr kumimoji="1" lang="ja-JP" altLang="en-US" sz="1600" dirty="0" smtClean="0"/>
                        <a:t>項目</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smtClean="0">
                          <a:solidFill>
                            <a:schemeClr val="bg1"/>
                          </a:solidFill>
                        </a:rPr>
                        <a:t>改革の</a:t>
                      </a:r>
                      <a:r>
                        <a:rPr kumimoji="1" lang="ja-JP" altLang="en-US" sz="1600" dirty="0" smtClean="0"/>
                        <a:t>方向性</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smtClean="0"/>
                        <a:t>削減効果額</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smtClean="0"/>
                        <a:t>削減率</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600" dirty="0" smtClean="0"/>
                        <a:t>備考</a:t>
                      </a:r>
                      <a:endParaRPr kumimoji="1" lang="ja-JP" altLang="en-US" sz="1600"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kumimoji="1" lang="ja-JP" altLang="en-US" sz="1600" dirty="0" smtClean="0">
                          <a:solidFill>
                            <a:schemeClr val="tx1"/>
                          </a:solidFill>
                        </a:rPr>
                        <a:t>⑥国関係法人</a:t>
                      </a:r>
                      <a:endParaRPr kumimoji="1" lang="ja-JP" altLang="en-US" sz="1600" dirty="0">
                        <a:solidFill>
                          <a:schemeClr val="tx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運営費的な分担金等の廃止</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600" dirty="0" smtClean="0">
                          <a:solidFill>
                            <a:schemeClr val="tx1"/>
                          </a:solidFill>
                        </a:rPr>
                        <a:t>2</a:t>
                      </a:r>
                      <a:r>
                        <a:rPr kumimoji="1" lang="ja-JP" altLang="en-US" sz="1600" dirty="0" smtClean="0">
                          <a:solidFill>
                            <a:schemeClr val="tx1"/>
                          </a:solidFill>
                        </a:rPr>
                        <a:t>億円</a:t>
                      </a:r>
                      <a:endParaRPr kumimoji="1" lang="ja-JP" altLang="en-US" sz="1600" dirty="0">
                        <a:solidFill>
                          <a:schemeClr val="tx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100</a:t>
                      </a:r>
                      <a:r>
                        <a:rPr kumimoji="1" lang="ja-JP" altLang="en-US" sz="1600" dirty="0" smtClean="0">
                          <a:solidFill>
                            <a:schemeClr val="tx1"/>
                          </a:solidFill>
                        </a:rPr>
                        <a:t>％</a:t>
                      </a:r>
                      <a:endParaRPr kumimoji="1" lang="ja-JP" altLang="en-US" sz="1600" dirty="0">
                        <a:solidFill>
                          <a:schemeClr val="tx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rPr>
                        <a:t>2010</a:t>
                      </a:r>
                      <a:r>
                        <a:rPr kumimoji="1" lang="ja-JP" altLang="en-US" sz="1100" dirty="0" smtClean="0">
                          <a:solidFill>
                            <a:schemeClr val="tx1"/>
                          </a:solidFill>
                        </a:rPr>
                        <a:t>年度</a:t>
                      </a:r>
                      <a:endParaRPr kumimoji="1" lang="ja-JP" altLang="en-US" sz="1100" dirty="0">
                        <a:solidFill>
                          <a:schemeClr val="tx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正方形/長方形 3"/>
          <p:cNvSpPr/>
          <p:nvPr/>
        </p:nvSpPr>
        <p:spPr>
          <a:xfrm>
            <a:off x="611560" y="557972"/>
            <a:ext cx="3902030" cy="338554"/>
          </a:xfrm>
          <a:prstGeom prst="rect">
            <a:avLst/>
          </a:prstGeom>
        </p:spPr>
        <p:txBody>
          <a:bodyPr wrap="none">
            <a:spAutoFit/>
          </a:bodyPr>
          <a:lstStyle/>
          <a:p>
            <a:r>
              <a:rPr lang="ja-JP" altLang="en-US" sz="1600" dirty="0">
                <a:latin typeface="+mn-ea"/>
                <a:cs typeface="メイリオ" panose="020B0604030504040204" pitchFamily="50" charset="-128"/>
              </a:rPr>
              <a:t>＜１＞　補助</a:t>
            </a:r>
            <a:r>
              <a:rPr lang="ja-JP" altLang="en-US" sz="1600" dirty="0" smtClean="0">
                <a:latin typeface="+mn-ea"/>
                <a:cs typeface="メイリオ" panose="020B0604030504040204" pitchFamily="50" charset="-128"/>
              </a:rPr>
              <a:t>金（</a:t>
            </a:r>
            <a:r>
              <a:rPr lang="en-US" altLang="ja-JP" sz="1600" dirty="0" smtClean="0">
                <a:latin typeface="+mn-ea"/>
                <a:cs typeface="メイリオ" panose="020B0604030504040204" pitchFamily="50" charset="-128"/>
              </a:rPr>
              <a:t>2008</a:t>
            </a:r>
            <a:r>
              <a:rPr lang="ja-JP" altLang="en-US" sz="1600" dirty="0" smtClean="0">
                <a:latin typeface="+mn-ea"/>
                <a:cs typeface="メイリオ" panose="020B0604030504040204" pitchFamily="50" charset="-128"/>
              </a:rPr>
              <a:t>～</a:t>
            </a:r>
            <a:r>
              <a:rPr lang="en-US" altLang="ja-JP" sz="1600" dirty="0" smtClean="0">
                <a:latin typeface="+mn-ea"/>
                <a:cs typeface="メイリオ" panose="020B0604030504040204" pitchFamily="50" charset="-128"/>
              </a:rPr>
              <a:t>2013</a:t>
            </a:r>
            <a:r>
              <a:rPr lang="ja-JP" altLang="en-US" sz="1600" dirty="0" smtClean="0">
                <a:latin typeface="+mn-ea"/>
                <a:cs typeface="メイリオ" panose="020B0604030504040204" pitchFamily="50" charset="-128"/>
              </a:rPr>
              <a:t>年度の見直し</a:t>
            </a:r>
            <a:r>
              <a:rPr lang="en-US" altLang="ja-JP" sz="1600" dirty="0" smtClean="0">
                <a:latin typeface="+mn-ea"/>
                <a:cs typeface="メイリオ" panose="020B0604030504040204" pitchFamily="50" charset="-128"/>
              </a:rPr>
              <a:t>)</a:t>
            </a:r>
            <a:endParaRPr lang="en-US" altLang="ja-JP" sz="1600" dirty="0">
              <a:latin typeface="+mn-ea"/>
              <a:cs typeface="メイリオ" panose="020B0604030504040204" pitchFamily="50" charset="-128"/>
            </a:endParaRPr>
          </a:p>
        </p:txBody>
      </p:sp>
      <p:sp>
        <p:nvSpPr>
          <p:cNvPr id="5" name="正方形/長方形 4"/>
          <p:cNvSpPr/>
          <p:nvPr/>
        </p:nvSpPr>
        <p:spPr>
          <a:xfrm>
            <a:off x="623000" y="5156076"/>
            <a:ext cx="1693092" cy="338554"/>
          </a:xfrm>
          <a:prstGeom prst="rect">
            <a:avLst/>
          </a:prstGeom>
        </p:spPr>
        <p:txBody>
          <a:bodyPr wrap="none">
            <a:spAutoFit/>
          </a:bodyPr>
          <a:lstStyle/>
          <a:p>
            <a:r>
              <a:rPr lang="ja-JP" altLang="en-US" sz="1600" dirty="0">
                <a:latin typeface="+mn-ea"/>
                <a:cs typeface="メイリオ" panose="020B0604030504040204" pitchFamily="50" charset="-128"/>
              </a:rPr>
              <a:t>＜２＞　</a:t>
            </a:r>
            <a:r>
              <a:rPr lang="ja-JP" altLang="en-US" sz="1600" dirty="0" smtClean="0">
                <a:latin typeface="+mn-ea"/>
                <a:cs typeface="メイリオ" panose="020B0604030504040204" pitchFamily="50" charset="-128"/>
              </a:rPr>
              <a:t>分担金等</a:t>
            </a:r>
            <a:endParaRPr lang="en-US" altLang="ja-JP" sz="1600" dirty="0">
              <a:latin typeface="+mn-ea"/>
              <a:cs typeface="メイリオ" panose="020B0604030504040204" pitchFamily="50" charset="-128"/>
            </a:endParaRPr>
          </a:p>
        </p:txBody>
      </p:sp>
      <p:graphicFrame>
        <p:nvGraphicFramePr>
          <p:cNvPr id="9" name="表 8"/>
          <p:cNvGraphicFramePr>
            <a:graphicFrameLocks noGrp="1"/>
          </p:cNvGraphicFramePr>
          <p:nvPr>
            <p:extLst/>
          </p:nvPr>
        </p:nvGraphicFramePr>
        <p:xfrm>
          <a:off x="611560" y="4077072"/>
          <a:ext cx="8280920" cy="79756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28470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595616">
                  <a:extLst>
                    <a:ext uri="{9D8B030D-6E8A-4147-A177-3AD203B41FA5}">
                      <a16:colId xmlns:a16="http://schemas.microsoft.com/office/drawing/2014/main" val="20003"/>
                    </a:ext>
                  </a:extLst>
                </a:gridCol>
              </a:tblGrid>
              <a:tr h="370840">
                <a:tc>
                  <a:txBody>
                    <a:bodyPr/>
                    <a:lstStyle/>
                    <a:p>
                      <a:pPr algn="l"/>
                      <a:r>
                        <a:rPr kumimoji="1" lang="ja-JP" altLang="en-US" sz="1600" b="0" dirty="0" smtClean="0">
                          <a:solidFill>
                            <a:schemeClr val="tx1"/>
                          </a:solidFill>
                          <a:latin typeface="+mn-ea"/>
                          <a:ea typeface="+mn-ea"/>
                        </a:rPr>
                        <a:t>　　　　　補助金（</a:t>
                      </a:r>
                      <a:r>
                        <a:rPr kumimoji="1" lang="en-US" altLang="ja-JP" sz="1600" b="0" dirty="0" smtClean="0">
                          <a:solidFill>
                            <a:schemeClr val="tx1"/>
                          </a:solidFill>
                          <a:latin typeface="+mn-ea"/>
                          <a:ea typeface="+mn-ea"/>
                        </a:rPr>
                        <a:t>2014</a:t>
                      </a:r>
                      <a:r>
                        <a:rPr kumimoji="1" lang="ja-JP" altLang="en-US" sz="1600" b="0" dirty="0" smtClean="0">
                          <a:solidFill>
                            <a:schemeClr val="tx1"/>
                          </a:solidFill>
                          <a:latin typeface="+mn-ea"/>
                          <a:ea typeface="+mn-ea"/>
                        </a:rPr>
                        <a:t>年度の見直し）</a:t>
                      </a:r>
                      <a:endParaRPr kumimoji="1" lang="ja-JP" altLang="en-US" sz="1600" b="0" dirty="0">
                        <a:solidFill>
                          <a:schemeClr val="tx1"/>
                        </a:solidFill>
                        <a:latin typeface="+mn-ea"/>
                        <a:ea typeface="+mn-ea"/>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kumimoji="1" lang="ja-JP" altLang="en-US" sz="1400" dirty="0" smtClean="0">
                          <a:solidFill>
                            <a:schemeClr val="tx1"/>
                          </a:solidFill>
                        </a:rPr>
                        <a:t>「</a:t>
                      </a:r>
                      <a:r>
                        <a:rPr kumimoji="1" lang="en-US" altLang="ja-JP" sz="1400" dirty="0" smtClean="0">
                          <a:solidFill>
                            <a:schemeClr val="tx1"/>
                          </a:solidFill>
                        </a:rPr>
                        <a:t>2014</a:t>
                      </a:r>
                      <a:r>
                        <a:rPr kumimoji="1" lang="ja-JP" altLang="en-US" sz="1400" dirty="0" smtClean="0">
                          <a:solidFill>
                            <a:schemeClr val="tx1"/>
                          </a:solidFill>
                        </a:rPr>
                        <a:t>年度行財政改革の取組み」による補助金等の見直し</a:t>
                      </a:r>
                      <a:endParaRPr kumimoji="1" lang="ja-JP" altLang="en-US" sz="1400" dirty="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a:r>
                        <a:rPr kumimoji="1" lang="en-US" altLang="ja-JP" sz="1600" dirty="0" smtClean="0">
                          <a:solidFill>
                            <a:schemeClr val="tx1"/>
                          </a:solidFill>
                        </a:rPr>
                        <a:t>34</a:t>
                      </a:r>
                      <a:r>
                        <a:rPr kumimoji="1" lang="ja-JP" altLang="en-US" sz="1600" dirty="0" smtClean="0">
                          <a:solidFill>
                            <a:schemeClr val="tx1"/>
                          </a:solidFill>
                        </a:rPr>
                        <a:t>億円</a:t>
                      </a:r>
                      <a:endParaRPr kumimoji="1" lang="ja-JP" altLang="en-US" sz="1600" dirty="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kumimoji="1" lang="en-US" altLang="ja-JP" sz="1600" dirty="0" smtClean="0">
                          <a:solidFill>
                            <a:schemeClr val="tx1"/>
                          </a:solidFill>
                        </a:rPr>
                        <a:t>8.9</a:t>
                      </a:r>
                      <a:r>
                        <a:rPr kumimoji="1" lang="ja-JP" altLang="en-US" sz="1600" dirty="0" smtClean="0">
                          <a:solidFill>
                            <a:schemeClr val="tx1"/>
                          </a:solidFill>
                        </a:rPr>
                        <a:t>％</a:t>
                      </a:r>
                      <a:endParaRPr kumimoji="1" lang="ja-JP" altLang="en-US" sz="1600" dirty="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kumimoji="1" lang="en-US" altLang="ja-JP" sz="1100" dirty="0" smtClean="0">
                          <a:solidFill>
                            <a:schemeClr val="tx1"/>
                          </a:solidFill>
                        </a:rPr>
                        <a:t>2014</a:t>
                      </a:r>
                      <a:r>
                        <a:rPr kumimoji="1" lang="ja-JP" altLang="en-US" sz="1100" dirty="0" smtClean="0">
                          <a:solidFill>
                            <a:schemeClr val="tx1"/>
                          </a:solidFill>
                        </a:rPr>
                        <a:t>年度単年度の</a:t>
                      </a:r>
                      <a:endParaRPr kumimoji="1" lang="en-US" altLang="ja-JP" sz="1100" dirty="0" smtClean="0">
                        <a:solidFill>
                          <a:schemeClr val="tx1"/>
                        </a:solidFill>
                      </a:endParaRPr>
                    </a:p>
                    <a:p>
                      <a:r>
                        <a:rPr kumimoji="1" lang="ja-JP" altLang="en-US" sz="1100" dirty="0" smtClean="0">
                          <a:solidFill>
                            <a:schemeClr val="tx1"/>
                          </a:solidFill>
                        </a:rPr>
                        <a:t>取組み</a:t>
                      </a:r>
                      <a:endParaRPr kumimoji="1" lang="ja-JP" altLang="en-US" sz="1100" dirty="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149</a:t>
            </a:fld>
            <a:endParaRPr kumimoji="1" lang="ja-JP" altLang="en-US"/>
          </a:p>
        </p:txBody>
      </p:sp>
    </p:spTree>
    <p:extLst>
      <p:ext uri="{BB962C8B-B14F-4D97-AF65-F5344CB8AC3E}">
        <p14:creationId xmlns:p14="http://schemas.microsoft.com/office/powerpoint/2010/main" val="212815449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190524" y="988654"/>
          <a:ext cx="8773963" cy="1569720"/>
        </p:xfrm>
        <a:graphic>
          <a:graphicData uri="http://schemas.openxmlformats.org/drawingml/2006/table">
            <a:tbl>
              <a:tblPr firstRow="1" bandRow="1">
                <a:tableStyleId>{B301B821-A1FF-4177-AEE7-76D212191A09}</a:tableStyleId>
              </a:tblPr>
              <a:tblGrid>
                <a:gridCol w="2116361">
                  <a:extLst>
                    <a:ext uri="{9D8B030D-6E8A-4147-A177-3AD203B41FA5}">
                      <a16:colId xmlns:a16="http://schemas.microsoft.com/office/drawing/2014/main" val="20000"/>
                    </a:ext>
                  </a:extLst>
                </a:gridCol>
                <a:gridCol w="660284">
                  <a:extLst>
                    <a:ext uri="{9D8B030D-6E8A-4147-A177-3AD203B41FA5}">
                      <a16:colId xmlns:a16="http://schemas.microsoft.com/office/drawing/2014/main" val="20001"/>
                    </a:ext>
                  </a:extLst>
                </a:gridCol>
                <a:gridCol w="660284">
                  <a:extLst>
                    <a:ext uri="{9D8B030D-6E8A-4147-A177-3AD203B41FA5}">
                      <a16:colId xmlns:a16="http://schemas.microsoft.com/office/drawing/2014/main" val="20002"/>
                    </a:ext>
                  </a:extLst>
                </a:gridCol>
                <a:gridCol w="953743">
                  <a:extLst>
                    <a:ext uri="{9D8B030D-6E8A-4147-A177-3AD203B41FA5}">
                      <a16:colId xmlns:a16="http://schemas.microsoft.com/office/drawing/2014/main" val="20003"/>
                    </a:ext>
                  </a:extLst>
                </a:gridCol>
                <a:gridCol w="4383291">
                  <a:extLst>
                    <a:ext uri="{9D8B030D-6E8A-4147-A177-3AD203B41FA5}">
                      <a16:colId xmlns:a16="http://schemas.microsoft.com/office/drawing/2014/main" val="20004"/>
                    </a:ext>
                  </a:extLst>
                </a:gridCol>
              </a:tblGrid>
              <a:tr h="216024">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項　目（補助対象）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見直し時期</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見直し内容等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大阪府人権協会補助金</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（（財）府人権協会）</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62.1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2008.8</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運営補助を事業費補助に転換。人権協会を活用するメリットが明確な事業に絞り込み（</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年度より実施主体を公募により選定）</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小規模事業経営支援事業費</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補助金（府内商工会議所等）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14.4</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2008.8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人件費補助中心となっている状況等を踏まえ、小規模事業者等のニーズを踏まえた事業として再構築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476989">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運輸事業振興助成補助金</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府トラック協会、大阪バス協会</a:t>
                      </a:r>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35.6</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2011.4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2010</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年度補助金廃止</a:t>
                      </a:r>
                    </a:p>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2012.9</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補正から施策目的（交通安全・環境等）に沿った事業補助に再構築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126554" y="495016"/>
            <a:ext cx="7632848" cy="523220"/>
          </a:xfrm>
          <a:prstGeom prst="rect">
            <a:avLst/>
          </a:prstGeom>
          <a:noFill/>
        </p:spPr>
        <p:txBody>
          <a:bodyPr wrap="square" rtlCol="0">
            <a:spAutoFit/>
          </a:bodyPr>
          <a:lstStyle/>
          <a:p>
            <a:r>
              <a:rPr lang="ja-JP" altLang="en-US" sz="1400" dirty="0">
                <a:latin typeface="+mn-ea"/>
                <a:cs typeface="メイリオ" panose="020B0604030504040204" pitchFamily="50" charset="-128"/>
              </a:rPr>
              <a:t>①</a:t>
            </a:r>
            <a:r>
              <a:rPr kumimoji="1" lang="ja-JP" altLang="en-US" sz="1400" dirty="0" smtClean="0">
                <a:latin typeface="+mn-ea"/>
                <a:cs typeface="メイリオ" panose="020B0604030504040204" pitchFamily="50" charset="-128"/>
              </a:rPr>
              <a:t>運営費補助から事業費補助に変更したもの</a:t>
            </a:r>
            <a:endParaRPr kumimoji="1" lang="en-US" altLang="ja-JP" sz="1400" dirty="0" smtClean="0">
              <a:latin typeface="+mn-ea"/>
              <a:cs typeface="メイリオ" panose="020B0604030504040204" pitchFamily="50" charset="-128"/>
            </a:endParaRPr>
          </a:p>
          <a:p>
            <a:r>
              <a:rPr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（透明性の低い団体運営費補助から施策対象に確実に効果のある事業費補助に転換）</a:t>
            </a:r>
            <a:endParaRPr kumimoji="1" lang="ja-JP" altLang="en-US" sz="1400" dirty="0">
              <a:latin typeface="+mn-ea"/>
              <a:cs typeface="メイリオ" panose="020B0604030504040204" pitchFamily="50" charset="-128"/>
            </a:endParaRPr>
          </a:p>
        </p:txBody>
      </p:sp>
      <p:graphicFrame>
        <p:nvGraphicFramePr>
          <p:cNvPr id="14" name="表 13"/>
          <p:cNvGraphicFramePr>
            <a:graphicFrameLocks noGrp="1"/>
          </p:cNvGraphicFramePr>
          <p:nvPr>
            <p:extLst/>
          </p:nvPr>
        </p:nvGraphicFramePr>
        <p:xfrm>
          <a:off x="179512" y="5687782"/>
          <a:ext cx="8784976" cy="1112520"/>
        </p:xfrm>
        <a:graphic>
          <a:graphicData uri="http://schemas.openxmlformats.org/drawingml/2006/table">
            <a:tbl>
              <a:tblPr firstRow="1" bandRow="1">
                <a:tableStyleId>{B301B821-A1FF-4177-AEE7-76D212191A09}</a:tableStyleId>
              </a:tblPr>
              <a:tblGrid>
                <a:gridCol w="223224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29545">
                  <a:extLst>
                    <a:ext uri="{9D8B030D-6E8A-4147-A177-3AD203B41FA5}">
                      <a16:colId xmlns:a16="http://schemas.microsoft.com/office/drawing/2014/main" val="20002"/>
                    </a:ext>
                  </a:extLst>
                </a:gridCol>
                <a:gridCol w="902466">
                  <a:extLst>
                    <a:ext uri="{9D8B030D-6E8A-4147-A177-3AD203B41FA5}">
                      <a16:colId xmlns:a16="http://schemas.microsoft.com/office/drawing/2014/main" val="20003"/>
                    </a:ext>
                  </a:extLst>
                </a:gridCol>
                <a:gridCol w="4272645">
                  <a:extLst>
                    <a:ext uri="{9D8B030D-6E8A-4147-A177-3AD203B41FA5}">
                      <a16:colId xmlns:a16="http://schemas.microsoft.com/office/drawing/2014/main" val="20004"/>
                    </a:ext>
                  </a:extLst>
                </a:gridCol>
              </a:tblGrid>
              <a:tr h="216024">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項　目（補助対象）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見直し時期</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見直し内容等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地域見守り・コーディネーター関係事業（府内市町村等）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69.2</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地域における相談支援体制を強化する事業については、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年度末で府の役割は終了</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観光振興事業（（財）大阪観光コンベンション協会）</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60.2%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各主体（府・市・民間）の役割分担を整理するとともに、より高い効果が見込める事業に重点化</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テキスト ボックス 14"/>
          <p:cNvSpPr txBox="1"/>
          <p:nvPr/>
        </p:nvSpPr>
        <p:spPr>
          <a:xfrm>
            <a:off x="125518" y="2564904"/>
            <a:ext cx="6732675" cy="523220"/>
          </a:xfrm>
          <a:prstGeom prst="rect">
            <a:avLst/>
          </a:prstGeom>
          <a:noFill/>
        </p:spPr>
        <p:txBody>
          <a:bodyPr wrap="square" rtlCol="0">
            <a:spAutoFit/>
          </a:bodyPr>
          <a:lstStyle/>
          <a:p>
            <a:r>
              <a:rPr lang="ja-JP" altLang="en-US" sz="1400" dirty="0">
                <a:latin typeface="+mn-ea"/>
                <a:cs typeface="メイリオ" panose="020B0604030504040204" pitchFamily="50" charset="-128"/>
              </a:rPr>
              <a:t>②</a:t>
            </a:r>
            <a:r>
              <a:rPr kumimoji="1" lang="ja-JP" altLang="en-US" sz="1400" dirty="0" smtClean="0">
                <a:latin typeface="+mn-ea"/>
                <a:cs typeface="メイリオ" panose="020B0604030504040204" pitchFamily="50" charset="-128"/>
              </a:rPr>
              <a:t>一件あたりの補助コストが極めて高いため廃止・再構築したもの</a:t>
            </a:r>
            <a:endParaRPr kumimoji="1" lang="en-US" altLang="ja-JP" sz="1400" dirty="0" smtClean="0">
              <a:latin typeface="+mn-ea"/>
              <a:cs typeface="メイリオ" panose="020B0604030504040204" pitchFamily="50" charset="-128"/>
            </a:endParaRPr>
          </a:p>
          <a:p>
            <a:r>
              <a:rPr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（費用対効果の観点から、施策効果を高める）</a:t>
            </a:r>
            <a:endParaRPr kumimoji="1" lang="ja-JP" altLang="en-US" sz="1400" dirty="0">
              <a:latin typeface="+mn-ea"/>
              <a:cs typeface="メイリオ" panose="020B0604030504040204" pitchFamily="50" charset="-128"/>
            </a:endParaRPr>
          </a:p>
        </p:txBody>
      </p:sp>
      <p:graphicFrame>
        <p:nvGraphicFramePr>
          <p:cNvPr id="16" name="表 15"/>
          <p:cNvGraphicFramePr>
            <a:graphicFrameLocks noGrp="1"/>
          </p:cNvGraphicFramePr>
          <p:nvPr>
            <p:extLst/>
          </p:nvPr>
        </p:nvGraphicFramePr>
        <p:xfrm>
          <a:off x="179512" y="3061550"/>
          <a:ext cx="8784976" cy="685800"/>
        </p:xfrm>
        <a:graphic>
          <a:graphicData uri="http://schemas.openxmlformats.org/drawingml/2006/table">
            <a:tbl>
              <a:tblPr firstRow="1" bandRow="1">
                <a:tableStyleId>{B301B821-A1FF-4177-AEE7-76D212191A09}</a:tableStyleId>
              </a:tblPr>
              <a:tblGrid>
                <a:gridCol w="216024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22270">
                  <a:extLst>
                    <a:ext uri="{9D8B030D-6E8A-4147-A177-3AD203B41FA5}">
                      <a16:colId xmlns:a16="http://schemas.microsoft.com/office/drawing/2014/main" val="20002"/>
                    </a:ext>
                  </a:extLst>
                </a:gridCol>
                <a:gridCol w="1071784">
                  <a:extLst>
                    <a:ext uri="{9D8B030D-6E8A-4147-A177-3AD203B41FA5}">
                      <a16:colId xmlns:a16="http://schemas.microsoft.com/office/drawing/2014/main" val="20003"/>
                    </a:ext>
                  </a:extLst>
                </a:gridCol>
                <a:gridCol w="4182610">
                  <a:extLst>
                    <a:ext uri="{9D8B030D-6E8A-4147-A177-3AD203B41FA5}">
                      <a16:colId xmlns:a16="http://schemas.microsoft.com/office/drawing/2014/main" val="20004"/>
                    </a:ext>
                  </a:extLst>
                </a:gridCol>
              </a:tblGrid>
              <a:tr h="216024">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項　目（補助対象）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見直し時期</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見直し内容等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人権相談推進事業費補助金</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交付金化</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2008.8</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補助金を廃止し、他の市町村に対する相談事業補助金と併せて交付金制度を創設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 name="テキスト ボックス 16"/>
          <p:cNvSpPr txBox="1"/>
          <p:nvPr/>
        </p:nvSpPr>
        <p:spPr>
          <a:xfrm>
            <a:off x="107504" y="5412405"/>
            <a:ext cx="5094553" cy="307777"/>
          </a:xfrm>
          <a:prstGeom prst="rect">
            <a:avLst/>
          </a:prstGeom>
          <a:noFill/>
        </p:spPr>
        <p:txBody>
          <a:bodyPr wrap="square" rtlCol="0">
            <a:spAutoFit/>
          </a:bodyPr>
          <a:lstStyle/>
          <a:p>
            <a:r>
              <a:rPr lang="ja-JP" altLang="en-US" sz="1400" dirty="0" smtClean="0">
                <a:latin typeface="+mn-ea"/>
                <a:cs typeface="メイリオ" panose="020B0604030504040204" pitchFamily="50" charset="-128"/>
              </a:rPr>
              <a:t>④府</a:t>
            </a:r>
            <a:r>
              <a:rPr lang="ja-JP" altLang="en-US" sz="1400" dirty="0">
                <a:latin typeface="+mn-ea"/>
                <a:cs typeface="メイリオ" panose="020B0604030504040204" pitchFamily="50" charset="-128"/>
              </a:rPr>
              <a:t>の役割</a:t>
            </a:r>
            <a:r>
              <a:rPr lang="ja-JP" altLang="en-US" sz="1400" dirty="0" smtClean="0">
                <a:latin typeface="+mn-ea"/>
                <a:cs typeface="メイリオ" panose="020B0604030504040204" pitchFamily="50" charset="-128"/>
              </a:rPr>
              <a:t>分担の再整理によるもの</a:t>
            </a:r>
            <a:endParaRPr kumimoji="1" lang="ja-JP" altLang="en-US" sz="1400" dirty="0">
              <a:latin typeface="+mn-ea"/>
              <a:cs typeface="メイリオ" panose="020B0604030504040204" pitchFamily="50" charset="-128"/>
            </a:endParaRPr>
          </a:p>
        </p:txBody>
      </p:sp>
      <p:graphicFrame>
        <p:nvGraphicFramePr>
          <p:cNvPr id="18" name="表 17"/>
          <p:cNvGraphicFramePr>
            <a:graphicFrameLocks noGrp="1"/>
          </p:cNvGraphicFramePr>
          <p:nvPr>
            <p:extLst/>
          </p:nvPr>
        </p:nvGraphicFramePr>
        <p:xfrm>
          <a:off x="174292" y="4258482"/>
          <a:ext cx="8790195" cy="1164387"/>
        </p:xfrm>
        <a:graphic>
          <a:graphicData uri="http://schemas.openxmlformats.org/drawingml/2006/table">
            <a:tbl>
              <a:tblPr firstRow="1" bandRow="1">
                <a:tableStyleId>{B301B821-A1FF-4177-AEE7-76D212191A09}</a:tableStyleId>
              </a:tblPr>
              <a:tblGrid>
                <a:gridCol w="2210346">
                  <a:extLst>
                    <a:ext uri="{9D8B030D-6E8A-4147-A177-3AD203B41FA5}">
                      <a16:colId xmlns:a16="http://schemas.microsoft.com/office/drawing/2014/main" val="20000"/>
                    </a:ext>
                  </a:extLst>
                </a:gridCol>
                <a:gridCol w="735006">
                  <a:extLst>
                    <a:ext uri="{9D8B030D-6E8A-4147-A177-3AD203B41FA5}">
                      <a16:colId xmlns:a16="http://schemas.microsoft.com/office/drawing/2014/main" val="20001"/>
                    </a:ext>
                  </a:extLst>
                </a:gridCol>
                <a:gridCol w="681105">
                  <a:extLst>
                    <a:ext uri="{9D8B030D-6E8A-4147-A177-3AD203B41FA5}">
                      <a16:colId xmlns:a16="http://schemas.microsoft.com/office/drawing/2014/main" val="20002"/>
                    </a:ext>
                  </a:extLst>
                </a:gridCol>
                <a:gridCol w="1024329">
                  <a:extLst>
                    <a:ext uri="{9D8B030D-6E8A-4147-A177-3AD203B41FA5}">
                      <a16:colId xmlns:a16="http://schemas.microsoft.com/office/drawing/2014/main" val="20003"/>
                    </a:ext>
                  </a:extLst>
                </a:gridCol>
                <a:gridCol w="4139409">
                  <a:extLst>
                    <a:ext uri="{9D8B030D-6E8A-4147-A177-3AD203B41FA5}">
                      <a16:colId xmlns:a16="http://schemas.microsoft.com/office/drawing/2014/main" val="20004"/>
                    </a:ext>
                  </a:extLst>
                </a:gridCol>
              </a:tblGrid>
              <a:tr h="310947">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項　目（補助対象）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見直し時期</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見直し内容等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文化関係事業</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（大阪センチュリー交響楽団等）</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42.0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から順次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大阪センチュリー交響楽団に対する補助金の段階的廃止等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大阪府青少年活動財団運営補助金（（財）府青少年活動財団）</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2011.3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年度末に法人自立化</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125518" y="3739885"/>
            <a:ext cx="8676698" cy="523220"/>
          </a:xfrm>
          <a:prstGeom prst="rect">
            <a:avLst/>
          </a:prstGeom>
          <a:noFill/>
        </p:spPr>
        <p:txBody>
          <a:bodyPr wrap="square" rtlCol="0">
            <a:spAutoFit/>
          </a:bodyPr>
          <a:lstStyle/>
          <a:p>
            <a:r>
              <a:rPr lang="ja-JP" altLang="en-US" sz="1400" dirty="0" smtClean="0">
                <a:latin typeface="+mn-ea"/>
                <a:cs typeface="メイリオ" panose="020B0604030504040204" pitchFamily="50" charset="-128"/>
              </a:rPr>
              <a:t>③補助金廃止による団体の自立化を促進するもの</a:t>
            </a:r>
            <a:endParaRPr kumimoji="1" lang="en-US" altLang="ja-JP" sz="1400" strike="sngStrike" dirty="0" smtClean="0">
              <a:latin typeface="+mn-ea"/>
              <a:cs typeface="メイリオ" panose="020B0604030504040204" pitchFamily="50" charset="-128"/>
            </a:endParaRPr>
          </a:p>
          <a:p>
            <a:r>
              <a:rPr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（これまで府の補助金により運営してきた団体等について、自立化・法人のあり方の見直しを促す）</a:t>
            </a:r>
            <a:endParaRPr kumimoji="1" lang="ja-JP" altLang="en-US" sz="1400" dirty="0">
              <a:latin typeface="+mn-ea"/>
              <a:cs typeface="メイリオ" panose="020B0604030504040204" pitchFamily="50" charset="-128"/>
            </a:endParaRPr>
          </a:p>
        </p:txBody>
      </p:sp>
      <p:sp>
        <p:nvSpPr>
          <p:cNvPr id="2" name="テキスト ボックス 1"/>
          <p:cNvSpPr txBox="1"/>
          <p:nvPr/>
        </p:nvSpPr>
        <p:spPr>
          <a:xfrm>
            <a:off x="5111939" y="3758843"/>
            <a:ext cx="3492509" cy="246221"/>
          </a:xfrm>
          <a:prstGeom prst="rect">
            <a:avLst/>
          </a:prstGeom>
          <a:noFill/>
        </p:spPr>
        <p:txBody>
          <a:bodyPr wrap="squar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見直し前の相談件数に対する補助コスト約</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万円／件</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7504080" y="676391"/>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削減額：億円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20" name="テキスト ボックス 19"/>
          <p:cNvSpPr txBox="1"/>
          <p:nvPr/>
        </p:nvSpPr>
        <p:spPr>
          <a:xfrm>
            <a:off x="125518" y="-8627"/>
            <a:ext cx="7704856" cy="338554"/>
          </a:xfrm>
          <a:prstGeom prst="rect">
            <a:avLst/>
          </a:prstGeom>
          <a:noFill/>
        </p:spPr>
        <p:txBody>
          <a:bodyPr wrap="square" rtlCol="0">
            <a:spAutoFit/>
          </a:bodyPr>
          <a:lstStyle/>
          <a:p>
            <a:r>
              <a:rPr lang="ja-JP" altLang="en-US" sz="1600" dirty="0" smtClean="0"/>
              <a:t>■</a:t>
            </a:r>
            <a:r>
              <a:rPr lang="ja-JP" altLang="en-US" sz="1600" dirty="0"/>
              <a:t>改革</a:t>
            </a:r>
            <a:r>
              <a:rPr lang="ja-JP" altLang="en-US" sz="1600" dirty="0" smtClean="0"/>
              <a:t>の視点と主な事例</a:t>
            </a:r>
            <a:endParaRPr kumimoji="1" lang="ja-JP" altLang="en-US" sz="1600" dirty="0"/>
          </a:p>
        </p:txBody>
      </p:sp>
      <p:sp>
        <p:nvSpPr>
          <p:cNvPr id="23" name="テキスト ボックス 22"/>
          <p:cNvSpPr txBox="1"/>
          <p:nvPr/>
        </p:nvSpPr>
        <p:spPr>
          <a:xfrm>
            <a:off x="85533" y="219846"/>
            <a:ext cx="1822171" cy="307777"/>
          </a:xfrm>
          <a:prstGeom prst="rect">
            <a:avLst/>
          </a:prstGeom>
          <a:noFill/>
        </p:spPr>
        <p:txBody>
          <a:bodyPr wrap="square" rtlCol="0">
            <a:spAutoFit/>
          </a:bodyPr>
          <a:lstStyle/>
          <a:p>
            <a:r>
              <a:rPr lang="ja-JP" altLang="en-US" sz="1400" dirty="0" smtClean="0">
                <a:latin typeface="+mn-ea"/>
                <a:cs typeface="メイリオ" panose="020B0604030504040204" pitchFamily="50" charset="-128"/>
              </a:rPr>
              <a:t>＜１＞補助金等</a:t>
            </a:r>
            <a:endParaRPr kumimoji="1" lang="ja-JP" altLang="en-US" sz="1400" dirty="0">
              <a:latin typeface="+mn-ea"/>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150</a:t>
            </a:fld>
            <a:endParaRPr kumimoji="1" lang="ja-JP" altLang="en-US"/>
          </a:p>
        </p:txBody>
      </p:sp>
    </p:spTree>
    <p:extLst>
      <p:ext uri="{BB962C8B-B14F-4D97-AF65-F5344CB8AC3E}">
        <p14:creationId xmlns:p14="http://schemas.microsoft.com/office/powerpoint/2010/main" val="9925343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nvPr>
        </p:nvGraphicFramePr>
        <p:xfrm>
          <a:off x="179512" y="608033"/>
          <a:ext cx="8784976" cy="1112520"/>
        </p:xfrm>
        <a:graphic>
          <a:graphicData uri="http://schemas.openxmlformats.org/drawingml/2006/table">
            <a:tbl>
              <a:tblPr firstRow="1" bandRow="1">
                <a:tableStyleId>{B301B821-A1FF-4177-AEE7-76D212191A09}</a:tableStyleId>
              </a:tblPr>
              <a:tblGrid>
                <a:gridCol w="223224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29545">
                  <a:extLst>
                    <a:ext uri="{9D8B030D-6E8A-4147-A177-3AD203B41FA5}">
                      <a16:colId xmlns:a16="http://schemas.microsoft.com/office/drawing/2014/main" val="20002"/>
                    </a:ext>
                  </a:extLst>
                </a:gridCol>
                <a:gridCol w="902466">
                  <a:extLst>
                    <a:ext uri="{9D8B030D-6E8A-4147-A177-3AD203B41FA5}">
                      <a16:colId xmlns:a16="http://schemas.microsoft.com/office/drawing/2014/main" val="20003"/>
                    </a:ext>
                  </a:extLst>
                </a:gridCol>
                <a:gridCol w="4272645">
                  <a:extLst>
                    <a:ext uri="{9D8B030D-6E8A-4147-A177-3AD203B41FA5}">
                      <a16:colId xmlns:a16="http://schemas.microsoft.com/office/drawing/2014/main" val="20004"/>
                    </a:ext>
                  </a:extLst>
                </a:gridCol>
              </a:tblGrid>
              <a:tr h="216024">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項　目（補助対象）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見直し時期</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見直し内容等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私学助成</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幼稚園振興助成</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（私立幼稚園）</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経常費助成（運営補助金）</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％カット</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当初から</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国標準額どおりに変更</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私学助成</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小中高及び専修学校経常費</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（私立学校）</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106</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経常費助成（運営補助金）小中：</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％カット、高・専修：</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％カット。　</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当初から高：</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％、小・中</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％カットに変更</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107504" y="332656"/>
            <a:ext cx="5094553" cy="307777"/>
          </a:xfrm>
          <a:prstGeom prst="rect">
            <a:avLst/>
          </a:prstGeom>
          <a:noFill/>
        </p:spPr>
        <p:txBody>
          <a:bodyPr wrap="square" rtlCol="0">
            <a:spAutoFit/>
          </a:bodyPr>
          <a:lstStyle/>
          <a:p>
            <a:r>
              <a:rPr lang="ja-JP" altLang="en-US" sz="1400" dirty="0">
                <a:latin typeface="+mn-ea"/>
                <a:cs typeface="メイリオ" panose="020B0604030504040204" pitchFamily="50" charset="-128"/>
              </a:rPr>
              <a:t>⑤</a:t>
            </a:r>
            <a:r>
              <a:rPr kumimoji="1" lang="ja-JP" altLang="en-US" sz="1400" dirty="0" smtClean="0">
                <a:latin typeface="+mn-ea"/>
                <a:cs typeface="メイリオ" panose="020B0604030504040204" pitchFamily="50" charset="-128"/>
              </a:rPr>
              <a:t>府施策全体の経費削減・見直しによるもの</a:t>
            </a:r>
            <a:endParaRPr kumimoji="1" lang="ja-JP" altLang="en-US" sz="1400" dirty="0">
              <a:latin typeface="+mn-ea"/>
              <a:cs typeface="メイリオ"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957981374"/>
              </p:ext>
            </p:extLst>
          </p:nvPr>
        </p:nvGraphicFramePr>
        <p:xfrm>
          <a:off x="174292" y="2696661"/>
          <a:ext cx="8790195" cy="1164387"/>
        </p:xfrm>
        <a:graphic>
          <a:graphicData uri="http://schemas.openxmlformats.org/drawingml/2006/table">
            <a:tbl>
              <a:tblPr firstRow="1" bandRow="1">
                <a:tableStyleId>{B301B821-A1FF-4177-AEE7-76D212191A09}</a:tableStyleId>
              </a:tblPr>
              <a:tblGrid>
                <a:gridCol w="2210346">
                  <a:extLst>
                    <a:ext uri="{9D8B030D-6E8A-4147-A177-3AD203B41FA5}">
                      <a16:colId xmlns:a16="http://schemas.microsoft.com/office/drawing/2014/main" val="20000"/>
                    </a:ext>
                  </a:extLst>
                </a:gridCol>
                <a:gridCol w="735006">
                  <a:extLst>
                    <a:ext uri="{9D8B030D-6E8A-4147-A177-3AD203B41FA5}">
                      <a16:colId xmlns:a16="http://schemas.microsoft.com/office/drawing/2014/main" val="20001"/>
                    </a:ext>
                  </a:extLst>
                </a:gridCol>
                <a:gridCol w="681105">
                  <a:extLst>
                    <a:ext uri="{9D8B030D-6E8A-4147-A177-3AD203B41FA5}">
                      <a16:colId xmlns:a16="http://schemas.microsoft.com/office/drawing/2014/main" val="20002"/>
                    </a:ext>
                  </a:extLst>
                </a:gridCol>
                <a:gridCol w="1024329">
                  <a:extLst>
                    <a:ext uri="{9D8B030D-6E8A-4147-A177-3AD203B41FA5}">
                      <a16:colId xmlns:a16="http://schemas.microsoft.com/office/drawing/2014/main" val="20003"/>
                    </a:ext>
                  </a:extLst>
                </a:gridCol>
                <a:gridCol w="4139409">
                  <a:extLst>
                    <a:ext uri="{9D8B030D-6E8A-4147-A177-3AD203B41FA5}">
                      <a16:colId xmlns:a16="http://schemas.microsoft.com/office/drawing/2014/main" val="20004"/>
                    </a:ext>
                  </a:extLst>
                </a:gridCol>
              </a:tblGrid>
              <a:tr h="310947">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項　目（補助対象）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見直し時期</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見直し内容等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pPr algn="l" fontAlgn="ct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中央労働災害防止協会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会費</a:t>
                      </a:r>
                      <a:endParaRPr lang="en-US" altLang="ja-JP"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中央労働災害防止協会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38</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2010</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廃止</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pPr algn="l" fontAlgn="ct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（社）日本観光協会負担金</a:t>
                      </a:r>
                      <a:endParaRPr lang="en-US" altLang="ja-JP"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（（社）日本観光協会）</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170</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廃止</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125518" y="2187589"/>
            <a:ext cx="8676698" cy="523220"/>
          </a:xfrm>
          <a:prstGeom prst="rect">
            <a:avLst/>
          </a:prstGeom>
          <a:noFill/>
        </p:spPr>
        <p:txBody>
          <a:bodyPr wrap="square" rtlCol="0">
            <a:spAutoFit/>
          </a:bodyPr>
          <a:lstStyle/>
          <a:p>
            <a:r>
              <a:rPr lang="ja-JP" altLang="en-US" sz="1400" dirty="0">
                <a:latin typeface="+mn-ea"/>
                <a:cs typeface="メイリオ" panose="020B0604030504040204" pitchFamily="50" charset="-128"/>
              </a:rPr>
              <a:t>⑥</a:t>
            </a:r>
            <a:r>
              <a:rPr lang="ja-JP" altLang="en-US" sz="1400" dirty="0" smtClean="0">
                <a:latin typeface="+mn-ea"/>
                <a:cs typeface="メイリオ" panose="020B0604030504040204" pitchFamily="50" charset="-128"/>
              </a:rPr>
              <a:t>国</a:t>
            </a:r>
            <a:r>
              <a:rPr lang="ja-JP" altLang="en-US" sz="1400" dirty="0">
                <a:latin typeface="+mn-ea"/>
                <a:cs typeface="メイリオ" panose="020B0604030504040204" pitchFamily="50" charset="-128"/>
              </a:rPr>
              <a:t>関係法人等への</a:t>
            </a:r>
            <a:r>
              <a:rPr lang="ja-JP" altLang="en-US" sz="1400" dirty="0" smtClean="0">
                <a:latin typeface="+mn-ea"/>
                <a:cs typeface="メイリオ" panose="020B0604030504040204" pitchFamily="50" charset="-128"/>
              </a:rPr>
              <a:t>支出の見直しによるもの</a:t>
            </a:r>
            <a:endParaRPr lang="en-US" altLang="ja-JP" sz="1400" dirty="0">
              <a:latin typeface="+mn-ea"/>
              <a:cs typeface="メイリオ" panose="020B0604030504040204" pitchFamily="50" charset="-128"/>
            </a:endParaRPr>
          </a:p>
          <a:p>
            <a:r>
              <a:rPr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（賛助</a:t>
            </a:r>
            <a:r>
              <a:rPr lang="ja-JP" altLang="en-US" sz="1400" dirty="0">
                <a:latin typeface="+mn-ea"/>
                <a:cs typeface="メイリオ" panose="020B0604030504040204" pitchFamily="50" charset="-128"/>
              </a:rPr>
              <a:t>会費等（団体への運営費的な</a:t>
            </a:r>
            <a:r>
              <a:rPr lang="ja-JP" altLang="en-US" sz="1400" dirty="0" smtClean="0">
                <a:latin typeface="+mn-ea"/>
                <a:cs typeface="メイリオ" panose="020B0604030504040204" pitchFamily="50" charset="-128"/>
              </a:rPr>
              <a:t>もの）に</a:t>
            </a:r>
            <a:r>
              <a:rPr lang="ja-JP" altLang="en-US" sz="1400" dirty="0">
                <a:latin typeface="+mn-ea"/>
                <a:cs typeface="メイリオ" panose="020B0604030504040204" pitchFamily="50" charset="-128"/>
              </a:rPr>
              <a:t>ついて、</a:t>
            </a:r>
            <a:r>
              <a:rPr lang="ja-JP" altLang="en-US" sz="1400" dirty="0" smtClean="0">
                <a:latin typeface="+mn-ea"/>
                <a:cs typeface="メイリオ" panose="020B0604030504040204" pitchFamily="50" charset="-128"/>
              </a:rPr>
              <a:t>廃止）</a:t>
            </a:r>
            <a:endParaRPr kumimoji="1" lang="ja-JP" altLang="en-US" sz="1400" dirty="0">
              <a:latin typeface="+mn-ea"/>
              <a:cs typeface="メイリオ" panose="020B0604030504040204" pitchFamily="50" charset="-128"/>
            </a:endParaRPr>
          </a:p>
        </p:txBody>
      </p:sp>
      <p:sp>
        <p:nvSpPr>
          <p:cNvPr id="20" name="テキスト ボックス 19"/>
          <p:cNvSpPr txBox="1"/>
          <p:nvPr/>
        </p:nvSpPr>
        <p:spPr>
          <a:xfrm>
            <a:off x="7504080" y="2420888"/>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削減額：万円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9" name="テキスト ボックス 8"/>
          <p:cNvSpPr txBox="1"/>
          <p:nvPr/>
        </p:nvSpPr>
        <p:spPr>
          <a:xfrm>
            <a:off x="76007" y="1908387"/>
            <a:ext cx="1822171" cy="307777"/>
          </a:xfrm>
          <a:prstGeom prst="rect">
            <a:avLst/>
          </a:prstGeom>
          <a:noFill/>
        </p:spPr>
        <p:txBody>
          <a:bodyPr wrap="square" rtlCol="0">
            <a:spAutoFit/>
          </a:bodyPr>
          <a:lstStyle/>
          <a:p>
            <a:r>
              <a:rPr lang="ja-JP" altLang="en-US" sz="1400" dirty="0" smtClean="0">
                <a:latin typeface="+mn-ea"/>
                <a:cs typeface="メイリオ" panose="020B0604030504040204" pitchFamily="50" charset="-128"/>
              </a:rPr>
              <a:t>＜２＞分担金</a:t>
            </a:r>
            <a:endParaRPr kumimoji="1" lang="ja-JP" altLang="en-US" sz="1400" dirty="0">
              <a:latin typeface="+mn-ea"/>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151</a:t>
            </a:fld>
            <a:endParaRPr kumimoji="1" lang="ja-JP" altLang="en-US"/>
          </a:p>
        </p:txBody>
      </p:sp>
    </p:spTree>
    <p:extLst>
      <p:ext uri="{BB962C8B-B14F-4D97-AF65-F5344CB8AC3E}">
        <p14:creationId xmlns:p14="http://schemas.microsoft.com/office/powerpoint/2010/main" val="104727339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672617"/>
            <a:ext cx="7632848" cy="600164"/>
          </a:xfrm>
          <a:prstGeom prst="rect">
            <a:avLst/>
          </a:prstGeom>
          <a:noFill/>
        </p:spPr>
        <p:txBody>
          <a:bodyPr wrap="square" rtlCol="0">
            <a:spAutoFit/>
          </a:bodyPr>
          <a:lstStyle/>
          <a:p>
            <a:r>
              <a:rPr lang="ja-JP" altLang="en-US" sz="1400" dirty="0" smtClean="0">
                <a:latin typeface="+mn-ea"/>
                <a:cs typeface="メイリオ" panose="020B0604030504040204" pitchFamily="50" charset="-128"/>
              </a:rPr>
              <a:t>＜１＞　補助金等</a:t>
            </a:r>
            <a:endParaRPr lang="en-US" altLang="ja-JP" sz="1400" dirty="0" smtClean="0">
              <a:latin typeface="+mn-ea"/>
              <a:cs typeface="メイリオ" panose="020B0604030504040204" pitchFamily="50" charset="-128"/>
            </a:endParaRPr>
          </a:p>
          <a:p>
            <a:pPr>
              <a:spcBef>
                <a:spcPts val="600"/>
              </a:spcBef>
            </a:pPr>
            <a:r>
              <a:rPr kumimoji="1" lang="ja-JP" altLang="en-US" sz="1400" dirty="0">
                <a:latin typeface="+mn-ea"/>
                <a:cs typeface="メイリオ" panose="020B0604030504040204" pitchFamily="50" charset="-128"/>
              </a:rPr>
              <a:t>　</a:t>
            </a:r>
            <a:r>
              <a:rPr kumimoji="1" lang="ja-JP" altLang="en-US" sz="1400" dirty="0" smtClean="0">
                <a:latin typeface="+mn-ea"/>
                <a:cs typeface="メイリオ" panose="020B0604030504040204" pitchFamily="50" charset="-128"/>
              </a:rPr>
              <a:t>①</a:t>
            </a:r>
            <a:r>
              <a:rPr lang="ja-JP" altLang="en-US" sz="1400" dirty="0">
                <a:latin typeface="+mn-ea"/>
                <a:cs typeface="メイリオ" panose="020B0604030504040204" pitchFamily="50" charset="-128"/>
              </a:rPr>
              <a:t>　運営費補助から事業費補助に</a:t>
            </a:r>
            <a:r>
              <a:rPr lang="ja-JP" altLang="en-US" sz="1400" dirty="0" smtClean="0">
                <a:latin typeface="+mn-ea"/>
                <a:cs typeface="メイリオ" panose="020B0604030504040204" pitchFamily="50" charset="-128"/>
              </a:rPr>
              <a:t>変更　（</a:t>
            </a:r>
            <a:r>
              <a:rPr lang="en-US" altLang="ja-JP" sz="1400" dirty="0" smtClean="0">
                <a:latin typeface="+mn-ea"/>
                <a:cs typeface="メイリオ" panose="020B0604030504040204" pitchFamily="50" charset="-128"/>
              </a:rPr>
              <a:t>3</a:t>
            </a:r>
            <a:r>
              <a:rPr lang="ja-JP" altLang="en-US" sz="1400" dirty="0" smtClean="0">
                <a:latin typeface="+mn-ea"/>
                <a:cs typeface="メイリオ" panose="020B0604030504040204" pitchFamily="50" charset="-128"/>
              </a:rPr>
              <a:t>項目）</a:t>
            </a:r>
            <a:endParaRPr kumimoji="1" lang="ja-JP" altLang="en-US" sz="1400" dirty="0">
              <a:latin typeface="+mn-ea"/>
              <a:cs typeface="メイリオ" panose="020B0604030504040204" pitchFamily="50" charset="-128"/>
            </a:endParaRPr>
          </a:p>
        </p:txBody>
      </p:sp>
      <p:graphicFrame>
        <p:nvGraphicFramePr>
          <p:cNvPr id="7" name="表 6"/>
          <p:cNvGraphicFramePr>
            <a:graphicFrameLocks noGrp="1"/>
          </p:cNvGraphicFramePr>
          <p:nvPr>
            <p:extLst/>
          </p:nvPr>
        </p:nvGraphicFramePr>
        <p:xfrm>
          <a:off x="519304" y="1268760"/>
          <a:ext cx="7920880" cy="1315198"/>
        </p:xfrm>
        <a:graphic>
          <a:graphicData uri="http://schemas.openxmlformats.org/drawingml/2006/table">
            <a:tbl>
              <a:tblPr firstRow="1" bandRow="1">
                <a:tableStyleId>{5C22544A-7EE6-4342-B048-85BDC9FD1C3A}</a:tableStyleId>
              </a:tblPr>
              <a:tblGrid>
                <a:gridCol w="2396512">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699832">
                  <a:extLst>
                    <a:ext uri="{9D8B030D-6E8A-4147-A177-3AD203B41FA5}">
                      <a16:colId xmlns:a16="http://schemas.microsoft.com/office/drawing/2014/main" val="20004"/>
                    </a:ext>
                  </a:extLst>
                </a:gridCol>
              </a:tblGrid>
              <a:tr h="268979">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（財）大阪府人権協会補助金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財）大阪府人権協会</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62.1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40026">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小規模事業経営支援事業費補助金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府内商工会議所・商工会・商工会連合会</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14.4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運輸事業振興費補助金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（一社）府トラック協会</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バス協会</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35.4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24002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18</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7504080" y="1052736"/>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削減額：億円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14" name="テキスト ボックス 13"/>
          <p:cNvSpPr txBox="1"/>
          <p:nvPr/>
        </p:nvSpPr>
        <p:spPr>
          <a:xfrm>
            <a:off x="251520" y="2617167"/>
            <a:ext cx="7632848" cy="307777"/>
          </a:xfrm>
          <a:prstGeom prst="rect">
            <a:avLst/>
          </a:prstGeom>
          <a:noFill/>
        </p:spPr>
        <p:txBody>
          <a:bodyPr wrap="square" rtlCol="0">
            <a:spAutoFit/>
          </a:bodyPr>
          <a:lstStyle/>
          <a:p>
            <a:r>
              <a:rPr kumimoji="1" lang="ja-JP" altLang="en-US" sz="1400" dirty="0">
                <a:latin typeface="+mn-ea"/>
                <a:cs typeface="メイリオ" panose="020B0604030504040204" pitchFamily="50" charset="-128"/>
              </a:rPr>
              <a:t>　</a:t>
            </a:r>
            <a:r>
              <a:rPr kumimoji="1" lang="ja-JP" altLang="en-US" sz="1400" dirty="0" smtClean="0">
                <a:latin typeface="+mn-ea"/>
                <a:cs typeface="メイリオ" panose="020B0604030504040204" pitchFamily="50" charset="-128"/>
              </a:rPr>
              <a:t>②</a:t>
            </a:r>
            <a:r>
              <a:rPr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一件</a:t>
            </a:r>
            <a:r>
              <a:rPr lang="ja-JP" altLang="en-US" sz="1400" dirty="0">
                <a:latin typeface="+mn-ea"/>
                <a:cs typeface="メイリオ" panose="020B0604030504040204" pitchFamily="50" charset="-128"/>
              </a:rPr>
              <a:t>あたりの補助コストが極めて高い</a:t>
            </a:r>
            <a:r>
              <a:rPr lang="ja-JP" altLang="en-US" sz="1400" dirty="0" smtClean="0">
                <a:latin typeface="+mn-ea"/>
                <a:cs typeface="メイリオ" panose="020B0604030504040204" pitchFamily="50" charset="-128"/>
              </a:rPr>
              <a:t>ため</a:t>
            </a:r>
            <a:r>
              <a:rPr lang="ja-JP" altLang="en-US" sz="1400" dirty="0">
                <a:latin typeface="+mn-ea"/>
                <a:cs typeface="メイリオ" panose="020B0604030504040204" pitchFamily="50" charset="-128"/>
              </a:rPr>
              <a:t>廃止・</a:t>
            </a:r>
            <a:r>
              <a:rPr lang="ja-JP" altLang="en-US" sz="1400" dirty="0" smtClean="0">
                <a:latin typeface="+mn-ea"/>
                <a:cs typeface="メイリオ" panose="020B0604030504040204" pitchFamily="50" charset="-128"/>
              </a:rPr>
              <a:t>再構築　（</a:t>
            </a:r>
            <a:r>
              <a:rPr lang="en-US" altLang="ja-JP" sz="1400" dirty="0" smtClean="0">
                <a:latin typeface="+mn-ea"/>
                <a:cs typeface="メイリオ" panose="020B0604030504040204" pitchFamily="50" charset="-128"/>
              </a:rPr>
              <a:t>2</a:t>
            </a:r>
            <a:r>
              <a:rPr lang="ja-JP" altLang="en-US" sz="1400" dirty="0" smtClean="0">
                <a:latin typeface="+mn-ea"/>
                <a:cs typeface="メイリオ" panose="020B0604030504040204" pitchFamily="50" charset="-128"/>
              </a:rPr>
              <a:t>項目）</a:t>
            </a:r>
            <a:endParaRPr kumimoji="1" lang="ja-JP" altLang="en-US" sz="1400" dirty="0">
              <a:latin typeface="+mn-ea"/>
              <a:cs typeface="メイリオ" panose="020B0604030504040204" pitchFamily="50" charset="-128"/>
            </a:endParaRPr>
          </a:p>
        </p:txBody>
      </p:sp>
      <p:graphicFrame>
        <p:nvGraphicFramePr>
          <p:cNvPr id="15" name="表 14"/>
          <p:cNvGraphicFramePr>
            <a:graphicFrameLocks noGrp="1"/>
          </p:cNvGraphicFramePr>
          <p:nvPr>
            <p:extLst/>
          </p:nvPr>
        </p:nvGraphicFramePr>
        <p:xfrm>
          <a:off x="539552" y="2924944"/>
          <a:ext cx="7920880" cy="1046219"/>
        </p:xfrm>
        <a:graphic>
          <a:graphicData uri="http://schemas.openxmlformats.org/drawingml/2006/table">
            <a:tbl>
              <a:tblPr firstRow="1" bandRow="1">
                <a:tableStyleId>{5C22544A-7EE6-4342-B048-85BDC9FD1C3A}</a:tableStyleId>
              </a:tblPr>
              <a:tblGrid>
                <a:gridCol w="2358125">
                  <a:extLst>
                    <a:ext uri="{9D8B030D-6E8A-4147-A177-3AD203B41FA5}">
                      <a16:colId xmlns:a16="http://schemas.microsoft.com/office/drawing/2014/main" val="20000"/>
                    </a:ext>
                  </a:extLst>
                </a:gridCol>
                <a:gridCol w="2754443">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268979">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41942">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人権相談推進事業費補助金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％（交付金化）</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41942">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地域就労支援事業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％（交付金化）</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4002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251520" y="4091228"/>
            <a:ext cx="7632848" cy="307777"/>
          </a:xfrm>
          <a:prstGeom prst="rect">
            <a:avLst/>
          </a:prstGeom>
          <a:noFill/>
        </p:spPr>
        <p:txBody>
          <a:bodyPr wrap="square" rtlCol="0">
            <a:spAutoFit/>
          </a:bodyPr>
          <a:lstStyle/>
          <a:p>
            <a:r>
              <a:rPr kumimoji="1" lang="ja-JP" altLang="en-US" sz="1400" dirty="0">
                <a:latin typeface="+mn-ea"/>
                <a:cs typeface="メイリオ" panose="020B0604030504040204" pitchFamily="50" charset="-128"/>
              </a:rPr>
              <a:t>　</a:t>
            </a:r>
            <a:r>
              <a:rPr kumimoji="1" lang="ja-JP" altLang="en-US" sz="1400" dirty="0" smtClean="0">
                <a:latin typeface="+mn-ea"/>
                <a:cs typeface="メイリオ" panose="020B0604030504040204" pitchFamily="50" charset="-128"/>
              </a:rPr>
              <a:t>③</a:t>
            </a:r>
            <a:r>
              <a:rPr lang="ja-JP" altLang="en-US" sz="1400" dirty="0">
                <a:latin typeface="+mn-ea"/>
                <a:cs typeface="メイリオ" panose="020B0604030504040204" pitchFamily="50" charset="-128"/>
              </a:rPr>
              <a:t>　補助金廃止による団体の自立化を</a:t>
            </a:r>
            <a:r>
              <a:rPr lang="ja-JP" altLang="en-US" sz="1400" dirty="0" smtClean="0">
                <a:latin typeface="+mn-ea"/>
                <a:cs typeface="メイリオ" panose="020B0604030504040204" pitchFamily="50" charset="-128"/>
              </a:rPr>
              <a:t>促進　（</a:t>
            </a:r>
            <a:r>
              <a:rPr lang="en-US" altLang="ja-JP" sz="1400" dirty="0">
                <a:latin typeface="+mn-ea"/>
                <a:cs typeface="メイリオ" panose="020B0604030504040204" pitchFamily="50" charset="-128"/>
              </a:rPr>
              <a:t>3</a:t>
            </a:r>
            <a:r>
              <a:rPr lang="ja-JP" altLang="en-US" sz="1400" dirty="0" smtClean="0">
                <a:latin typeface="+mn-ea"/>
                <a:cs typeface="メイリオ" panose="020B0604030504040204" pitchFamily="50" charset="-128"/>
              </a:rPr>
              <a:t>項目）</a:t>
            </a:r>
            <a:endParaRPr kumimoji="1" lang="ja-JP" altLang="en-US" sz="1400" dirty="0">
              <a:latin typeface="+mn-ea"/>
              <a:cs typeface="メイリオ" panose="020B0604030504040204" pitchFamily="50" charset="-128"/>
            </a:endParaRPr>
          </a:p>
        </p:txBody>
      </p:sp>
      <p:graphicFrame>
        <p:nvGraphicFramePr>
          <p:cNvPr id="17" name="表 16"/>
          <p:cNvGraphicFramePr>
            <a:graphicFrameLocks noGrp="1"/>
          </p:cNvGraphicFramePr>
          <p:nvPr>
            <p:extLst/>
          </p:nvPr>
        </p:nvGraphicFramePr>
        <p:xfrm>
          <a:off x="539552" y="4399005"/>
          <a:ext cx="7920880" cy="1472939"/>
        </p:xfrm>
        <a:graphic>
          <a:graphicData uri="http://schemas.openxmlformats.org/drawingml/2006/table">
            <a:tbl>
              <a:tblPr firstRow="1" bandRow="1">
                <a:tableStyleId>{5C22544A-7EE6-4342-B048-85BDC9FD1C3A}</a:tableStyleId>
              </a:tblPr>
              <a:tblGrid>
                <a:gridCol w="2358125">
                  <a:extLst>
                    <a:ext uri="{9D8B030D-6E8A-4147-A177-3AD203B41FA5}">
                      <a16:colId xmlns:a16="http://schemas.microsoft.com/office/drawing/2014/main" val="20000"/>
                    </a:ext>
                  </a:extLst>
                </a:gridCol>
                <a:gridCol w="2754443">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268979">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41942">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文化関係事業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大阪センチュリー交響楽団等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42.0%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41942">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（財）大阪人権博物館事業助成費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（財）大阪人権博物館</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46.9%</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41942">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（財）大阪府青少年活動財団運営補助金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（財）大阪府青少年活動財団</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24002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7496587" y="2708920"/>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削減額：億円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7496587" y="4190891"/>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削減額：億円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467544" y="6021288"/>
            <a:ext cx="5526360" cy="261610"/>
          </a:xfrm>
          <a:prstGeom prst="rect">
            <a:avLst/>
          </a:prstGeom>
          <a:noFill/>
        </p:spPr>
        <p:txBody>
          <a:bodyPr wrap="square" rtlCol="0">
            <a:spAutoFit/>
          </a:bodyPr>
          <a:lstStyle/>
          <a:p>
            <a:r>
              <a:rPr kumimoji="1" lang="en-US" altLang="ja-JP" sz="1100" dirty="0" smtClean="0"/>
              <a:t>※</a:t>
            </a:r>
            <a:r>
              <a:rPr kumimoji="1" lang="ja-JP" altLang="en-US" sz="1100" dirty="0" smtClean="0"/>
              <a:t>備考欄　再：財政再建プログラム　構：財政構造改革プラン</a:t>
            </a:r>
            <a:endParaRPr kumimoji="1" lang="ja-JP" altLang="en-US" sz="1100" dirty="0"/>
          </a:p>
        </p:txBody>
      </p:sp>
      <p:sp>
        <p:nvSpPr>
          <p:cNvPr id="22" name="テキスト ボックス 21"/>
          <p:cNvSpPr txBox="1"/>
          <p:nvPr/>
        </p:nvSpPr>
        <p:spPr>
          <a:xfrm>
            <a:off x="155861" y="269053"/>
            <a:ext cx="7704856" cy="338554"/>
          </a:xfrm>
          <a:prstGeom prst="rect">
            <a:avLst/>
          </a:prstGeom>
          <a:noFill/>
        </p:spPr>
        <p:txBody>
          <a:bodyPr wrap="square" rtlCol="0">
            <a:spAutoFit/>
          </a:bodyPr>
          <a:lstStyle/>
          <a:p>
            <a:r>
              <a:rPr lang="en-US" altLang="ja-JP" sz="1600" dirty="0" smtClean="0"/>
              <a:t>【</a:t>
            </a:r>
            <a:r>
              <a:rPr lang="ja-JP" altLang="en-US" sz="1600" dirty="0" smtClean="0"/>
              <a:t>参考</a:t>
            </a:r>
            <a:r>
              <a:rPr lang="en-US" altLang="ja-JP" sz="1600" dirty="0" smtClean="0"/>
              <a:t>】</a:t>
            </a:r>
            <a:r>
              <a:rPr lang="ja-JP" altLang="en-US" sz="1600" dirty="0" smtClean="0"/>
              <a:t>補助金等見直しの実績一覧</a:t>
            </a:r>
            <a:endParaRPr kumimoji="1" lang="ja-JP" altLang="en-US" sz="1600" dirty="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152</a:t>
            </a:fld>
            <a:endParaRPr kumimoji="1" lang="ja-JP" altLang="en-US"/>
          </a:p>
        </p:txBody>
      </p:sp>
    </p:spTree>
    <p:extLst>
      <p:ext uri="{BB962C8B-B14F-4D97-AF65-F5344CB8AC3E}">
        <p14:creationId xmlns:p14="http://schemas.microsoft.com/office/powerpoint/2010/main" val="98983584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332656"/>
            <a:ext cx="7632848" cy="307777"/>
          </a:xfrm>
          <a:prstGeom prst="rect">
            <a:avLst/>
          </a:prstGeom>
          <a:noFill/>
        </p:spPr>
        <p:txBody>
          <a:bodyPr wrap="square" rtlCol="0">
            <a:spAutoFit/>
          </a:bodyPr>
          <a:lstStyle/>
          <a:p>
            <a:r>
              <a:rPr kumimoji="1" lang="ja-JP" altLang="en-US" sz="1400" dirty="0">
                <a:latin typeface="+mn-ea"/>
                <a:cs typeface="メイリオ" panose="020B0604030504040204" pitchFamily="50" charset="-128"/>
              </a:rPr>
              <a:t>　</a:t>
            </a:r>
            <a:r>
              <a:rPr lang="ja-JP" altLang="en-US" sz="1400" dirty="0">
                <a:latin typeface="+mn-ea"/>
                <a:cs typeface="メイリオ" panose="020B0604030504040204" pitchFamily="50" charset="-128"/>
              </a:rPr>
              <a:t>④　</a:t>
            </a:r>
            <a:r>
              <a:rPr lang="ja-JP" altLang="en-US" sz="1400" dirty="0" smtClean="0">
                <a:latin typeface="+mn-ea"/>
                <a:cs typeface="メイリオ" panose="020B0604030504040204" pitchFamily="50" charset="-128"/>
              </a:rPr>
              <a:t>府の役割分担を再整理　（</a:t>
            </a:r>
            <a:r>
              <a:rPr lang="en-US" altLang="ja-JP" sz="1400" dirty="0">
                <a:latin typeface="+mn-ea"/>
                <a:cs typeface="メイリオ" panose="020B0604030504040204" pitchFamily="50" charset="-128"/>
              </a:rPr>
              <a:t>9</a:t>
            </a:r>
            <a:r>
              <a:rPr lang="ja-JP" altLang="en-US" sz="1400" dirty="0" smtClean="0">
                <a:latin typeface="+mn-ea"/>
                <a:cs typeface="メイリオ" panose="020B0604030504040204" pitchFamily="50" charset="-128"/>
              </a:rPr>
              <a:t>項目）</a:t>
            </a:r>
            <a:endParaRPr kumimoji="1" lang="ja-JP" altLang="en-US" sz="1400" dirty="0">
              <a:latin typeface="+mn-ea"/>
              <a:cs typeface="メイリオ" panose="020B0604030504040204" pitchFamily="50" charset="-128"/>
            </a:endParaRPr>
          </a:p>
        </p:txBody>
      </p:sp>
      <p:graphicFrame>
        <p:nvGraphicFramePr>
          <p:cNvPr id="7" name="表 6"/>
          <p:cNvGraphicFramePr>
            <a:graphicFrameLocks noGrp="1"/>
          </p:cNvGraphicFramePr>
          <p:nvPr>
            <p:extLst/>
          </p:nvPr>
        </p:nvGraphicFramePr>
        <p:xfrm>
          <a:off x="539552" y="692696"/>
          <a:ext cx="7920880" cy="3037318"/>
        </p:xfrm>
        <a:graphic>
          <a:graphicData uri="http://schemas.openxmlformats.org/drawingml/2006/table">
            <a:tbl>
              <a:tblPr firstRow="1" bandRow="1">
                <a:tableStyleId>{5C22544A-7EE6-4342-B048-85BDC9FD1C3A}</a:tableStyleId>
              </a:tblPr>
              <a:tblGrid>
                <a:gridCol w="2396512">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699832">
                  <a:extLst>
                    <a:ext uri="{9D8B030D-6E8A-4147-A177-3AD203B41FA5}">
                      <a16:colId xmlns:a16="http://schemas.microsoft.com/office/drawing/2014/main" val="20004"/>
                    </a:ext>
                  </a:extLst>
                </a:gridCol>
              </a:tblGrid>
              <a:tr h="268979">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市町村振興補助金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0.6</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観光振興事業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（財）大阪観光コンベンション協会</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60.2%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地域見守り・コーディネーター関係事業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府内市町村、市社会福祉協議会等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69.2</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密集住宅市街地整備促進補助金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37.0</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老人地域活動促進費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府老人クラブ連合会</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看護職員養成所運営費補助事業費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看護師等養成所等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6"/>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産休等代替職員費補助金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児童福祉施設等</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78.7%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学校支援人材バンク活用事業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52.0%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8"/>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市街地整備総合補助</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8.3%</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9"/>
                  </a:ext>
                </a:extLst>
              </a:tr>
              <a:tr h="24002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32.7</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7504080" y="476672"/>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削減額：億円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153</a:t>
            </a:fld>
            <a:endParaRPr kumimoji="1" lang="ja-JP" altLang="en-US"/>
          </a:p>
        </p:txBody>
      </p:sp>
    </p:spTree>
    <p:extLst>
      <p:ext uri="{BB962C8B-B14F-4D97-AF65-F5344CB8AC3E}">
        <p14:creationId xmlns:p14="http://schemas.microsoft.com/office/powerpoint/2010/main" val="342774790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539552" y="332656"/>
          <a:ext cx="8208912" cy="6464752"/>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tblGrid>
              <a:tr h="268979">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私学助成（授業料軽減助成）</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私立学校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6.9%</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私学助成（小中高及び専修学校経常費）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私立学校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106</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私学助成（幼稚園振興助成）</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私立幼稚園</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私立学校教職員共済事業補助金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（独行）日本私立学校振興・共済事業団</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66.7%</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私立学校退職財団補助金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財</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大阪府私立学校退職金財団</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66.7%</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子育て支援関係事業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67.7%(</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交付金化）</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6"/>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救命救急センター運営関係事業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救命救急センター等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r h="268979">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高齢者の生きがい・地域生活支援事業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16.5</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8"/>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企業立地促進補助金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民間企業</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9"/>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空港周辺整備機構助成</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（独法）空港周辺整備機構</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16.6</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0"/>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老人福祉施設運営助成費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社会福祉法人等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1"/>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老人福祉施設等整備助成事業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社会福祉法人等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27.8%</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2"/>
                  </a:ext>
                </a:extLst>
              </a:tr>
              <a:tr h="240026">
                <a:tc>
                  <a:txBody>
                    <a:bodyPr/>
                    <a:lstStyle/>
                    <a:p>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福祉施設機能強化推進事業費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児・者施設等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3"/>
                  </a:ext>
                </a:extLst>
              </a:tr>
              <a:tr h="240026">
                <a:tc>
                  <a:txBody>
                    <a:bodyPr/>
                    <a:lstStyle/>
                    <a:p>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者福祉作業所運営助成費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86.5%</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4"/>
                  </a:ext>
                </a:extLst>
              </a:tr>
              <a:tr h="240026">
                <a:tc>
                  <a:txBody>
                    <a:bodyPr/>
                    <a:lstStyle/>
                    <a:p>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重度障がい</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者等住宅改造助成事業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5"/>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技能尊重対策費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（財）職業能力開発協会</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6"/>
                  </a:ext>
                </a:extLst>
              </a:tr>
              <a:tr h="240026">
                <a:tc>
                  <a:txBody>
                    <a:bodyPr/>
                    <a:lstStyle/>
                    <a:p>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精神障がい</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者社会復帰施設運営助成事業費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74.9%</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7"/>
                  </a:ext>
                </a:extLst>
              </a:tr>
              <a:tr h="240026">
                <a:tc>
                  <a:txBody>
                    <a:bodyPr/>
                    <a:lstStyle/>
                    <a:p>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福祉施設機能強化推進事業費（授産施設）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児施設</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8"/>
                  </a:ext>
                </a:extLst>
              </a:tr>
              <a:tr h="240026">
                <a:tc>
                  <a:txBody>
                    <a:bodyPr/>
                    <a:lstStyle/>
                    <a:p>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者小規模通所授産施設運営等助成費</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89.8%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9"/>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小規模通所授産施設機能強化支援事業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小規模通所授産施設</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20"/>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地域生活支援事業市町村推進補助金</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21"/>
                  </a:ext>
                </a:extLst>
              </a:tr>
              <a:tr h="240026">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石畳と淡い街灯まちづくり支援事業</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府内市町村</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22"/>
                  </a:ext>
                </a:extLst>
              </a:tr>
              <a:tr h="24002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269.7</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8" name="テキスト ボックス 7"/>
          <p:cNvSpPr txBox="1"/>
          <p:nvPr/>
        </p:nvSpPr>
        <p:spPr>
          <a:xfrm>
            <a:off x="7020272" y="116632"/>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削減額：億円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7308304" y="0"/>
            <a:ext cx="1835696"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9" name="テキスト ボックス 8"/>
          <p:cNvSpPr txBox="1"/>
          <p:nvPr/>
        </p:nvSpPr>
        <p:spPr>
          <a:xfrm>
            <a:off x="323528" y="44624"/>
            <a:ext cx="6768752" cy="307777"/>
          </a:xfrm>
          <a:prstGeom prst="rect">
            <a:avLst/>
          </a:prstGeom>
          <a:noFill/>
        </p:spPr>
        <p:txBody>
          <a:bodyPr wrap="square" rtlCol="0">
            <a:spAutoFit/>
          </a:bodyPr>
          <a:lstStyle/>
          <a:p>
            <a:r>
              <a:rPr kumimoji="1"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⑤</a:t>
            </a:r>
            <a:r>
              <a:rPr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府</a:t>
            </a:r>
            <a:r>
              <a:rPr lang="ja-JP" altLang="en-US" sz="1400" dirty="0">
                <a:latin typeface="+mn-ea"/>
                <a:cs typeface="メイリオ" panose="020B0604030504040204" pitchFamily="50" charset="-128"/>
              </a:rPr>
              <a:t>施策全体の</a:t>
            </a:r>
            <a:r>
              <a:rPr lang="ja-JP" altLang="en-US" sz="1400" dirty="0" smtClean="0">
                <a:latin typeface="+mn-ea"/>
                <a:cs typeface="メイリオ" panose="020B0604030504040204" pitchFamily="50" charset="-128"/>
              </a:rPr>
              <a:t>経費削減・</a:t>
            </a:r>
            <a:r>
              <a:rPr lang="ja-JP" altLang="en-US" sz="1400" dirty="0">
                <a:latin typeface="+mn-ea"/>
                <a:cs typeface="メイリオ" panose="020B0604030504040204" pitchFamily="50" charset="-128"/>
              </a:rPr>
              <a:t>見直し</a:t>
            </a:r>
            <a:r>
              <a:rPr lang="ja-JP" altLang="en-US" sz="1400" dirty="0" smtClean="0">
                <a:latin typeface="+mn-ea"/>
                <a:cs typeface="メイリオ" panose="020B0604030504040204" pitchFamily="50" charset="-128"/>
              </a:rPr>
              <a:t>　（</a:t>
            </a:r>
            <a:r>
              <a:rPr lang="en-US" altLang="ja-JP" sz="1400" dirty="0" smtClean="0">
                <a:latin typeface="+mn-ea"/>
                <a:cs typeface="メイリオ" panose="020B0604030504040204" pitchFamily="50" charset="-128"/>
              </a:rPr>
              <a:t>22</a:t>
            </a:r>
            <a:r>
              <a:rPr lang="ja-JP" altLang="en-US" sz="1400" dirty="0" smtClean="0">
                <a:latin typeface="+mn-ea"/>
                <a:cs typeface="メイリオ" panose="020B0604030504040204" pitchFamily="50" charset="-128"/>
              </a:rPr>
              <a:t>項目）</a:t>
            </a:r>
            <a:endParaRPr kumimoji="1" lang="ja-JP" altLang="en-US" sz="1400" dirty="0">
              <a:latin typeface="+mn-ea"/>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154</a:t>
            </a:fld>
            <a:endParaRPr kumimoji="1" lang="ja-JP" altLang="en-US"/>
          </a:p>
        </p:txBody>
      </p:sp>
    </p:spTree>
    <p:extLst>
      <p:ext uri="{BB962C8B-B14F-4D97-AF65-F5344CB8AC3E}">
        <p14:creationId xmlns:p14="http://schemas.microsoft.com/office/powerpoint/2010/main" val="159029490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332656"/>
            <a:ext cx="8352928" cy="600164"/>
          </a:xfrm>
          <a:prstGeom prst="rect">
            <a:avLst/>
          </a:prstGeom>
          <a:noFill/>
        </p:spPr>
        <p:txBody>
          <a:bodyPr wrap="square" rtlCol="0">
            <a:spAutoFit/>
          </a:bodyPr>
          <a:lstStyle/>
          <a:p>
            <a:r>
              <a:rPr kumimoji="1" lang="ja-JP" altLang="en-US" sz="1400" dirty="0">
                <a:latin typeface="+mn-ea"/>
                <a:cs typeface="メイリオ" panose="020B0604030504040204" pitchFamily="50" charset="-128"/>
              </a:rPr>
              <a:t>　</a:t>
            </a:r>
            <a:r>
              <a:rPr kumimoji="1" lang="ja-JP" altLang="en-US" sz="1400" dirty="0" smtClean="0">
                <a:latin typeface="+mn-ea"/>
                <a:cs typeface="メイリオ" panose="020B0604030504040204" pitchFamily="50" charset="-128"/>
              </a:rPr>
              <a:t>＜２＞</a:t>
            </a:r>
            <a:r>
              <a:rPr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分担金等（国関係法人等への支出）</a:t>
            </a:r>
            <a:endParaRPr lang="en-US" altLang="ja-JP" sz="1400" dirty="0">
              <a:latin typeface="+mn-ea"/>
              <a:cs typeface="メイリオ" panose="020B0604030504040204" pitchFamily="50" charset="-128"/>
            </a:endParaRPr>
          </a:p>
          <a:p>
            <a:pPr>
              <a:spcBef>
                <a:spcPts val="600"/>
              </a:spcBef>
            </a:pPr>
            <a:r>
              <a:rPr lang="ja-JP" altLang="en-US" sz="1400" dirty="0">
                <a:latin typeface="+mn-ea"/>
                <a:cs typeface="メイリオ" panose="020B0604030504040204" pitchFamily="50" charset="-128"/>
              </a:rPr>
              <a:t>　　⑥国関係法人等への支出の</a:t>
            </a:r>
            <a:r>
              <a:rPr lang="ja-JP" altLang="en-US" sz="1400" dirty="0" smtClean="0">
                <a:latin typeface="+mn-ea"/>
                <a:cs typeface="メイリオ" panose="020B0604030504040204" pitchFamily="50" charset="-128"/>
              </a:rPr>
              <a:t>見直し（賛助会費等（団体への運営費的なもの）について、廃止</a:t>
            </a:r>
            <a:r>
              <a:rPr lang="ja-JP" altLang="en-US" sz="1400" dirty="0">
                <a:latin typeface="+mn-ea"/>
                <a:cs typeface="メイリオ" panose="020B0604030504040204" pitchFamily="50" charset="-128"/>
              </a:rPr>
              <a:t>　</a:t>
            </a:r>
            <a:r>
              <a:rPr lang="ja-JP" altLang="en-US" sz="1400" dirty="0" smtClean="0">
                <a:latin typeface="+mn-ea"/>
                <a:cs typeface="メイリオ" panose="020B0604030504040204" pitchFamily="50" charset="-128"/>
              </a:rPr>
              <a:t>（</a:t>
            </a:r>
            <a:r>
              <a:rPr lang="ja-JP" altLang="en-US" sz="1400" dirty="0">
                <a:latin typeface="+mn-ea"/>
                <a:cs typeface="メイリオ" panose="020B0604030504040204" pitchFamily="50" charset="-128"/>
              </a:rPr>
              <a:t>５１</a:t>
            </a:r>
            <a:r>
              <a:rPr lang="ja-JP" altLang="en-US" sz="1400" dirty="0" smtClean="0">
                <a:latin typeface="+mn-ea"/>
                <a:cs typeface="メイリオ" panose="020B0604030504040204" pitchFamily="50" charset="-128"/>
              </a:rPr>
              <a:t>項目</a:t>
            </a:r>
            <a:r>
              <a:rPr lang="ja-JP" altLang="en-US" sz="1400" dirty="0">
                <a:latin typeface="+mn-ea"/>
                <a:cs typeface="メイリオ" panose="020B0604030504040204" pitchFamily="50" charset="-128"/>
              </a:rPr>
              <a:t>）</a:t>
            </a:r>
          </a:p>
        </p:txBody>
      </p:sp>
      <p:graphicFrame>
        <p:nvGraphicFramePr>
          <p:cNvPr id="7" name="表 6"/>
          <p:cNvGraphicFramePr>
            <a:graphicFrameLocks noGrp="1"/>
          </p:cNvGraphicFramePr>
          <p:nvPr>
            <p:extLst/>
          </p:nvPr>
        </p:nvGraphicFramePr>
        <p:xfrm>
          <a:off x="611560" y="1164213"/>
          <a:ext cx="7920880" cy="5460478"/>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028360">
                  <a:extLst>
                    <a:ext uri="{9D8B030D-6E8A-4147-A177-3AD203B41FA5}">
                      <a16:colId xmlns:a16="http://schemas.microsoft.com/office/drawing/2014/main" val="20003"/>
                    </a:ext>
                  </a:extLst>
                </a:gridCol>
                <a:gridCol w="699832">
                  <a:extLst>
                    <a:ext uri="{9D8B030D-6E8A-4147-A177-3AD203B41FA5}">
                      <a16:colId xmlns:a16="http://schemas.microsoft.com/office/drawing/2014/main" val="20004"/>
                    </a:ext>
                  </a:extLst>
                </a:gridCol>
              </a:tblGrid>
              <a:tr h="268979">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事業名（補助対象）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68979">
                <a:tc>
                  <a:txBody>
                    <a:bodyPr/>
                    <a:lstStyle/>
                    <a:p>
                      <a:pPr algn="l" fontAlgn="ctr"/>
                      <a:r>
                        <a:rPr lang="zh-TW"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全国航空消防防災協議会</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全国航空消防防災協議会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注</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40026">
                <a:tc>
                  <a:txBody>
                    <a:bodyPr/>
                    <a:lstStyle/>
                    <a:p>
                      <a:pPr algn="l" fontAlgn="ctr"/>
                      <a:r>
                        <a:rPr lang="zh-TW"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中央労働災害防止協会</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会費</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中央労働災害防止協会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40026">
                <a:tc>
                  <a:txBody>
                    <a:bodyPr/>
                    <a:lstStyle/>
                    <a:p>
                      <a:pPr algn="l" fontAlgn="ctr"/>
                      <a:r>
                        <a:rPr lang="zh-TW"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（財）日本不動産研究所</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会費</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（財）日本不動産研究所</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（財）行政管理研究センター負担金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（財）行政管理研究センター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240026">
                <a:tc>
                  <a:txBody>
                    <a:bodyPr/>
                    <a:lstStyle/>
                    <a:p>
                      <a:pPr algn="l" fontAlgn="ct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（社）日本観光協会分担金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（社）日本観光協会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（社）日本観光協会負担金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（社）日本観光協会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170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6"/>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（財）アジア太平洋観光交流センター会費</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（財）アジア太平洋観光交流センター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350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r h="240026">
                <a:tc>
                  <a:txBody>
                    <a:bodyPr/>
                    <a:lstStyle/>
                    <a:p>
                      <a:pPr algn="l" fontAlgn="ctr"/>
                      <a:r>
                        <a:rPr lang="zh-TW"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（独）国際観光振興機構</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会費</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（独）国際観光振興機構</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8"/>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（財）アジア太平洋観光交流センター補助金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（財）アジア太平洋観光交流センター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2,848</a:t>
                      </a:r>
                      <a:endPar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9"/>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（財）長寿社会開発センター負担金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（財）長寿社会開発センター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0"/>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（医）りんどう会補助金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sz="1100" b="0" i="0" u="none" strike="noStrike" dirty="0" err="1">
                          <a:effectLst/>
                          <a:latin typeface="メイリオ" panose="020B0604030504040204" pitchFamily="50" charset="-128"/>
                          <a:ea typeface="メイリオ" panose="020B0604030504040204" pitchFamily="50" charset="-128"/>
                          <a:cs typeface="メイリオ" panose="020B0604030504040204" pitchFamily="50" charset="-128"/>
                        </a:rPr>
                        <a:t>りん</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どう会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46</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1"/>
                  </a:ext>
                </a:extLst>
              </a:tr>
              <a:tr h="240026">
                <a:tc>
                  <a:txBody>
                    <a:bodyPr/>
                    <a:lstStyle/>
                    <a:p>
                      <a:pPr algn="l" fontAlgn="ctr"/>
                      <a:r>
                        <a:rPr lang="zh-TW"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（社）全日本墓園協会</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（社）全日本墓園協会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2"/>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（財）全国生活衛生営業指導センター負担金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（財）全国生活衛生営業指導センター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3"/>
                  </a:ext>
                </a:extLst>
              </a:tr>
              <a:tr h="240026">
                <a:tc>
                  <a:txBody>
                    <a:bodyPr/>
                    <a:lstStyle/>
                    <a:p>
                      <a:pPr algn="l" fontAlgn="ctr"/>
                      <a:r>
                        <a:rPr lang="zh-TW"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（財）全国中小企業取引振興協会</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（財）全国中小企業取引振興協会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131</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4"/>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（財）全国中小企業情報化促進センター会費</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（財）全国中小企業情報化促進センター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38</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5"/>
                  </a:ext>
                </a:extLst>
              </a:tr>
              <a:tr h="240026">
                <a:tc>
                  <a:txBody>
                    <a:bodyPr/>
                    <a:lstStyle/>
                    <a:p>
                      <a:pPr algn="l" fontAlgn="ct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（財）関西情報・産業活性化センター会費</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（財）関西情報・産業活性化センター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6"/>
                  </a:ext>
                </a:extLst>
              </a:tr>
              <a:tr h="240026">
                <a:tc>
                  <a:txBody>
                    <a:bodyPr/>
                    <a:lstStyle/>
                    <a:p>
                      <a:pPr algn="l" fontAlgn="ctr"/>
                      <a:r>
                        <a:rPr lang="zh-TW"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全国労働委員会連絡協議会</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全国労働委員会連絡協議会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7"/>
                  </a:ext>
                </a:extLst>
              </a:tr>
              <a:tr h="240026">
                <a:tc>
                  <a:txBody>
                    <a:bodyPr/>
                    <a:lstStyle/>
                    <a:p>
                      <a:pPr algn="l" fontAlgn="ctr"/>
                      <a:r>
                        <a:rPr lang="en-US" altLang="ja-JP"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財</a:t>
                      </a:r>
                      <a:r>
                        <a:rPr lang="en-US" altLang="ja-JP"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関西環境管理技術センター委託料</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a:t>
                      </a: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関西環境管理技術センター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90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8"/>
                  </a:ext>
                </a:extLst>
              </a:tr>
              <a:tr h="240026">
                <a:tc>
                  <a:txBody>
                    <a:bodyPr/>
                    <a:lstStyle/>
                    <a:p>
                      <a:pPr algn="l" fontAlgn="ctr"/>
                      <a:r>
                        <a:rPr lang="en-US" altLang="ja-JP"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smtClean="0">
                          <a:effectLst/>
                          <a:latin typeface="メイリオ" panose="020B0604030504040204" pitchFamily="50" charset="-128"/>
                          <a:ea typeface="メイリオ" panose="020B0604030504040204" pitchFamily="50" charset="-128"/>
                          <a:cs typeface="メイリオ" panose="020B0604030504040204" pitchFamily="50" charset="-128"/>
                        </a:rPr>
                        <a:t>全国都市清掃会議負担金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全国都市清掃会議</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9"/>
                  </a:ext>
                </a:extLst>
              </a:tr>
              <a:tr h="240026">
                <a:tc>
                  <a:txBody>
                    <a:bodyPr/>
                    <a:lstStyle/>
                    <a:p>
                      <a:pPr algn="l" fontAlgn="ctr"/>
                      <a:r>
                        <a:rPr lang="en-US" altLang="zh-TW"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財</a:t>
                      </a:r>
                      <a:r>
                        <a:rPr lang="en-US" altLang="zh-TW"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関西電気保安協会大阪南支部</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委託料</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関西電気保安協会大阪南支部</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16</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8" name="テキスト ボックス 7"/>
          <p:cNvSpPr txBox="1"/>
          <p:nvPr/>
        </p:nvSpPr>
        <p:spPr>
          <a:xfrm>
            <a:off x="7431094" y="935705"/>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削減額：万円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14" name="テキスト ボックス 13"/>
          <p:cNvSpPr txBox="1"/>
          <p:nvPr/>
        </p:nvSpPr>
        <p:spPr>
          <a:xfrm>
            <a:off x="467544" y="6591235"/>
            <a:ext cx="5526360" cy="261610"/>
          </a:xfrm>
          <a:prstGeom prst="rect">
            <a:avLst/>
          </a:prstGeom>
          <a:noFill/>
        </p:spPr>
        <p:txBody>
          <a:bodyPr wrap="square" rtlCol="0">
            <a:spAutoFit/>
          </a:bodyPr>
          <a:lstStyle/>
          <a:p>
            <a:r>
              <a:rPr kumimoji="1" lang="en-US" altLang="ja-JP" sz="1100" dirty="0" smtClean="0"/>
              <a:t>※</a:t>
            </a:r>
            <a:r>
              <a:rPr kumimoji="1" lang="ja-JP" altLang="en-US" sz="1100" dirty="0" smtClean="0"/>
              <a:t>削減額は単年度（</a:t>
            </a:r>
            <a:r>
              <a:rPr kumimoji="1" lang="en-US" altLang="ja-JP" sz="1100" dirty="0" smtClean="0"/>
              <a:t>2011</a:t>
            </a:r>
            <a:r>
              <a:rPr kumimoji="1" lang="ja-JP" altLang="en-US" sz="1100" dirty="0" smtClean="0"/>
              <a:t>年度）の額</a:t>
            </a:r>
            <a:endParaRPr kumimoji="1" lang="ja-JP" altLang="en-US" sz="1100" dirty="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155</a:t>
            </a:fld>
            <a:endParaRPr kumimoji="1" lang="ja-JP" altLang="en-US"/>
          </a:p>
        </p:txBody>
      </p:sp>
    </p:spTree>
    <p:extLst>
      <p:ext uri="{BB962C8B-B14F-4D97-AF65-F5344CB8AC3E}">
        <p14:creationId xmlns:p14="http://schemas.microsoft.com/office/powerpoint/2010/main" val="345346904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11560" y="620688"/>
          <a:ext cx="7920880" cy="5450579"/>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812336">
                  <a:extLst>
                    <a:ext uri="{9D8B030D-6E8A-4147-A177-3AD203B41FA5}">
                      <a16:colId xmlns:a16="http://schemas.microsoft.com/office/drawing/2014/main" val="20003"/>
                    </a:ext>
                  </a:extLst>
                </a:gridCol>
                <a:gridCol w="699832">
                  <a:extLst>
                    <a:ext uri="{9D8B030D-6E8A-4147-A177-3AD203B41FA5}">
                      <a16:colId xmlns:a16="http://schemas.microsoft.com/office/drawing/2014/main" val="20004"/>
                    </a:ext>
                  </a:extLst>
                </a:gridCol>
              </a:tblGrid>
              <a:tr h="268979">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40026">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神崎川水質汚濁対策連絡協</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議会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神崎川水質汚濁対策連絡協議会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40026">
                <a:tc>
                  <a:txBody>
                    <a:bodyPr/>
                    <a:lstStyle/>
                    <a:p>
                      <a:pPr algn="l"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a:t>
                      </a: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関西環境管理技術</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センター委託料</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a:t>
                      </a: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関西環境管理技術センター</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74</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40026">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（財）国立公園</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（財）国立公園協会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240026">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（財）日本さくらの</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会負担金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（財）日本さくらの会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15</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240026">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独</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環境再生保全</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機構</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補助金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独</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環境再生保全機構</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13,900</a:t>
                      </a:r>
                      <a:endPar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r h="240026">
                <a:tc>
                  <a:txBody>
                    <a:bodyPr/>
                    <a:lstStyle/>
                    <a:p>
                      <a:pPr algn="l" fontAlgn="ctr"/>
                      <a:r>
                        <a:rPr lang="en-US" altLang="zh-CN"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CN"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日本騒音制御</a:t>
                      </a:r>
                      <a:r>
                        <a:rPr lang="zh-CN"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工学会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CN"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zh-CN"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CN"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日本騒音制御工学会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7</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6"/>
                  </a:ext>
                </a:extLst>
              </a:tr>
              <a:tr h="240026">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日本環境技術</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日本環境技術協会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r h="240026">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日本農林漁業</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振興会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日本農林漁業振興会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102</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8"/>
                  </a:ext>
                </a:extLst>
              </a:tr>
              <a:tr h="240026">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日本水産資源保護</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日本水産資源保護協会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45</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9"/>
                  </a:ext>
                </a:extLst>
              </a:tr>
              <a:tr h="240026">
                <a:tc>
                  <a:txBody>
                    <a:bodyPr/>
                    <a:lstStyle/>
                    <a:p>
                      <a:pPr algn="l"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全国豊かな海づくり推進</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協会負担金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全国豊かな海づくり推進協会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216</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0"/>
                  </a:ext>
                </a:extLst>
              </a:tr>
              <a:tr h="240026">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農林水産技術情報</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農林水産技術情報協会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1"/>
                  </a:ext>
                </a:extLst>
              </a:tr>
              <a:tr h="240026">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日本環境技術</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日本環境技術協会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2"/>
                  </a:ext>
                </a:extLst>
              </a:tr>
              <a:tr h="240026">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（財）都市みらい推進</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機構負担金</a:t>
                      </a:r>
                      <a:endPar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（財）都市みらい推進機構</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20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3"/>
                  </a:ext>
                </a:extLst>
              </a:tr>
              <a:tr h="240026">
                <a:tc>
                  <a:txBody>
                    <a:bodyPr/>
                    <a:lstStyle/>
                    <a:p>
                      <a:pPr algn="l" fontAlgn="ctr"/>
                      <a:r>
                        <a:rPr lang="zh-CN"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全国治水期成同盟会</a:t>
                      </a:r>
                      <a:r>
                        <a:rPr lang="zh-CN"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連合会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CN"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CN"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全国治水期成同盟会連合会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195</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4"/>
                  </a:ext>
                </a:extLst>
              </a:tr>
              <a:tr h="240026">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全国収用委員会連絡協</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議会</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全国収用委員会連絡協議会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31</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5"/>
                  </a:ext>
                </a:extLst>
              </a:tr>
              <a:tr h="240026">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西大阪高速</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鉄道㈱負担金</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西大阪高速鉄道㈱</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135</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6"/>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中之島高速</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鉄道㈱</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中之島高速鉄道㈱</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97</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7"/>
                  </a:ext>
                </a:extLst>
              </a:tr>
              <a:tr h="240026">
                <a:tc>
                  <a:txBody>
                    <a:bodyPr/>
                    <a:lstStyle/>
                    <a:p>
                      <a:pPr algn="l" fontAlgn="ctr"/>
                      <a:r>
                        <a:rPr lang="zh-CN"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全国道路利用者</a:t>
                      </a:r>
                      <a:r>
                        <a:rPr lang="zh-CN"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会議</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CN"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CN"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全国道路利用者会議</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8"/>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道路整備促進期成同盟会全国</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協議会</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道路整備促進期成同盟会全国協議会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9"/>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全国高速道路建設協</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議会</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全国高速道路建設協議会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25</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8" name="テキスト ボックス 7"/>
          <p:cNvSpPr txBox="1"/>
          <p:nvPr/>
        </p:nvSpPr>
        <p:spPr>
          <a:xfrm>
            <a:off x="7504080" y="404664"/>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削減額：万円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10" name="テキスト ボックス 9"/>
          <p:cNvSpPr txBox="1"/>
          <p:nvPr/>
        </p:nvSpPr>
        <p:spPr>
          <a:xfrm>
            <a:off x="395536" y="338554"/>
            <a:ext cx="7632848" cy="307777"/>
          </a:xfrm>
          <a:prstGeom prst="rect">
            <a:avLst/>
          </a:prstGeom>
          <a:noFill/>
        </p:spPr>
        <p:txBody>
          <a:bodyPr wrap="square" rtlCol="0">
            <a:spAutoFit/>
          </a:bodyPr>
          <a:lstStyle/>
          <a:p>
            <a:r>
              <a:rPr kumimoji="1" lang="ja-JP" altLang="en-US" sz="1400" dirty="0">
                <a:latin typeface="+mn-ea"/>
                <a:cs typeface="メイリオ" panose="020B0604030504040204" pitchFamily="50" charset="-128"/>
              </a:rPr>
              <a:t>　</a:t>
            </a:r>
            <a:r>
              <a:rPr kumimoji="1" lang="ja-JP" altLang="en-US" sz="1400" dirty="0" smtClean="0">
                <a:latin typeface="+mn-ea"/>
                <a:cs typeface="メイリオ" panose="020B0604030504040204" pitchFamily="50" charset="-128"/>
              </a:rPr>
              <a:t>⑥</a:t>
            </a:r>
            <a:r>
              <a:rPr lang="ja-JP" altLang="en-US" sz="1400" dirty="0" smtClean="0">
                <a:latin typeface="+mn-ea"/>
                <a:cs typeface="メイリオ" panose="020B0604030504040204" pitchFamily="50" charset="-128"/>
              </a:rPr>
              <a:t>つづき</a:t>
            </a:r>
            <a:endParaRPr kumimoji="1" lang="ja-JP" altLang="en-US" sz="1400" dirty="0">
              <a:latin typeface="+mn-ea"/>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156</a:t>
            </a:fld>
            <a:endParaRPr kumimoji="1" lang="ja-JP" altLang="en-US"/>
          </a:p>
        </p:txBody>
      </p:sp>
    </p:spTree>
    <p:extLst>
      <p:ext uri="{BB962C8B-B14F-4D97-AF65-F5344CB8AC3E}">
        <p14:creationId xmlns:p14="http://schemas.microsoft.com/office/powerpoint/2010/main" val="350401620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11560" y="620688"/>
          <a:ext cx="7920880" cy="3377939"/>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028360">
                  <a:extLst>
                    <a:ext uri="{9D8B030D-6E8A-4147-A177-3AD203B41FA5}">
                      <a16:colId xmlns:a16="http://schemas.microsoft.com/office/drawing/2014/main" val="20003"/>
                    </a:ext>
                  </a:extLst>
                </a:gridCol>
                <a:gridCol w="699832">
                  <a:extLst>
                    <a:ext uri="{9D8B030D-6E8A-4147-A177-3AD203B41FA5}">
                      <a16:colId xmlns:a16="http://schemas.microsoft.com/office/drawing/2014/main" val="20004"/>
                    </a:ext>
                  </a:extLst>
                </a:gridCol>
              </a:tblGrid>
              <a:tr h="268979">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補助対象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40026">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北大阪急行</a:t>
                      </a:r>
                      <a:r>
                        <a:rPr lang="zh-TW"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電鉄㈱</a:t>
                      </a:r>
                      <a:r>
                        <a:rPr lang="ja-JP" altLang="en-US"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補助金</a:t>
                      </a:r>
                      <a:endPar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北大阪急行電鉄㈱</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1,800</a:t>
                      </a:r>
                      <a:endParaRPr lang="en-US" altLang="ja-JP" sz="11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40026">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（社）街づくり区画整理</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協会負担金</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（社）街づくり区画整理協会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（財）区画整理促進</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機構</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（財）区画整理促進機構</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240026">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（社）全国市街地再開発</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協会負担金</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（社）全国市街地再開発協会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（社）公共建築</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（社）公共建築協会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r h="240026">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（財）建築環境・省エネルギー</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機構負担金</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（財）建築環境・省エネルギー機構</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6"/>
                  </a:ext>
                </a:extLst>
              </a:tr>
              <a:tr h="240026">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（社）日本住宅</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協会負担金</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ja-JP" altLang="en-US"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（社）日本住宅協会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16</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（財）経済調査会関西</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支部</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（財）経済調査会関西支部</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8"/>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（財）自治体国際化</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（財）自治体国際化協会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402</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注２</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9"/>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（財）経済</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調査会</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（財）経済調査会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0"/>
                  </a:ext>
                </a:extLst>
              </a:tr>
              <a:tr h="240026">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（社）公共建築</a:t>
                      </a:r>
                      <a:r>
                        <a:rPr lang="zh-TW"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協会</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負担金</a:t>
                      </a:r>
                      <a:endPar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（社）公共建築協会</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1"/>
                  </a:ext>
                </a:extLst>
              </a:tr>
              <a:tr h="240026">
                <a:tc>
                  <a:txBody>
                    <a:bodyP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21,204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8" name="テキスト ボックス 7"/>
          <p:cNvSpPr txBox="1"/>
          <p:nvPr/>
        </p:nvSpPr>
        <p:spPr>
          <a:xfrm>
            <a:off x="7504080" y="404664"/>
            <a:ext cx="1395893" cy="246221"/>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削減額：万円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１１．（２６）</a:t>
            </a:r>
            <a:endParaRPr lang="en-US" altLang="ja-JP" sz="1600" u="sng" dirty="0" smtClean="0"/>
          </a:p>
        </p:txBody>
      </p:sp>
      <p:sp>
        <p:nvSpPr>
          <p:cNvPr id="10" name="テキスト ボックス 9"/>
          <p:cNvSpPr txBox="1"/>
          <p:nvPr/>
        </p:nvSpPr>
        <p:spPr>
          <a:xfrm>
            <a:off x="395536" y="338554"/>
            <a:ext cx="7632848" cy="307777"/>
          </a:xfrm>
          <a:prstGeom prst="rect">
            <a:avLst/>
          </a:prstGeom>
          <a:noFill/>
        </p:spPr>
        <p:txBody>
          <a:bodyPr wrap="square" rtlCol="0">
            <a:spAutoFit/>
          </a:bodyPr>
          <a:lstStyle/>
          <a:p>
            <a:r>
              <a:rPr kumimoji="1" lang="ja-JP" altLang="en-US" sz="1400" dirty="0">
                <a:latin typeface="+mn-ea"/>
                <a:cs typeface="メイリオ" panose="020B0604030504040204" pitchFamily="50" charset="-128"/>
              </a:rPr>
              <a:t>　</a:t>
            </a:r>
            <a:r>
              <a:rPr kumimoji="1" lang="ja-JP" altLang="en-US" sz="1400" dirty="0" smtClean="0">
                <a:latin typeface="+mn-ea"/>
                <a:cs typeface="メイリオ" panose="020B0604030504040204" pitchFamily="50" charset="-128"/>
              </a:rPr>
              <a:t>⑥</a:t>
            </a:r>
            <a:r>
              <a:rPr lang="ja-JP" altLang="en-US" sz="1400" dirty="0" smtClean="0">
                <a:latin typeface="+mn-ea"/>
                <a:cs typeface="メイリオ" panose="020B0604030504040204" pitchFamily="50" charset="-128"/>
              </a:rPr>
              <a:t>つづき</a:t>
            </a:r>
            <a:endParaRPr kumimoji="1" lang="ja-JP" altLang="en-US" sz="1400" dirty="0">
              <a:latin typeface="+mn-ea"/>
              <a:cs typeface="メイリオ" panose="020B0604030504040204" pitchFamily="50" charset="-128"/>
            </a:endParaRPr>
          </a:p>
        </p:txBody>
      </p:sp>
      <p:sp>
        <p:nvSpPr>
          <p:cNvPr id="2" name="テキスト ボックス 1"/>
          <p:cNvSpPr txBox="1"/>
          <p:nvPr/>
        </p:nvSpPr>
        <p:spPr>
          <a:xfrm>
            <a:off x="627672" y="4077072"/>
            <a:ext cx="8496944" cy="261610"/>
          </a:xfrm>
          <a:prstGeom prst="rect">
            <a:avLst/>
          </a:prstGeom>
          <a:noFill/>
        </p:spPr>
        <p:txBody>
          <a:bodyPr wrap="square" rtlCol="0">
            <a:spAutoFit/>
          </a:bodyPr>
          <a:lstStyle/>
          <a:p>
            <a:r>
              <a:rPr kumimoji="1" lang="ja-JP" altLang="en-US" sz="1100" dirty="0" smtClean="0"/>
              <a:t>注</a:t>
            </a:r>
            <a:r>
              <a:rPr kumimoji="1" lang="en-US" altLang="ja-JP" sz="1100" dirty="0" smtClean="0"/>
              <a:t>1</a:t>
            </a:r>
            <a:r>
              <a:rPr lang="ja-JP" altLang="en-US" sz="1100" dirty="0"/>
              <a:t>・・</a:t>
            </a:r>
            <a:r>
              <a:rPr lang="ja-JP" altLang="en-US" sz="1100" dirty="0" smtClean="0"/>
              <a:t>・</a:t>
            </a:r>
            <a:r>
              <a:rPr lang="en-US" altLang="ja-JP" sz="1100" dirty="0" smtClean="0"/>
              <a:t>2014</a:t>
            </a:r>
            <a:r>
              <a:rPr lang="ja-JP" altLang="en-US" sz="1100" dirty="0" smtClean="0"/>
              <a:t>年度より負担金支出　注</a:t>
            </a:r>
            <a:r>
              <a:rPr lang="en-US" altLang="ja-JP" sz="1100" dirty="0" smtClean="0"/>
              <a:t>2</a:t>
            </a:r>
            <a:r>
              <a:rPr lang="ja-JP" altLang="en-US" sz="1100" dirty="0" smtClean="0"/>
              <a:t>・・・</a:t>
            </a:r>
            <a:r>
              <a:rPr lang="en-US" altLang="ja-JP" sz="1100" dirty="0" smtClean="0"/>
              <a:t>2013</a:t>
            </a:r>
            <a:r>
              <a:rPr lang="ja-JP" altLang="en-US" sz="1100" dirty="0" smtClean="0"/>
              <a:t>年度より負担金支出</a:t>
            </a:r>
            <a:endParaRPr kumimoji="1" lang="ja-JP" altLang="en-US" sz="1100"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157</a:t>
            </a:fld>
            <a:endParaRPr kumimoji="1" lang="ja-JP" altLang="en-US"/>
          </a:p>
        </p:txBody>
      </p:sp>
    </p:spTree>
    <p:extLst>
      <p:ext uri="{BB962C8B-B14F-4D97-AF65-F5344CB8AC3E}">
        <p14:creationId xmlns:p14="http://schemas.microsoft.com/office/powerpoint/2010/main" val="36207392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１２</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Ⅳ</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（１０）</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業務執行の刷新</a:t>
            </a:r>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府民利用施設の廃止・改革</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24621890"/>
              </p:ext>
            </p:extLst>
          </p:nvPr>
        </p:nvGraphicFramePr>
        <p:xfrm>
          <a:off x="251520" y="476672"/>
          <a:ext cx="8712968" cy="457708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t>　公の施設については、</a:t>
                      </a:r>
                      <a:r>
                        <a:rPr kumimoji="1" lang="en-US" altLang="ja-JP" sz="1400" dirty="0" smtClean="0"/>
                        <a:t>2007</a:t>
                      </a:r>
                      <a:r>
                        <a:rPr kumimoji="1" lang="ja-JP" altLang="en-US" sz="1400" dirty="0" smtClean="0"/>
                        <a:t>年度以前も、「公の施設改革プログラム（案）」等により、施設のあり方や運営改善等にかかる改革を実施してきたが、</a:t>
                      </a:r>
                      <a:r>
                        <a:rPr kumimoji="1" lang="en-US" altLang="ja-JP" sz="1400" dirty="0" smtClean="0"/>
                        <a:t>2008</a:t>
                      </a:r>
                      <a:r>
                        <a:rPr kumimoji="1" lang="ja-JP" altLang="en-US" sz="1400" dirty="0" smtClean="0"/>
                        <a:t>年度の「財政再建プログラム（案）」において、財政構造改革を行うため、全ての公の施設についてゼロベースで、さらなる抜本的な見直しを行うこととなった。</a:t>
                      </a:r>
                    </a:p>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「財政再建プログラム（案）」や「大阪府財政構造改革プラン（案）」等において、</a:t>
                      </a:r>
                    </a:p>
                    <a:p>
                      <a:pPr marL="182563" indent="-90488"/>
                      <a:r>
                        <a:rPr kumimoji="1" lang="ja-JP" altLang="en-US" sz="1400" dirty="0" smtClean="0">
                          <a:solidFill>
                            <a:schemeClr val="tx1"/>
                          </a:solidFill>
                        </a:rPr>
                        <a:t>・今日的意義に照らして必要な施設か</a:t>
                      </a:r>
                    </a:p>
                    <a:p>
                      <a:pPr marL="182563" indent="-90488"/>
                      <a:r>
                        <a:rPr kumimoji="1" lang="ja-JP" altLang="en-US" sz="1400" dirty="0" smtClean="0">
                          <a:solidFill>
                            <a:schemeClr val="tx1"/>
                          </a:solidFill>
                        </a:rPr>
                        <a:t>・府立施設であることが最も有効か</a:t>
                      </a:r>
                    </a:p>
                    <a:p>
                      <a:pPr marL="182563" indent="-90488"/>
                      <a:r>
                        <a:rPr kumimoji="1" lang="ja-JP" altLang="en-US" sz="1400" dirty="0" smtClean="0">
                          <a:solidFill>
                            <a:schemeClr val="tx1"/>
                          </a:solidFill>
                        </a:rPr>
                        <a:t>・施設やサービスの廃止も含めた徹底したコスト縮減</a:t>
                      </a:r>
                    </a:p>
                    <a:p>
                      <a:pPr marL="0" indent="0"/>
                      <a:r>
                        <a:rPr kumimoji="1" lang="ja-JP" altLang="en-US" sz="1400" dirty="0" smtClean="0">
                          <a:solidFill>
                            <a:schemeClr val="tx1"/>
                          </a:solidFill>
                        </a:rPr>
                        <a:t>　という３つの基本的視点により、ゼロベースで見直しを実施。</a:t>
                      </a: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　</a:t>
                      </a:r>
                      <a:r>
                        <a:rPr kumimoji="1" lang="ja-JP" altLang="en-US" sz="1400" dirty="0" smtClean="0">
                          <a:solidFill>
                            <a:schemeClr val="tx1"/>
                          </a:solidFill>
                        </a:rPr>
                        <a:t>３つの</a:t>
                      </a:r>
                      <a:r>
                        <a:rPr kumimoji="1" lang="ja-JP" altLang="en-US" sz="1400" dirty="0" smtClean="0"/>
                        <a:t>視点に基づき、施設の廃止、市町村や民間への移管、市町村・</a:t>
                      </a:r>
                      <a:r>
                        <a:rPr kumimoji="1" lang="en-US" altLang="ja-JP" sz="1400" dirty="0" smtClean="0"/>
                        <a:t>NPO</a:t>
                      </a:r>
                      <a:r>
                        <a:rPr kumimoji="1" lang="ja-JP" altLang="en-US" sz="1400" dirty="0" smtClean="0"/>
                        <a:t>等との協働による新たな管理形態への転換等を行うとともに、存続する施設についても、運営の抜本的見直しや徹底したコスト縮減、一定の収益が見込める施設では府への利益還元を高めるといった取組みを実施。</a:t>
                      </a:r>
                    </a:p>
                    <a:p>
                      <a:pPr marL="92075" indent="-92075"/>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en-US" altLang="ja-JP" sz="1200" dirty="0" smtClean="0">
                          <a:solidFill>
                            <a:schemeClr val="tx1"/>
                          </a:solidFill>
                        </a:rPr>
                        <a:t>【</a:t>
                      </a:r>
                      <a:r>
                        <a:rPr kumimoji="1" lang="ja-JP" altLang="en-US" sz="1200" dirty="0" smtClean="0">
                          <a:solidFill>
                            <a:schemeClr val="tx1"/>
                          </a:solidFill>
                        </a:rPr>
                        <a:t>公の施設数（府営住宅除く）</a:t>
                      </a:r>
                      <a:r>
                        <a:rPr kumimoji="1" lang="en-US" altLang="ja-JP" sz="1200" dirty="0" smtClean="0">
                          <a:solidFill>
                            <a:schemeClr val="tx1"/>
                          </a:solidFill>
                        </a:rPr>
                        <a:t>】</a:t>
                      </a:r>
                    </a:p>
                    <a:p>
                      <a:pPr marL="0" indent="0"/>
                      <a:r>
                        <a:rPr kumimoji="1" lang="en-US" altLang="ja-JP" sz="1400" dirty="0" smtClean="0">
                          <a:solidFill>
                            <a:schemeClr val="tx1"/>
                          </a:solidFill>
                        </a:rPr>
                        <a:t>81</a:t>
                      </a:r>
                      <a:r>
                        <a:rPr kumimoji="1" lang="ja-JP" altLang="en-US" sz="1400" dirty="0" smtClean="0">
                          <a:solidFill>
                            <a:schemeClr val="tx1"/>
                          </a:solidFill>
                        </a:rPr>
                        <a:t>施設（</a:t>
                      </a:r>
                      <a:r>
                        <a:rPr kumimoji="1" lang="en-US" altLang="ja-JP" sz="1400" dirty="0" smtClean="0">
                          <a:solidFill>
                            <a:schemeClr val="tx1"/>
                          </a:solidFill>
                        </a:rPr>
                        <a:t>2008</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endParaRPr kumimoji="1" lang="en-US" altLang="ja-JP" sz="1400" dirty="0" smtClean="0">
                        <a:solidFill>
                          <a:schemeClr val="tx1"/>
                        </a:solidFill>
                      </a:endParaRPr>
                    </a:p>
                    <a:p>
                      <a:pPr marL="0" indent="0"/>
                      <a:r>
                        <a:rPr kumimoji="1" lang="ja-JP" altLang="en-US" sz="1400" dirty="0" smtClean="0">
                          <a:solidFill>
                            <a:schemeClr val="tx1"/>
                          </a:solidFill>
                        </a:rPr>
                        <a:t>　⇒　</a:t>
                      </a:r>
                      <a:r>
                        <a:rPr kumimoji="1" lang="en-US" altLang="ja-JP" sz="1400" dirty="0" smtClean="0">
                          <a:solidFill>
                            <a:schemeClr val="tx1"/>
                          </a:solidFill>
                        </a:rPr>
                        <a:t>71</a:t>
                      </a:r>
                      <a:r>
                        <a:rPr kumimoji="1" lang="ja-JP" altLang="en-US" sz="1400" dirty="0" smtClean="0">
                          <a:solidFill>
                            <a:schemeClr val="tx1"/>
                          </a:solidFill>
                        </a:rPr>
                        <a:t>施設（</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endParaRPr kumimoji="1" lang="en-US" altLang="ja-JP" sz="1400" dirty="0" smtClean="0">
                        <a:solidFill>
                          <a:schemeClr val="tx1"/>
                        </a:solidFill>
                      </a:endParaRPr>
                    </a:p>
                    <a:p>
                      <a:pPr marL="0" indent="0"/>
                      <a:r>
                        <a:rPr kumimoji="1" lang="ja-JP" altLang="en-US" sz="1400" dirty="0" smtClean="0">
                          <a:solidFill>
                            <a:schemeClr val="tx1"/>
                          </a:solidFill>
                        </a:rPr>
                        <a:t>　⇒　</a:t>
                      </a:r>
                      <a:r>
                        <a:rPr kumimoji="1" lang="en-US" altLang="ja-JP" sz="1400" dirty="0" smtClean="0">
                          <a:solidFill>
                            <a:schemeClr val="tx1"/>
                          </a:solidFill>
                        </a:rPr>
                        <a:t>71</a:t>
                      </a:r>
                      <a:r>
                        <a:rPr kumimoji="1" lang="ja-JP" altLang="en-US" sz="1400" dirty="0" smtClean="0">
                          <a:solidFill>
                            <a:schemeClr val="tx1"/>
                          </a:solidFill>
                        </a:rPr>
                        <a:t>施設（</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en-US" altLang="ja-JP" sz="1400" dirty="0" smtClean="0">
                          <a:solidFill>
                            <a:schemeClr val="tx1"/>
                          </a:solidFill>
                        </a:rPr>
                        <a:t>2008</a:t>
                      </a:r>
                      <a:r>
                        <a:rPr kumimoji="1" lang="ja-JP" altLang="en-US" sz="1400" dirty="0" smtClean="0">
                          <a:solidFill>
                            <a:schemeClr val="tx1"/>
                          </a:solidFill>
                        </a:rPr>
                        <a:t>年度以降の見直し</a:t>
                      </a:r>
                      <a:endParaRPr kumimoji="1" lang="en-US" altLang="ja-JP" sz="1400" dirty="0" smtClean="0">
                        <a:solidFill>
                          <a:schemeClr val="tx1"/>
                        </a:solidFill>
                      </a:endParaRPr>
                    </a:p>
                    <a:p>
                      <a:pPr marL="0" indent="0"/>
                      <a:r>
                        <a:rPr kumimoji="1" lang="en-US" altLang="ja-JP" sz="1400" dirty="0" smtClean="0">
                          <a:solidFill>
                            <a:schemeClr val="tx1"/>
                          </a:solidFill>
                        </a:rPr>
                        <a:t>‐2008</a:t>
                      </a:r>
                      <a:r>
                        <a:rPr kumimoji="1" lang="ja-JP" altLang="en-US" sz="1400" dirty="0" smtClean="0">
                          <a:solidFill>
                            <a:schemeClr val="tx1"/>
                          </a:solidFill>
                        </a:rPr>
                        <a:t>～</a:t>
                      </a:r>
                      <a:r>
                        <a:rPr kumimoji="1" lang="en-US" altLang="ja-JP" sz="1400" dirty="0" smtClean="0">
                          <a:solidFill>
                            <a:schemeClr val="tx1"/>
                          </a:solidFill>
                        </a:rPr>
                        <a:t>2013</a:t>
                      </a:r>
                      <a:r>
                        <a:rPr kumimoji="1" lang="ja-JP" altLang="en-US" sz="1400" dirty="0" smtClean="0">
                          <a:solidFill>
                            <a:schemeClr val="tx1"/>
                          </a:solidFill>
                        </a:rPr>
                        <a:t>年度</a:t>
                      </a:r>
                    </a:p>
                    <a:p>
                      <a:pPr marL="92075" indent="-92075"/>
                      <a:r>
                        <a:rPr kumimoji="1" lang="ja-JP" altLang="en-US" sz="1400" dirty="0" smtClean="0">
                          <a:solidFill>
                            <a:schemeClr val="tx1"/>
                          </a:solidFill>
                        </a:rPr>
                        <a:t>　・</a:t>
                      </a:r>
                      <a:r>
                        <a:rPr kumimoji="1" lang="en-US" altLang="ja-JP" sz="1400" dirty="0" smtClean="0">
                          <a:solidFill>
                            <a:schemeClr val="tx1"/>
                          </a:solidFill>
                        </a:rPr>
                        <a:t>13</a:t>
                      </a:r>
                      <a:r>
                        <a:rPr kumimoji="1" lang="ja-JP" altLang="en-US" sz="1400" dirty="0" smtClean="0">
                          <a:solidFill>
                            <a:schemeClr val="tx1"/>
                          </a:solidFill>
                        </a:rPr>
                        <a:t>施設廃止　</a:t>
                      </a:r>
                    </a:p>
                    <a:p>
                      <a:pPr marL="92075" indent="-92075"/>
                      <a:r>
                        <a:rPr kumimoji="1" lang="ja-JP" altLang="en-US" sz="1400" dirty="0" smtClean="0">
                          <a:solidFill>
                            <a:schemeClr val="tx1"/>
                          </a:solidFill>
                        </a:rPr>
                        <a:t>　・　</a:t>
                      </a:r>
                      <a:r>
                        <a:rPr kumimoji="1" lang="en-US" altLang="ja-JP" sz="1400" b="0" dirty="0" smtClean="0">
                          <a:solidFill>
                            <a:schemeClr val="tx1"/>
                          </a:solidFill>
                        </a:rPr>
                        <a:t>5</a:t>
                      </a:r>
                      <a:r>
                        <a:rPr kumimoji="1" lang="ja-JP" altLang="en-US" sz="1400" dirty="0" smtClean="0">
                          <a:solidFill>
                            <a:schemeClr val="tx1"/>
                          </a:solidFill>
                        </a:rPr>
                        <a:t>施設民営化</a:t>
                      </a:r>
                      <a:endParaRPr kumimoji="1" lang="en-US" altLang="ja-JP" sz="1400" dirty="0" smtClean="0">
                        <a:solidFill>
                          <a:schemeClr val="tx1"/>
                        </a:solidFill>
                      </a:endParaRPr>
                    </a:p>
                    <a:p>
                      <a:pPr marL="92075" indent="-92075"/>
                      <a:r>
                        <a:rPr kumimoji="1" lang="en-US" altLang="ja-JP" sz="1400" dirty="0" smtClean="0">
                          <a:solidFill>
                            <a:schemeClr val="tx1"/>
                          </a:solidFill>
                        </a:rPr>
                        <a:t>‐2014</a:t>
                      </a:r>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年度</a:t>
                      </a:r>
                      <a:endParaRPr kumimoji="1" lang="en-US" altLang="ja-JP" sz="1400" dirty="0" smtClean="0">
                        <a:solidFill>
                          <a:schemeClr val="tx1"/>
                        </a:solidFill>
                      </a:endParaRPr>
                    </a:p>
                    <a:p>
                      <a:pPr marL="92075" indent="-92075"/>
                      <a:r>
                        <a:rPr kumimoji="1" lang="ja-JP" altLang="en-US" sz="1400" dirty="0" smtClean="0">
                          <a:solidFill>
                            <a:schemeClr val="tx1"/>
                          </a:solidFill>
                        </a:rPr>
                        <a:t>　・　</a:t>
                      </a:r>
                      <a:r>
                        <a:rPr kumimoji="1" lang="en-US" altLang="ja-JP" sz="1400" dirty="0" smtClean="0">
                          <a:solidFill>
                            <a:schemeClr val="tx1"/>
                          </a:solidFill>
                        </a:rPr>
                        <a:t>2</a:t>
                      </a:r>
                      <a:r>
                        <a:rPr kumimoji="1" lang="ja-JP" altLang="en-US" sz="1400" dirty="0" smtClean="0">
                          <a:solidFill>
                            <a:schemeClr val="tx1"/>
                          </a:solidFill>
                        </a:rPr>
                        <a:t>施設民営化</a:t>
                      </a:r>
                      <a:endParaRPr kumimoji="1" lang="en-US" altLang="ja-JP" sz="1400" dirty="0" smtClean="0">
                        <a:solidFill>
                          <a:schemeClr val="tx1"/>
                        </a:solidFill>
                      </a:endParaRPr>
                    </a:p>
                    <a:p>
                      <a:pPr marL="92075" indent="-92075"/>
                      <a:r>
                        <a:rPr kumimoji="1" lang="ja-JP" altLang="en-US" sz="1400" dirty="0" smtClean="0">
                          <a:solidFill>
                            <a:schemeClr val="tx1"/>
                          </a:solidFill>
                        </a:rPr>
                        <a:t>　</a:t>
                      </a:r>
                      <a:endParaRPr kumimoji="1" lang="en-US" altLang="ja-JP" sz="1400" dirty="0" smtClean="0">
                        <a:solidFill>
                          <a:schemeClr val="tx1"/>
                        </a:solidFill>
                      </a:endParaRPr>
                    </a:p>
                    <a:p>
                      <a:pPr marL="92075" indent="-92075"/>
                      <a:r>
                        <a:rPr kumimoji="1" lang="en-US" altLang="ja-JP" sz="1000" dirty="0" smtClean="0">
                          <a:solidFill>
                            <a:schemeClr val="tx1"/>
                          </a:solidFill>
                          <a:latin typeface="+mj-ea"/>
                          <a:ea typeface="+mj-ea"/>
                        </a:rPr>
                        <a:t>※</a:t>
                      </a:r>
                      <a:r>
                        <a:rPr kumimoji="1" lang="ja-JP" altLang="en-US" sz="1000" dirty="0" smtClean="0">
                          <a:solidFill>
                            <a:schemeClr val="tx1"/>
                          </a:solidFill>
                          <a:latin typeface="+mj-ea"/>
                          <a:ea typeface="+mj-ea"/>
                        </a:rPr>
                        <a:t>　</a:t>
                      </a:r>
                      <a:r>
                        <a:rPr kumimoji="1" lang="en-US" altLang="ja-JP" sz="1000" dirty="0" smtClean="0">
                          <a:solidFill>
                            <a:schemeClr val="tx1"/>
                          </a:solidFill>
                          <a:latin typeface="+mj-ea"/>
                          <a:ea typeface="+mj-ea"/>
                        </a:rPr>
                        <a:t>2008</a:t>
                      </a:r>
                      <a:r>
                        <a:rPr kumimoji="1" lang="ja-JP" altLang="en-US" sz="1000" dirty="0" smtClean="0">
                          <a:solidFill>
                            <a:schemeClr val="tx1"/>
                          </a:solidFill>
                          <a:latin typeface="+mj-ea"/>
                          <a:ea typeface="+mj-ea"/>
                        </a:rPr>
                        <a:t>年度以降、新規に</a:t>
                      </a:r>
                      <a:r>
                        <a:rPr kumimoji="1" lang="en-US" altLang="ja-JP" sz="1000" dirty="0" smtClean="0">
                          <a:solidFill>
                            <a:schemeClr val="tx1"/>
                          </a:solidFill>
                          <a:latin typeface="+mj-ea"/>
                          <a:ea typeface="+mj-ea"/>
                        </a:rPr>
                        <a:t>8</a:t>
                      </a:r>
                      <a:r>
                        <a:rPr kumimoji="1" lang="ja-JP" altLang="en-US" sz="1000" dirty="0" err="1" smtClean="0">
                          <a:solidFill>
                            <a:schemeClr val="tx1"/>
                          </a:solidFill>
                          <a:latin typeface="+mj-ea"/>
                          <a:ea typeface="+mj-ea"/>
                        </a:rPr>
                        <a:t>つの</a:t>
                      </a:r>
                      <a:r>
                        <a:rPr kumimoji="1" lang="ja-JP" altLang="en-US" sz="1000" dirty="0" smtClean="0">
                          <a:solidFill>
                            <a:schemeClr val="tx1"/>
                          </a:solidFill>
                          <a:latin typeface="+mj-ea"/>
                          <a:ea typeface="+mj-ea"/>
                        </a:rPr>
                        <a:t>公の施設が開設したため、廃止・民営化の数と施設数の推移は一致しない。</a:t>
                      </a:r>
                      <a:endParaRPr kumimoji="1" lang="en-US" altLang="ja-JP" sz="1000" dirty="0" smtClean="0">
                        <a:solidFill>
                          <a:schemeClr val="tx1"/>
                        </a:solidFill>
                        <a:latin typeface="+mj-ea"/>
                        <a:ea typeface="+mj-ea"/>
                      </a:endParaRPr>
                    </a:p>
                    <a:p>
                      <a:pPr marL="92075" indent="-92075"/>
                      <a:r>
                        <a:rPr kumimoji="1" lang="en-US" altLang="ja-JP" sz="1000" dirty="0" smtClean="0">
                          <a:solidFill>
                            <a:schemeClr val="tx1"/>
                          </a:solidFill>
                          <a:latin typeface="+mj-ea"/>
                          <a:ea typeface="+mj-ea"/>
                        </a:rPr>
                        <a:t>※</a:t>
                      </a:r>
                      <a:r>
                        <a:rPr kumimoji="1" lang="ja-JP" altLang="en-US" sz="1000" dirty="0" smtClean="0">
                          <a:solidFill>
                            <a:schemeClr val="tx1"/>
                          </a:solidFill>
                          <a:latin typeface="+mj-ea"/>
                          <a:ea typeface="+mj-ea"/>
                        </a:rPr>
                        <a:t>　府営住宅については、上記の施設数にはカウントしていないが、</a:t>
                      </a:r>
                      <a:endParaRPr kumimoji="1" lang="en-US" altLang="ja-JP" sz="1000" dirty="0" smtClean="0">
                        <a:solidFill>
                          <a:schemeClr val="tx1"/>
                        </a:solidFill>
                        <a:latin typeface="+mj-ea"/>
                        <a:ea typeface="+mj-ea"/>
                      </a:endParaRPr>
                    </a:p>
                    <a:p>
                      <a:pPr marL="92075" indent="-92075"/>
                      <a:r>
                        <a:rPr kumimoji="1" lang="ja-JP" altLang="en-US" sz="1000" dirty="0" smtClean="0">
                          <a:solidFill>
                            <a:schemeClr val="tx1"/>
                          </a:solidFill>
                          <a:latin typeface="+mj-ea"/>
                          <a:ea typeface="+mj-ea"/>
                        </a:rPr>
                        <a:t>　</a:t>
                      </a:r>
                      <a:r>
                        <a:rPr kumimoji="1" lang="en-US" altLang="ja-JP" sz="1000" dirty="0" smtClean="0">
                          <a:solidFill>
                            <a:schemeClr val="tx1"/>
                          </a:solidFill>
                          <a:latin typeface="+mj-ea"/>
                          <a:ea typeface="+mj-ea"/>
                        </a:rPr>
                        <a:t>2015</a:t>
                      </a:r>
                      <a:r>
                        <a:rPr kumimoji="1" lang="ja-JP" altLang="en-US" sz="1000" dirty="0" smtClean="0">
                          <a:solidFill>
                            <a:schemeClr val="tx1"/>
                          </a:solidFill>
                          <a:latin typeface="+mj-ea"/>
                          <a:ea typeface="+mj-ea"/>
                        </a:rPr>
                        <a:t>年度以降、</a:t>
                      </a:r>
                      <a:r>
                        <a:rPr kumimoji="1" lang="en-US" altLang="ja-JP" sz="1000" dirty="0" smtClean="0">
                          <a:solidFill>
                            <a:schemeClr val="tx1"/>
                          </a:solidFill>
                          <a:latin typeface="+mj-ea"/>
                          <a:ea typeface="+mj-ea"/>
                        </a:rPr>
                        <a:t>61</a:t>
                      </a:r>
                      <a:r>
                        <a:rPr kumimoji="1" lang="ja-JP" altLang="en-US" sz="1000" dirty="0" smtClean="0">
                          <a:solidFill>
                            <a:schemeClr val="tx1"/>
                          </a:solidFill>
                          <a:latin typeface="+mj-ea"/>
                          <a:ea typeface="+mj-ea"/>
                        </a:rPr>
                        <a:t>団地を大阪市へ移管している。</a:t>
                      </a:r>
                      <a:endParaRPr kumimoji="1" lang="en-US" altLang="ja-JP" sz="1000" dirty="0" smtClean="0">
                        <a:solidFill>
                          <a:schemeClr val="tx1"/>
                        </a:solidFill>
                        <a:latin typeface="+mj-ea"/>
                        <a:ea typeface="+mj-ea"/>
                      </a:endParaRPr>
                    </a:p>
                    <a:p>
                      <a:pPr marL="92075" indent="-92075"/>
                      <a:endParaRPr kumimoji="1" lang="ja-JP" altLang="en-US" sz="1000" dirty="0" smtClean="0">
                        <a:solidFill>
                          <a:schemeClr val="tx1"/>
                        </a:solidFill>
                      </a:endParaRP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158</a:t>
            </a:fld>
            <a:endParaRPr kumimoji="1" lang="ja-JP" altLang="en-US"/>
          </a:p>
        </p:txBody>
      </p:sp>
      <p:sp>
        <p:nvSpPr>
          <p:cNvPr id="6" name="テキスト ボックス 5"/>
          <p:cNvSpPr txBox="1"/>
          <p:nvPr/>
        </p:nvSpPr>
        <p:spPr>
          <a:xfrm>
            <a:off x="6156176" y="5306083"/>
            <a:ext cx="2772000" cy="288147"/>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（注）以下について、会議後に訂正（平成</a:t>
            </a:r>
            <a:r>
              <a:rPr lang="en-US" altLang="ja-JP" sz="700" dirty="0" smtClean="0">
                <a:latin typeface="+mn-ea"/>
                <a:cs typeface="Meiryo UI" panose="020B0604030504040204" pitchFamily="50" charset="-128"/>
              </a:rPr>
              <a:t>31</a:t>
            </a:r>
            <a:r>
              <a:rPr lang="ja-JP" altLang="en-US" sz="700" dirty="0" smtClean="0">
                <a:latin typeface="+mn-ea"/>
                <a:cs typeface="Meiryo UI" panose="020B0604030504040204" pitchFamily="50" charset="-128"/>
              </a:rPr>
              <a:t>年</a:t>
            </a:r>
            <a:r>
              <a:rPr lang="ja-JP" altLang="en-US" sz="700" dirty="0" smtClean="0">
                <a:latin typeface="+mn-ea"/>
                <a:cs typeface="Meiryo UI" panose="020B0604030504040204" pitchFamily="50" charset="-128"/>
              </a:rPr>
              <a:t>３月</a:t>
            </a:r>
            <a:r>
              <a:rPr lang="en-US" altLang="ja-JP" sz="700" dirty="0">
                <a:latin typeface="+mn-ea"/>
                <a:cs typeface="Meiryo UI" panose="020B0604030504040204" pitchFamily="50" charset="-128"/>
              </a:rPr>
              <a:t>25</a:t>
            </a:r>
            <a:r>
              <a:rPr lang="ja-JP" altLang="en-US" sz="700" dirty="0" smtClean="0">
                <a:latin typeface="+mn-ea"/>
                <a:cs typeface="Meiryo UI" panose="020B0604030504040204" pitchFamily="50" charset="-128"/>
              </a:rPr>
              <a:t>日</a:t>
            </a:r>
            <a:r>
              <a:rPr lang="ja-JP" altLang="en-US" sz="700" dirty="0" smtClean="0">
                <a:latin typeface="+mn-ea"/>
                <a:cs typeface="Meiryo UI" panose="020B0604030504040204" pitchFamily="50" charset="-128"/>
              </a:rPr>
              <a:t>訂正）</a:t>
            </a:r>
            <a:endParaRPr lang="en-US" altLang="ja-JP" sz="700" dirty="0" smtClean="0">
              <a:latin typeface="+mn-ea"/>
              <a:cs typeface="Meiryo UI" panose="020B0604030504040204" pitchFamily="50" charset="-128"/>
            </a:endParaRPr>
          </a:p>
          <a:p>
            <a:r>
              <a:rPr lang="en-US" altLang="ja-JP" sz="700" dirty="0" smtClean="0">
                <a:latin typeface="+mn-ea"/>
                <a:cs typeface="Meiryo UI" panose="020B0604030504040204" pitchFamily="50" charset="-128"/>
              </a:rPr>
              <a:t>     </a:t>
            </a:r>
            <a:r>
              <a:rPr lang="ja-JP" altLang="en-US" sz="700" dirty="0" smtClean="0">
                <a:latin typeface="+mn-ea"/>
                <a:cs typeface="Meiryo UI" panose="020B0604030504040204" pitchFamily="50" charset="-128"/>
              </a:rPr>
              <a:t> </a:t>
            </a:r>
            <a:r>
              <a:rPr lang="en-US" altLang="ja-JP" sz="700" dirty="0" smtClean="0">
                <a:latin typeface="+mn-ea"/>
                <a:cs typeface="Meiryo UI" panose="020B0604030504040204" pitchFamily="50" charset="-128"/>
              </a:rPr>
              <a:t>〈Outcome〉</a:t>
            </a:r>
            <a:r>
              <a:rPr lang="ja-JP" altLang="en-US" sz="700" dirty="0" smtClean="0">
                <a:latin typeface="+mn-ea"/>
                <a:cs typeface="Meiryo UI" panose="020B0604030504040204" pitchFamily="50" charset="-128"/>
              </a:rPr>
              <a:t>欄内　</a:t>
            </a:r>
            <a:r>
              <a:rPr lang="en-US" altLang="ja-JP" sz="700" dirty="0" smtClean="0">
                <a:latin typeface="+mn-ea"/>
                <a:cs typeface="Meiryo UI" panose="020B0604030504040204" pitchFamily="50" charset="-128"/>
              </a:rPr>
              <a:t>2008</a:t>
            </a:r>
            <a:r>
              <a:rPr lang="ja-JP" altLang="en-US" sz="700" dirty="0" smtClean="0">
                <a:latin typeface="+mn-ea"/>
                <a:cs typeface="Meiryo UI" panose="020B0604030504040204" pitchFamily="50" charset="-128"/>
              </a:rPr>
              <a:t>年度以降、新規に開設した公の施設数の誤り</a:t>
            </a:r>
            <a:endParaRPr lang="en-US" altLang="ja-JP" sz="700" dirty="0" smtClean="0">
              <a:latin typeface="+mn-ea"/>
              <a:cs typeface="Meiryo UI" panose="020B0604030504040204" pitchFamily="50" charset="-128"/>
            </a:endParaRPr>
          </a:p>
        </p:txBody>
      </p:sp>
    </p:spTree>
    <p:extLst>
      <p:ext uri="{BB962C8B-B14F-4D97-AF65-F5344CB8AC3E}">
        <p14:creationId xmlns:p14="http://schemas.microsoft.com/office/powerpoint/2010/main" val="2740424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9224" y="445314"/>
            <a:ext cx="7704856" cy="338554"/>
          </a:xfrm>
          <a:prstGeom prst="rect">
            <a:avLst/>
          </a:prstGeom>
          <a:noFill/>
        </p:spPr>
        <p:txBody>
          <a:bodyPr wrap="square" rtlCol="0">
            <a:spAutoFit/>
          </a:bodyPr>
          <a:lstStyle/>
          <a:p>
            <a:r>
              <a:rPr lang="ja-JP" altLang="en-US" sz="1600" dirty="0" smtClean="0"/>
              <a:t>■実施体制の改革</a:t>
            </a:r>
            <a:endParaRPr kumimoji="1" lang="ja-JP" altLang="en-US" sz="1600" dirty="0"/>
          </a:p>
        </p:txBody>
      </p:sp>
      <p:sp>
        <p:nvSpPr>
          <p:cNvPr id="10" name="テキスト ボックス 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２．（７８）</a:t>
            </a:r>
            <a:endParaRPr lang="en-US" altLang="ja-JP" sz="1600" u="sng" dirty="0" smtClean="0"/>
          </a:p>
        </p:txBody>
      </p:sp>
      <p:sp>
        <p:nvSpPr>
          <p:cNvPr id="13" name="テキスト ボックス 12"/>
          <p:cNvSpPr txBox="1"/>
          <p:nvPr/>
        </p:nvSpPr>
        <p:spPr>
          <a:xfrm>
            <a:off x="4894271" y="1465010"/>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96424" y="1037008"/>
            <a:ext cx="7319613" cy="321626"/>
          </a:xfrm>
          <a:prstGeom prst="rect">
            <a:avLst/>
          </a:prstGeom>
          <a:noFill/>
        </p:spPr>
        <p:txBody>
          <a:bodyPr wrap="square" rtlCol="0">
            <a:spAutoFit/>
          </a:bodyPr>
          <a:lstStyle/>
          <a:p>
            <a:r>
              <a:rPr lang="ja-JP" altLang="en-US" sz="1600" dirty="0" smtClean="0"/>
              <a:t>■実施体制の改革</a:t>
            </a:r>
            <a:endParaRPr kumimoji="1" lang="ja-JP" altLang="en-US" sz="1600" dirty="0"/>
          </a:p>
        </p:txBody>
      </p:sp>
      <p:sp>
        <p:nvSpPr>
          <p:cNvPr id="16" name="テキスト ボックス 15"/>
          <p:cNvSpPr txBox="1"/>
          <p:nvPr/>
        </p:nvSpPr>
        <p:spPr>
          <a:xfrm>
            <a:off x="860676" y="1336891"/>
            <a:ext cx="1847005" cy="350865"/>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17" name="テキスト ボックス 16"/>
          <p:cNvSpPr txBox="1"/>
          <p:nvPr/>
        </p:nvSpPr>
        <p:spPr>
          <a:xfrm>
            <a:off x="5889134" y="1269315"/>
            <a:ext cx="1847005" cy="350865"/>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94" name="正方形/長方形 93"/>
          <p:cNvSpPr/>
          <p:nvPr/>
        </p:nvSpPr>
        <p:spPr>
          <a:xfrm>
            <a:off x="77583" y="5436674"/>
            <a:ext cx="7217502" cy="1374735"/>
          </a:xfrm>
          <a:prstGeom prst="rect">
            <a:avLst/>
          </a:prstGeom>
        </p:spPr>
        <p:txBody>
          <a:bodyPr wrap="square">
            <a:spAutoFit/>
          </a:bodyPr>
          <a:lstStyle/>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の本格的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ＬＣＣ専用ターミナルオープン（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最大手の航空貨物会社の北太平洋地区のハブ施設誘致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・関空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・伊丹空港コンセッション実施（</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神戸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空港コンセッション実施（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月）⇒関西</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空港の一体運営が実現。</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右矢印 94"/>
          <p:cNvSpPr/>
          <p:nvPr/>
        </p:nvSpPr>
        <p:spPr>
          <a:xfrm>
            <a:off x="3515284" y="2718750"/>
            <a:ext cx="376242" cy="1245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6" name="グループ化 95"/>
          <p:cNvGrpSpPr>
            <a:grpSpLocks noChangeAspect="1"/>
          </p:cNvGrpSpPr>
          <p:nvPr/>
        </p:nvGrpSpPr>
        <p:grpSpPr>
          <a:xfrm>
            <a:off x="951167" y="1814927"/>
            <a:ext cx="1778553" cy="2862893"/>
            <a:chOff x="199192" y="2798053"/>
            <a:chExt cx="1616866" cy="2602634"/>
          </a:xfrm>
        </p:grpSpPr>
        <p:cxnSp>
          <p:nvCxnSpPr>
            <p:cNvPr id="97" name="直線コネクタ 96"/>
            <p:cNvCxnSpPr/>
            <p:nvPr/>
          </p:nvCxnSpPr>
          <p:spPr>
            <a:xfrm>
              <a:off x="771327" y="3190951"/>
              <a:ext cx="1037590" cy="5715"/>
            </a:xfrm>
            <a:prstGeom prst="line">
              <a:avLst/>
            </a:prstGeom>
            <a:noFill/>
            <a:ln w="38100" cap="flat" cmpd="sng" algn="ctr">
              <a:solidFill>
                <a:srgbClr val="0070C0"/>
              </a:solidFill>
              <a:prstDash val="solid"/>
            </a:ln>
            <a:effectLst/>
          </p:spPr>
        </p:cxnSp>
        <p:grpSp>
          <p:nvGrpSpPr>
            <p:cNvPr id="98" name="グループ化 97"/>
            <p:cNvGrpSpPr/>
            <p:nvPr/>
          </p:nvGrpSpPr>
          <p:grpSpPr>
            <a:xfrm>
              <a:off x="244918" y="2798053"/>
              <a:ext cx="1571140" cy="2602634"/>
              <a:chOff x="1454915" y="184854"/>
              <a:chExt cx="2835956" cy="3664095"/>
            </a:xfrm>
          </p:grpSpPr>
          <p:grpSp>
            <p:nvGrpSpPr>
              <p:cNvPr id="101" name="グループ化 100"/>
              <p:cNvGrpSpPr/>
              <p:nvPr/>
            </p:nvGrpSpPr>
            <p:grpSpPr>
              <a:xfrm>
                <a:off x="1648205" y="798489"/>
                <a:ext cx="2409130" cy="1181107"/>
                <a:chOff x="1648205" y="798489"/>
                <a:chExt cx="2409130" cy="1181107"/>
              </a:xfrm>
            </p:grpSpPr>
            <p:sp>
              <p:nvSpPr>
                <p:cNvPr id="122" name="正方形/長方形 121"/>
                <p:cNvSpPr/>
                <p:nvPr/>
              </p:nvSpPr>
              <p:spPr>
                <a:xfrm>
                  <a:off x="1648205" y="798489"/>
                  <a:ext cx="409443" cy="565972"/>
                </a:xfrm>
                <a:prstGeom prst="rect">
                  <a:avLst/>
                </a:prstGeom>
                <a:noFill/>
                <a:ln w="25400" cap="flat" cmpd="sng" algn="ctr">
                  <a:solidFill>
                    <a:srgbClr val="C0504D">
                      <a:lumMod val="75000"/>
                    </a:srgbClr>
                  </a:solidFill>
                  <a:prstDash val="solid"/>
                </a:ln>
                <a:effectLst/>
              </p:spPr>
              <p:txBody>
                <a:bodyPr rtlCol="0" anchor="ctr"/>
                <a:lstStyle/>
                <a:p>
                  <a:endParaRPr lang="ja-JP" altLang="en-US"/>
                </a:p>
              </p:txBody>
            </p:sp>
            <p:sp>
              <p:nvSpPr>
                <p:cNvPr id="123" name="正方形/長方形 122"/>
                <p:cNvSpPr/>
                <p:nvPr/>
              </p:nvSpPr>
              <p:spPr>
                <a:xfrm>
                  <a:off x="2571397" y="925219"/>
                  <a:ext cx="1485936" cy="540060"/>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sp>
              <p:nvSpPr>
                <p:cNvPr id="124" name="正方形/長方形 123"/>
                <p:cNvSpPr/>
                <p:nvPr/>
              </p:nvSpPr>
              <p:spPr>
                <a:xfrm>
                  <a:off x="1668820" y="1619554"/>
                  <a:ext cx="2388515" cy="360042"/>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grpSp>
          <p:sp>
            <p:nvSpPr>
              <p:cNvPr id="102" name="テキスト ボックス 7"/>
              <p:cNvSpPr txBox="1"/>
              <p:nvPr/>
            </p:nvSpPr>
            <p:spPr>
              <a:xfrm>
                <a:off x="1509598" y="761920"/>
                <a:ext cx="685072" cy="565971"/>
              </a:xfrm>
              <a:prstGeom prst="rect">
                <a:avLst/>
              </a:prstGeom>
              <a:noFill/>
            </p:spPr>
            <p:txBody>
              <a:bodyPr vert="eaVert" wrap="square" rtlCol="0">
                <a:noAutofit/>
              </a:bodyPr>
              <a:lstStyle/>
              <a:p>
                <a:pPr algn="ctr"/>
                <a:r>
                  <a:rPr lang="ja-JP" altLang="en-US" sz="1100" dirty="0">
                    <a:solidFill>
                      <a:srgbClr val="000000"/>
                    </a:solidFill>
                    <a:latin typeface="Century"/>
                    <a:ea typeface="ＭＳ 明朝"/>
                    <a:cs typeface="Times New Roman"/>
                  </a:rPr>
                  <a:t>ビ</a:t>
                </a:r>
                <a:r>
                  <a:rPr lang="ja-JP" altLang="en-US" sz="1100" dirty="0">
                    <a:solidFill>
                      <a:srgbClr val="000000"/>
                    </a:solidFill>
                    <a:latin typeface="ＭＳ Ｐゴシック"/>
                    <a:ea typeface="Century"/>
                    <a:cs typeface="Times New Roman"/>
                  </a:rPr>
                  <a:t> </a:t>
                </a:r>
                <a:r>
                  <a:rPr lang="ja-JP" altLang="en-US" sz="1100" dirty="0">
                    <a:solidFill>
                      <a:srgbClr val="000000"/>
                    </a:solidFill>
                    <a:latin typeface="Century"/>
                    <a:ea typeface="ＭＳ 明朝"/>
                    <a:cs typeface="Times New Roman"/>
                  </a:rPr>
                  <a:t>ル</a:t>
                </a:r>
                <a:endParaRPr lang="ja-JP" altLang="en-US" sz="1200" dirty="0">
                  <a:latin typeface="ＭＳ Ｐゴシック"/>
                  <a:cs typeface="ＭＳ Ｐゴシック"/>
                </a:endParaRPr>
              </a:p>
            </p:txBody>
          </p:sp>
          <p:sp>
            <p:nvSpPr>
              <p:cNvPr id="103" name="テキスト ボックス 8"/>
              <p:cNvSpPr txBox="1"/>
              <p:nvPr/>
            </p:nvSpPr>
            <p:spPr>
              <a:xfrm>
                <a:off x="2324956" y="952078"/>
                <a:ext cx="1908374" cy="401432"/>
              </a:xfrm>
              <a:prstGeom prst="rect">
                <a:avLst/>
              </a:prstGeom>
              <a:noFill/>
            </p:spPr>
            <p:txBody>
              <a:bodyPr wrap="square" rtlCol="0">
                <a:noAutofit/>
              </a:bodyPr>
              <a:lstStyle/>
              <a:p>
                <a:pPr algn="ctr"/>
                <a:r>
                  <a:rPr lang="ja-JP" altLang="en-US" sz="1100">
                    <a:solidFill>
                      <a:srgbClr val="000000"/>
                    </a:solidFill>
                    <a:latin typeface="Century"/>
                    <a:ea typeface="ＭＳ 明朝"/>
                    <a:cs typeface="Times New Roman"/>
                  </a:rPr>
                  <a:t>滑走路等</a:t>
                </a:r>
                <a:endParaRPr lang="ja-JP" altLang="en-US" sz="1200">
                  <a:latin typeface="ＭＳ Ｐゴシック"/>
                  <a:cs typeface="ＭＳ Ｐゴシック"/>
                </a:endParaRPr>
              </a:p>
            </p:txBody>
          </p:sp>
          <p:sp>
            <p:nvSpPr>
              <p:cNvPr id="104" name="テキスト ボックス 9"/>
              <p:cNvSpPr txBox="1"/>
              <p:nvPr/>
            </p:nvSpPr>
            <p:spPr>
              <a:xfrm>
                <a:off x="2156263" y="1627371"/>
                <a:ext cx="1526511" cy="401431"/>
              </a:xfrm>
              <a:prstGeom prst="rect">
                <a:avLst/>
              </a:prstGeom>
              <a:noFill/>
            </p:spPr>
            <p:txBody>
              <a:bodyPr wrap="square" rtlCol="0">
                <a:noAutofit/>
              </a:bodyPr>
              <a:lstStyle/>
              <a:p>
                <a:pPr algn="ctr"/>
                <a:r>
                  <a:rPr lang="ja-JP" altLang="en-US" sz="1100" dirty="0">
                    <a:solidFill>
                      <a:srgbClr val="000000"/>
                    </a:solidFill>
                    <a:latin typeface="Century"/>
                    <a:ea typeface="ＭＳ 明朝"/>
                    <a:cs typeface="Times New Roman"/>
                  </a:rPr>
                  <a:t>土　　地</a:t>
                </a:r>
                <a:endParaRPr lang="ja-JP" altLang="en-US" sz="1200" dirty="0">
                  <a:latin typeface="ＭＳ Ｐゴシック"/>
                  <a:cs typeface="ＭＳ Ｐゴシック"/>
                </a:endParaRPr>
              </a:p>
            </p:txBody>
          </p:sp>
          <p:sp>
            <p:nvSpPr>
              <p:cNvPr id="105" name="正方形/長方形 104"/>
              <p:cNvSpPr/>
              <p:nvPr/>
            </p:nvSpPr>
            <p:spPr>
              <a:xfrm>
                <a:off x="1660597" y="2716498"/>
                <a:ext cx="1353803" cy="525536"/>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sp>
            <p:nvSpPr>
              <p:cNvPr id="106" name="正方形/長方形 105"/>
              <p:cNvSpPr/>
              <p:nvPr/>
            </p:nvSpPr>
            <p:spPr>
              <a:xfrm>
                <a:off x="1660597" y="3357968"/>
                <a:ext cx="2426285" cy="360218"/>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sp>
            <p:nvSpPr>
              <p:cNvPr id="107" name="テキスト ボックス 12"/>
              <p:cNvSpPr txBox="1"/>
              <p:nvPr/>
            </p:nvSpPr>
            <p:spPr>
              <a:xfrm>
                <a:off x="3380615" y="2691106"/>
                <a:ext cx="648895" cy="657793"/>
              </a:xfrm>
              <a:prstGeom prst="rect">
                <a:avLst/>
              </a:prstGeom>
              <a:noFill/>
            </p:spPr>
            <p:txBody>
              <a:bodyPr vert="eaVert" wrap="square" rtlCol="0">
                <a:noAutofit/>
              </a:bodyPr>
              <a:lstStyle/>
              <a:p>
                <a:pPr algn="ctr"/>
                <a:r>
                  <a:rPr lang="ja-JP" altLang="en-US" sz="1100" dirty="0" smtClean="0">
                    <a:solidFill>
                      <a:srgbClr val="000000"/>
                    </a:solidFill>
                    <a:latin typeface="Century"/>
                    <a:ea typeface="ＭＳ 明朝"/>
                    <a:cs typeface="Times New Roman"/>
                  </a:rPr>
                  <a:t>ビル</a:t>
                </a:r>
                <a:endParaRPr lang="ja-JP" altLang="en-US" sz="1200" dirty="0">
                  <a:latin typeface="ＭＳ Ｐゴシック"/>
                  <a:cs typeface="ＭＳ Ｐゴシック"/>
                </a:endParaRPr>
              </a:p>
            </p:txBody>
          </p:sp>
          <p:sp>
            <p:nvSpPr>
              <p:cNvPr id="108" name="テキスト ボックス 13"/>
              <p:cNvSpPr txBox="1"/>
              <p:nvPr/>
            </p:nvSpPr>
            <p:spPr>
              <a:xfrm>
                <a:off x="1490425" y="2746927"/>
                <a:ext cx="1716502" cy="401431"/>
              </a:xfrm>
              <a:prstGeom prst="rect">
                <a:avLst/>
              </a:prstGeom>
              <a:noFill/>
            </p:spPr>
            <p:txBody>
              <a:bodyPr wrap="square" rtlCol="0">
                <a:noAutofit/>
              </a:bodyPr>
              <a:lstStyle/>
              <a:p>
                <a:pPr algn="ctr"/>
                <a:r>
                  <a:rPr lang="ja-JP" altLang="en-US" sz="1100">
                    <a:solidFill>
                      <a:srgbClr val="000000"/>
                    </a:solidFill>
                    <a:latin typeface="Century"/>
                    <a:ea typeface="ＭＳ 明朝"/>
                    <a:cs typeface="Times New Roman"/>
                  </a:rPr>
                  <a:t>滑走路等</a:t>
                </a:r>
                <a:endParaRPr lang="ja-JP" altLang="en-US" sz="1200">
                  <a:latin typeface="ＭＳ Ｐゴシック"/>
                  <a:cs typeface="ＭＳ Ｐゴシック"/>
                </a:endParaRPr>
              </a:p>
            </p:txBody>
          </p:sp>
          <p:sp>
            <p:nvSpPr>
              <p:cNvPr id="109" name="テキスト ボックス 14"/>
              <p:cNvSpPr txBox="1"/>
              <p:nvPr/>
            </p:nvSpPr>
            <p:spPr>
              <a:xfrm>
                <a:off x="2170462" y="3317431"/>
                <a:ext cx="1586706" cy="401431"/>
              </a:xfrm>
              <a:prstGeom prst="rect">
                <a:avLst/>
              </a:prstGeom>
              <a:noFill/>
            </p:spPr>
            <p:txBody>
              <a:bodyPr wrap="square" rtlCol="0">
                <a:noAutofit/>
              </a:bodyPr>
              <a:lstStyle/>
              <a:p>
                <a:pPr algn="ctr"/>
                <a:r>
                  <a:rPr lang="ja-JP" altLang="en-US" sz="1100" dirty="0">
                    <a:solidFill>
                      <a:srgbClr val="000000"/>
                    </a:solidFill>
                    <a:latin typeface="Century"/>
                    <a:ea typeface="ＭＳ 明朝"/>
                    <a:cs typeface="Times New Roman"/>
                  </a:rPr>
                  <a:t>土　　地</a:t>
                </a:r>
                <a:endParaRPr lang="ja-JP" altLang="en-US" sz="1200" dirty="0">
                  <a:latin typeface="ＭＳ Ｐゴシック"/>
                  <a:cs typeface="ＭＳ Ｐゴシック"/>
                </a:endParaRPr>
              </a:p>
            </p:txBody>
          </p:sp>
          <p:sp>
            <p:nvSpPr>
              <p:cNvPr id="110" name="正方形/長方形 109"/>
              <p:cNvSpPr/>
              <p:nvPr/>
            </p:nvSpPr>
            <p:spPr>
              <a:xfrm>
                <a:off x="1457198" y="745855"/>
                <a:ext cx="792087" cy="719424"/>
              </a:xfrm>
              <a:prstGeom prst="rect">
                <a:avLst/>
              </a:prstGeom>
              <a:noFill/>
              <a:ln w="19050" cap="flat" cmpd="sng" algn="ctr">
                <a:solidFill>
                  <a:srgbClr val="FF0000"/>
                </a:solidFill>
                <a:prstDash val="solid"/>
              </a:ln>
              <a:effectLst/>
            </p:spPr>
            <p:txBody>
              <a:bodyPr rtlCol="0" anchor="ctr"/>
              <a:lstStyle/>
              <a:p>
                <a:endParaRPr lang="ja-JP" altLang="en-US"/>
              </a:p>
            </p:txBody>
          </p:sp>
          <p:cxnSp>
            <p:nvCxnSpPr>
              <p:cNvPr id="111" name="直線コネクタ 110"/>
              <p:cNvCxnSpPr/>
              <p:nvPr/>
            </p:nvCxnSpPr>
            <p:spPr>
              <a:xfrm>
                <a:off x="2388897" y="1919393"/>
                <a:ext cx="0" cy="0"/>
              </a:xfrm>
              <a:prstGeom prst="line">
                <a:avLst/>
              </a:prstGeom>
              <a:noFill/>
              <a:ln w="9525" cap="flat" cmpd="sng" algn="ctr">
                <a:solidFill>
                  <a:srgbClr val="4F81BD">
                    <a:shade val="95000"/>
                    <a:satMod val="105000"/>
                  </a:srgbClr>
                </a:solidFill>
                <a:prstDash val="solid"/>
              </a:ln>
              <a:effectLst/>
            </p:spPr>
          </p:cxnSp>
          <p:cxnSp>
            <p:nvCxnSpPr>
              <p:cNvPr id="112" name="直線コネクタ 111"/>
              <p:cNvCxnSpPr/>
              <p:nvPr/>
            </p:nvCxnSpPr>
            <p:spPr>
              <a:xfrm>
                <a:off x="1524801" y="1573652"/>
                <a:ext cx="0" cy="524611"/>
              </a:xfrm>
              <a:prstGeom prst="line">
                <a:avLst/>
              </a:prstGeom>
              <a:noFill/>
              <a:ln w="38100" cap="flat" cmpd="sng" algn="ctr">
                <a:solidFill>
                  <a:srgbClr val="0070C0"/>
                </a:solidFill>
                <a:prstDash val="solid"/>
              </a:ln>
              <a:effectLst/>
            </p:spPr>
          </p:cxnSp>
          <p:cxnSp>
            <p:nvCxnSpPr>
              <p:cNvPr id="113" name="直線コネクタ 112"/>
              <p:cNvCxnSpPr/>
              <p:nvPr/>
            </p:nvCxnSpPr>
            <p:spPr>
              <a:xfrm>
                <a:off x="1491409" y="1553940"/>
                <a:ext cx="879303" cy="0"/>
              </a:xfrm>
              <a:prstGeom prst="line">
                <a:avLst/>
              </a:prstGeom>
              <a:noFill/>
              <a:ln w="38100" cap="flat" cmpd="sng" algn="ctr">
                <a:solidFill>
                  <a:srgbClr val="0070C0"/>
                </a:solidFill>
                <a:prstDash val="solid"/>
              </a:ln>
              <a:effectLst/>
            </p:spPr>
          </p:cxnSp>
          <p:cxnSp>
            <p:nvCxnSpPr>
              <p:cNvPr id="114" name="直線コネクタ 113"/>
              <p:cNvCxnSpPr/>
              <p:nvPr/>
            </p:nvCxnSpPr>
            <p:spPr>
              <a:xfrm flipV="1">
                <a:off x="2388897" y="731758"/>
                <a:ext cx="0" cy="910986"/>
              </a:xfrm>
              <a:prstGeom prst="line">
                <a:avLst/>
              </a:prstGeom>
              <a:noFill/>
              <a:ln w="38100" cap="flat" cmpd="sng" algn="ctr">
                <a:solidFill>
                  <a:srgbClr val="0070C0"/>
                </a:solidFill>
                <a:prstDash val="solid"/>
              </a:ln>
              <a:effectLst/>
            </p:spPr>
          </p:cxnSp>
          <p:cxnSp>
            <p:nvCxnSpPr>
              <p:cNvPr id="115" name="直線コネクタ 114"/>
              <p:cNvCxnSpPr/>
              <p:nvPr/>
            </p:nvCxnSpPr>
            <p:spPr>
              <a:xfrm flipV="1">
                <a:off x="1537974" y="2089282"/>
                <a:ext cx="2708527" cy="590"/>
              </a:xfrm>
              <a:prstGeom prst="line">
                <a:avLst/>
              </a:prstGeom>
              <a:noFill/>
              <a:ln w="38100" cap="flat" cmpd="sng" algn="ctr">
                <a:solidFill>
                  <a:srgbClr val="0070C0"/>
                </a:solidFill>
                <a:prstDash val="solid"/>
              </a:ln>
              <a:effectLst/>
            </p:spPr>
          </p:cxnSp>
          <p:sp>
            <p:nvSpPr>
              <p:cNvPr id="116" name="正方形/長方形 115"/>
              <p:cNvSpPr/>
              <p:nvPr/>
            </p:nvSpPr>
            <p:spPr>
              <a:xfrm>
                <a:off x="1454915" y="2572355"/>
                <a:ext cx="2835956" cy="1276594"/>
              </a:xfrm>
              <a:prstGeom prst="rect">
                <a:avLst/>
              </a:prstGeom>
              <a:noFill/>
              <a:ln w="28575" cap="flat" cmpd="sng" algn="ctr">
                <a:solidFill>
                  <a:srgbClr val="0070C0"/>
                </a:solidFill>
                <a:prstDash val="solid"/>
              </a:ln>
              <a:effectLst/>
            </p:spPr>
            <p:txBody>
              <a:bodyPr rtlCol="0" anchor="ctr"/>
              <a:lstStyle/>
              <a:p>
                <a:endParaRPr lang="ja-JP" altLang="en-US"/>
              </a:p>
            </p:txBody>
          </p:sp>
          <p:sp>
            <p:nvSpPr>
              <p:cNvPr id="117" name="テキスト ボックス 34"/>
              <p:cNvSpPr txBox="1"/>
              <p:nvPr/>
            </p:nvSpPr>
            <p:spPr>
              <a:xfrm>
                <a:off x="2224843" y="2376167"/>
                <a:ext cx="1470862" cy="337306"/>
              </a:xfrm>
              <a:prstGeom prst="rect">
                <a:avLst/>
              </a:prstGeom>
              <a:solidFill>
                <a:schemeClr val="bg1"/>
              </a:solidFill>
            </p:spPr>
            <p:txBody>
              <a:bodyPr wrap="square" rtlCol="0">
                <a:noAutofit/>
              </a:bodyPr>
              <a:lstStyle/>
              <a:p>
                <a:pPr algn="ctr"/>
                <a:r>
                  <a:rPr lang="ja-JP" altLang="en-US" sz="1100" b="1" dirty="0">
                    <a:solidFill>
                      <a:srgbClr val="000000"/>
                    </a:solidFill>
                    <a:latin typeface="Century"/>
                    <a:ea typeface="ＭＳ 明朝"/>
                    <a:cs typeface="Times New Roman"/>
                  </a:rPr>
                  <a:t>関空会社</a:t>
                </a:r>
                <a:endParaRPr lang="ja-JP" altLang="en-US" sz="1200" dirty="0">
                  <a:latin typeface="ＭＳ Ｐゴシック"/>
                  <a:cs typeface="ＭＳ Ｐゴシック"/>
                </a:endParaRPr>
              </a:p>
            </p:txBody>
          </p:sp>
          <p:sp>
            <p:nvSpPr>
              <p:cNvPr id="118" name="正方形/長方形 117"/>
              <p:cNvSpPr/>
              <p:nvPr/>
            </p:nvSpPr>
            <p:spPr>
              <a:xfrm>
                <a:off x="3491682" y="2670811"/>
                <a:ext cx="485355" cy="610945"/>
              </a:xfrm>
              <a:prstGeom prst="rect">
                <a:avLst/>
              </a:prstGeom>
              <a:noFill/>
              <a:ln w="25400" cap="flat" cmpd="sng" algn="ctr">
                <a:solidFill>
                  <a:srgbClr val="9BBB59">
                    <a:lumMod val="75000"/>
                  </a:srgbClr>
                </a:solidFill>
                <a:prstDash val="solid"/>
              </a:ln>
              <a:effectLst/>
            </p:spPr>
            <p:txBody>
              <a:bodyPr rtlCol="0" anchor="ctr"/>
              <a:lstStyle/>
              <a:p>
                <a:endParaRPr lang="ja-JP" altLang="en-US"/>
              </a:p>
            </p:txBody>
          </p:sp>
          <p:sp>
            <p:nvSpPr>
              <p:cNvPr id="119" name="テキスト ボックス 37"/>
              <p:cNvSpPr txBox="1"/>
              <p:nvPr/>
            </p:nvSpPr>
            <p:spPr>
              <a:xfrm>
                <a:off x="2151270" y="184854"/>
                <a:ext cx="1987651" cy="401431"/>
              </a:xfrm>
              <a:prstGeom prst="rect">
                <a:avLst/>
              </a:prstGeom>
              <a:noFill/>
            </p:spPr>
            <p:txBody>
              <a:bodyPr wrap="square" rtlCol="0">
                <a:noAutofit/>
              </a:bodyPr>
              <a:lstStyle/>
              <a:p>
                <a:r>
                  <a:rPr lang="en-US" altLang="ja-JP" sz="1100" b="1" dirty="0">
                    <a:solidFill>
                      <a:srgbClr val="000000"/>
                    </a:solidFill>
                    <a:latin typeface="Century"/>
                    <a:ea typeface="ＭＳ 明朝"/>
                    <a:cs typeface="Times New Roman"/>
                  </a:rPr>
                  <a:t>〔</a:t>
                </a:r>
                <a:r>
                  <a:rPr lang="ja-JP" altLang="en-US" sz="1100" b="1" dirty="0">
                    <a:solidFill>
                      <a:srgbClr val="000000"/>
                    </a:solidFill>
                    <a:latin typeface="Century"/>
                    <a:ea typeface="ＭＳ 明朝"/>
                    <a:cs typeface="Times New Roman"/>
                  </a:rPr>
                  <a:t>伊丹空港</a:t>
                </a:r>
                <a:r>
                  <a:rPr lang="en-US" altLang="ja-JP" sz="1100" b="1" dirty="0">
                    <a:solidFill>
                      <a:srgbClr val="000000"/>
                    </a:solidFill>
                    <a:latin typeface="Century"/>
                    <a:ea typeface="ＭＳ 明朝"/>
                    <a:cs typeface="Times New Roman"/>
                  </a:rPr>
                  <a:t>〕</a:t>
                </a:r>
                <a:endParaRPr lang="ja-JP" altLang="en-US" sz="1200" dirty="0">
                  <a:latin typeface="ＭＳ Ｐゴシック"/>
                  <a:cs typeface="ＭＳ Ｐゴシック"/>
                </a:endParaRPr>
              </a:p>
            </p:txBody>
          </p:sp>
          <p:sp>
            <p:nvSpPr>
              <p:cNvPr id="120" name="テキスト ボックス 38"/>
              <p:cNvSpPr txBox="1"/>
              <p:nvPr/>
            </p:nvSpPr>
            <p:spPr>
              <a:xfrm>
                <a:off x="2088172" y="2105082"/>
                <a:ext cx="2191417" cy="401431"/>
              </a:xfrm>
              <a:prstGeom prst="rect">
                <a:avLst/>
              </a:prstGeom>
              <a:noFill/>
            </p:spPr>
            <p:txBody>
              <a:bodyPr wrap="square" rtlCol="0">
                <a:noAutofit/>
              </a:bodyPr>
              <a:lstStyle/>
              <a:p>
                <a:r>
                  <a:rPr lang="en-US" altLang="ja-JP" sz="1100" b="1" dirty="0">
                    <a:solidFill>
                      <a:srgbClr val="000000"/>
                    </a:solidFill>
                    <a:latin typeface="Century"/>
                    <a:ea typeface="ＭＳ 明朝"/>
                    <a:cs typeface="Times New Roman"/>
                  </a:rPr>
                  <a:t>〔</a:t>
                </a:r>
                <a:r>
                  <a:rPr lang="ja-JP" altLang="en-US" sz="1100" b="1" dirty="0">
                    <a:solidFill>
                      <a:srgbClr val="000000"/>
                    </a:solidFill>
                    <a:latin typeface="Century"/>
                    <a:ea typeface="ＭＳ 明朝"/>
                    <a:cs typeface="Times New Roman"/>
                  </a:rPr>
                  <a:t>関西空港</a:t>
                </a:r>
                <a:r>
                  <a:rPr lang="en-US" altLang="ja-JP" sz="1100" b="1" dirty="0">
                    <a:solidFill>
                      <a:srgbClr val="000000"/>
                    </a:solidFill>
                    <a:latin typeface="Century"/>
                    <a:ea typeface="ＭＳ 明朝"/>
                    <a:cs typeface="Times New Roman"/>
                  </a:rPr>
                  <a:t>〕</a:t>
                </a:r>
                <a:endParaRPr lang="ja-JP" altLang="en-US" sz="1200" dirty="0">
                  <a:latin typeface="ＭＳ Ｐゴシック"/>
                  <a:cs typeface="ＭＳ Ｐゴシック"/>
                </a:endParaRPr>
              </a:p>
            </p:txBody>
          </p:sp>
          <p:sp>
            <p:nvSpPr>
              <p:cNvPr id="121" name="テキスト ボックス 35"/>
              <p:cNvSpPr txBox="1"/>
              <p:nvPr/>
            </p:nvSpPr>
            <p:spPr>
              <a:xfrm>
                <a:off x="2942843" y="583989"/>
                <a:ext cx="859218" cy="267338"/>
              </a:xfrm>
              <a:prstGeom prst="rect">
                <a:avLst/>
              </a:prstGeom>
              <a:solidFill>
                <a:schemeClr val="bg1"/>
              </a:solidFill>
            </p:spPr>
            <p:txBody>
              <a:bodyPr wrap="square" tIns="0" bIns="0" rtlCol="0">
                <a:noAutofit/>
              </a:bodyPr>
              <a:lstStyle/>
              <a:p>
                <a:pPr algn="ctr"/>
                <a:r>
                  <a:rPr lang="ja-JP" altLang="en-US" sz="1200" b="1" dirty="0">
                    <a:solidFill>
                      <a:srgbClr val="000000"/>
                    </a:solidFill>
                    <a:latin typeface="Century"/>
                    <a:ea typeface="ＭＳ 明朝"/>
                    <a:cs typeface="Times New Roman"/>
                  </a:rPr>
                  <a:t>国</a:t>
                </a:r>
                <a:endParaRPr lang="ja-JP" altLang="en-US" sz="1200" dirty="0">
                  <a:latin typeface="ＭＳ Ｐゴシック"/>
                  <a:cs typeface="ＭＳ Ｐゴシック"/>
                </a:endParaRPr>
              </a:p>
            </p:txBody>
          </p:sp>
        </p:grpSp>
        <p:cxnSp>
          <p:nvCxnSpPr>
            <p:cNvPr id="99" name="直線コネクタ 98"/>
            <p:cNvCxnSpPr/>
            <p:nvPr/>
          </p:nvCxnSpPr>
          <p:spPr>
            <a:xfrm>
              <a:off x="1786057" y="3171901"/>
              <a:ext cx="0" cy="985260"/>
            </a:xfrm>
            <a:prstGeom prst="line">
              <a:avLst/>
            </a:prstGeom>
            <a:noFill/>
            <a:ln w="38100" cap="flat" cmpd="sng" algn="ctr">
              <a:solidFill>
                <a:srgbClr val="0070C0"/>
              </a:solidFill>
              <a:prstDash val="solid"/>
            </a:ln>
            <a:effectLst/>
          </p:spPr>
        </p:cxnSp>
        <p:sp>
          <p:nvSpPr>
            <p:cNvPr id="100" name="テキスト ボックス 35"/>
            <p:cNvSpPr txBox="1"/>
            <p:nvPr/>
          </p:nvSpPr>
          <p:spPr>
            <a:xfrm>
              <a:off x="199192" y="2818206"/>
              <a:ext cx="614742" cy="444500"/>
            </a:xfrm>
            <a:prstGeom prst="rect">
              <a:avLst/>
            </a:prstGeom>
            <a:noFill/>
          </p:spPr>
          <p:txBody>
            <a:bodyPr wrap="square" rtlCol="0">
              <a:noAutofit/>
            </a:bodyPr>
            <a:lstStyle/>
            <a:p>
              <a:pPr>
                <a:lnSpc>
                  <a:spcPts val="1200"/>
                </a:lnSpc>
              </a:pPr>
              <a:r>
                <a:rPr lang="ja-JP" altLang="en-US" sz="700" dirty="0" smtClean="0">
                  <a:latin typeface="ＭＳ 明朝" panose="02020609040205080304" pitchFamily="17" charset="-128"/>
                  <a:ea typeface="ＭＳ 明朝" panose="02020609040205080304" pitchFamily="17" charset="-128"/>
                  <a:cs typeface="ＭＳ Ｐゴシック"/>
                </a:rPr>
                <a:t>大阪空港</a:t>
              </a:r>
              <a:endParaRPr lang="ja-JP" altLang="en-US" sz="700" dirty="0">
                <a:latin typeface="ＭＳ 明朝" panose="02020609040205080304" pitchFamily="17" charset="-128"/>
                <a:ea typeface="ＭＳ 明朝" panose="02020609040205080304" pitchFamily="17" charset="-128"/>
                <a:cs typeface="ＭＳ Ｐゴシック"/>
              </a:endParaRPr>
            </a:p>
            <a:p>
              <a:pPr>
                <a:lnSpc>
                  <a:spcPts val="1200"/>
                </a:lnSpc>
              </a:pPr>
              <a:r>
                <a:rPr lang="ja-JP" altLang="en-US" sz="700" b="1" dirty="0" smtClean="0">
                  <a:latin typeface="ＭＳ 明朝" panose="02020609040205080304" pitchFamily="17" charset="-128"/>
                  <a:ea typeface="ＭＳ 明朝" panose="02020609040205080304" pitchFamily="17" charset="-128"/>
                  <a:cs typeface="Times New Roman"/>
                </a:rPr>
                <a:t>ﾀｰﾐﾅﾙ</a:t>
              </a:r>
              <a:r>
                <a:rPr lang="en-US" altLang="ja-JP" sz="700" b="1" dirty="0" smtClean="0">
                  <a:latin typeface="ＭＳ 明朝" panose="02020609040205080304" pitchFamily="17" charset="-128"/>
                  <a:ea typeface="ＭＳ 明朝" panose="02020609040205080304" pitchFamily="17" charset="-128"/>
                  <a:cs typeface="Times New Roman"/>
                </a:rPr>
                <a:t>(</a:t>
              </a:r>
              <a:r>
                <a:rPr lang="ja-JP" altLang="en-US" sz="700" b="1" dirty="0" smtClean="0">
                  <a:latin typeface="ＭＳ 明朝" panose="02020609040205080304" pitchFamily="17" charset="-128"/>
                  <a:ea typeface="ＭＳ 明朝" panose="02020609040205080304" pitchFamily="17" charset="-128"/>
                  <a:cs typeface="Times New Roman"/>
                </a:rPr>
                <a:t>株</a:t>
              </a:r>
              <a:r>
                <a:rPr lang="en-US" altLang="ja-JP" sz="700" b="1" dirty="0" smtClean="0">
                  <a:latin typeface="ＭＳ 明朝" panose="02020609040205080304" pitchFamily="17" charset="-128"/>
                  <a:ea typeface="ＭＳ 明朝" panose="02020609040205080304" pitchFamily="17" charset="-128"/>
                  <a:cs typeface="Times New Roman"/>
                </a:rPr>
                <a:t>)</a:t>
              </a:r>
              <a:endParaRPr lang="ja-JP" altLang="en-US" sz="1050" dirty="0">
                <a:latin typeface="ＭＳ 明朝" panose="02020609040205080304" pitchFamily="17" charset="-128"/>
                <a:ea typeface="ＭＳ 明朝" panose="02020609040205080304" pitchFamily="17" charset="-128"/>
                <a:cs typeface="ＭＳ Ｐゴシック"/>
              </a:endParaRPr>
            </a:p>
          </p:txBody>
        </p:sp>
      </p:grpSp>
      <p:grpSp>
        <p:nvGrpSpPr>
          <p:cNvPr id="125" name="グループ化 124"/>
          <p:cNvGrpSpPr>
            <a:grpSpLocks noChangeAspect="1"/>
          </p:cNvGrpSpPr>
          <p:nvPr/>
        </p:nvGrpSpPr>
        <p:grpSpPr>
          <a:xfrm>
            <a:off x="4576375" y="1853040"/>
            <a:ext cx="4567625" cy="3116022"/>
            <a:chOff x="4846970" y="2297395"/>
            <a:chExt cx="4152386" cy="2832749"/>
          </a:xfrm>
        </p:grpSpPr>
        <p:sp>
          <p:nvSpPr>
            <p:cNvPr id="126" name="テキスト ボックス 125"/>
            <p:cNvSpPr txBox="1">
              <a:spLocks noChangeAspect="1"/>
            </p:cNvSpPr>
            <p:nvPr/>
          </p:nvSpPr>
          <p:spPr>
            <a:xfrm>
              <a:off x="4846970" y="4892317"/>
              <a:ext cx="4152386" cy="237827"/>
            </a:xfrm>
            <a:prstGeom prst="rect">
              <a:avLst/>
            </a:prstGeom>
            <a:noFill/>
          </p:spPr>
          <p:txBody>
            <a:bodyPr wrap="square" rtlCol="0">
              <a:spAutoFit/>
            </a:bodyPr>
            <a:lstStyle/>
            <a:p>
              <a:pPr indent="177800" algn="just">
                <a:spcBef>
                  <a:spcPts val="600"/>
                </a:spcBef>
              </a:pPr>
              <a:r>
                <a:rPr lang="ja-JP" altLang="en-US" sz="1050" dirty="0"/>
                <a:t>（</a:t>
              </a:r>
              <a:r>
                <a:rPr lang="en-US" altLang="ja-JP" sz="1050" dirty="0"/>
                <a:t>2018</a:t>
              </a:r>
              <a:r>
                <a:rPr lang="ja-JP" altLang="en-US" sz="1050" dirty="0"/>
                <a:t>年</a:t>
              </a:r>
              <a:r>
                <a:rPr lang="en-US" altLang="ja-JP" sz="1050" dirty="0"/>
                <a:t>4</a:t>
              </a:r>
              <a:r>
                <a:rPr lang="ja-JP" altLang="en-US" sz="1050" dirty="0"/>
                <a:t>月からは神戸空港を</a:t>
              </a:r>
              <a:r>
                <a:rPr lang="ja-JP" altLang="en-US" sz="1050" dirty="0" smtClean="0"/>
                <a:t>含めた</a:t>
              </a:r>
              <a:r>
                <a:rPr lang="en-US" altLang="ja-JP" sz="1050" dirty="0" smtClean="0"/>
                <a:t>3</a:t>
              </a:r>
              <a:r>
                <a:rPr lang="ja-JP" altLang="en-US" sz="1050" dirty="0"/>
                <a:t>空港の一体運営が実現）</a:t>
              </a:r>
              <a:endParaRPr lang="en-US" altLang="ja-JP" sz="1050" dirty="0"/>
            </a:p>
          </p:txBody>
        </p:sp>
        <p:sp>
          <p:nvSpPr>
            <p:cNvPr id="127" name="テキスト ボックス 126"/>
            <p:cNvSpPr txBox="1">
              <a:spLocks noChangeArrowheads="1"/>
            </p:cNvSpPr>
            <p:nvPr/>
          </p:nvSpPr>
          <p:spPr bwMode="auto">
            <a:xfrm>
              <a:off x="6053954" y="2482741"/>
              <a:ext cx="1513379" cy="20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400" fontAlgn="base">
                <a:spcBef>
                  <a:spcPct val="0"/>
                </a:spcBef>
                <a:spcAft>
                  <a:spcPct val="0"/>
                </a:spcAft>
              </a:pPr>
              <a:r>
                <a:rPr lang="ja-JP" altLang="ja-JP" sz="900" dirty="0">
                  <a:solidFill>
                    <a:srgbClr val="000000"/>
                  </a:solidFill>
                  <a:latin typeface="ＭＳ 明朝" pitchFamily="17" charset="-128"/>
                  <a:ea typeface="ＭＳ 明朝" pitchFamily="17" charset="-128"/>
                  <a:cs typeface="Times New Roman" pitchFamily="18" charset="0"/>
                </a:rPr>
                <a:t>（国１００％出資）</a:t>
              </a:r>
              <a:endParaRPr lang="ja-JP" altLang="ja-JP" sz="1800" dirty="0">
                <a:latin typeface="Arial" pitchFamily="34" charset="0"/>
                <a:ea typeface="ＭＳ Ｐゴシック" pitchFamily="50" charset="-128"/>
                <a:cs typeface="ＭＳ Ｐゴシック" pitchFamily="50" charset="-128"/>
              </a:endParaRPr>
            </a:p>
          </p:txBody>
        </p:sp>
        <p:sp>
          <p:nvSpPr>
            <p:cNvPr id="128" name="テキスト ボックス 7"/>
            <p:cNvSpPr txBox="1">
              <a:spLocks noChangeArrowheads="1"/>
            </p:cNvSpPr>
            <p:nvPr/>
          </p:nvSpPr>
          <p:spPr bwMode="auto">
            <a:xfrm>
              <a:off x="5170739" y="2830062"/>
              <a:ext cx="3492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dirty="0">
                  <a:solidFill>
                    <a:srgbClr val="000000"/>
                  </a:solidFill>
                  <a:latin typeface="ＭＳ 明朝" pitchFamily="17" charset="-128"/>
                  <a:ea typeface="ＭＳ 明朝" pitchFamily="17" charset="-128"/>
                  <a:cs typeface="Times New Roman" pitchFamily="18" charset="0"/>
                </a:rPr>
                <a:t>ビ　ル</a:t>
              </a:r>
              <a:endParaRPr lang="ja-JP" altLang="ja-JP" sz="1800" dirty="0">
                <a:latin typeface="Arial" pitchFamily="34" charset="0"/>
                <a:ea typeface="ＭＳ Ｐゴシック" pitchFamily="50" charset="-128"/>
                <a:cs typeface="ＭＳ Ｐゴシック" pitchFamily="50" charset="-128"/>
              </a:endParaRPr>
            </a:p>
          </p:txBody>
        </p:sp>
        <p:sp>
          <p:nvSpPr>
            <p:cNvPr id="129" name="テキスト ボックス 8"/>
            <p:cNvSpPr txBox="1">
              <a:spLocks noChangeArrowheads="1"/>
            </p:cNvSpPr>
            <p:nvPr/>
          </p:nvSpPr>
          <p:spPr bwMode="auto">
            <a:xfrm>
              <a:off x="5656036" y="2932026"/>
              <a:ext cx="933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dirty="0">
                  <a:solidFill>
                    <a:srgbClr val="000000"/>
                  </a:solidFill>
                  <a:latin typeface="ＭＳ 明朝" pitchFamily="17" charset="-128"/>
                  <a:ea typeface="ＭＳ 明朝" pitchFamily="17" charset="-128"/>
                  <a:cs typeface="Times New Roman" pitchFamily="18" charset="0"/>
                </a:rPr>
                <a:t>滑走路等</a:t>
              </a:r>
              <a:endParaRPr lang="ja-JP" altLang="ja-JP" sz="1800" dirty="0">
                <a:latin typeface="Arial" pitchFamily="34" charset="0"/>
                <a:ea typeface="ＭＳ Ｐゴシック" pitchFamily="50" charset="-128"/>
                <a:cs typeface="ＭＳ Ｐゴシック" pitchFamily="50" charset="-128"/>
              </a:endParaRPr>
            </a:p>
          </p:txBody>
        </p:sp>
        <p:sp>
          <p:nvSpPr>
            <p:cNvPr id="130" name="テキスト ボックス 9"/>
            <p:cNvSpPr txBox="1">
              <a:spLocks noChangeArrowheads="1"/>
            </p:cNvSpPr>
            <p:nvPr/>
          </p:nvSpPr>
          <p:spPr bwMode="auto">
            <a:xfrm>
              <a:off x="5432929" y="3674106"/>
              <a:ext cx="747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dirty="0">
                  <a:solidFill>
                    <a:srgbClr val="000000"/>
                  </a:solidFill>
                  <a:latin typeface="ＭＳ 明朝" pitchFamily="17" charset="-128"/>
                  <a:ea typeface="ＭＳ 明朝" pitchFamily="17" charset="-128"/>
                  <a:cs typeface="Times New Roman" pitchFamily="18" charset="0"/>
                </a:rPr>
                <a:t>土　　地</a:t>
              </a:r>
              <a:endParaRPr lang="ja-JP" altLang="ja-JP" sz="1800" dirty="0">
                <a:latin typeface="Arial" pitchFamily="34" charset="0"/>
                <a:ea typeface="ＭＳ Ｐゴシック" pitchFamily="50" charset="-128"/>
                <a:cs typeface="ＭＳ Ｐゴシック" pitchFamily="50" charset="-128"/>
              </a:endParaRPr>
            </a:p>
          </p:txBody>
        </p:sp>
        <p:sp>
          <p:nvSpPr>
            <p:cNvPr id="131" name="テキスト ボックス 12"/>
            <p:cNvSpPr txBox="1">
              <a:spLocks noChangeArrowheads="1"/>
            </p:cNvSpPr>
            <p:nvPr/>
          </p:nvSpPr>
          <p:spPr bwMode="auto">
            <a:xfrm>
              <a:off x="7653191" y="2872657"/>
              <a:ext cx="3778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a:solidFill>
                    <a:srgbClr val="000000"/>
                  </a:solidFill>
                  <a:latin typeface="ＭＳ 明朝" pitchFamily="17" charset="-128"/>
                  <a:ea typeface="ＭＳ 明朝" pitchFamily="17" charset="-128"/>
                  <a:cs typeface="Times New Roman" pitchFamily="18" charset="0"/>
                </a:rPr>
                <a:t>ビ　ル</a:t>
              </a:r>
              <a:endParaRPr lang="ja-JP" altLang="ja-JP" sz="1800">
                <a:latin typeface="Arial" pitchFamily="34" charset="0"/>
                <a:ea typeface="ＭＳ Ｐゴシック" pitchFamily="50" charset="-128"/>
                <a:cs typeface="ＭＳ Ｐゴシック" pitchFamily="50" charset="-128"/>
              </a:endParaRPr>
            </a:p>
          </p:txBody>
        </p:sp>
        <p:sp>
          <p:nvSpPr>
            <p:cNvPr id="132" name="テキスト ボックス 13"/>
            <p:cNvSpPr txBox="1">
              <a:spLocks noChangeArrowheads="1"/>
            </p:cNvSpPr>
            <p:nvPr/>
          </p:nvSpPr>
          <p:spPr bwMode="auto">
            <a:xfrm>
              <a:off x="6742943" y="2948943"/>
              <a:ext cx="839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dirty="0">
                  <a:solidFill>
                    <a:srgbClr val="000000"/>
                  </a:solidFill>
                  <a:latin typeface="ＭＳ 明朝" pitchFamily="17" charset="-128"/>
                  <a:ea typeface="ＭＳ 明朝" pitchFamily="17" charset="-128"/>
                  <a:cs typeface="Times New Roman" pitchFamily="18" charset="0"/>
                </a:rPr>
                <a:t>滑走路等</a:t>
              </a:r>
              <a:endParaRPr lang="ja-JP" altLang="ja-JP" sz="1800" dirty="0">
                <a:latin typeface="Arial" pitchFamily="34" charset="0"/>
                <a:ea typeface="ＭＳ Ｐゴシック" pitchFamily="50" charset="-128"/>
                <a:cs typeface="ＭＳ Ｐゴシック" pitchFamily="50" charset="-128"/>
              </a:endParaRPr>
            </a:p>
          </p:txBody>
        </p:sp>
        <p:sp>
          <p:nvSpPr>
            <p:cNvPr id="133" name="テキスト ボックス 18"/>
            <p:cNvSpPr txBox="1">
              <a:spLocks noChangeArrowheads="1"/>
            </p:cNvSpPr>
            <p:nvPr/>
          </p:nvSpPr>
          <p:spPr bwMode="auto">
            <a:xfrm>
              <a:off x="6703437" y="3593583"/>
              <a:ext cx="708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b="1" dirty="0">
                  <a:solidFill>
                    <a:srgbClr val="000000"/>
                  </a:solidFill>
                  <a:latin typeface="ＭＳ 明朝" pitchFamily="17" charset="-128"/>
                  <a:ea typeface="ＭＳ 明朝" pitchFamily="17" charset="-128"/>
                  <a:cs typeface="Times New Roman" pitchFamily="18" charset="0"/>
                </a:rPr>
                <a:t>貸付け</a:t>
              </a:r>
              <a:endParaRPr lang="ja-JP" altLang="ja-JP" sz="1800" dirty="0">
                <a:latin typeface="Arial" pitchFamily="34" charset="0"/>
                <a:ea typeface="ＭＳ Ｐゴシック" pitchFamily="50" charset="-128"/>
                <a:cs typeface="ＭＳ Ｐゴシック" pitchFamily="50" charset="-128"/>
              </a:endParaRPr>
            </a:p>
          </p:txBody>
        </p:sp>
        <p:sp>
          <p:nvSpPr>
            <p:cNvPr id="134" name="テキスト ボックス 20"/>
            <p:cNvSpPr txBox="1">
              <a:spLocks noChangeArrowheads="1"/>
            </p:cNvSpPr>
            <p:nvPr/>
          </p:nvSpPr>
          <p:spPr bwMode="auto">
            <a:xfrm>
              <a:off x="7757674" y="3614062"/>
              <a:ext cx="5159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ja-JP" altLang="ja-JP" sz="1100" b="1" dirty="0">
                  <a:solidFill>
                    <a:srgbClr val="000000"/>
                  </a:solidFill>
                  <a:latin typeface="ＭＳ 明朝" pitchFamily="17" charset="-128"/>
                  <a:ea typeface="ＭＳ 明朝" pitchFamily="17" charset="-128"/>
                  <a:cs typeface="Times New Roman" pitchFamily="18" charset="0"/>
                </a:rPr>
                <a:t>地代</a:t>
              </a:r>
              <a:endParaRPr lang="ja-JP" altLang="ja-JP" sz="1800" dirty="0">
                <a:latin typeface="Arial" pitchFamily="34" charset="0"/>
                <a:ea typeface="ＭＳ Ｐゴシック" pitchFamily="50" charset="-128"/>
                <a:cs typeface="ＭＳ Ｐゴシック" pitchFamily="50" charset="-128"/>
              </a:endParaRPr>
            </a:p>
          </p:txBody>
        </p:sp>
        <p:sp>
          <p:nvSpPr>
            <p:cNvPr id="135" name="テキスト ボックス 37"/>
            <p:cNvSpPr txBox="1">
              <a:spLocks noChangeArrowheads="1"/>
            </p:cNvSpPr>
            <p:nvPr/>
          </p:nvSpPr>
          <p:spPr bwMode="auto">
            <a:xfrm>
              <a:off x="5244016" y="2334254"/>
              <a:ext cx="1136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ja-JP" altLang="ja-JP" sz="1100" b="1" dirty="0">
                  <a:solidFill>
                    <a:srgbClr val="000000"/>
                  </a:solidFill>
                  <a:latin typeface="ＭＳ 明朝" pitchFamily="17" charset="-128"/>
                  <a:ea typeface="ＭＳ 明朝" pitchFamily="17" charset="-128"/>
                  <a:cs typeface="Times New Roman" pitchFamily="18" charset="0"/>
                </a:rPr>
                <a:t>〔伊丹空港〕</a:t>
              </a:r>
              <a:endParaRPr lang="ja-JP" altLang="ja-JP" sz="1800" dirty="0">
                <a:latin typeface="Arial" pitchFamily="34" charset="0"/>
                <a:ea typeface="ＭＳ Ｐゴシック" pitchFamily="50" charset="-128"/>
                <a:cs typeface="ＭＳ Ｐゴシック" pitchFamily="50" charset="-128"/>
              </a:endParaRPr>
            </a:p>
          </p:txBody>
        </p:sp>
        <p:sp>
          <p:nvSpPr>
            <p:cNvPr id="136" name="テキスト ボックス 38"/>
            <p:cNvSpPr txBox="1">
              <a:spLocks noChangeArrowheads="1"/>
            </p:cNvSpPr>
            <p:nvPr/>
          </p:nvSpPr>
          <p:spPr bwMode="auto">
            <a:xfrm>
              <a:off x="6979799" y="2297395"/>
              <a:ext cx="1293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ja-JP" altLang="ja-JP" sz="1100" b="1" dirty="0">
                  <a:solidFill>
                    <a:srgbClr val="000000"/>
                  </a:solidFill>
                  <a:latin typeface="ＭＳ 明朝" pitchFamily="17" charset="-128"/>
                  <a:ea typeface="ＭＳ 明朝" pitchFamily="17" charset="-128"/>
                  <a:cs typeface="Times New Roman" pitchFamily="18" charset="0"/>
                </a:rPr>
                <a:t>〔関西空港〕</a:t>
              </a:r>
              <a:endParaRPr lang="ja-JP" altLang="ja-JP" sz="1800" dirty="0">
                <a:latin typeface="Arial" pitchFamily="34" charset="0"/>
                <a:ea typeface="ＭＳ Ｐゴシック" pitchFamily="50" charset="-128"/>
                <a:cs typeface="ＭＳ Ｐゴシック" pitchFamily="50" charset="-128"/>
              </a:endParaRPr>
            </a:p>
          </p:txBody>
        </p:sp>
        <p:grpSp>
          <p:nvGrpSpPr>
            <p:cNvPr id="137" name="グループ化 136"/>
            <p:cNvGrpSpPr/>
            <p:nvPr/>
          </p:nvGrpSpPr>
          <p:grpSpPr>
            <a:xfrm>
              <a:off x="5076228" y="2724156"/>
              <a:ext cx="3472815" cy="2189480"/>
              <a:chOff x="962025" y="5829300"/>
              <a:chExt cx="3472815" cy="2189480"/>
            </a:xfrm>
          </p:grpSpPr>
          <p:cxnSp>
            <p:nvCxnSpPr>
              <p:cNvPr id="140" name="直線コネクタ 139"/>
              <p:cNvCxnSpPr/>
              <p:nvPr/>
            </p:nvCxnSpPr>
            <p:spPr>
              <a:xfrm>
                <a:off x="1727835" y="67659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V="1">
                <a:off x="3354705" y="6663055"/>
                <a:ext cx="0" cy="255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3658870" y="6665595"/>
                <a:ext cx="0" cy="255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3" name="グループ化 142"/>
              <p:cNvGrpSpPr/>
              <p:nvPr/>
            </p:nvGrpSpPr>
            <p:grpSpPr>
              <a:xfrm>
                <a:off x="4063365" y="6372860"/>
                <a:ext cx="371475" cy="894715"/>
                <a:chOff x="7663849" y="1465235"/>
                <a:chExt cx="543489" cy="1494559"/>
              </a:xfrm>
            </p:grpSpPr>
            <p:cxnSp>
              <p:nvCxnSpPr>
                <p:cNvPr id="165" name="直線コネクタ 164"/>
                <p:cNvCxnSpPr/>
                <p:nvPr/>
              </p:nvCxnSpPr>
              <p:spPr>
                <a:xfrm>
                  <a:off x="7882271" y="1465235"/>
                  <a:ext cx="196" cy="1494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H="1">
                  <a:off x="7666636" y="1465235"/>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p:nvPr/>
              </p:nvCxnSpPr>
              <p:spPr>
                <a:xfrm flipH="1">
                  <a:off x="7666636" y="2959794"/>
                  <a:ext cx="2160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テキスト ボックス 42"/>
                <p:cNvSpPr txBox="1"/>
                <p:nvPr/>
              </p:nvSpPr>
              <p:spPr>
                <a:xfrm>
                  <a:off x="7663849" y="1744057"/>
                  <a:ext cx="543489" cy="1008359"/>
                </a:xfrm>
                <a:prstGeom prst="rect">
                  <a:avLst/>
                </a:prstGeom>
                <a:solidFill>
                  <a:schemeClr val="lt1"/>
                </a:solidFill>
                <a:ln>
                  <a:noFill/>
                </a:ln>
              </p:spPr>
              <p:txBody>
                <a:bodyPr vert="eaVert" wrap="square" rtlCol="0">
                  <a:noAutofit/>
                </a:bodyPr>
                <a:lstStyle/>
                <a:p>
                  <a:pPr algn="ctr"/>
                  <a:r>
                    <a:rPr lang="ja-JP" altLang="en-US" sz="900">
                      <a:latin typeface="ＭＳ Ｐゴシック"/>
                      <a:cs typeface="ＭＳ Ｐゴシック"/>
                    </a:rPr>
                    <a:t>連結関係</a:t>
                  </a:r>
                  <a:endParaRPr lang="ja-JP" altLang="en-US" sz="1200">
                    <a:latin typeface="ＭＳ Ｐゴシック"/>
                    <a:cs typeface="ＭＳ Ｐゴシック"/>
                  </a:endParaRPr>
                </a:p>
              </p:txBody>
            </p:sp>
          </p:grpSp>
          <p:cxnSp>
            <p:nvCxnSpPr>
              <p:cNvPr id="144" name="直線コネクタ 143"/>
              <p:cNvCxnSpPr/>
              <p:nvPr/>
            </p:nvCxnSpPr>
            <p:spPr>
              <a:xfrm>
                <a:off x="4054475" y="5829300"/>
                <a:ext cx="0" cy="83883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5" name="グループ化 144"/>
              <p:cNvGrpSpPr/>
              <p:nvPr/>
            </p:nvGrpSpPr>
            <p:grpSpPr>
              <a:xfrm>
                <a:off x="962025" y="5857875"/>
                <a:ext cx="3118485" cy="2160905"/>
                <a:chOff x="-13335" y="0"/>
                <a:chExt cx="3118485" cy="2160925"/>
              </a:xfrm>
            </p:grpSpPr>
            <p:cxnSp>
              <p:nvCxnSpPr>
                <p:cNvPr id="148" name="直線コネクタ 147"/>
                <p:cNvCxnSpPr/>
                <p:nvPr/>
              </p:nvCxnSpPr>
              <p:spPr>
                <a:xfrm>
                  <a:off x="-13335" y="0"/>
                  <a:ext cx="3114675"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9" name="グループ化 148"/>
                <p:cNvGrpSpPr/>
                <p:nvPr/>
              </p:nvGrpSpPr>
              <p:grpSpPr>
                <a:xfrm>
                  <a:off x="133350" y="142876"/>
                  <a:ext cx="1246105" cy="1064260"/>
                  <a:chOff x="1414930" y="938626"/>
                  <a:chExt cx="2545591" cy="1497960"/>
                </a:xfrm>
              </p:grpSpPr>
              <p:sp>
                <p:nvSpPr>
                  <p:cNvPr id="163" name="正方形/長方形 162"/>
                  <p:cNvSpPr/>
                  <p:nvPr/>
                </p:nvSpPr>
                <p:spPr>
                  <a:xfrm>
                    <a:off x="2450097" y="938626"/>
                    <a:ext cx="1485936" cy="54005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4" name="正方形/長方形 163"/>
                  <p:cNvSpPr/>
                  <p:nvPr/>
                </p:nvSpPr>
                <p:spPr>
                  <a:xfrm>
                    <a:off x="1414930" y="2076547"/>
                    <a:ext cx="2545591" cy="36003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50" name="正方形/長方形 149"/>
                <p:cNvSpPr/>
                <p:nvPr/>
              </p:nvSpPr>
              <p:spPr>
                <a:xfrm>
                  <a:off x="1666875" y="152400"/>
                  <a:ext cx="810895" cy="3733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1" name="正方形/長方形 150"/>
                <p:cNvSpPr/>
                <p:nvPr/>
              </p:nvSpPr>
              <p:spPr>
                <a:xfrm>
                  <a:off x="1724025" y="1356879"/>
                  <a:ext cx="1304594" cy="22216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2" name="テキスト ボックス 14"/>
                <p:cNvSpPr txBox="1"/>
                <p:nvPr/>
              </p:nvSpPr>
              <p:spPr>
                <a:xfrm>
                  <a:off x="2009775" y="1309254"/>
                  <a:ext cx="776605" cy="285115"/>
                </a:xfrm>
                <a:prstGeom prst="rect">
                  <a:avLst/>
                </a:prstGeom>
                <a:noFill/>
              </p:spPr>
              <p:txBody>
                <a:bodyPr wrap="square" rtlCol="0">
                  <a:noAutofit/>
                </a:bodyPr>
                <a:lstStyle/>
                <a:p>
                  <a:pPr algn="ctr"/>
                  <a:r>
                    <a:rPr lang="ja-JP" altLang="en-US" sz="1100" dirty="0">
                      <a:solidFill>
                        <a:srgbClr val="000000"/>
                      </a:solidFill>
                      <a:latin typeface="Century"/>
                      <a:ea typeface="ＭＳ 明朝"/>
                      <a:cs typeface="Times New Roman"/>
                    </a:rPr>
                    <a:t>土　　地</a:t>
                  </a:r>
                  <a:endParaRPr lang="ja-JP" altLang="en-US" sz="1200" dirty="0">
                    <a:latin typeface="ＭＳ Ｐゴシック"/>
                    <a:cs typeface="ＭＳ Ｐゴシック"/>
                  </a:endParaRPr>
                </a:p>
              </p:txBody>
            </p:sp>
            <p:sp>
              <p:nvSpPr>
                <p:cNvPr id="153" name="下矢印 152"/>
                <p:cNvSpPr/>
                <p:nvPr/>
              </p:nvSpPr>
              <p:spPr>
                <a:xfrm>
                  <a:off x="209197" y="1327150"/>
                  <a:ext cx="134169" cy="53403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nvGrpSpPr>
                <p:cNvPr id="154" name="グループ化 153"/>
                <p:cNvGrpSpPr/>
                <p:nvPr/>
              </p:nvGrpSpPr>
              <p:grpSpPr>
                <a:xfrm>
                  <a:off x="95160" y="1875693"/>
                  <a:ext cx="2367170" cy="285232"/>
                  <a:chOff x="1198868" y="3375319"/>
                  <a:chExt cx="4834330" cy="401431"/>
                </a:xfrm>
              </p:grpSpPr>
              <p:sp>
                <p:nvSpPr>
                  <p:cNvPr id="161" name="角丸四角形 160"/>
                  <p:cNvSpPr/>
                  <p:nvPr/>
                </p:nvSpPr>
                <p:spPr>
                  <a:xfrm>
                    <a:off x="1198868" y="3400528"/>
                    <a:ext cx="4834330" cy="34195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2" name="テキスト ボックス 44"/>
                  <p:cNvSpPr txBox="1"/>
                  <p:nvPr/>
                </p:nvSpPr>
                <p:spPr>
                  <a:xfrm>
                    <a:off x="1392832" y="3375319"/>
                    <a:ext cx="3443473" cy="401431"/>
                  </a:xfrm>
                  <a:prstGeom prst="rect">
                    <a:avLst/>
                  </a:prstGeom>
                  <a:noFill/>
                </p:spPr>
                <p:txBody>
                  <a:bodyPr wrap="square" rtlCol="0">
                    <a:noAutofit/>
                  </a:bodyPr>
                  <a:lstStyle/>
                  <a:p>
                    <a:pPr algn="ctr"/>
                    <a:r>
                      <a:rPr lang="ja-JP" altLang="en-US" sz="1100" b="1">
                        <a:latin typeface="Century"/>
                        <a:ea typeface="ＭＳ 明朝"/>
                        <a:cs typeface="Times New Roman"/>
                      </a:rPr>
                      <a:t>関西エアポート㈱</a:t>
                    </a:r>
                    <a:endParaRPr lang="ja-JP" altLang="en-US" sz="1200">
                      <a:latin typeface="ＭＳ Ｐゴシック"/>
                      <a:cs typeface="ＭＳ Ｐゴシック"/>
                    </a:endParaRPr>
                  </a:p>
                </p:txBody>
              </p:sp>
            </p:grpSp>
            <p:cxnSp>
              <p:nvCxnSpPr>
                <p:cNvPr id="155" name="直線コネクタ 154"/>
                <p:cNvCxnSpPr/>
                <p:nvPr/>
              </p:nvCxnSpPr>
              <p:spPr>
                <a:xfrm>
                  <a:off x="0" y="0"/>
                  <a:ext cx="1" cy="13144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H="1">
                  <a:off x="1571625" y="819150"/>
                  <a:ext cx="152527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1571625" y="838200"/>
                  <a:ext cx="0" cy="4699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0" y="1295400"/>
                  <a:ext cx="15716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9" name="正方形/長方形 158"/>
                <p:cNvSpPr/>
                <p:nvPr/>
              </p:nvSpPr>
              <p:spPr>
                <a:xfrm>
                  <a:off x="1628775" y="1175905"/>
                  <a:ext cx="1476375" cy="54469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0" name="正方形/長方形 159"/>
                <p:cNvSpPr/>
                <p:nvPr/>
              </p:nvSpPr>
              <p:spPr>
                <a:xfrm>
                  <a:off x="2581275" y="123825"/>
                  <a:ext cx="344805" cy="57531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46" name="上矢印 145"/>
              <p:cNvSpPr/>
              <p:nvPr/>
            </p:nvSpPr>
            <p:spPr>
              <a:xfrm>
                <a:off x="2190750" y="7199630"/>
                <a:ext cx="123825" cy="52324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7" name="正方形/長方形 146"/>
              <p:cNvSpPr/>
              <p:nvPr/>
            </p:nvSpPr>
            <p:spPr>
              <a:xfrm>
                <a:off x="1102995" y="5939790"/>
                <a:ext cx="238125" cy="6515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38" name="Text Box 1"/>
            <p:cNvSpPr txBox="1">
              <a:spLocks noChangeArrowheads="1"/>
            </p:cNvSpPr>
            <p:nvPr/>
          </p:nvSpPr>
          <p:spPr bwMode="auto">
            <a:xfrm>
              <a:off x="6299201" y="4637351"/>
              <a:ext cx="19478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381000" defTabSz="914400" fontAlgn="base">
                <a:spcBef>
                  <a:spcPct val="0"/>
                </a:spcBef>
                <a:spcAft>
                  <a:spcPct val="0"/>
                </a:spcAft>
              </a:pPr>
              <a:r>
                <a:rPr lang="en-US" altLang="ja-JP" sz="1000" dirty="0">
                  <a:latin typeface="Arial" pitchFamily="34" charset="0"/>
                  <a:ea typeface="ＭＳ ゴシック" pitchFamily="49" charset="-128"/>
                  <a:cs typeface="Times New Roman" pitchFamily="18" charset="0"/>
                </a:rPr>
                <a:t>2016</a:t>
              </a:r>
              <a:r>
                <a:rPr lang="ja-JP" altLang="en-US" sz="1000" dirty="0">
                  <a:latin typeface="Arial" pitchFamily="34" charset="0"/>
                  <a:ea typeface="ＭＳ ゴシック" pitchFamily="49" charset="-128"/>
                  <a:cs typeface="Times New Roman" pitchFamily="18" charset="0"/>
                </a:rPr>
                <a:t>年</a:t>
              </a:r>
              <a:r>
                <a:rPr lang="en-US" altLang="ja-JP" sz="1000" dirty="0">
                  <a:latin typeface="Arial" pitchFamily="34" charset="0"/>
                  <a:ea typeface="ＭＳ ゴシック" pitchFamily="49" charset="-128"/>
                  <a:cs typeface="Times New Roman" pitchFamily="18" charset="0"/>
                </a:rPr>
                <a:t>4</a:t>
              </a:r>
              <a:r>
                <a:rPr lang="ja-JP" altLang="en-US" sz="1000" dirty="0">
                  <a:latin typeface="Arial" pitchFamily="34" charset="0"/>
                  <a:ea typeface="ＭＳ ゴシック" pitchFamily="49" charset="-128"/>
                  <a:cs typeface="Times New Roman" pitchFamily="18" charset="0"/>
                </a:rPr>
                <a:t>月～</a:t>
              </a:r>
              <a:endParaRPr lang="ja-JP" altLang="en-US" sz="1800" dirty="0">
                <a:latin typeface="Arial" pitchFamily="34" charset="0"/>
                <a:ea typeface="ＭＳ Ｐゴシック" pitchFamily="50" charset="-128"/>
                <a:cs typeface="ＭＳ Ｐゴシック" pitchFamily="50" charset="-128"/>
              </a:endParaRPr>
            </a:p>
          </p:txBody>
        </p:sp>
        <p:sp>
          <p:nvSpPr>
            <p:cNvPr id="139" name="Rectangle 59"/>
            <p:cNvSpPr>
              <a:spLocks noChangeArrowheads="1"/>
            </p:cNvSpPr>
            <p:nvPr/>
          </p:nvSpPr>
          <p:spPr bwMode="auto">
            <a:xfrm>
              <a:off x="4914366" y="3828840"/>
              <a:ext cx="1704891" cy="95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ja-JP" altLang="ja-JP" sz="800" dirty="0">
                  <a:latin typeface="Arial" pitchFamily="34" charset="0"/>
                  <a:ea typeface="ＭＳ Ｐゴシック" pitchFamily="50" charset="-128"/>
                  <a:cs typeface="ＭＳ Ｐゴシック" pitchFamily="50" charset="-128"/>
                </a:rPr>
                <a:t/>
              </a:r>
              <a:br>
                <a:rPr lang="ja-JP" altLang="ja-JP" sz="800" dirty="0">
                  <a:latin typeface="Arial" pitchFamily="34" charset="0"/>
                  <a:ea typeface="ＭＳ Ｐゴシック" pitchFamily="50" charset="-128"/>
                  <a:cs typeface="ＭＳ Ｐゴシック" pitchFamily="50" charset="-128"/>
                </a:rPr>
              </a:br>
              <a:endParaRPr lang="ja-JP" altLang="ja-JP" sz="1200" dirty="0">
                <a:latin typeface="Arial" pitchFamily="34" charset="0"/>
                <a:ea typeface="ＭＳ Ｐゴシック" pitchFamily="50" charset="-128"/>
                <a:cs typeface="ＭＳ Ｐゴシック" pitchFamily="50" charset="-128"/>
              </a:endParaRPr>
            </a:p>
            <a:p>
              <a:pPr defTabSz="914400" eaLnBrk="0" fontAlgn="base" hangingPunct="0">
                <a:spcBef>
                  <a:spcPct val="0"/>
                </a:spcBef>
                <a:spcAft>
                  <a:spcPct val="0"/>
                </a:spcAft>
              </a:pPr>
              <a:r>
                <a:rPr lang="ja-JP" altLang="ja-JP" sz="1200" dirty="0">
                  <a:latin typeface="ＭＳ ゴシック" pitchFamily="49" charset="-128"/>
                  <a:ea typeface="ＭＳ ゴシック" pitchFamily="49" charset="-128"/>
                  <a:cs typeface="ＭＳ Ｐゴシック" pitchFamily="50" charset="-128"/>
                </a:rPr>
                <a:t>　　　</a:t>
              </a:r>
              <a:r>
                <a:rPr lang="ja-JP" altLang="ja-JP" sz="1000" dirty="0">
                  <a:latin typeface="ＭＳ ゴシック" pitchFamily="49" charset="-128"/>
                  <a:ea typeface="ＭＳ ゴシック" pitchFamily="49" charset="-128"/>
                  <a:cs typeface="ＭＳ Ｐゴシック" pitchFamily="50" charset="-128"/>
                </a:rPr>
                <a:t>運営権設定</a:t>
              </a:r>
              <a:endParaRPr lang="ja-JP" altLang="ja-JP" sz="800" dirty="0">
                <a:latin typeface="Arial" pitchFamily="34" charset="0"/>
                <a:ea typeface="ＭＳ Ｐゴシック" pitchFamily="50" charset="-128"/>
                <a:cs typeface="ＭＳ Ｐゴシック" pitchFamily="50" charset="-128"/>
              </a:endParaRPr>
            </a:p>
            <a:p>
              <a:pPr defTabSz="914400" eaLnBrk="0" fontAlgn="base" hangingPunct="0">
                <a:spcBef>
                  <a:spcPct val="0"/>
                </a:spcBef>
                <a:spcAft>
                  <a:spcPct val="0"/>
                </a:spcAft>
              </a:pPr>
              <a:r>
                <a:rPr lang="ja-JP" altLang="ja-JP" sz="1200" dirty="0">
                  <a:latin typeface="ＭＳ ゴシック" pitchFamily="49" charset="-128"/>
                  <a:ea typeface="ＭＳ ゴシック" pitchFamily="49" charset="-128"/>
                  <a:cs typeface="ＭＳ Ｐゴシック" pitchFamily="50" charset="-128"/>
                </a:rPr>
                <a:t>　　　　</a:t>
              </a:r>
              <a:r>
                <a:rPr lang="ja-JP" altLang="ja-JP" sz="1000" dirty="0">
                  <a:latin typeface="ＭＳ ゴシック" pitchFamily="49" charset="-128"/>
                  <a:ea typeface="ＭＳ ゴシック" pitchFamily="49" charset="-128"/>
                  <a:cs typeface="ＭＳ Ｐゴシック" pitchFamily="50" charset="-128"/>
                </a:rPr>
                <a:t>運営権対価</a:t>
              </a:r>
              <a:endParaRPr lang="ja-JP" altLang="ja-JP" sz="1200" dirty="0">
                <a:latin typeface="Arial" pitchFamily="34" charset="0"/>
                <a:ea typeface="ＭＳ Ｐゴシック" pitchFamily="50" charset="-128"/>
                <a:cs typeface="ＭＳ Ｐゴシック" pitchFamily="50" charset="-128"/>
              </a:endParaRPr>
            </a:p>
            <a:p>
              <a:pPr defTabSz="914400" eaLnBrk="0" fontAlgn="base" hangingPunct="0">
                <a:spcBef>
                  <a:spcPct val="0"/>
                </a:spcBef>
                <a:spcAft>
                  <a:spcPct val="0"/>
                </a:spcAft>
              </a:pPr>
              <a:endParaRPr lang="ja-JP" altLang="ja-JP" sz="1800" dirty="0">
                <a:latin typeface="Arial" pitchFamily="34" charset="0"/>
                <a:ea typeface="ＭＳ Ｐゴシック" pitchFamily="50" charset="-128"/>
                <a:cs typeface="ＭＳ Ｐゴシック" pitchFamily="50" charset="-128"/>
              </a:endParaRPr>
            </a:p>
          </p:txBody>
        </p:sp>
      </p:grpSp>
      <p:sp>
        <p:nvSpPr>
          <p:cNvPr id="169" name="テキスト ボックス 168"/>
          <p:cNvSpPr txBox="1">
            <a:spLocks noChangeAspect="1"/>
          </p:cNvSpPr>
          <p:nvPr/>
        </p:nvSpPr>
        <p:spPr>
          <a:xfrm>
            <a:off x="-119918" y="4656980"/>
            <a:ext cx="3635201" cy="253916"/>
          </a:xfrm>
          <a:prstGeom prst="rect">
            <a:avLst/>
          </a:prstGeom>
          <a:noFill/>
        </p:spPr>
        <p:txBody>
          <a:bodyPr wrap="square" rtlCol="0">
            <a:spAutoFit/>
          </a:bodyPr>
          <a:lstStyle/>
          <a:p>
            <a:pPr indent="177800" algn="just">
              <a:spcBef>
                <a:spcPts val="600"/>
              </a:spcBef>
            </a:pPr>
            <a:r>
              <a:rPr lang="ja-JP" altLang="en-US" sz="1050" dirty="0"/>
              <a:t>　</a:t>
            </a:r>
            <a:r>
              <a:rPr lang="en-US" altLang="ja-JP" sz="1050" dirty="0" smtClean="0"/>
              <a:t>※</a:t>
            </a:r>
            <a:r>
              <a:rPr lang="ja-JP" altLang="en-US" sz="1050" dirty="0" smtClean="0"/>
              <a:t>管制施設は上記経営統合に関わらず、国が管理</a:t>
            </a:r>
            <a:endParaRPr lang="en-US" altLang="ja-JP" sz="1050" dirty="0"/>
          </a:p>
        </p:txBody>
      </p:sp>
      <p:sp>
        <p:nvSpPr>
          <p:cNvPr id="170" name="正方形/長方形 169"/>
          <p:cNvSpPr/>
          <p:nvPr/>
        </p:nvSpPr>
        <p:spPr>
          <a:xfrm>
            <a:off x="8267920" y="1940406"/>
            <a:ext cx="748363" cy="614107"/>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smtClean="0">
                <a:solidFill>
                  <a:schemeClr val="tx1"/>
                </a:solidFill>
              </a:rPr>
              <a:t>①</a:t>
            </a:r>
            <a:endParaRPr kumimoji="1" lang="en-US" altLang="ja-JP" sz="1100" dirty="0" smtClean="0">
              <a:solidFill>
                <a:schemeClr val="tx1"/>
              </a:solidFill>
            </a:endParaRPr>
          </a:p>
          <a:p>
            <a:pPr algn="ctr"/>
            <a:r>
              <a:rPr kumimoji="1" lang="ja-JP" altLang="en-US" sz="1100" dirty="0" smtClean="0">
                <a:solidFill>
                  <a:schemeClr val="tx1"/>
                </a:solidFill>
              </a:rPr>
              <a:t>関空・伊丹の経営統合</a:t>
            </a:r>
          </a:p>
        </p:txBody>
      </p:sp>
      <p:sp>
        <p:nvSpPr>
          <p:cNvPr id="171" name="正方形/長方形 170"/>
          <p:cNvSpPr/>
          <p:nvPr/>
        </p:nvSpPr>
        <p:spPr>
          <a:xfrm>
            <a:off x="3879722" y="1982696"/>
            <a:ext cx="877372" cy="449825"/>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dirty="0" smtClean="0">
                <a:solidFill>
                  <a:schemeClr val="tx1"/>
                </a:solidFill>
              </a:rPr>
              <a:t>②</a:t>
            </a:r>
            <a:endParaRPr lang="en-US" altLang="ja-JP" sz="1100" dirty="0" smtClean="0">
              <a:solidFill>
                <a:schemeClr val="tx1"/>
              </a:solidFill>
            </a:endParaRPr>
          </a:p>
          <a:p>
            <a:pPr algn="ctr"/>
            <a:r>
              <a:rPr lang="ja-JP" altLang="en-US" sz="1100" dirty="0" smtClean="0">
                <a:solidFill>
                  <a:schemeClr val="tx1"/>
                </a:solidFill>
              </a:rPr>
              <a:t>ターミナルビル経営一元化</a:t>
            </a:r>
            <a:endParaRPr kumimoji="1" lang="ja-JP" altLang="en-US" sz="1100" dirty="0" smtClean="0">
              <a:solidFill>
                <a:schemeClr val="tx1"/>
              </a:solidFill>
            </a:endParaRPr>
          </a:p>
        </p:txBody>
      </p:sp>
      <p:cxnSp>
        <p:nvCxnSpPr>
          <p:cNvPr id="172" name="直線矢印コネクタ 171"/>
          <p:cNvCxnSpPr>
            <a:stCxn id="171" idx="2"/>
            <a:endCxn id="147" idx="1"/>
          </p:cNvCxnSpPr>
          <p:nvPr/>
        </p:nvCxnSpPr>
        <p:spPr>
          <a:xfrm>
            <a:off x="4318408" y="2432521"/>
            <a:ext cx="665218" cy="369826"/>
          </a:xfrm>
          <a:prstGeom prst="straightConnector1">
            <a:avLst/>
          </a:prstGeom>
          <a:ln w="31750">
            <a:solidFill>
              <a:srgbClr val="793905"/>
            </a:solidFill>
            <a:tailEnd type="triangle"/>
          </a:ln>
        </p:spPr>
        <p:style>
          <a:lnRef idx="1">
            <a:schemeClr val="accent1"/>
          </a:lnRef>
          <a:fillRef idx="0">
            <a:schemeClr val="accent1"/>
          </a:fillRef>
          <a:effectRef idx="0">
            <a:schemeClr val="accent1"/>
          </a:effectRef>
          <a:fontRef idx="minor">
            <a:schemeClr val="tx1"/>
          </a:fontRef>
        </p:style>
      </p:cxnSp>
      <p:sp>
        <p:nvSpPr>
          <p:cNvPr id="173" name="正方形/長方形 172"/>
          <p:cNvSpPr/>
          <p:nvPr/>
        </p:nvSpPr>
        <p:spPr>
          <a:xfrm>
            <a:off x="3564662" y="4485125"/>
            <a:ext cx="1081745" cy="256189"/>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ja-JP" altLang="en-US" sz="1100" dirty="0" smtClean="0">
                <a:solidFill>
                  <a:schemeClr val="tx1"/>
                </a:solidFill>
              </a:rPr>
              <a:t>③コンセッション</a:t>
            </a:r>
            <a:endParaRPr kumimoji="1" lang="ja-JP" altLang="en-US" sz="1100" dirty="0" smtClean="0">
              <a:solidFill>
                <a:schemeClr val="tx1"/>
              </a:solidFill>
            </a:endParaRPr>
          </a:p>
        </p:txBody>
      </p:sp>
      <p:cxnSp>
        <p:nvCxnSpPr>
          <p:cNvPr id="174" name="直線矢印コネクタ 173"/>
          <p:cNvCxnSpPr>
            <a:stCxn id="173" idx="3"/>
          </p:cNvCxnSpPr>
          <p:nvPr/>
        </p:nvCxnSpPr>
        <p:spPr>
          <a:xfrm flipV="1">
            <a:off x="4646407" y="4592668"/>
            <a:ext cx="343506" cy="20552"/>
          </a:xfrm>
          <a:prstGeom prst="straightConnector1">
            <a:avLst/>
          </a:prstGeom>
          <a:ln w="31750">
            <a:solidFill>
              <a:srgbClr val="793905"/>
            </a:solidFill>
            <a:tailEnd type="triangle"/>
          </a:ln>
        </p:spPr>
        <p:style>
          <a:lnRef idx="1">
            <a:schemeClr val="accent1"/>
          </a:lnRef>
          <a:fillRef idx="0">
            <a:schemeClr val="accent1"/>
          </a:fillRef>
          <a:effectRef idx="0">
            <a:schemeClr val="accent1"/>
          </a:effectRef>
          <a:fontRef idx="minor">
            <a:schemeClr val="tx1"/>
          </a:fontRef>
        </p:style>
      </p:cxnSp>
      <p:sp>
        <p:nvSpPr>
          <p:cNvPr id="175" name="正方形/長方形 174"/>
          <p:cNvSpPr/>
          <p:nvPr/>
        </p:nvSpPr>
        <p:spPr>
          <a:xfrm>
            <a:off x="6071160" y="2226557"/>
            <a:ext cx="931163" cy="2172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solidFill>
                  <a:schemeClr val="tx1"/>
                </a:solidFill>
                <a:latin typeface="ＭＳ 明朝" panose="02020609040205080304" pitchFamily="17" charset="-128"/>
                <a:ea typeface="ＭＳ 明朝" panose="02020609040205080304" pitchFamily="17" charset="-128"/>
              </a:rPr>
              <a:t>新関空会社</a:t>
            </a:r>
          </a:p>
        </p:txBody>
      </p:sp>
      <p:sp>
        <p:nvSpPr>
          <p:cNvPr id="176" name="正方形/長方形 175"/>
          <p:cNvSpPr/>
          <p:nvPr/>
        </p:nvSpPr>
        <p:spPr>
          <a:xfrm>
            <a:off x="6822512" y="3543835"/>
            <a:ext cx="1291397" cy="20553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solidFill>
                  <a:schemeClr val="tx1"/>
                </a:solidFill>
                <a:latin typeface="ＭＳ 明朝" panose="02020609040205080304" pitchFamily="17" charset="-128"/>
                <a:ea typeface="ＭＳ 明朝" panose="02020609040205080304" pitchFamily="17" charset="-128"/>
              </a:rPr>
              <a:t>関空土地保有会社</a:t>
            </a:r>
          </a:p>
        </p:txBody>
      </p:sp>
      <p:cxnSp>
        <p:nvCxnSpPr>
          <p:cNvPr id="177" name="直線矢印コネクタ 176"/>
          <p:cNvCxnSpPr/>
          <p:nvPr/>
        </p:nvCxnSpPr>
        <p:spPr>
          <a:xfrm flipH="1">
            <a:off x="7122782" y="2237717"/>
            <a:ext cx="1136111" cy="40511"/>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5388495" y="2368242"/>
            <a:ext cx="0" cy="871365"/>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4836257" y="3274530"/>
            <a:ext cx="55224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15</a:t>
            </a:fld>
            <a:endParaRPr kumimoji="1" lang="ja-JP" altLang="en-US"/>
          </a:p>
        </p:txBody>
      </p:sp>
    </p:spTree>
    <p:extLst>
      <p:ext uri="{BB962C8B-B14F-4D97-AF65-F5344CB8AC3E}">
        <p14:creationId xmlns:p14="http://schemas.microsoft.com/office/powerpoint/2010/main" val="50287402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26266575"/>
              </p:ext>
            </p:extLst>
          </p:nvPr>
        </p:nvGraphicFramePr>
        <p:xfrm>
          <a:off x="701339" y="2025097"/>
          <a:ext cx="7992887" cy="4229472"/>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6480719">
                  <a:extLst>
                    <a:ext uri="{9D8B030D-6E8A-4147-A177-3AD203B41FA5}">
                      <a16:colId xmlns:a16="http://schemas.microsoft.com/office/drawing/2014/main" val="20001"/>
                    </a:ext>
                  </a:extLst>
                </a:gridCol>
              </a:tblGrid>
              <a:tr h="251775">
                <a:tc>
                  <a:txBody>
                    <a:bodyPr/>
                    <a:lstStyle/>
                    <a:p>
                      <a:endParaRPr kumimoji="1" lang="ja-JP" altLang="en-US" sz="1600" dirty="0">
                        <a:latin typeface="MS UI Gothic" panose="020B0600070205080204" pitchFamily="50" charset="-128"/>
                        <a:ea typeface="MS UI Gothic" panose="020B0600070205080204" pitchFamily="50" charset="-128"/>
                      </a:endParaRPr>
                    </a:p>
                  </a:txBody>
                  <a:tcPr/>
                </a:tc>
                <a:tc>
                  <a:txBody>
                    <a:bodyPr/>
                    <a:lstStyle/>
                    <a:p>
                      <a:pPr algn="ctr"/>
                      <a:r>
                        <a:rPr kumimoji="1" lang="ja-JP" altLang="en-US" sz="1600" dirty="0" smtClean="0">
                          <a:latin typeface="MS UI Gothic" panose="020B0600070205080204" pitchFamily="50" charset="-128"/>
                          <a:ea typeface="MS UI Gothic" panose="020B0600070205080204" pitchFamily="50" charset="-128"/>
                        </a:rPr>
                        <a:t>公の施設</a:t>
                      </a:r>
                      <a:endParaRPr kumimoji="1" lang="ja-JP" altLang="en-US" sz="1600" dirty="0">
                        <a:latin typeface="MS UI Gothic" panose="020B0600070205080204" pitchFamily="50" charset="-128"/>
                        <a:ea typeface="MS UI Gothic" panose="020B0600070205080204" pitchFamily="50" charset="-128"/>
                      </a:endParaRPr>
                    </a:p>
                  </a:txBody>
                  <a:tcPr/>
                </a:tc>
                <a:extLst>
                  <a:ext uri="{0D108BD9-81ED-4DB2-BD59-A6C34878D82A}">
                    <a16:rowId xmlns:a16="http://schemas.microsoft.com/office/drawing/2014/main" val="10000"/>
                  </a:ext>
                </a:extLst>
              </a:tr>
              <a:tr h="864000">
                <a:tc>
                  <a:txBody>
                    <a:bodyPr/>
                    <a:lstStyle/>
                    <a:p>
                      <a:r>
                        <a:rPr kumimoji="1" lang="en-US" altLang="ja-JP" sz="1400" dirty="0" smtClean="0">
                          <a:latin typeface="MS UI Gothic" panose="020B0600070205080204" pitchFamily="50" charset="-128"/>
                          <a:ea typeface="MS UI Gothic" panose="020B0600070205080204" pitchFamily="50" charset="-128"/>
                        </a:rPr>
                        <a:t>2007</a:t>
                      </a:r>
                      <a:r>
                        <a:rPr kumimoji="1" lang="ja-JP" altLang="en-US" sz="1400" dirty="0" smtClean="0">
                          <a:latin typeface="MS UI Gothic" panose="020B0600070205080204" pitchFamily="50" charset="-128"/>
                          <a:ea typeface="MS UI Gothic" panose="020B0600070205080204" pitchFamily="50" charset="-128"/>
                        </a:rPr>
                        <a:t>年度以前</a:t>
                      </a:r>
                      <a:endParaRPr kumimoji="1" lang="ja-JP" altLang="en-US" sz="1400" dirty="0">
                        <a:latin typeface="MS UI Gothic" panose="020B0600070205080204" pitchFamily="50" charset="-128"/>
                        <a:ea typeface="MS UI Gothic" panose="020B0600070205080204" pitchFamily="50" charset="-128"/>
                      </a:endParaRPr>
                    </a:p>
                  </a:txBody>
                  <a:tcPr/>
                </a:tc>
                <a:tc>
                  <a:txBody>
                    <a:bodyPr/>
                    <a:lstStyle/>
                    <a:p>
                      <a:r>
                        <a:rPr kumimoji="1" lang="ja-JP" altLang="en-US" sz="1400" dirty="0" smtClean="0">
                          <a:latin typeface="MS UI Gothic" panose="020B0600070205080204" pitchFamily="50" charset="-128"/>
                          <a:ea typeface="MS UI Gothic" panose="020B0600070205080204" pitchFamily="50" charset="-128"/>
                        </a:rPr>
                        <a:t>○廃止　</a:t>
                      </a:r>
                      <a:r>
                        <a:rPr kumimoji="1" lang="en-US" altLang="ja-JP" sz="1400" dirty="0" smtClean="0">
                          <a:latin typeface="MS UI Gothic" panose="020B0600070205080204" pitchFamily="50" charset="-128"/>
                          <a:ea typeface="MS UI Gothic" panose="020B0600070205080204" pitchFamily="50" charset="-128"/>
                        </a:rPr>
                        <a:t>17</a:t>
                      </a:r>
                      <a:r>
                        <a:rPr kumimoji="1" lang="ja-JP" altLang="en-US" sz="1400" dirty="0" smtClean="0">
                          <a:latin typeface="MS UI Gothic" panose="020B0600070205080204" pitchFamily="50" charset="-128"/>
                          <a:ea typeface="MS UI Gothic" panose="020B0600070205080204" pitchFamily="50" charset="-128"/>
                        </a:rPr>
                        <a:t>施設</a:t>
                      </a:r>
                    </a:p>
                    <a:p>
                      <a:r>
                        <a:rPr kumimoji="1" lang="ja-JP" altLang="en-US" sz="1200" dirty="0" smtClean="0">
                          <a:latin typeface="MS UI Gothic" panose="020B0600070205080204" pitchFamily="50" charset="-128"/>
                          <a:ea typeface="MS UI Gothic" panose="020B0600070205080204" pitchFamily="50" charset="-128"/>
                        </a:rPr>
                        <a:t>　　</a:t>
                      </a:r>
                      <a:r>
                        <a:rPr kumimoji="1" lang="ja-JP" altLang="en-US" sz="1100" dirty="0" smtClean="0">
                          <a:latin typeface="MS UI Gothic" panose="020B0600070205080204" pitchFamily="50" charset="-128"/>
                          <a:ea typeface="MS UI Gothic" panose="020B0600070205080204" pitchFamily="50" charset="-128"/>
                        </a:rPr>
                        <a:t>いずみ学園、老人総合ｾﾝﾀｰ　等</a:t>
                      </a:r>
                    </a:p>
                    <a:p>
                      <a:r>
                        <a:rPr kumimoji="1" lang="ja-JP" altLang="en-US" sz="1400" dirty="0" smtClean="0">
                          <a:latin typeface="MS UI Gothic" panose="020B0600070205080204" pitchFamily="50" charset="-128"/>
                          <a:ea typeface="MS UI Gothic" panose="020B0600070205080204" pitchFamily="50" charset="-128"/>
                        </a:rPr>
                        <a:t>○民営化等　</a:t>
                      </a:r>
                      <a:r>
                        <a:rPr kumimoji="1" lang="en-US" altLang="ja-JP" sz="1400" dirty="0" smtClean="0">
                          <a:latin typeface="MS UI Gothic" panose="020B0600070205080204" pitchFamily="50" charset="-128"/>
                          <a:ea typeface="MS UI Gothic" panose="020B0600070205080204" pitchFamily="50" charset="-128"/>
                        </a:rPr>
                        <a:t>31</a:t>
                      </a:r>
                      <a:r>
                        <a:rPr kumimoji="1" lang="ja-JP" altLang="en-US" sz="1400" dirty="0" smtClean="0">
                          <a:latin typeface="MS UI Gothic" panose="020B0600070205080204" pitchFamily="50" charset="-128"/>
                          <a:ea typeface="MS UI Gothic" panose="020B0600070205080204" pitchFamily="50" charset="-128"/>
                        </a:rPr>
                        <a:t>施設</a:t>
                      </a:r>
                    </a:p>
                    <a:p>
                      <a:r>
                        <a:rPr kumimoji="1" lang="ja-JP" altLang="en-US" sz="1200" dirty="0" smtClean="0">
                          <a:latin typeface="MS UI Gothic" panose="020B0600070205080204" pitchFamily="50" charset="-128"/>
                          <a:ea typeface="MS UI Gothic" panose="020B0600070205080204" pitchFamily="50" charset="-128"/>
                        </a:rPr>
                        <a:t>　　</a:t>
                      </a:r>
                      <a:r>
                        <a:rPr kumimoji="1" lang="ja-JP" altLang="en-US" sz="1100" dirty="0" smtClean="0">
                          <a:latin typeface="MS UI Gothic" panose="020B0600070205080204" pitchFamily="50" charset="-128"/>
                          <a:ea typeface="MS UI Gothic" panose="020B0600070205080204" pitchFamily="50" charset="-128"/>
                        </a:rPr>
                        <a:t>大手前整肢</a:t>
                      </a:r>
                      <a:r>
                        <a:rPr kumimoji="1" lang="ja-JP" altLang="en-US" sz="1100" dirty="0" smtClean="0">
                          <a:solidFill>
                            <a:schemeClr val="tx1"/>
                          </a:solidFill>
                          <a:latin typeface="MS UI Gothic" panose="020B0600070205080204" pitchFamily="50" charset="-128"/>
                          <a:ea typeface="MS UI Gothic" panose="020B0600070205080204" pitchFamily="50" charset="-128"/>
                        </a:rPr>
                        <a:t>学園</a:t>
                      </a:r>
                      <a:r>
                        <a:rPr kumimoji="1" lang="ja-JP" altLang="en-US" sz="1100" b="0" dirty="0" smtClean="0">
                          <a:solidFill>
                            <a:schemeClr val="tx1"/>
                          </a:solidFill>
                          <a:latin typeface="MS UI Gothic" panose="020B0600070205080204" pitchFamily="50" charset="-128"/>
                          <a:ea typeface="MS UI Gothic" panose="020B0600070205080204" pitchFamily="50" charset="-128"/>
                        </a:rPr>
                        <a:t>、身体障害者福祉センター</a:t>
                      </a:r>
                      <a:r>
                        <a:rPr kumimoji="1" lang="ja-JP" altLang="en-US" sz="1100" dirty="0" smtClean="0">
                          <a:latin typeface="MS UI Gothic" panose="020B0600070205080204" pitchFamily="50" charset="-128"/>
                          <a:ea typeface="MS UI Gothic" panose="020B0600070205080204" pitchFamily="50" charset="-128"/>
                        </a:rPr>
                        <a:t>　等</a:t>
                      </a:r>
                    </a:p>
                  </a:txBody>
                  <a:tcPr/>
                </a:tc>
                <a:extLst>
                  <a:ext uri="{0D108BD9-81ED-4DB2-BD59-A6C34878D82A}">
                    <a16:rowId xmlns:a16="http://schemas.microsoft.com/office/drawing/2014/main" val="10001"/>
                  </a:ext>
                </a:extLst>
              </a:tr>
              <a:tr h="2200927">
                <a:tc>
                  <a:txBody>
                    <a:bodyPr/>
                    <a:lstStyle/>
                    <a:p>
                      <a:r>
                        <a:rPr kumimoji="1" lang="en-US" altLang="ja-JP" sz="1400" dirty="0" smtClean="0">
                          <a:latin typeface="MS UI Gothic" panose="020B0600070205080204" pitchFamily="50" charset="-128"/>
                          <a:ea typeface="MS UI Gothic" panose="020B0600070205080204" pitchFamily="50" charset="-128"/>
                        </a:rPr>
                        <a:t>2008</a:t>
                      </a:r>
                      <a:r>
                        <a:rPr kumimoji="1" lang="ja-JP" altLang="en-US" sz="1400" dirty="0" smtClean="0">
                          <a:latin typeface="MS UI Gothic" panose="020B0600070205080204" pitchFamily="50" charset="-128"/>
                          <a:ea typeface="MS UI Gothic" panose="020B0600070205080204" pitchFamily="50" charset="-128"/>
                        </a:rPr>
                        <a:t>～</a:t>
                      </a:r>
                      <a:r>
                        <a:rPr kumimoji="1" lang="en-US" altLang="ja-JP" sz="1400" dirty="0" smtClean="0">
                          <a:latin typeface="MS UI Gothic" panose="020B0600070205080204" pitchFamily="50" charset="-128"/>
                          <a:ea typeface="MS UI Gothic" panose="020B0600070205080204" pitchFamily="50" charset="-128"/>
                        </a:rPr>
                        <a:t>2013</a:t>
                      </a:r>
                      <a:r>
                        <a:rPr kumimoji="1" lang="ja-JP" altLang="en-US" sz="1400" dirty="0" smtClean="0">
                          <a:latin typeface="MS UI Gothic" panose="020B0600070205080204" pitchFamily="50" charset="-128"/>
                          <a:ea typeface="MS UI Gothic" panose="020B0600070205080204" pitchFamily="50" charset="-128"/>
                        </a:rPr>
                        <a:t>年度</a:t>
                      </a:r>
                      <a:endParaRPr kumimoji="1" lang="ja-JP" altLang="en-US" sz="1400" dirty="0">
                        <a:latin typeface="MS UI Gothic" panose="020B0600070205080204" pitchFamily="50" charset="-128"/>
                        <a:ea typeface="MS UI Gothic" panose="020B0600070205080204" pitchFamily="50" charset="-128"/>
                      </a:endParaRPr>
                    </a:p>
                  </a:txBody>
                  <a:tcPr/>
                </a:tc>
                <a:tc>
                  <a:txBody>
                    <a:bodyPr/>
                    <a:lstStyle/>
                    <a:p>
                      <a:r>
                        <a:rPr kumimoji="1" lang="ja-JP" altLang="en-US" sz="1400" dirty="0" smtClean="0">
                          <a:latin typeface="MS UI Gothic" panose="020B0600070205080204" pitchFamily="50" charset="-128"/>
                          <a:ea typeface="MS UI Gothic" panose="020B0600070205080204" pitchFamily="50" charset="-128"/>
                        </a:rPr>
                        <a:t>○廃止　</a:t>
                      </a:r>
                      <a:r>
                        <a:rPr kumimoji="1" lang="en-US" altLang="ja-JP" sz="1400" dirty="0" smtClean="0">
                          <a:latin typeface="MS UI Gothic" panose="020B0600070205080204" pitchFamily="50" charset="-128"/>
                          <a:ea typeface="MS UI Gothic" panose="020B0600070205080204" pitchFamily="50" charset="-128"/>
                        </a:rPr>
                        <a:t>13</a:t>
                      </a:r>
                      <a:r>
                        <a:rPr kumimoji="1" lang="ja-JP" altLang="en-US" sz="1400" dirty="0" smtClean="0">
                          <a:latin typeface="MS UI Gothic" panose="020B0600070205080204" pitchFamily="50" charset="-128"/>
                          <a:ea typeface="MS UI Gothic" panose="020B0600070205080204" pitchFamily="50" charset="-128"/>
                        </a:rPr>
                        <a:t>施設</a:t>
                      </a:r>
                    </a:p>
                    <a:p>
                      <a:r>
                        <a:rPr kumimoji="1" lang="ja-JP" altLang="en-US" sz="1100" baseline="0" dirty="0" smtClean="0">
                          <a:latin typeface="MS UI Gothic" panose="020B0600070205080204" pitchFamily="50" charset="-128"/>
                          <a:ea typeface="MS UI Gothic" panose="020B0600070205080204" pitchFamily="50" charset="-128"/>
                        </a:rPr>
                        <a:t>    </a:t>
                      </a:r>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2008</a:t>
                      </a:r>
                      <a:r>
                        <a:rPr kumimoji="1" lang="ja-JP" altLang="en-US" sz="1100" dirty="0" smtClean="0">
                          <a:latin typeface="MS UI Gothic" panose="020B0600070205080204" pitchFamily="50" charset="-128"/>
                          <a:ea typeface="MS UI Gothic" panose="020B0600070205080204" pitchFamily="50" charset="-128"/>
                        </a:rPr>
                        <a:t>年度：青少年会館、文化情報センター、</a:t>
                      </a:r>
                      <a:r>
                        <a:rPr kumimoji="1" lang="ja-JP" altLang="en-US" sz="1100" dirty="0" smtClean="0">
                          <a:solidFill>
                            <a:schemeClr val="tx1"/>
                          </a:solidFill>
                          <a:latin typeface="MS UI Gothic" panose="020B0600070205080204" pitchFamily="50" charset="-128"/>
                          <a:ea typeface="MS UI Gothic" panose="020B0600070205080204" pitchFamily="50" charset="-128"/>
                        </a:rPr>
                        <a:t>東淀川高等職業技術専門校</a:t>
                      </a:r>
                      <a:endParaRPr kumimoji="1" lang="en-US" altLang="ja-JP" sz="1100" dirty="0" smtClean="0">
                        <a:solidFill>
                          <a:schemeClr val="tx1"/>
                        </a:solidFill>
                        <a:latin typeface="MS UI Gothic" panose="020B0600070205080204" pitchFamily="50" charset="-128"/>
                        <a:ea typeface="MS UI Gothic" panose="020B0600070205080204" pitchFamily="50" charset="-128"/>
                      </a:endParaRP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2009</a:t>
                      </a:r>
                      <a:r>
                        <a:rPr kumimoji="1" lang="ja-JP" altLang="en-US" sz="1100" dirty="0" smtClean="0">
                          <a:latin typeface="MS UI Gothic" panose="020B0600070205080204" pitchFamily="50" charset="-128"/>
                          <a:ea typeface="MS UI Gothic" panose="020B0600070205080204" pitchFamily="50" charset="-128"/>
                        </a:rPr>
                        <a:t>年度：国際児童文学館</a:t>
                      </a:r>
                      <a:endParaRPr kumimoji="1" lang="en-US" altLang="ja-JP" sz="1100" dirty="0" smtClean="0">
                        <a:latin typeface="MS UI Gothic" panose="020B0600070205080204" pitchFamily="50" charset="-128"/>
                        <a:ea typeface="MS UI Gothic" panose="020B0600070205080204" pitchFamily="50" charset="-128"/>
                      </a:endParaRP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2010</a:t>
                      </a:r>
                      <a:r>
                        <a:rPr kumimoji="1" lang="ja-JP" altLang="en-US" sz="1100" dirty="0" smtClean="0">
                          <a:latin typeface="MS UI Gothic" panose="020B0600070205080204" pitchFamily="50" charset="-128"/>
                          <a:ea typeface="MS UI Gothic" panose="020B0600070205080204" pitchFamily="50" charset="-128"/>
                        </a:rPr>
                        <a:t>年度：総合青少年野外活動ｾﾝﾀｰ、介護情報・研修ｾﾝﾀｰ、特許情報ｾﾝﾀｰ</a:t>
                      </a:r>
                      <a:endParaRPr kumimoji="1" lang="en-US" altLang="ja-JP" sz="1100" dirty="0" smtClean="0">
                        <a:latin typeface="MS UI Gothic" panose="020B0600070205080204" pitchFamily="50" charset="-128"/>
                        <a:ea typeface="MS UI Gothic" panose="020B0600070205080204" pitchFamily="50" charset="-128"/>
                      </a:endParaRP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2011</a:t>
                      </a:r>
                      <a:r>
                        <a:rPr kumimoji="1" lang="ja-JP" altLang="en-US" sz="1100" dirty="0" smtClean="0">
                          <a:latin typeface="MS UI Gothic" panose="020B0600070205080204" pitchFamily="50" charset="-128"/>
                          <a:ea typeface="MS UI Gothic" panose="020B0600070205080204" pitchFamily="50" charset="-128"/>
                        </a:rPr>
                        <a:t>年度：現代美術センター、府民牧場、箕面通勤寮、健康科学センター</a:t>
                      </a:r>
                      <a:endParaRPr kumimoji="1" lang="en-US" altLang="ja-JP" sz="1100" dirty="0" smtClean="0">
                        <a:latin typeface="MS UI Gothic" panose="020B0600070205080204" pitchFamily="50" charset="-128"/>
                        <a:ea typeface="MS UI Gothic" panose="020B0600070205080204" pitchFamily="50" charset="-128"/>
                      </a:endParaRP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2012</a:t>
                      </a:r>
                      <a:r>
                        <a:rPr kumimoji="1" lang="ja-JP" altLang="en-US" sz="1100" dirty="0" smtClean="0">
                          <a:latin typeface="MS UI Gothic" panose="020B0600070205080204" pitchFamily="50" charset="-128"/>
                          <a:ea typeface="MS UI Gothic" panose="020B0600070205080204" pitchFamily="50" charset="-128"/>
                        </a:rPr>
                        <a:t>年度：</a:t>
                      </a:r>
                      <a:r>
                        <a:rPr kumimoji="1" lang="ja-JP" altLang="en-US" sz="1100" dirty="0" smtClean="0">
                          <a:solidFill>
                            <a:schemeClr val="tx1"/>
                          </a:solidFill>
                          <a:latin typeface="MS UI Gothic" panose="020B0600070205080204" pitchFamily="50" charset="-128"/>
                          <a:ea typeface="MS UI Gothic" panose="020B0600070205080204" pitchFamily="50" charset="-128"/>
                        </a:rPr>
                        <a:t>守口高等職業技術専門校</a:t>
                      </a:r>
                      <a:endParaRPr kumimoji="1" lang="en-US" altLang="ja-JP" sz="1100" dirty="0" smtClean="0">
                        <a:solidFill>
                          <a:schemeClr val="tx1"/>
                        </a:solidFill>
                        <a:latin typeface="MS UI Gothic" panose="020B0600070205080204" pitchFamily="50" charset="-128"/>
                        <a:ea typeface="MS UI Gothic" panose="020B0600070205080204" pitchFamily="50" charset="-128"/>
                      </a:endParaRP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2013</a:t>
                      </a:r>
                      <a:r>
                        <a:rPr kumimoji="1" lang="ja-JP" altLang="en-US" sz="1100" dirty="0" smtClean="0">
                          <a:latin typeface="MS UI Gothic" panose="020B0600070205080204" pitchFamily="50" charset="-128"/>
                          <a:ea typeface="MS UI Gothic" panose="020B0600070205080204" pitchFamily="50" charset="-128"/>
                        </a:rPr>
                        <a:t>年度：女性自立支援センター（よしみ寮）</a:t>
                      </a:r>
                    </a:p>
                    <a:p>
                      <a:r>
                        <a:rPr kumimoji="1" lang="ja-JP" altLang="en-US" sz="1400" dirty="0" smtClean="0">
                          <a:latin typeface="MS UI Gothic" panose="020B0600070205080204" pitchFamily="50" charset="-128"/>
                          <a:ea typeface="MS UI Gothic" panose="020B0600070205080204" pitchFamily="50" charset="-128"/>
                        </a:rPr>
                        <a:t>○民営化等　</a:t>
                      </a:r>
                      <a:r>
                        <a:rPr kumimoji="1" lang="en-US" altLang="ja-JP" sz="1400" dirty="0" smtClean="0">
                          <a:latin typeface="MS UI Gothic" panose="020B0600070205080204" pitchFamily="50" charset="-128"/>
                          <a:ea typeface="MS UI Gothic" panose="020B0600070205080204" pitchFamily="50" charset="-128"/>
                        </a:rPr>
                        <a:t>5</a:t>
                      </a:r>
                      <a:r>
                        <a:rPr kumimoji="1" lang="ja-JP" altLang="en-US" sz="1400" dirty="0" smtClean="0">
                          <a:latin typeface="MS UI Gothic" panose="020B0600070205080204" pitchFamily="50" charset="-128"/>
                          <a:ea typeface="MS UI Gothic" panose="020B0600070205080204" pitchFamily="50" charset="-128"/>
                        </a:rPr>
                        <a:t>施設</a:t>
                      </a: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b="0" dirty="0" smtClean="0">
                          <a:solidFill>
                            <a:schemeClr val="tx1"/>
                          </a:solidFill>
                          <a:latin typeface="MS UI Gothic" panose="020B0600070205080204" pitchFamily="50" charset="-128"/>
                          <a:ea typeface="MS UI Gothic" panose="020B0600070205080204" pitchFamily="50" charset="-128"/>
                        </a:rPr>
                        <a:t>2008</a:t>
                      </a:r>
                      <a:r>
                        <a:rPr kumimoji="1" lang="ja-JP" altLang="en-US" sz="1100" b="0" dirty="0" smtClean="0">
                          <a:solidFill>
                            <a:schemeClr val="tx1"/>
                          </a:solidFill>
                          <a:latin typeface="MS UI Gothic" panose="020B0600070205080204" pitchFamily="50" charset="-128"/>
                          <a:ea typeface="MS UI Gothic" panose="020B0600070205080204" pitchFamily="50" charset="-128"/>
                        </a:rPr>
                        <a:t>年度：明光ワークス </a:t>
                      </a:r>
                      <a:endParaRPr kumimoji="1" lang="en-US" altLang="ja-JP" sz="1100" b="0" dirty="0" smtClean="0">
                        <a:solidFill>
                          <a:schemeClr val="tx1"/>
                        </a:solidFill>
                        <a:latin typeface="MS UI Gothic" panose="020B0600070205080204" pitchFamily="50" charset="-128"/>
                        <a:ea typeface="MS UI Gothic" panose="020B0600070205080204" pitchFamily="50" charset="-128"/>
                      </a:endParaRPr>
                    </a:p>
                    <a:p>
                      <a:r>
                        <a:rPr kumimoji="1" lang="ja-JP" altLang="en-US" sz="1100" b="1"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2010</a:t>
                      </a:r>
                      <a:r>
                        <a:rPr kumimoji="1" lang="ja-JP" altLang="en-US" sz="1100" dirty="0" smtClean="0">
                          <a:latin typeface="MS UI Gothic" panose="020B0600070205080204" pitchFamily="50" charset="-128"/>
                          <a:ea typeface="MS UI Gothic" panose="020B0600070205080204" pitchFamily="50" charset="-128"/>
                        </a:rPr>
                        <a:t>年度：泉北考古資料館</a:t>
                      </a:r>
                      <a:endParaRPr kumimoji="1" lang="en-US" altLang="ja-JP" sz="1100" dirty="0" smtClean="0">
                        <a:latin typeface="MS UI Gothic" panose="020B0600070205080204" pitchFamily="50" charset="-128"/>
                        <a:ea typeface="MS UI Gothic" panose="020B0600070205080204" pitchFamily="50" charset="-128"/>
                      </a:endParaRP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2011</a:t>
                      </a:r>
                      <a:r>
                        <a:rPr kumimoji="1" lang="ja-JP" altLang="en-US" sz="1100" dirty="0" smtClean="0">
                          <a:latin typeface="MS UI Gothic" panose="020B0600070205080204" pitchFamily="50" charset="-128"/>
                          <a:ea typeface="MS UI Gothic" panose="020B0600070205080204" pitchFamily="50" charset="-128"/>
                        </a:rPr>
                        <a:t>年度：羽衣青少年センター</a:t>
                      </a:r>
                      <a:endParaRPr kumimoji="1" lang="en-US" altLang="ja-JP" sz="1100" dirty="0" smtClean="0">
                        <a:latin typeface="MS UI Gothic" panose="020B0600070205080204" pitchFamily="50" charset="-128"/>
                        <a:ea typeface="MS UI Gothic" panose="020B0600070205080204" pitchFamily="50" charset="-128"/>
                      </a:endParaRP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2012</a:t>
                      </a:r>
                      <a:r>
                        <a:rPr kumimoji="1" lang="ja-JP" altLang="en-US" sz="1100" dirty="0" smtClean="0">
                          <a:latin typeface="MS UI Gothic" panose="020B0600070205080204" pitchFamily="50" charset="-128"/>
                          <a:ea typeface="MS UI Gothic" panose="020B0600070205080204" pitchFamily="50" charset="-128"/>
                        </a:rPr>
                        <a:t>年度：ｲﾝﾀｰﾈｯﾄﾃﾞｰﾀｾﾝﾀｰ</a:t>
                      </a:r>
                      <a:endParaRPr kumimoji="1" lang="en-US" altLang="ja-JP" sz="1100" dirty="0" smtClean="0">
                        <a:latin typeface="MS UI Gothic" panose="020B0600070205080204" pitchFamily="50" charset="-128"/>
                        <a:ea typeface="MS UI Gothic" panose="020B0600070205080204" pitchFamily="50" charset="-128"/>
                      </a:endParaRPr>
                    </a:p>
                    <a:p>
                      <a:r>
                        <a:rPr kumimoji="1" lang="ja-JP" altLang="en-US" sz="1100" dirty="0" smtClean="0">
                          <a:latin typeface="MS UI Gothic" panose="020B0600070205080204" pitchFamily="50" charset="-128"/>
                          <a:ea typeface="MS UI Gothic" panose="020B0600070205080204" pitchFamily="50" charset="-128"/>
                        </a:rPr>
                        <a:t>　　</a:t>
                      </a:r>
                      <a:r>
                        <a:rPr kumimoji="1" lang="en-US" altLang="ja-JP" sz="1100" dirty="0" smtClean="0">
                          <a:latin typeface="MS UI Gothic" panose="020B0600070205080204" pitchFamily="50" charset="-128"/>
                          <a:ea typeface="MS UI Gothic" panose="020B0600070205080204" pitchFamily="50" charset="-128"/>
                        </a:rPr>
                        <a:t>2013</a:t>
                      </a:r>
                      <a:r>
                        <a:rPr kumimoji="1" lang="ja-JP" altLang="en-US" sz="1100" dirty="0" smtClean="0">
                          <a:latin typeface="MS UI Gothic" panose="020B0600070205080204" pitchFamily="50" charset="-128"/>
                          <a:ea typeface="MS UI Gothic" panose="020B0600070205080204" pitchFamily="50" charset="-128"/>
                        </a:rPr>
                        <a:t>年度：泉州救命救急センター</a:t>
                      </a:r>
                    </a:p>
                  </a:txBody>
                  <a:tcPr/>
                </a:tc>
                <a:extLst>
                  <a:ext uri="{0D108BD9-81ED-4DB2-BD59-A6C34878D82A}">
                    <a16:rowId xmlns:a16="http://schemas.microsoft.com/office/drawing/2014/main" val="10002"/>
                  </a:ext>
                </a:extLst>
              </a:tr>
              <a:tr h="648072">
                <a:tc>
                  <a:txBody>
                    <a:bodyPr/>
                    <a:lstStyle/>
                    <a:p>
                      <a:r>
                        <a:rPr kumimoji="1" lang="en-US" altLang="ja-JP" sz="1400" dirty="0" smtClean="0">
                          <a:solidFill>
                            <a:schemeClr val="tx1"/>
                          </a:solidFill>
                          <a:latin typeface="MS UI Gothic" panose="020B0600070205080204" pitchFamily="50" charset="-128"/>
                          <a:ea typeface="MS UI Gothic" panose="020B0600070205080204" pitchFamily="50" charset="-128"/>
                        </a:rPr>
                        <a:t>2014</a:t>
                      </a:r>
                      <a:r>
                        <a:rPr kumimoji="1" lang="ja-JP" altLang="en-US" sz="1400" dirty="0" smtClean="0">
                          <a:solidFill>
                            <a:schemeClr val="tx1"/>
                          </a:solidFill>
                          <a:latin typeface="MS UI Gothic" panose="020B0600070205080204" pitchFamily="50" charset="-128"/>
                          <a:ea typeface="MS UI Gothic" panose="020B0600070205080204" pitchFamily="50" charset="-128"/>
                        </a:rPr>
                        <a:t>～</a:t>
                      </a:r>
                      <a:r>
                        <a:rPr kumimoji="1" lang="en-US" altLang="ja-JP" sz="1400" dirty="0" smtClean="0">
                          <a:solidFill>
                            <a:schemeClr val="tx1"/>
                          </a:solidFill>
                          <a:latin typeface="MS UI Gothic" panose="020B0600070205080204" pitchFamily="50" charset="-128"/>
                          <a:ea typeface="MS UI Gothic" panose="020B0600070205080204" pitchFamily="50" charset="-128"/>
                        </a:rPr>
                        <a:t>2017</a:t>
                      </a:r>
                      <a:r>
                        <a:rPr kumimoji="1" lang="ja-JP" altLang="en-US" sz="1400" dirty="0" smtClean="0">
                          <a:solidFill>
                            <a:schemeClr val="tx1"/>
                          </a:solidFill>
                          <a:latin typeface="MS UI Gothic" panose="020B0600070205080204" pitchFamily="50" charset="-128"/>
                          <a:ea typeface="MS UI Gothic" panose="020B0600070205080204" pitchFamily="50" charset="-128"/>
                        </a:rPr>
                        <a:t>年度</a:t>
                      </a:r>
                      <a:endParaRPr kumimoji="1" lang="ja-JP" altLang="en-US" sz="1400" dirty="0">
                        <a:solidFill>
                          <a:schemeClr val="tx1"/>
                        </a:solidFill>
                        <a:latin typeface="MS UI Gothic" panose="020B0600070205080204" pitchFamily="50" charset="-128"/>
                        <a:ea typeface="MS UI Gothic" panose="020B0600070205080204" pitchFamily="50" charset="-128"/>
                      </a:endParaRPr>
                    </a:p>
                  </a:txBody>
                  <a:tcPr/>
                </a:tc>
                <a:tc>
                  <a:txBody>
                    <a:bodyPr/>
                    <a:lstStyle/>
                    <a:p>
                      <a:r>
                        <a:rPr kumimoji="1" lang="ja-JP" altLang="en-US" sz="1400" dirty="0" smtClean="0">
                          <a:solidFill>
                            <a:schemeClr val="tx1"/>
                          </a:solidFill>
                          <a:latin typeface="MS UI Gothic" panose="020B0600070205080204" pitchFamily="50" charset="-128"/>
                          <a:ea typeface="MS UI Gothic" panose="020B0600070205080204" pitchFamily="50" charset="-128"/>
                        </a:rPr>
                        <a:t>○民営化等　</a:t>
                      </a:r>
                      <a:r>
                        <a:rPr kumimoji="1" lang="en-US" altLang="ja-JP" sz="1400" dirty="0" smtClean="0">
                          <a:solidFill>
                            <a:schemeClr val="tx1"/>
                          </a:solidFill>
                          <a:latin typeface="MS UI Gothic" panose="020B0600070205080204" pitchFamily="50" charset="-128"/>
                          <a:ea typeface="MS UI Gothic" panose="020B0600070205080204" pitchFamily="50" charset="-128"/>
                        </a:rPr>
                        <a:t>2</a:t>
                      </a:r>
                      <a:r>
                        <a:rPr kumimoji="1" lang="ja-JP" altLang="en-US" sz="1400" dirty="0" smtClean="0">
                          <a:solidFill>
                            <a:schemeClr val="tx1"/>
                          </a:solidFill>
                          <a:latin typeface="MS UI Gothic" panose="020B0600070205080204" pitchFamily="50" charset="-128"/>
                          <a:ea typeface="MS UI Gothic" panose="020B0600070205080204" pitchFamily="50" charset="-128"/>
                        </a:rPr>
                        <a:t>施設</a:t>
                      </a:r>
                      <a:endParaRPr kumimoji="1" lang="en-US" altLang="ja-JP" sz="1400" dirty="0" smtClean="0">
                        <a:solidFill>
                          <a:schemeClr val="tx1"/>
                        </a:solidFill>
                        <a:latin typeface="MS UI Gothic" panose="020B0600070205080204" pitchFamily="50" charset="-128"/>
                        <a:ea typeface="MS UI Gothic" panose="020B0600070205080204" pitchFamily="50" charset="-128"/>
                      </a:endParaRPr>
                    </a:p>
                    <a:p>
                      <a:r>
                        <a:rPr kumimoji="1" lang="ja-JP" altLang="en-US" sz="1100" dirty="0" smtClean="0">
                          <a:solidFill>
                            <a:schemeClr val="tx1"/>
                          </a:solidFill>
                          <a:latin typeface="MS UI Gothic" panose="020B0600070205080204" pitchFamily="50" charset="-128"/>
                          <a:ea typeface="MS UI Gothic" panose="020B0600070205080204" pitchFamily="50" charset="-128"/>
                        </a:rPr>
                        <a:t>　　</a:t>
                      </a:r>
                      <a:r>
                        <a:rPr kumimoji="1" lang="en-US" altLang="ja-JP" sz="1100" dirty="0" smtClean="0">
                          <a:solidFill>
                            <a:schemeClr val="tx1"/>
                          </a:solidFill>
                          <a:latin typeface="MS UI Gothic" panose="020B0600070205080204" pitchFamily="50" charset="-128"/>
                          <a:ea typeface="MS UI Gothic" panose="020B0600070205080204" pitchFamily="50" charset="-128"/>
                        </a:rPr>
                        <a:t>2015</a:t>
                      </a:r>
                      <a:r>
                        <a:rPr kumimoji="1" lang="ja-JP" altLang="en-US" sz="1100" dirty="0" smtClean="0">
                          <a:solidFill>
                            <a:schemeClr val="tx1"/>
                          </a:solidFill>
                          <a:latin typeface="MS UI Gothic" panose="020B0600070205080204" pitchFamily="50" charset="-128"/>
                          <a:ea typeface="MS UI Gothic" panose="020B0600070205080204" pitchFamily="50" charset="-128"/>
                        </a:rPr>
                        <a:t>年度：整肢学院</a:t>
                      </a:r>
                      <a:endParaRPr kumimoji="1" lang="en-US" altLang="ja-JP" sz="1100" dirty="0" smtClean="0">
                        <a:solidFill>
                          <a:schemeClr val="tx1"/>
                        </a:solidFill>
                        <a:latin typeface="MS UI Gothic" panose="020B0600070205080204" pitchFamily="50" charset="-128"/>
                        <a:ea typeface="MS UI Gothic" panose="020B0600070205080204" pitchFamily="50" charset="-128"/>
                      </a:endParaRPr>
                    </a:p>
                    <a:p>
                      <a:r>
                        <a:rPr kumimoji="1" lang="ja-JP" altLang="en-US" sz="1100" dirty="0" smtClean="0">
                          <a:solidFill>
                            <a:schemeClr val="tx1"/>
                          </a:solidFill>
                          <a:latin typeface="MS UI Gothic" panose="020B0600070205080204" pitchFamily="50" charset="-128"/>
                          <a:ea typeface="MS UI Gothic" panose="020B0600070205080204" pitchFamily="50" charset="-128"/>
                        </a:rPr>
                        <a:t>　　</a:t>
                      </a:r>
                      <a:r>
                        <a:rPr kumimoji="1" lang="en-US" altLang="ja-JP" sz="1100" dirty="0" smtClean="0">
                          <a:solidFill>
                            <a:schemeClr val="tx1"/>
                          </a:solidFill>
                          <a:latin typeface="MS UI Gothic" panose="020B0600070205080204" pitchFamily="50" charset="-128"/>
                          <a:ea typeface="MS UI Gothic" panose="020B0600070205080204" pitchFamily="50" charset="-128"/>
                        </a:rPr>
                        <a:t>2017</a:t>
                      </a:r>
                      <a:r>
                        <a:rPr kumimoji="1" lang="ja-JP" altLang="en-US" sz="1100" dirty="0" smtClean="0">
                          <a:solidFill>
                            <a:schemeClr val="tx1"/>
                          </a:solidFill>
                          <a:latin typeface="MS UI Gothic" panose="020B0600070205080204" pitchFamily="50" charset="-128"/>
                          <a:ea typeface="MS UI Gothic" panose="020B0600070205080204" pitchFamily="50" charset="-128"/>
                        </a:rPr>
                        <a:t>年度：金剛コロニー（ただし</a:t>
                      </a:r>
                      <a:r>
                        <a:rPr kumimoji="1" lang="ja-JP" altLang="en-US" sz="1100" dirty="0" err="1" smtClean="0">
                          <a:solidFill>
                            <a:schemeClr val="tx1"/>
                          </a:solidFill>
                          <a:latin typeface="MS UI Gothic" panose="020B0600070205080204" pitchFamily="50" charset="-128"/>
                          <a:ea typeface="MS UI Gothic" panose="020B0600070205080204" pitchFamily="50" charset="-128"/>
                        </a:rPr>
                        <a:t>府立障がい</a:t>
                      </a:r>
                      <a:r>
                        <a:rPr kumimoji="1" lang="ja-JP" altLang="en-US" sz="1100" dirty="0" smtClean="0">
                          <a:solidFill>
                            <a:schemeClr val="tx1"/>
                          </a:solidFill>
                          <a:latin typeface="MS UI Gothic" panose="020B0600070205080204" pitchFamily="50" charset="-128"/>
                          <a:ea typeface="MS UI Gothic" panose="020B0600070205080204" pitchFamily="50" charset="-128"/>
                        </a:rPr>
                        <a:t>児施設としての機能は存続）</a:t>
                      </a:r>
                    </a:p>
                  </a:txBody>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１２．（２７）</a:t>
            </a:r>
            <a:endParaRPr lang="en-US" altLang="ja-JP" sz="1600" u="sng" dirty="0" smtClean="0"/>
          </a:p>
        </p:txBody>
      </p:sp>
      <p:sp>
        <p:nvSpPr>
          <p:cNvPr id="11" name="正方形/長方形 10"/>
          <p:cNvSpPr/>
          <p:nvPr/>
        </p:nvSpPr>
        <p:spPr>
          <a:xfrm>
            <a:off x="611560" y="923365"/>
            <a:ext cx="972570" cy="7653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pPr algn="ctr"/>
            <a:r>
              <a:rPr lang="ja-JP" altLang="en-US" sz="1200" dirty="0" smtClean="0">
                <a:solidFill>
                  <a:schemeClr val="tx1"/>
                </a:solidFill>
              </a:rPr>
              <a:t>▲</a:t>
            </a:r>
            <a:endParaRPr lang="en-US" altLang="ja-JP" sz="1200" dirty="0" smtClean="0">
              <a:solidFill>
                <a:schemeClr val="tx1"/>
              </a:solidFill>
            </a:endParaRPr>
          </a:p>
          <a:p>
            <a:pPr algn="ctr"/>
            <a:r>
              <a:rPr lang="en-US" altLang="ja-JP" sz="1200" dirty="0" smtClean="0">
                <a:solidFill>
                  <a:schemeClr val="tx1"/>
                </a:solidFill>
              </a:rPr>
              <a:t>199</a:t>
            </a:r>
            <a:r>
              <a:rPr kumimoji="1" lang="en-US" altLang="ja-JP" sz="1200" dirty="0" smtClean="0">
                <a:solidFill>
                  <a:schemeClr val="tx1"/>
                </a:solidFill>
              </a:rPr>
              <a:t>8</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algn="ctr"/>
            <a:r>
              <a:rPr lang="en-US" altLang="ja-JP" sz="1600" dirty="0" smtClean="0">
                <a:solidFill>
                  <a:schemeClr val="tx1"/>
                </a:solidFill>
              </a:rPr>
              <a:t>119</a:t>
            </a:r>
            <a:r>
              <a:rPr lang="ja-JP" altLang="en-US" sz="1600" dirty="0" smtClean="0">
                <a:solidFill>
                  <a:schemeClr val="tx1"/>
                </a:solidFill>
              </a:rPr>
              <a:t>施設</a:t>
            </a:r>
            <a:endParaRPr kumimoji="1" lang="en-US" altLang="ja-JP" sz="1600" dirty="0" smtClean="0">
              <a:solidFill>
                <a:schemeClr val="tx1"/>
              </a:solidFill>
            </a:endParaRPr>
          </a:p>
        </p:txBody>
      </p:sp>
      <p:sp>
        <p:nvSpPr>
          <p:cNvPr id="19" name="正方形/長方形 18"/>
          <p:cNvSpPr/>
          <p:nvPr/>
        </p:nvSpPr>
        <p:spPr>
          <a:xfrm>
            <a:off x="1648052" y="925499"/>
            <a:ext cx="972570" cy="7595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pPr algn="ctr"/>
            <a:r>
              <a:rPr lang="ja-JP" altLang="en-US" sz="1200" dirty="0" smtClean="0">
                <a:solidFill>
                  <a:schemeClr val="tx1"/>
                </a:solidFill>
              </a:rPr>
              <a:t>▲</a:t>
            </a:r>
            <a:endParaRPr lang="en-US" altLang="ja-JP" sz="1200" dirty="0" smtClean="0">
              <a:solidFill>
                <a:schemeClr val="tx1"/>
              </a:solidFill>
            </a:endParaRPr>
          </a:p>
          <a:p>
            <a:pPr algn="ctr"/>
            <a:r>
              <a:rPr lang="en-US" altLang="ja-JP" sz="1200" dirty="0" smtClean="0">
                <a:solidFill>
                  <a:schemeClr val="tx1"/>
                </a:solidFill>
              </a:rPr>
              <a:t>2008</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algn="ctr"/>
            <a:r>
              <a:rPr lang="en-US" altLang="ja-JP" sz="1600" dirty="0" smtClean="0">
                <a:solidFill>
                  <a:schemeClr val="tx1"/>
                </a:solidFill>
              </a:rPr>
              <a:t>81</a:t>
            </a:r>
            <a:r>
              <a:rPr lang="ja-JP" altLang="en-US" sz="1600" dirty="0" smtClean="0">
                <a:solidFill>
                  <a:schemeClr val="tx1"/>
                </a:solidFill>
              </a:rPr>
              <a:t>施設</a:t>
            </a:r>
            <a:endParaRPr kumimoji="1" lang="en-US" altLang="ja-JP" sz="1600" dirty="0" smtClean="0">
              <a:solidFill>
                <a:schemeClr val="tx1"/>
              </a:solidFill>
            </a:endParaRPr>
          </a:p>
        </p:txBody>
      </p:sp>
      <p:sp>
        <p:nvSpPr>
          <p:cNvPr id="20" name="正方形/長方形 19"/>
          <p:cNvSpPr/>
          <p:nvPr/>
        </p:nvSpPr>
        <p:spPr>
          <a:xfrm>
            <a:off x="4854954" y="925499"/>
            <a:ext cx="972570" cy="7653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pPr algn="ctr"/>
            <a:r>
              <a:rPr lang="ja-JP" altLang="en-US" sz="1200" dirty="0" smtClean="0">
                <a:solidFill>
                  <a:schemeClr val="tx1"/>
                </a:solidFill>
              </a:rPr>
              <a:t>▲</a:t>
            </a:r>
            <a:endParaRPr lang="en-US" altLang="ja-JP" sz="1200" dirty="0" smtClean="0">
              <a:solidFill>
                <a:schemeClr val="tx1"/>
              </a:solidFill>
            </a:endParaRPr>
          </a:p>
          <a:p>
            <a:pPr algn="ctr"/>
            <a:r>
              <a:rPr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algn="ctr"/>
            <a:r>
              <a:rPr lang="en-US" altLang="ja-JP" sz="1600" dirty="0" smtClean="0">
                <a:solidFill>
                  <a:schemeClr val="tx1"/>
                </a:solidFill>
              </a:rPr>
              <a:t>71</a:t>
            </a:r>
            <a:r>
              <a:rPr lang="ja-JP" altLang="en-US" sz="1600" dirty="0" smtClean="0">
                <a:solidFill>
                  <a:schemeClr val="tx1"/>
                </a:solidFill>
              </a:rPr>
              <a:t>施設</a:t>
            </a:r>
            <a:endParaRPr kumimoji="1" lang="en-US" altLang="ja-JP" sz="1600" dirty="0" smtClean="0">
              <a:solidFill>
                <a:schemeClr val="tx1"/>
              </a:solidFill>
            </a:endParaRPr>
          </a:p>
        </p:txBody>
      </p:sp>
      <p:sp>
        <p:nvSpPr>
          <p:cNvPr id="21" name="テキスト ボックス 20"/>
          <p:cNvSpPr txBox="1"/>
          <p:nvPr/>
        </p:nvSpPr>
        <p:spPr>
          <a:xfrm>
            <a:off x="207594" y="188640"/>
            <a:ext cx="7704856" cy="338554"/>
          </a:xfrm>
          <a:prstGeom prst="rect">
            <a:avLst/>
          </a:prstGeom>
          <a:noFill/>
        </p:spPr>
        <p:txBody>
          <a:bodyPr wrap="square" rtlCol="0">
            <a:spAutoFit/>
          </a:bodyPr>
          <a:lstStyle/>
          <a:p>
            <a:r>
              <a:rPr lang="ja-JP" altLang="en-US" sz="1600" dirty="0" smtClean="0"/>
              <a:t>■府が保有する公の施設の数 （府営住宅を除く）</a:t>
            </a:r>
            <a:endParaRPr kumimoji="1" lang="ja-JP" altLang="en-US" sz="1600" dirty="0"/>
          </a:p>
        </p:txBody>
      </p:sp>
      <p:sp>
        <p:nvSpPr>
          <p:cNvPr id="23" name="テキスト ボックス 22"/>
          <p:cNvSpPr txBox="1"/>
          <p:nvPr/>
        </p:nvSpPr>
        <p:spPr>
          <a:xfrm>
            <a:off x="243323" y="1700808"/>
            <a:ext cx="7704856" cy="338554"/>
          </a:xfrm>
          <a:prstGeom prst="rect">
            <a:avLst/>
          </a:prstGeom>
          <a:noFill/>
        </p:spPr>
        <p:txBody>
          <a:bodyPr wrap="square" rtlCol="0">
            <a:spAutoFit/>
          </a:bodyPr>
          <a:lstStyle/>
          <a:p>
            <a:r>
              <a:rPr lang="ja-JP" altLang="en-US" sz="1600" dirty="0" smtClean="0"/>
              <a:t>■公の施設の廃止・民営化の</a:t>
            </a:r>
            <a:r>
              <a:rPr lang="ja-JP" altLang="en-US" sz="1600" dirty="0"/>
              <a:t>状況</a:t>
            </a:r>
            <a:endParaRPr kumimoji="1" lang="ja-JP" altLang="en-US" sz="1600" dirty="0"/>
          </a:p>
        </p:txBody>
      </p:sp>
      <p:graphicFrame>
        <p:nvGraphicFramePr>
          <p:cNvPr id="17" name="表 16"/>
          <p:cNvGraphicFramePr>
            <a:graphicFrameLocks noGrp="1"/>
          </p:cNvGraphicFramePr>
          <p:nvPr>
            <p:extLst>
              <p:ext uri="{D42A27DB-BD31-4B8C-83A1-F6EECF244321}">
                <p14:modId xmlns:p14="http://schemas.microsoft.com/office/powerpoint/2010/main" val="2172853556"/>
              </p:ext>
            </p:extLst>
          </p:nvPr>
        </p:nvGraphicFramePr>
        <p:xfrm>
          <a:off x="611560" y="574755"/>
          <a:ext cx="8064899" cy="411480"/>
        </p:xfrm>
        <a:graphic>
          <a:graphicData uri="http://schemas.openxmlformats.org/drawingml/2006/table">
            <a:tbl>
              <a:tblPr firstRow="1" bandRow="1">
                <a:tableStyleId>{7DF18680-E054-41AD-8BC1-D1AEF772440D}</a:tableStyleId>
              </a:tblPr>
              <a:tblGrid>
                <a:gridCol w="1024337">
                  <a:extLst>
                    <a:ext uri="{9D8B030D-6E8A-4147-A177-3AD203B41FA5}">
                      <a16:colId xmlns:a16="http://schemas.microsoft.com/office/drawing/2014/main" val="20000"/>
                    </a:ext>
                  </a:extLst>
                </a:gridCol>
                <a:gridCol w="661404">
                  <a:extLst>
                    <a:ext uri="{9D8B030D-6E8A-4147-A177-3AD203B41FA5}">
                      <a16:colId xmlns:a16="http://schemas.microsoft.com/office/drawing/2014/main" val="20001"/>
                    </a:ext>
                  </a:extLst>
                </a:gridCol>
                <a:gridCol w="661404">
                  <a:extLst>
                    <a:ext uri="{9D8B030D-6E8A-4147-A177-3AD203B41FA5}">
                      <a16:colId xmlns:a16="http://schemas.microsoft.com/office/drawing/2014/main" val="20002"/>
                    </a:ext>
                  </a:extLst>
                </a:gridCol>
                <a:gridCol w="595263">
                  <a:extLst>
                    <a:ext uri="{9D8B030D-6E8A-4147-A177-3AD203B41FA5}">
                      <a16:colId xmlns:a16="http://schemas.microsoft.com/office/drawing/2014/main" val="20003"/>
                    </a:ext>
                  </a:extLst>
                </a:gridCol>
                <a:gridCol w="661404">
                  <a:extLst>
                    <a:ext uri="{9D8B030D-6E8A-4147-A177-3AD203B41FA5}">
                      <a16:colId xmlns:a16="http://schemas.microsoft.com/office/drawing/2014/main" val="20004"/>
                    </a:ext>
                  </a:extLst>
                </a:gridCol>
                <a:gridCol w="595263">
                  <a:extLst>
                    <a:ext uri="{9D8B030D-6E8A-4147-A177-3AD203B41FA5}">
                      <a16:colId xmlns:a16="http://schemas.microsoft.com/office/drawing/2014/main" val="20005"/>
                    </a:ext>
                  </a:extLst>
                </a:gridCol>
                <a:gridCol w="661404">
                  <a:extLst>
                    <a:ext uri="{9D8B030D-6E8A-4147-A177-3AD203B41FA5}">
                      <a16:colId xmlns:a16="http://schemas.microsoft.com/office/drawing/2014/main" val="20006"/>
                    </a:ext>
                  </a:extLst>
                </a:gridCol>
                <a:gridCol w="640884">
                  <a:extLst>
                    <a:ext uri="{9D8B030D-6E8A-4147-A177-3AD203B41FA5}">
                      <a16:colId xmlns:a16="http://schemas.microsoft.com/office/drawing/2014/main" val="20007"/>
                    </a:ext>
                  </a:extLst>
                </a:gridCol>
                <a:gridCol w="640884">
                  <a:extLst>
                    <a:ext uri="{9D8B030D-6E8A-4147-A177-3AD203B41FA5}">
                      <a16:colId xmlns:a16="http://schemas.microsoft.com/office/drawing/2014/main" val="20008"/>
                    </a:ext>
                  </a:extLst>
                </a:gridCol>
                <a:gridCol w="640884">
                  <a:extLst>
                    <a:ext uri="{9D8B030D-6E8A-4147-A177-3AD203B41FA5}">
                      <a16:colId xmlns:a16="http://schemas.microsoft.com/office/drawing/2014/main" val="20009"/>
                    </a:ext>
                  </a:extLst>
                </a:gridCol>
                <a:gridCol w="640884">
                  <a:extLst>
                    <a:ext uri="{9D8B030D-6E8A-4147-A177-3AD203B41FA5}">
                      <a16:colId xmlns:a16="http://schemas.microsoft.com/office/drawing/2014/main" val="20010"/>
                    </a:ext>
                  </a:extLst>
                </a:gridCol>
                <a:gridCol w="640884">
                  <a:extLst>
                    <a:ext uri="{9D8B030D-6E8A-4147-A177-3AD203B41FA5}">
                      <a16:colId xmlns:a16="http://schemas.microsoft.com/office/drawing/2014/main" val="20011"/>
                    </a:ext>
                  </a:extLst>
                </a:gridCol>
              </a:tblGrid>
              <a:tr h="254614">
                <a:tc>
                  <a:txBody>
                    <a:bodyPr/>
                    <a:lstStyle/>
                    <a:p>
                      <a:endParaRPr kumimoji="1" lang="ja-JP" altLang="en-US" sz="1050" dirty="0"/>
                    </a:p>
                  </a:txBody>
                  <a:tcPr/>
                </a:tc>
                <a:tc>
                  <a:txBody>
                    <a:bodyPr/>
                    <a:lstStyle/>
                    <a:p>
                      <a:r>
                        <a:rPr kumimoji="1" lang="en-US" altLang="ja-JP" sz="1050" dirty="0" smtClean="0"/>
                        <a:t>2008</a:t>
                      </a:r>
                      <a:r>
                        <a:rPr kumimoji="1" lang="ja-JP" altLang="en-US" sz="1050" dirty="0" smtClean="0"/>
                        <a:t>年</a:t>
                      </a:r>
                      <a:endParaRPr kumimoji="1" lang="ja-JP" altLang="en-US" sz="1050" dirty="0"/>
                    </a:p>
                  </a:txBody>
                  <a:tcPr/>
                </a:tc>
                <a:tc>
                  <a:txBody>
                    <a:bodyPr/>
                    <a:lstStyle/>
                    <a:p>
                      <a:r>
                        <a:rPr kumimoji="1" lang="en-US" altLang="ja-JP" sz="1050" dirty="0" smtClean="0"/>
                        <a:t>2009</a:t>
                      </a:r>
                      <a:r>
                        <a:rPr kumimoji="1" lang="ja-JP" altLang="en-US" sz="1050" dirty="0" smtClean="0"/>
                        <a:t>年</a:t>
                      </a:r>
                      <a:endParaRPr kumimoji="1" lang="ja-JP" altLang="en-US" sz="1050" dirty="0"/>
                    </a:p>
                  </a:txBody>
                  <a:tcPr/>
                </a:tc>
                <a:tc>
                  <a:txBody>
                    <a:bodyPr/>
                    <a:lstStyle/>
                    <a:p>
                      <a:r>
                        <a:rPr kumimoji="1" lang="en-US" altLang="ja-JP" sz="1050" dirty="0" smtClean="0"/>
                        <a:t>2010</a:t>
                      </a:r>
                      <a:r>
                        <a:rPr kumimoji="1" lang="ja-JP" altLang="en-US" sz="1050" dirty="0" smtClean="0"/>
                        <a:t>年</a:t>
                      </a:r>
                      <a:endParaRPr kumimoji="1" lang="ja-JP" altLang="en-US" sz="1050" dirty="0"/>
                    </a:p>
                  </a:txBody>
                  <a:tcPr/>
                </a:tc>
                <a:tc>
                  <a:txBody>
                    <a:bodyPr/>
                    <a:lstStyle/>
                    <a:p>
                      <a:r>
                        <a:rPr kumimoji="1" lang="en-US" altLang="ja-JP" sz="1050" dirty="0" smtClean="0"/>
                        <a:t>2011</a:t>
                      </a:r>
                      <a:r>
                        <a:rPr kumimoji="1" lang="ja-JP" altLang="en-US" sz="1050" dirty="0" smtClean="0"/>
                        <a:t>年</a:t>
                      </a:r>
                      <a:endParaRPr kumimoji="1" lang="ja-JP" altLang="en-US" sz="1050" dirty="0"/>
                    </a:p>
                  </a:txBody>
                  <a:tcPr/>
                </a:tc>
                <a:tc>
                  <a:txBody>
                    <a:bodyPr/>
                    <a:lstStyle/>
                    <a:p>
                      <a:r>
                        <a:rPr kumimoji="1" lang="en-US" altLang="ja-JP" sz="1050" dirty="0" smtClean="0"/>
                        <a:t>2012</a:t>
                      </a:r>
                      <a:r>
                        <a:rPr kumimoji="1" lang="ja-JP" altLang="en-US" sz="1050" dirty="0" smtClean="0"/>
                        <a:t>年</a:t>
                      </a:r>
                      <a:endParaRPr kumimoji="1" lang="ja-JP" altLang="en-US" sz="1050" dirty="0"/>
                    </a:p>
                  </a:txBody>
                  <a:tcPr/>
                </a:tc>
                <a:tc>
                  <a:txBody>
                    <a:bodyPr/>
                    <a:lstStyle/>
                    <a:p>
                      <a:r>
                        <a:rPr kumimoji="1" lang="en-US" altLang="ja-JP" sz="1050" dirty="0" smtClean="0"/>
                        <a:t>2013</a:t>
                      </a:r>
                      <a:r>
                        <a:rPr kumimoji="1" lang="ja-JP" altLang="en-US" sz="1050" dirty="0" smtClean="0"/>
                        <a:t>年</a:t>
                      </a:r>
                      <a:endParaRPr kumimoji="1" lang="ja-JP" altLang="en-US" sz="1050" dirty="0"/>
                    </a:p>
                  </a:txBody>
                  <a:tcPr/>
                </a:tc>
                <a:tc>
                  <a:txBody>
                    <a:bodyPr/>
                    <a:lstStyle/>
                    <a:p>
                      <a:r>
                        <a:rPr kumimoji="1" lang="en-US" altLang="ja-JP" sz="1050" dirty="0" smtClean="0"/>
                        <a:t>2014</a:t>
                      </a:r>
                      <a:r>
                        <a:rPr kumimoji="1" lang="ja-JP" altLang="en-US" sz="1050" dirty="0" smtClean="0"/>
                        <a:t>年</a:t>
                      </a:r>
                      <a:endParaRPr kumimoji="1" lang="ja-JP" altLang="en-US" sz="1050" dirty="0"/>
                    </a:p>
                  </a:txBody>
                  <a:tcPr/>
                </a:tc>
                <a:tc>
                  <a:txBody>
                    <a:bodyPr/>
                    <a:lstStyle/>
                    <a:p>
                      <a:r>
                        <a:rPr kumimoji="1" lang="en-US" altLang="ja-JP" sz="1050" dirty="0" smtClean="0"/>
                        <a:t>2015</a:t>
                      </a:r>
                      <a:r>
                        <a:rPr kumimoji="1" lang="ja-JP" altLang="en-US" sz="1050" dirty="0" smtClean="0"/>
                        <a:t>年</a:t>
                      </a:r>
                      <a:endParaRPr kumimoji="1" lang="ja-JP" altLang="en-US" sz="1050" dirty="0"/>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2018</a:t>
                      </a:r>
                      <a:r>
                        <a:rPr kumimoji="1" lang="ja-JP" altLang="en-US" sz="1050" dirty="0" smtClean="0"/>
                        <a:t>年</a:t>
                      </a:r>
                    </a:p>
                    <a:p>
                      <a:endParaRPr kumimoji="1" lang="ja-JP" altLang="en-US" sz="1050" dirty="0"/>
                    </a:p>
                  </a:txBody>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7829646" y="925499"/>
            <a:ext cx="972570" cy="7653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pPr algn="ctr"/>
            <a:r>
              <a:rPr lang="ja-JP" altLang="en-US" sz="1200" dirty="0" smtClean="0">
                <a:solidFill>
                  <a:schemeClr val="tx1"/>
                </a:solidFill>
              </a:rPr>
              <a:t>▲</a:t>
            </a:r>
            <a:endParaRPr lang="en-US" altLang="ja-JP" sz="1200" dirty="0" smtClean="0">
              <a:solidFill>
                <a:schemeClr val="tx1"/>
              </a:solidFill>
            </a:endParaRPr>
          </a:p>
          <a:p>
            <a:pPr algn="ctr"/>
            <a:r>
              <a:rPr lang="en-US" altLang="ja-JP" sz="1200" dirty="0" smtClean="0">
                <a:solidFill>
                  <a:schemeClr val="tx1"/>
                </a:solidFill>
              </a:rPr>
              <a:t>2018</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algn="ctr"/>
            <a:r>
              <a:rPr lang="en-US" altLang="ja-JP" sz="1600" dirty="0" smtClean="0">
                <a:solidFill>
                  <a:schemeClr val="tx1"/>
                </a:solidFill>
              </a:rPr>
              <a:t>71</a:t>
            </a:r>
            <a:r>
              <a:rPr lang="ja-JP" altLang="en-US" sz="1600" dirty="0" smtClean="0">
                <a:solidFill>
                  <a:schemeClr val="tx1"/>
                </a:solidFill>
              </a:rPr>
              <a:t>施設</a:t>
            </a:r>
            <a:endParaRPr kumimoji="1" lang="en-US" altLang="ja-JP" sz="1600" dirty="0" smtClean="0">
              <a:solidFill>
                <a:schemeClr val="tx1"/>
              </a:solidFill>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159</a:t>
            </a:fld>
            <a:endParaRPr kumimoji="1" lang="ja-JP" altLang="en-US"/>
          </a:p>
        </p:txBody>
      </p:sp>
      <p:sp>
        <p:nvSpPr>
          <p:cNvPr id="14" name="テキスト ボックス 13"/>
          <p:cNvSpPr txBox="1"/>
          <p:nvPr/>
        </p:nvSpPr>
        <p:spPr>
          <a:xfrm>
            <a:off x="4211960" y="6309320"/>
            <a:ext cx="4503643" cy="503590"/>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（注）以下について、会議後に訂正（平成</a:t>
            </a:r>
            <a:r>
              <a:rPr lang="en-US" altLang="ja-JP" sz="700" dirty="0" smtClean="0">
                <a:latin typeface="+mn-ea"/>
                <a:cs typeface="Meiryo UI" panose="020B0604030504040204" pitchFamily="50" charset="-128"/>
              </a:rPr>
              <a:t>31</a:t>
            </a:r>
            <a:r>
              <a:rPr lang="ja-JP" altLang="en-US" sz="700" dirty="0" smtClean="0">
                <a:latin typeface="+mn-ea"/>
                <a:cs typeface="Meiryo UI" panose="020B0604030504040204" pitchFamily="50" charset="-128"/>
              </a:rPr>
              <a:t>年</a:t>
            </a:r>
            <a:r>
              <a:rPr lang="ja-JP" altLang="en-US" sz="700" dirty="0" smtClean="0">
                <a:latin typeface="+mn-ea"/>
                <a:cs typeface="Meiryo UI" panose="020B0604030504040204" pitchFamily="50" charset="-128"/>
              </a:rPr>
              <a:t>３月</a:t>
            </a:r>
            <a:r>
              <a:rPr lang="en-US" altLang="ja-JP" sz="700">
                <a:latin typeface="+mn-ea"/>
                <a:cs typeface="Meiryo UI" panose="020B0604030504040204" pitchFamily="50" charset="-128"/>
              </a:rPr>
              <a:t>25</a:t>
            </a:r>
            <a:r>
              <a:rPr lang="ja-JP" altLang="en-US" sz="700" smtClean="0">
                <a:latin typeface="+mn-ea"/>
                <a:cs typeface="Meiryo UI" panose="020B0604030504040204" pitchFamily="50" charset="-128"/>
              </a:rPr>
              <a:t>日</a:t>
            </a:r>
            <a:r>
              <a:rPr lang="ja-JP" altLang="en-US" sz="700" dirty="0" smtClean="0">
                <a:latin typeface="+mn-ea"/>
                <a:cs typeface="Meiryo UI" panose="020B0604030504040204" pitchFamily="50" charset="-128"/>
              </a:rPr>
              <a:t>訂正）</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①「</a:t>
            </a:r>
            <a:r>
              <a:rPr lang="ja-JP" altLang="en-US" sz="700" dirty="0" smtClean="0">
                <a:latin typeface="ＭＳ Ｐゴシック" panose="020B0600070205080204" pitchFamily="50" charset="-128"/>
                <a:cs typeface="Meiryo UI" panose="020B0604030504040204" pitchFamily="50" charset="-128"/>
              </a:rPr>
              <a:t>公の施設の廃止・民営化の状況</a:t>
            </a:r>
            <a:r>
              <a:rPr lang="ja-JP" altLang="en-US" sz="700" dirty="0" smtClean="0">
                <a:latin typeface="+mn-ea"/>
                <a:cs typeface="Meiryo UI" panose="020B0604030504040204" pitchFamily="50" charset="-128"/>
              </a:rPr>
              <a:t>」の「</a:t>
            </a:r>
            <a:r>
              <a:rPr lang="en-US" altLang="ja-JP" sz="700" dirty="0" smtClean="0">
                <a:latin typeface="+mn-ea"/>
                <a:cs typeface="Meiryo UI" panose="020B0604030504040204" pitchFamily="50" charset="-128"/>
              </a:rPr>
              <a:t>2007</a:t>
            </a:r>
            <a:r>
              <a:rPr lang="ja-JP" altLang="en-US" sz="700" dirty="0" smtClean="0">
                <a:latin typeface="+mn-ea"/>
                <a:cs typeface="Meiryo UI" panose="020B0604030504040204" pitchFamily="50" charset="-128"/>
              </a:rPr>
              <a:t>年度以前」について、「民営化等」の施設数の誤り</a:t>
            </a:r>
            <a:endParaRPr lang="en-US" altLang="ja-JP" sz="700" dirty="0">
              <a:latin typeface="+mn-ea"/>
              <a:cs typeface="Meiryo UI" panose="020B0604030504040204" pitchFamily="50" charset="-128"/>
            </a:endParaRPr>
          </a:p>
          <a:p>
            <a:r>
              <a:rPr lang="ja-JP" altLang="en-US" sz="700" dirty="0" smtClean="0">
                <a:latin typeface="+mn-ea"/>
                <a:cs typeface="Meiryo UI" panose="020B0604030504040204" pitchFamily="50" charset="-128"/>
              </a:rPr>
              <a:t>　　②「</a:t>
            </a:r>
            <a:r>
              <a:rPr lang="ja-JP" altLang="en-US" sz="700" dirty="0">
                <a:latin typeface="ＭＳ Ｐゴシック" panose="020B0600070205080204" pitchFamily="50" charset="-128"/>
                <a:cs typeface="Meiryo UI" panose="020B0604030504040204" pitchFamily="50" charset="-128"/>
              </a:rPr>
              <a:t>公の施設の廃止・民営化の状況</a:t>
            </a:r>
            <a:r>
              <a:rPr lang="ja-JP" altLang="en-US" sz="700" dirty="0" smtClean="0">
                <a:latin typeface="+mn-ea"/>
                <a:cs typeface="Meiryo UI" panose="020B0604030504040204" pitchFamily="50" charset="-128"/>
              </a:rPr>
              <a:t>」の「</a:t>
            </a:r>
            <a:r>
              <a:rPr lang="en-US" altLang="ja-JP" sz="700" dirty="0" smtClean="0">
                <a:latin typeface="+mn-ea"/>
                <a:cs typeface="Meiryo UI" panose="020B0604030504040204" pitchFamily="50" charset="-128"/>
              </a:rPr>
              <a:t>2014</a:t>
            </a:r>
            <a:r>
              <a:rPr lang="ja-JP" altLang="en-US" sz="700" dirty="0" smtClean="0">
                <a:latin typeface="+mn-ea"/>
                <a:cs typeface="Meiryo UI" panose="020B0604030504040204" pitchFamily="50" charset="-128"/>
              </a:rPr>
              <a:t>～</a:t>
            </a:r>
            <a:r>
              <a:rPr lang="en-US" altLang="ja-JP" sz="700" dirty="0" smtClean="0">
                <a:latin typeface="+mn-ea"/>
                <a:cs typeface="Meiryo UI" panose="020B0604030504040204" pitchFamily="50" charset="-128"/>
              </a:rPr>
              <a:t>2017</a:t>
            </a:r>
            <a:r>
              <a:rPr lang="ja-JP" altLang="en-US" sz="700" dirty="0" smtClean="0">
                <a:latin typeface="+mn-ea"/>
                <a:cs typeface="Meiryo UI" panose="020B0604030504040204" pitchFamily="50" charset="-128"/>
              </a:rPr>
              <a:t>年度」について、金剛コロニー</a:t>
            </a:r>
            <a:r>
              <a:rPr lang="ja-JP" altLang="en-US" sz="700" dirty="0" smtClean="0">
                <a:latin typeface="+mj-ea"/>
                <a:ea typeface="+mj-ea"/>
                <a:cs typeface="Meiryo UI" panose="020B0604030504040204" pitchFamily="50" charset="-128"/>
              </a:rPr>
              <a:t>に、「（</a:t>
            </a:r>
            <a:r>
              <a:rPr lang="ja-JP" altLang="en-US" sz="700" dirty="0" smtClean="0">
                <a:latin typeface="+mj-ea"/>
                <a:ea typeface="+mj-ea"/>
              </a:rPr>
              <a:t>ただし</a:t>
            </a:r>
            <a:r>
              <a:rPr lang="ja-JP" altLang="en-US" sz="700" dirty="0" err="1" smtClean="0">
                <a:latin typeface="+mj-ea"/>
                <a:ea typeface="+mj-ea"/>
              </a:rPr>
              <a:t>府立障がい</a:t>
            </a:r>
            <a:r>
              <a:rPr lang="ja-JP" altLang="en-US" sz="700" dirty="0" smtClean="0">
                <a:latin typeface="+mj-ea"/>
                <a:ea typeface="+mj-ea"/>
              </a:rPr>
              <a:t>児施設と</a:t>
            </a:r>
            <a:endParaRPr lang="en-US" altLang="ja-JP" sz="700" dirty="0" smtClean="0">
              <a:latin typeface="+mj-ea"/>
              <a:ea typeface="+mj-ea"/>
            </a:endParaRPr>
          </a:p>
          <a:p>
            <a:r>
              <a:rPr lang="ja-JP" altLang="en-US" sz="700" dirty="0">
                <a:latin typeface="+mj-ea"/>
                <a:ea typeface="+mj-ea"/>
              </a:rPr>
              <a:t>　</a:t>
            </a:r>
            <a:r>
              <a:rPr lang="ja-JP" altLang="en-US" sz="700" dirty="0" smtClean="0">
                <a:latin typeface="+mj-ea"/>
                <a:ea typeface="+mj-ea"/>
              </a:rPr>
              <a:t>　　しての機能は存続）」</a:t>
            </a:r>
            <a:r>
              <a:rPr lang="ja-JP" altLang="en-US" sz="700" dirty="0" smtClean="0">
                <a:latin typeface="+mn-ea"/>
                <a:cs typeface="Meiryo UI" panose="020B0604030504040204" pitchFamily="50" charset="-128"/>
              </a:rPr>
              <a:t>を追記</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336323335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8532" y="1484784"/>
            <a:ext cx="7772400" cy="2304256"/>
          </a:xfrm>
        </p:spPr>
        <p:txBody>
          <a:bodyPr>
            <a:normAutofit/>
          </a:bodyPr>
          <a:lstStyle/>
          <a:p>
            <a:r>
              <a:rPr kumimoji="1" lang="ja-JP" altLang="en-US" dirty="0"/>
              <a:t>参考資料</a:t>
            </a:r>
            <a:r>
              <a:rPr lang="en-US" altLang="ja-JP" dirty="0"/>
              <a:t/>
            </a:r>
            <a:br>
              <a:rPr lang="en-US" altLang="ja-JP" dirty="0"/>
            </a:br>
            <a:r>
              <a:rPr lang="en-US" altLang="ja-JP" dirty="0"/>
              <a:t/>
            </a:r>
            <a:br>
              <a:rPr lang="en-US" altLang="ja-JP" dirty="0"/>
            </a:br>
            <a:r>
              <a:rPr lang="ja-JP" altLang="en-US" dirty="0">
                <a:latin typeface="ＭＳ Ｐゴシック" panose="020B0600070205080204" pitchFamily="50" charset="-128"/>
                <a:ea typeface="ＭＳ Ｐゴシック" panose="020B0600070205080204" pitchFamily="50" charset="-128"/>
              </a:rPr>
              <a:t>府庁</a:t>
            </a:r>
            <a:r>
              <a:rPr lang="ja-JP" altLang="en-US" dirty="0" smtClean="0">
                <a:latin typeface="ＭＳ Ｐゴシック" panose="020B0600070205080204" pitchFamily="50" charset="-128"/>
                <a:ea typeface="ＭＳ Ｐゴシック" panose="020B0600070205080204" pitchFamily="50" charset="-128"/>
              </a:rPr>
              <a:t>に</a:t>
            </a:r>
            <a:r>
              <a:rPr lang="ja-JP" altLang="en-US" dirty="0">
                <a:latin typeface="ＭＳ Ｐゴシック" panose="020B0600070205080204" pitchFamily="50" charset="-128"/>
                <a:ea typeface="ＭＳ Ｐゴシック" panose="020B0600070205080204" pitchFamily="50" charset="-128"/>
              </a:rPr>
              <a:t>おける改革の一覧、個票</a:t>
            </a:r>
            <a:endParaRPr kumimoji="1" lang="ja-JP" altLang="en-US" dirty="0"/>
          </a:p>
        </p:txBody>
      </p:sp>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160</a:t>
            </a:fld>
            <a:endParaRPr kumimoji="1" lang="ja-JP" altLang="en-US" dirty="0"/>
          </a:p>
        </p:txBody>
      </p:sp>
    </p:spTree>
    <p:extLst>
      <p:ext uri="{BB962C8B-B14F-4D97-AF65-F5344CB8AC3E}">
        <p14:creationId xmlns:p14="http://schemas.microsoft.com/office/powerpoint/2010/main" val="327716493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460432" y="6489912"/>
            <a:ext cx="683568" cy="369332"/>
          </a:xfrm>
          <a:prstGeom prst="rect">
            <a:avLst/>
          </a:prstGeom>
          <a:noFill/>
        </p:spPr>
        <p:txBody>
          <a:bodyPr wrap="square" rtlCol="0">
            <a:spAutoFit/>
          </a:bodyPr>
          <a:lstStyle/>
          <a:p>
            <a:pPr algn="r"/>
            <a:fld id="{9C53C868-FF21-494D-AF88-8B2AF852388B}" type="slidenum">
              <a:rPr kumimoji="1" lang="ja-JP" altLang="en-US" smtClean="0"/>
              <a:pPr algn="r"/>
              <a:t>161</a:t>
            </a:fld>
            <a:endParaRPr kumimoji="1" lang="ja-JP" altLang="en-US" dirty="0"/>
          </a:p>
        </p:txBody>
      </p:sp>
      <p:pic>
        <p:nvPicPr>
          <p:cNvPr id="4" name="図 3"/>
          <p:cNvPicPr>
            <a:picLocks noChangeAspect="1"/>
          </p:cNvPicPr>
          <p:nvPr/>
        </p:nvPicPr>
        <p:blipFill>
          <a:blip r:embed="rId2"/>
          <a:stretch>
            <a:fillRect/>
          </a:stretch>
        </p:blipFill>
        <p:spPr>
          <a:xfrm>
            <a:off x="107504" y="-99392"/>
            <a:ext cx="8928992" cy="6874835"/>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161</a:t>
            </a:fld>
            <a:endParaRPr kumimoji="1" lang="ja-JP" altLang="en-US"/>
          </a:p>
        </p:txBody>
      </p:sp>
    </p:spTree>
    <p:extLst>
      <p:ext uri="{BB962C8B-B14F-4D97-AF65-F5344CB8AC3E}">
        <p14:creationId xmlns:p14="http://schemas.microsoft.com/office/powerpoint/2010/main" val="8667667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4218" y="172558"/>
            <a:ext cx="9068666" cy="6400800"/>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162</a:t>
            </a:fld>
            <a:endParaRPr kumimoji="1" lang="ja-JP" altLang="en-US"/>
          </a:p>
        </p:txBody>
      </p:sp>
    </p:spTree>
    <p:extLst>
      <p:ext uri="{BB962C8B-B14F-4D97-AF65-F5344CB8AC3E}">
        <p14:creationId xmlns:p14="http://schemas.microsoft.com/office/powerpoint/2010/main" val="15620022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5496" y="188640"/>
            <a:ext cx="9068666" cy="6400800"/>
          </a:xfrm>
          <a:prstGeom prst="rect">
            <a:avLst/>
          </a:prstGeom>
        </p:spPr>
      </p:pic>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163</a:t>
            </a:fld>
            <a:endParaRPr kumimoji="1" lang="ja-JP" altLang="en-US"/>
          </a:p>
        </p:txBody>
      </p:sp>
    </p:spTree>
    <p:extLst>
      <p:ext uri="{BB962C8B-B14F-4D97-AF65-F5344CB8AC3E}">
        <p14:creationId xmlns:p14="http://schemas.microsoft.com/office/powerpoint/2010/main" val="21937403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9154" y="188640"/>
            <a:ext cx="9068666" cy="6400800"/>
          </a:xfrm>
          <a:prstGeom prst="rect">
            <a:avLst/>
          </a:prstGeom>
        </p:spPr>
      </p:pic>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164</a:t>
            </a:fld>
            <a:endParaRPr kumimoji="1" lang="ja-JP" altLang="en-US"/>
          </a:p>
        </p:txBody>
      </p:sp>
    </p:spTree>
    <p:extLst>
      <p:ext uri="{BB962C8B-B14F-4D97-AF65-F5344CB8AC3E}">
        <p14:creationId xmlns:p14="http://schemas.microsoft.com/office/powerpoint/2010/main" val="5006305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165</a:t>
            </a:fld>
            <a:endParaRPr kumimoji="1" lang="ja-JP" altLang="en-US"/>
          </a:p>
        </p:txBody>
      </p:sp>
      <p:pic>
        <p:nvPicPr>
          <p:cNvPr id="5" name="図 4"/>
          <p:cNvPicPr>
            <a:picLocks noChangeAspect="1"/>
          </p:cNvPicPr>
          <p:nvPr/>
        </p:nvPicPr>
        <p:blipFill>
          <a:blip r:embed="rId2"/>
          <a:stretch>
            <a:fillRect/>
          </a:stretch>
        </p:blipFill>
        <p:spPr>
          <a:xfrm>
            <a:off x="75334" y="188640"/>
            <a:ext cx="9068666" cy="6400800"/>
          </a:xfrm>
          <a:prstGeom prst="rect">
            <a:avLst/>
          </a:prstGeom>
        </p:spPr>
      </p:pic>
    </p:spTree>
    <p:extLst>
      <p:ext uri="{BB962C8B-B14F-4D97-AF65-F5344CB8AC3E}">
        <p14:creationId xmlns:p14="http://schemas.microsoft.com/office/powerpoint/2010/main" val="24826071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838" y="188640"/>
            <a:ext cx="9068666" cy="6400800"/>
          </a:xfrm>
          <a:prstGeom prst="rect">
            <a:avLst/>
          </a:prstGeom>
        </p:spPr>
      </p:pic>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166</a:t>
            </a:fld>
            <a:endParaRPr kumimoji="1" lang="ja-JP" altLang="en-US"/>
          </a:p>
        </p:txBody>
      </p:sp>
    </p:spTree>
    <p:extLst>
      <p:ext uri="{BB962C8B-B14F-4D97-AF65-F5344CB8AC3E}">
        <p14:creationId xmlns:p14="http://schemas.microsoft.com/office/powerpoint/2010/main" val="34003842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5706" y="188640"/>
            <a:ext cx="9068666" cy="6400800"/>
          </a:xfrm>
          <a:prstGeom prst="rect">
            <a:avLst/>
          </a:prstGeom>
        </p:spPr>
      </p:pic>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167</a:t>
            </a:fld>
            <a:endParaRPr kumimoji="1" lang="ja-JP" altLang="en-US"/>
          </a:p>
        </p:txBody>
      </p:sp>
    </p:spTree>
    <p:extLst>
      <p:ext uri="{BB962C8B-B14F-4D97-AF65-F5344CB8AC3E}">
        <p14:creationId xmlns:p14="http://schemas.microsoft.com/office/powerpoint/2010/main" val="18414591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5496" y="188640"/>
            <a:ext cx="9068666" cy="6400800"/>
          </a:xfrm>
          <a:prstGeom prst="rect">
            <a:avLst/>
          </a:prstGeom>
        </p:spPr>
      </p:pic>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168</a:t>
            </a:fld>
            <a:endParaRPr kumimoji="1" lang="ja-JP" altLang="en-US"/>
          </a:p>
        </p:txBody>
      </p:sp>
    </p:spTree>
    <p:extLst>
      <p:ext uri="{BB962C8B-B14F-4D97-AF65-F5344CB8AC3E}">
        <p14:creationId xmlns:p14="http://schemas.microsoft.com/office/powerpoint/2010/main" val="327736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455" y="37922"/>
            <a:ext cx="3633596" cy="338554"/>
          </a:xfrm>
          <a:prstGeom prst="rect">
            <a:avLst/>
          </a:prstGeom>
          <a:noFill/>
        </p:spPr>
        <p:txBody>
          <a:bodyPr wrap="square" rtlCol="0">
            <a:spAutoFit/>
          </a:bodyPr>
          <a:lstStyle/>
          <a:p>
            <a:pPr marL="177800" indent="-177800">
              <a:spcBef>
                <a:spcPts val="600"/>
              </a:spcBef>
            </a:pPr>
            <a:r>
              <a:rPr lang="ja-JP" altLang="en-US" sz="1600" dirty="0" smtClean="0"/>
              <a:t>■関連データその１</a:t>
            </a:r>
            <a:endParaRPr kumimoji="1" lang="en-US" altLang="ja-JP" sz="1600" dirty="0" smtClean="0"/>
          </a:p>
        </p:txBody>
      </p:sp>
      <p:sp>
        <p:nvSpPr>
          <p:cNvPr id="17" name="テキスト ボックス 1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２．（７８）</a:t>
            </a:r>
            <a:endParaRPr lang="en-US" altLang="ja-JP" sz="1600" u="sng" dirty="0" smtClean="0"/>
          </a:p>
        </p:txBody>
      </p:sp>
      <p:sp>
        <p:nvSpPr>
          <p:cNvPr id="3" name="スライド番号プレースホルダー 2"/>
          <p:cNvSpPr>
            <a:spLocks noGrp="1"/>
          </p:cNvSpPr>
          <p:nvPr>
            <p:ph type="sldNum" sz="quarter" idx="12"/>
          </p:nvPr>
        </p:nvSpPr>
        <p:spPr/>
        <p:txBody>
          <a:bodyPr/>
          <a:lstStyle/>
          <a:p>
            <a:r>
              <a:rPr kumimoji="1" lang="en-US" altLang="ja-JP" dirty="0" smtClean="0"/>
              <a:t>16</a:t>
            </a:r>
            <a:endParaRPr kumimoji="1" lang="ja-JP" altLang="en-US" dirty="0"/>
          </a:p>
        </p:txBody>
      </p:sp>
      <p:grpSp>
        <p:nvGrpSpPr>
          <p:cNvPr id="4" name="グループ化 3"/>
          <p:cNvGrpSpPr/>
          <p:nvPr/>
        </p:nvGrpSpPr>
        <p:grpSpPr>
          <a:xfrm>
            <a:off x="11361" y="245150"/>
            <a:ext cx="9132639" cy="6208186"/>
            <a:chOff x="11361" y="291608"/>
            <a:chExt cx="9127034" cy="6377752"/>
          </a:xfrm>
        </p:grpSpPr>
        <p:graphicFrame>
          <p:nvGraphicFramePr>
            <p:cNvPr id="21" name="グラフ 20"/>
            <p:cNvGraphicFramePr>
              <a:graphicFrameLocks noChangeAspect="1"/>
            </p:cNvGraphicFramePr>
            <p:nvPr>
              <p:extLst>
                <p:ext uri="{D42A27DB-BD31-4B8C-83A1-F6EECF244321}">
                  <p14:modId xmlns:p14="http://schemas.microsoft.com/office/powerpoint/2010/main" val="3892536762"/>
                </p:ext>
              </p:extLst>
            </p:nvPr>
          </p:nvGraphicFramePr>
          <p:xfrm>
            <a:off x="43633" y="348669"/>
            <a:ext cx="4576000" cy="316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p:cNvGraphicFramePr>
              <a:graphicFrameLocks noChangeAspect="1"/>
            </p:cNvGraphicFramePr>
            <p:nvPr>
              <p:extLst>
                <p:ext uri="{D42A27DB-BD31-4B8C-83A1-F6EECF244321}">
                  <p14:modId xmlns:p14="http://schemas.microsoft.com/office/powerpoint/2010/main" val="1945188195"/>
                </p:ext>
              </p:extLst>
            </p:nvPr>
          </p:nvGraphicFramePr>
          <p:xfrm>
            <a:off x="11361" y="3501360"/>
            <a:ext cx="4576000" cy="316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p:cNvGraphicFramePr>
              <a:graphicFrameLocks noChangeAspect="1"/>
            </p:cNvGraphicFramePr>
            <p:nvPr>
              <p:extLst>
                <p:ext uri="{D42A27DB-BD31-4B8C-83A1-F6EECF244321}">
                  <p14:modId xmlns:p14="http://schemas.microsoft.com/office/powerpoint/2010/main" val="95278899"/>
                </p:ext>
              </p:extLst>
            </p:nvPr>
          </p:nvGraphicFramePr>
          <p:xfrm>
            <a:off x="4517873" y="291608"/>
            <a:ext cx="4576000" cy="3168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正方形/長方形 14"/>
            <p:cNvSpPr>
              <a:spLocks noChangeAspect="1"/>
            </p:cNvSpPr>
            <p:nvPr/>
          </p:nvSpPr>
          <p:spPr>
            <a:xfrm>
              <a:off x="537031" y="782922"/>
              <a:ext cx="2160677" cy="863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u="sng" dirty="0">
                  <a:solidFill>
                    <a:schemeClr val="tx1"/>
                  </a:solidFill>
                  <a:latin typeface="+mn-ea"/>
                </a:rPr>
                <a:t>推移：</a:t>
              </a:r>
              <a:r>
                <a:rPr kumimoji="1" lang="en-US" altLang="ja-JP" sz="1000" u="sng" dirty="0" smtClean="0">
                  <a:solidFill>
                    <a:schemeClr val="tx1"/>
                  </a:solidFill>
                  <a:latin typeface="+mn-ea"/>
                </a:rPr>
                <a:t>2009 </a:t>
              </a:r>
              <a:r>
                <a:rPr kumimoji="1" lang="ja-JP" altLang="en-US" sz="1000" u="sng" dirty="0">
                  <a:solidFill>
                    <a:schemeClr val="tx1"/>
                  </a:solidFill>
                  <a:latin typeface="+mn-ea"/>
                </a:rPr>
                <a:t>⇒ </a:t>
              </a:r>
              <a:r>
                <a:rPr kumimoji="1" lang="en-US" altLang="ja-JP" sz="1000" u="sng" dirty="0">
                  <a:solidFill>
                    <a:schemeClr val="tx1"/>
                  </a:solidFill>
                  <a:latin typeface="+mn-ea"/>
                </a:rPr>
                <a:t>2017</a:t>
              </a:r>
            </a:p>
            <a:p>
              <a:r>
                <a:rPr kumimoji="1" lang="ja-JP" altLang="en-US" sz="1000" dirty="0" smtClean="0">
                  <a:solidFill>
                    <a:schemeClr val="tx1"/>
                  </a:solidFill>
                  <a:latin typeface="+mn-ea"/>
                </a:rPr>
                <a:t>　</a:t>
              </a:r>
              <a:r>
                <a:rPr lang="ja-JP" altLang="en-US" sz="1000" dirty="0" smtClean="0">
                  <a:solidFill>
                    <a:schemeClr val="tx1"/>
                  </a:solidFill>
                  <a:latin typeface="+mn-ea"/>
                </a:rPr>
                <a:t>関空　</a:t>
              </a:r>
              <a:r>
                <a:rPr lang="en-US" altLang="ja-JP" sz="1000" dirty="0" smtClean="0">
                  <a:solidFill>
                    <a:schemeClr val="tx1"/>
                  </a:solidFill>
                  <a:latin typeface="+mn-ea"/>
                </a:rPr>
                <a:t>17</a:t>
              </a:r>
              <a:r>
                <a:rPr lang="ja-JP" altLang="en-US" sz="1000" dirty="0" smtClean="0">
                  <a:solidFill>
                    <a:schemeClr val="tx1"/>
                  </a:solidFill>
                  <a:latin typeface="+mn-ea"/>
                </a:rPr>
                <a:t>便 ⇒ </a:t>
              </a:r>
              <a:r>
                <a:rPr lang="en-US" altLang="ja-JP" sz="1000" dirty="0" smtClean="0">
                  <a:solidFill>
                    <a:schemeClr val="tx1"/>
                  </a:solidFill>
                  <a:latin typeface="+mn-ea"/>
                </a:rPr>
                <a:t>431</a:t>
              </a:r>
              <a:r>
                <a:rPr lang="ja-JP" altLang="en-US" sz="1000" dirty="0" smtClean="0">
                  <a:solidFill>
                    <a:schemeClr val="tx1"/>
                  </a:solidFill>
                  <a:latin typeface="+mn-ea"/>
                </a:rPr>
                <a:t>便</a:t>
              </a:r>
            </a:p>
            <a:p>
              <a:r>
                <a:rPr lang="ja-JP" altLang="en-US" sz="1000" dirty="0" smtClean="0">
                  <a:solidFill>
                    <a:schemeClr val="tx1"/>
                  </a:solidFill>
                  <a:latin typeface="+mn-ea"/>
                </a:rPr>
                <a:t>            </a:t>
              </a:r>
              <a:r>
                <a:rPr lang="en-US" altLang="ja-JP" sz="1000" dirty="0" smtClean="0">
                  <a:solidFill>
                    <a:schemeClr val="tx1"/>
                  </a:solidFill>
                  <a:latin typeface="+mn-ea"/>
                </a:rPr>
                <a:t>3</a:t>
              </a:r>
              <a:r>
                <a:rPr lang="ja-JP" altLang="en-US" sz="1000" dirty="0" smtClean="0">
                  <a:solidFill>
                    <a:schemeClr val="tx1"/>
                  </a:solidFill>
                  <a:latin typeface="+mn-ea"/>
                </a:rPr>
                <a:t>％ ⇒ </a:t>
              </a:r>
              <a:r>
                <a:rPr lang="en-US" altLang="ja-JP" sz="1000" dirty="0" smtClean="0">
                  <a:solidFill>
                    <a:schemeClr val="tx1"/>
                  </a:solidFill>
                  <a:latin typeface="+mn-ea"/>
                </a:rPr>
                <a:t>37</a:t>
              </a:r>
              <a:r>
                <a:rPr lang="ja-JP" altLang="en-US" sz="1000" dirty="0" smtClean="0">
                  <a:solidFill>
                    <a:schemeClr val="tx1"/>
                  </a:solidFill>
                  <a:latin typeface="+mn-ea"/>
                </a:rPr>
                <a:t>％</a:t>
              </a:r>
            </a:p>
            <a:p>
              <a:r>
                <a:rPr lang="ja-JP" altLang="en-US" sz="1000" dirty="0">
                  <a:solidFill>
                    <a:schemeClr val="tx1"/>
                  </a:solidFill>
                  <a:latin typeface="+mn-ea"/>
                </a:rPr>
                <a:t>　成田＋羽田　</a:t>
              </a:r>
              <a:r>
                <a:rPr lang="en-US" altLang="ja-JP" sz="1000" dirty="0">
                  <a:solidFill>
                    <a:schemeClr val="tx1"/>
                  </a:solidFill>
                  <a:latin typeface="+mn-ea"/>
                </a:rPr>
                <a:t>14</a:t>
              </a:r>
              <a:r>
                <a:rPr lang="ja-JP" altLang="en-US" sz="1000" dirty="0">
                  <a:solidFill>
                    <a:schemeClr val="tx1"/>
                  </a:solidFill>
                  <a:latin typeface="+mn-ea"/>
                </a:rPr>
                <a:t>便 ⇒ </a:t>
              </a:r>
              <a:r>
                <a:rPr lang="en-US" altLang="ja-JP" sz="1000" dirty="0" smtClean="0">
                  <a:solidFill>
                    <a:schemeClr val="tx1"/>
                  </a:solidFill>
                  <a:latin typeface="+mn-ea"/>
                </a:rPr>
                <a:t>333</a:t>
              </a:r>
              <a:r>
                <a:rPr lang="ja-JP" altLang="en-US" sz="1000" dirty="0">
                  <a:solidFill>
                    <a:schemeClr val="tx1"/>
                  </a:solidFill>
                  <a:latin typeface="+mn-ea"/>
                </a:rPr>
                <a:t>便</a:t>
              </a:r>
            </a:p>
            <a:p>
              <a:r>
                <a:rPr lang="ja-JP" altLang="en-US" sz="1000" dirty="0">
                  <a:solidFill>
                    <a:schemeClr val="tx1"/>
                  </a:solidFill>
                  <a:latin typeface="+mn-ea"/>
                </a:rPr>
                <a:t>　　　　　　　　　　１％ ⇒ </a:t>
              </a:r>
              <a:r>
                <a:rPr lang="en-US" altLang="ja-JP" sz="1000" dirty="0" smtClean="0">
                  <a:solidFill>
                    <a:schemeClr val="tx1"/>
                  </a:solidFill>
                  <a:latin typeface="+mn-ea"/>
                </a:rPr>
                <a:t>14</a:t>
              </a:r>
              <a:r>
                <a:rPr lang="ja-JP" altLang="en-US" sz="1000" dirty="0">
                  <a:solidFill>
                    <a:schemeClr val="tx1"/>
                  </a:solidFill>
                  <a:latin typeface="+mn-ea"/>
                </a:rPr>
                <a:t>％</a:t>
              </a:r>
            </a:p>
          </p:txBody>
        </p:sp>
        <p:sp>
          <p:nvSpPr>
            <p:cNvPr id="24" name="正方形/長方形 23"/>
            <p:cNvSpPr/>
            <p:nvPr/>
          </p:nvSpPr>
          <p:spPr>
            <a:xfrm>
              <a:off x="416958" y="3824917"/>
              <a:ext cx="1722398"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u="sng" dirty="0">
                  <a:solidFill>
                    <a:schemeClr val="tx1"/>
                  </a:solidFill>
                  <a:latin typeface="+mn-ea"/>
                </a:rPr>
                <a:t>推移：</a:t>
              </a:r>
              <a:r>
                <a:rPr kumimoji="1" lang="en-US" altLang="ja-JP" sz="1000" u="sng" dirty="0">
                  <a:solidFill>
                    <a:schemeClr val="tx1"/>
                  </a:solidFill>
                  <a:latin typeface="+mn-ea"/>
                </a:rPr>
                <a:t>2009 </a:t>
              </a:r>
              <a:r>
                <a:rPr kumimoji="1" lang="ja-JP" altLang="en-US" sz="1000" u="sng" dirty="0">
                  <a:solidFill>
                    <a:schemeClr val="tx1"/>
                  </a:solidFill>
                  <a:latin typeface="+mn-ea"/>
                </a:rPr>
                <a:t>⇒</a:t>
              </a:r>
              <a:r>
                <a:rPr kumimoji="1" lang="ja-JP" altLang="en-US" sz="1000" u="sng" baseline="0" dirty="0">
                  <a:solidFill>
                    <a:schemeClr val="tx1"/>
                  </a:solidFill>
                  <a:latin typeface="+mn-ea"/>
                </a:rPr>
                <a:t> </a:t>
              </a:r>
              <a:r>
                <a:rPr kumimoji="1" lang="en-US" altLang="ja-JP" sz="1000" u="sng" dirty="0">
                  <a:solidFill>
                    <a:schemeClr val="tx1"/>
                  </a:solidFill>
                  <a:latin typeface="+mn-ea"/>
                </a:rPr>
                <a:t>2017</a:t>
              </a:r>
            </a:p>
            <a:p>
              <a:r>
                <a:rPr lang="ja-JP" altLang="en-US" sz="1000" dirty="0" smtClean="0">
                  <a:solidFill>
                    <a:schemeClr val="tx1"/>
                  </a:solidFill>
                  <a:latin typeface="+mn-ea"/>
                </a:rPr>
                <a:t>　関空</a:t>
              </a:r>
              <a:r>
                <a:rPr lang="ja-JP" altLang="en-US" sz="1000" dirty="0">
                  <a:solidFill>
                    <a:schemeClr val="tx1"/>
                  </a:solidFill>
                  <a:latin typeface="+mn-ea"/>
                </a:rPr>
                <a:t>　　</a:t>
              </a:r>
              <a:r>
                <a:rPr lang="ja-JP" altLang="en-US" sz="1000" dirty="0" smtClean="0">
                  <a:solidFill>
                    <a:schemeClr val="tx1"/>
                  </a:solidFill>
                  <a:latin typeface="+mn-ea"/>
                </a:rPr>
                <a:t>＋</a:t>
              </a:r>
              <a:r>
                <a:rPr lang="en-US" altLang="ja-JP" sz="1000" dirty="0" smtClean="0">
                  <a:solidFill>
                    <a:schemeClr val="tx1"/>
                  </a:solidFill>
                  <a:latin typeface="+mn-ea"/>
                </a:rPr>
                <a:t>13</a:t>
              </a:r>
              <a:r>
                <a:rPr lang="ja-JP" altLang="en-US" sz="1000" dirty="0">
                  <a:solidFill>
                    <a:schemeClr val="tx1"/>
                  </a:solidFill>
                  <a:latin typeface="+mn-ea"/>
                </a:rPr>
                <a:t>都市</a:t>
              </a:r>
            </a:p>
            <a:p>
              <a:r>
                <a:rPr lang="ja-JP" altLang="en-US" sz="1000" dirty="0">
                  <a:solidFill>
                    <a:schemeClr val="tx1"/>
                  </a:solidFill>
                  <a:latin typeface="+mn-ea"/>
                </a:rPr>
                <a:t>　成田　　</a:t>
              </a:r>
              <a:r>
                <a:rPr lang="ja-JP" altLang="en-US" sz="1000" dirty="0" smtClean="0">
                  <a:solidFill>
                    <a:schemeClr val="tx1"/>
                  </a:solidFill>
                  <a:latin typeface="+mn-ea"/>
                </a:rPr>
                <a:t>＋</a:t>
              </a:r>
              <a:r>
                <a:rPr lang="en-US" altLang="ja-JP" sz="1000" dirty="0" smtClean="0">
                  <a:solidFill>
                    <a:schemeClr val="tx1"/>
                  </a:solidFill>
                  <a:latin typeface="+mn-ea"/>
                </a:rPr>
                <a:t>12</a:t>
              </a:r>
              <a:r>
                <a:rPr lang="ja-JP" altLang="en-US" sz="1000" dirty="0">
                  <a:solidFill>
                    <a:schemeClr val="tx1"/>
                  </a:solidFill>
                  <a:latin typeface="+mn-ea"/>
                </a:rPr>
                <a:t>都市</a:t>
              </a:r>
            </a:p>
            <a:p>
              <a:r>
                <a:rPr lang="ja-JP" altLang="en-US" sz="1000" dirty="0">
                  <a:solidFill>
                    <a:schemeClr val="tx1"/>
                  </a:solidFill>
                  <a:latin typeface="+mn-ea"/>
                </a:rPr>
                <a:t>　羽田　　</a:t>
              </a:r>
              <a:r>
                <a:rPr lang="ja-JP" altLang="en-US" sz="1000" dirty="0" smtClean="0">
                  <a:solidFill>
                    <a:schemeClr val="tx1"/>
                  </a:solidFill>
                  <a:latin typeface="+mn-ea"/>
                </a:rPr>
                <a:t>＋</a:t>
              </a:r>
              <a:r>
                <a:rPr lang="en-US" altLang="ja-JP" sz="1000" dirty="0" smtClean="0">
                  <a:solidFill>
                    <a:schemeClr val="tx1"/>
                  </a:solidFill>
                  <a:latin typeface="+mn-ea"/>
                </a:rPr>
                <a:t>30</a:t>
              </a:r>
              <a:r>
                <a:rPr lang="ja-JP" altLang="en-US" sz="1000" dirty="0">
                  <a:solidFill>
                    <a:schemeClr val="tx1"/>
                  </a:solidFill>
                  <a:latin typeface="+mn-ea"/>
                </a:rPr>
                <a:t>都市</a:t>
              </a:r>
            </a:p>
          </p:txBody>
        </p:sp>
        <p:graphicFrame>
          <p:nvGraphicFramePr>
            <p:cNvPr id="31" name="グラフ 30"/>
            <p:cNvGraphicFramePr>
              <a:graphicFrameLocks noChangeAspect="1"/>
            </p:cNvGraphicFramePr>
            <p:nvPr>
              <p:extLst>
                <p:ext uri="{D42A27DB-BD31-4B8C-83A1-F6EECF244321}">
                  <p14:modId xmlns:p14="http://schemas.microsoft.com/office/powerpoint/2010/main" val="4243315877"/>
                </p:ext>
              </p:extLst>
            </p:nvPr>
          </p:nvGraphicFramePr>
          <p:xfrm>
            <a:off x="4562395" y="3501360"/>
            <a:ext cx="4576000" cy="3168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正方形/長方形 11"/>
            <p:cNvSpPr/>
            <p:nvPr/>
          </p:nvSpPr>
          <p:spPr>
            <a:xfrm>
              <a:off x="5190273" y="3765709"/>
              <a:ext cx="2508187" cy="5524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u="sng" dirty="0">
                  <a:solidFill>
                    <a:schemeClr val="tx1"/>
                  </a:solidFill>
                  <a:latin typeface="+mn-ea"/>
                </a:rPr>
                <a:t>推移：</a:t>
              </a:r>
              <a:r>
                <a:rPr kumimoji="1" lang="en-US" altLang="ja-JP" sz="1000" u="sng" dirty="0">
                  <a:solidFill>
                    <a:schemeClr val="tx1"/>
                  </a:solidFill>
                  <a:latin typeface="+mn-ea"/>
                </a:rPr>
                <a:t>2009 </a:t>
              </a:r>
              <a:r>
                <a:rPr kumimoji="1" lang="ja-JP" altLang="en-US" sz="1000" u="sng" dirty="0">
                  <a:solidFill>
                    <a:schemeClr val="tx1"/>
                  </a:solidFill>
                  <a:latin typeface="+mn-ea"/>
                </a:rPr>
                <a:t>⇒ </a:t>
              </a:r>
              <a:r>
                <a:rPr kumimoji="1" lang="en-US" altLang="ja-JP" sz="1000" u="sng" dirty="0">
                  <a:solidFill>
                    <a:schemeClr val="tx1"/>
                  </a:solidFill>
                  <a:latin typeface="+mn-ea"/>
                </a:rPr>
                <a:t>2017</a:t>
              </a:r>
            </a:p>
            <a:p>
              <a:r>
                <a:rPr kumimoji="1" lang="ja-JP" altLang="en-US" sz="1000" dirty="0">
                  <a:solidFill>
                    <a:schemeClr val="tx1"/>
                  </a:solidFill>
                  <a:latin typeface="+mn-ea"/>
                </a:rPr>
                <a:t>　</a:t>
              </a:r>
              <a:r>
                <a:rPr kumimoji="1" lang="ja-JP" altLang="en-US" sz="1000" dirty="0" smtClean="0">
                  <a:solidFill>
                    <a:schemeClr val="tx1"/>
                  </a:solidFill>
                  <a:latin typeface="+mn-ea"/>
                </a:rPr>
                <a:t>関空　</a:t>
              </a:r>
              <a:r>
                <a:rPr lang="en-US" altLang="ja-JP" sz="1000" dirty="0">
                  <a:solidFill>
                    <a:schemeClr val="tx1"/>
                  </a:solidFill>
                  <a:latin typeface="+mn-ea"/>
                </a:rPr>
                <a:t>599</a:t>
              </a:r>
              <a:r>
                <a:rPr kumimoji="1" lang="ja-JP" altLang="en-US" sz="1000" dirty="0" smtClean="0">
                  <a:solidFill>
                    <a:schemeClr val="tx1"/>
                  </a:solidFill>
                  <a:latin typeface="+mn-ea"/>
                </a:rPr>
                <a:t>便⇒</a:t>
              </a:r>
              <a:r>
                <a:rPr kumimoji="1" lang="en-US" altLang="ja-JP" sz="1000" dirty="0" smtClean="0">
                  <a:solidFill>
                    <a:schemeClr val="tx1"/>
                  </a:solidFill>
                  <a:latin typeface="+mn-ea"/>
                </a:rPr>
                <a:t>1169</a:t>
              </a:r>
              <a:r>
                <a:rPr kumimoji="1" lang="ja-JP" altLang="en-US" sz="1000" dirty="0" smtClean="0">
                  <a:solidFill>
                    <a:schemeClr val="tx1"/>
                  </a:solidFill>
                  <a:latin typeface="+mn-ea"/>
                </a:rPr>
                <a:t>便</a:t>
              </a:r>
              <a:r>
                <a:rPr kumimoji="1" lang="ja-JP" altLang="en-US" sz="1000" baseline="0" dirty="0" smtClean="0">
                  <a:solidFill>
                    <a:schemeClr val="tx1"/>
                  </a:solidFill>
                  <a:latin typeface="+mn-ea"/>
                </a:rPr>
                <a:t> 　</a:t>
              </a:r>
              <a:r>
                <a:rPr kumimoji="1" lang="ja-JP" altLang="en-US" sz="1000" dirty="0">
                  <a:solidFill>
                    <a:schemeClr val="tx1"/>
                  </a:solidFill>
                  <a:latin typeface="+mn-ea"/>
                </a:rPr>
                <a:t>　</a:t>
              </a:r>
              <a:r>
                <a:rPr kumimoji="1" lang="en-US" altLang="ja-JP" sz="1000" dirty="0" smtClean="0">
                  <a:solidFill>
                    <a:schemeClr val="tx1"/>
                  </a:solidFill>
                  <a:latin typeface="+mn-ea"/>
                </a:rPr>
                <a:t>95</a:t>
              </a:r>
              <a:r>
                <a:rPr kumimoji="1" lang="ja-JP" altLang="en-US" sz="1000" dirty="0" smtClean="0">
                  <a:solidFill>
                    <a:schemeClr val="tx1"/>
                  </a:solidFill>
                  <a:latin typeface="+mn-ea"/>
                </a:rPr>
                <a:t>％増</a:t>
              </a:r>
              <a:endParaRPr kumimoji="1" lang="en-US" altLang="ja-JP" sz="1000" b="0" i="0" u="none" strike="noStrike" kern="1200" dirty="0">
                <a:solidFill>
                  <a:schemeClr val="tx1"/>
                </a:solidFill>
                <a:effectLst/>
              </a:endParaRPr>
            </a:p>
            <a:p>
              <a:r>
                <a:rPr kumimoji="1" lang="ja-JP" altLang="en-US" sz="1000" b="0" i="0" u="none" strike="noStrike" kern="1200" dirty="0">
                  <a:solidFill>
                    <a:schemeClr val="tx1"/>
                  </a:solidFill>
                  <a:effectLst/>
                  <a:latin typeface="+mn-lt"/>
                  <a:ea typeface="+mn-ea"/>
                  <a:cs typeface="+mn-cs"/>
                </a:rPr>
                <a:t>　成田＋</a:t>
              </a:r>
              <a:r>
                <a:rPr kumimoji="1" lang="ja-JP" altLang="en-US" sz="1000" b="0" i="0" u="none" strike="noStrike" kern="1200" dirty="0" smtClean="0">
                  <a:solidFill>
                    <a:schemeClr val="tx1"/>
                  </a:solidFill>
                  <a:effectLst/>
                  <a:latin typeface="+mn-lt"/>
                  <a:ea typeface="+mn-ea"/>
                  <a:cs typeface="+mn-cs"/>
                </a:rPr>
                <a:t>羽田</a:t>
              </a:r>
              <a:r>
                <a:rPr lang="en-US" altLang="ja-JP" sz="1000" dirty="0" smtClean="0">
                  <a:solidFill>
                    <a:schemeClr val="tx1"/>
                  </a:solidFill>
                </a:rPr>
                <a:t>1447</a:t>
              </a:r>
              <a:r>
                <a:rPr kumimoji="1" lang="ja-JP" altLang="en-US" sz="1000" b="0" i="0" u="none" strike="noStrike" kern="1200" dirty="0" smtClean="0">
                  <a:solidFill>
                    <a:schemeClr val="tx1"/>
                  </a:solidFill>
                  <a:effectLst/>
                  <a:latin typeface="+mn-lt"/>
                  <a:ea typeface="+mn-ea"/>
                  <a:cs typeface="+mn-cs"/>
                </a:rPr>
                <a:t>便⇒</a:t>
              </a:r>
              <a:r>
                <a:rPr kumimoji="1" lang="en-US" altLang="ja-JP" sz="1000" b="0" i="0" u="none" strike="noStrike" kern="1200" dirty="0" smtClean="0">
                  <a:solidFill>
                    <a:schemeClr val="tx1"/>
                  </a:solidFill>
                  <a:effectLst/>
                  <a:latin typeface="+mn-lt"/>
                  <a:ea typeface="+mn-ea"/>
                  <a:cs typeface="+mn-cs"/>
                </a:rPr>
                <a:t>2368</a:t>
              </a:r>
              <a:r>
                <a:rPr kumimoji="1" lang="ja-JP" altLang="en-US" sz="1000" b="0" i="0" u="none" strike="noStrike" kern="1200" dirty="0" smtClean="0">
                  <a:solidFill>
                    <a:schemeClr val="tx1"/>
                  </a:solidFill>
                  <a:effectLst/>
                  <a:latin typeface="+mn-lt"/>
                  <a:ea typeface="+mn-ea"/>
                  <a:cs typeface="+mn-cs"/>
                </a:rPr>
                <a:t>便</a:t>
              </a:r>
              <a:r>
                <a:rPr kumimoji="1" lang="ja-JP" altLang="en-US" sz="1000" b="0" i="0" u="none" strike="noStrike" kern="1200" dirty="0">
                  <a:solidFill>
                    <a:schemeClr val="tx1"/>
                  </a:solidFill>
                  <a:effectLst/>
                  <a:latin typeface="+mn-lt"/>
                  <a:ea typeface="+mn-ea"/>
                  <a:cs typeface="+mn-cs"/>
                </a:rPr>
                <a:t>　</a:t>
              </a:r>
              <a:r>
                <a:rPr lang="en-US" altLang="ja-JP" sz="1000" dirty="0" smtClean="0">
                  <a:solidFill>
                    <a:schemeClr val="tx1"/>
                  </a:solidFill>
                  <a:latin typeface="+mn-ea"/>
                </a:rPr>
                <a:t>64</a:t>
              </a:r>
              <a:r>
                <a:rPr kumimoji="1" lang="ja-JP" altLang="en-US" sz="1000" b="0" i="0" u="none" strike="noStrike" kern="1200" dirty="0" smtClean="0">
                  <a:solidFill>
                    <a:schemeClr val="tx1"/>
                  </a:solidFill>
                  <a:effectLst/>
                  <a:latin typeface="+mn-lt"/>
                  <a:ea typeface="+mn-ea"/>
                  <a:cs typeface="+mn-cs"/>
                </a:rPr>
                <a:t>％増</a:t>
              </a:r>
              <a:r>
                <a:rPr kumimoji="1" lang="ja-JP" altLang="en-US" sz="1000" b="0" i="0" u="none" strike="noStrike" kern="1200" dirty="0">
                  <a:solidFill>
                    <a:schemeClr val="tx1"/>
                  </a:solidFill>
                  <a:effectLst/>
                </a:rPr>
                <a:t>　　</a:t>
              </a:r>
              <a:endParaRPr kumimoji="1" lang="en-US" altLang="ja-JP" sz="1000" dirty="0">
                <a:solidFill>
                  <a:schemeClr val="tx1"/>
                </a:solidFill>
                <a:latin typeface="+mn-ea"/>
              </a:endParaRPr>
            </a:p>
          </p:txBody>
        </p:sp>
        <p:sp>
          <p:nvSpPr>
            <p:cNvPr id="13" name="正方形/長方形 12"/>
            <p:cNvSpPr/>
            <p:nvPr/>
          </p:nvSpPr>
          <p:spPr>
            <a:xfrm>
              <a:off x="5006747" y="622176"/>
              <a:ext cx="1460534" cy="7824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推移：</a:t>
              </a:r>
              <a:r>
                <a:rPr kumimoji="1" lang="en-US" altLang="ja-JP"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2009 </a:t>
              </a:r>
              <a:r>
                <a:rPr kumimoji="1" lang="ja-JP" altLang="en-US"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en-US" altLang="ja-JP"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2017</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関空　　</a:t>
              </a:r>
              <a:r>
                <a:rPr lang="en-US" altLang="ja-JP" sz="1000" dirty="0" smtClean="0">
                  <a:solidFill>
                    <a:prstClr val="black"/>
                  </a:solidFill>
                  <a:latin typeface="ＭＳ Ｐゴシック" panose="020B0600070205080204" pitchFamily="50" charset="-128"/>
                  <a:ea typeface="ＭＳ Ｐゴシック" panose="020B0600070205080204" pitchFamily="50" charset="-128"/>
                </a:rPr>
                <a:t>581</a:t>
              </a:r>
              <a:r>
                <a:rPr lang="ja-JP" altLang="en-US" sz="1000" dirty="0">
                  <a:solidFill>
                    <a:prstClr val="black"/>
                  </a:solidFill>
                  <a:latin typeface="ＭＳ Ｐゴシック" panose="020B0600070205080204" pitchFamily="50" charset="-128"/>
                  <a:ea typeface="ＭＳ Ｐゴシック" panose="020B0600070205080204" pitchFamily="50" charset="-128"/>
                </a:rPr>
                <a:t>万人</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成田　　</a:t>
              </a:r>
              <a:r>
                <a:rPr lang="en-US" altLang="ja-JP" sz="1000" dirty="0" smtClean="0">
                  <a:solidFill>
                    <a:prstClr val="black"/>
                  </a:solidFill>
                  <a:latin typeface="ＭＳ Ｐゴシック" panose="020B0600070205080204" pitchFamily="50" charset="-128"/>
                  <a:ea typeface="ＭＳ Ｐゴシック" panose="020B0600070205080204" pitchFamily="50" charset="-128"/>
                </a:rPr>
                <a:t>385</a:t>
              </a:r>
              <a:r>
                <a:rPr lang="ja-JP" altLang="en-US" sz="1000" dirty="0">
                  <a:solidFill>
                    <a:prstClr val="black"/>
                  </a:solidFill>
                  <a:latin typeface="ＭＳ Ｐゴシック" panose="020B0600070205080204" pitchFamily="50" charset="-128"/>
                  <a:ea typeface="ＭＳ Ｐゴシック" panose="020B0600070205080204" pitchFamily="50" charset="-128"/>
                </a:rPr>
                <a:t>万人</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羽田　　</a:t>
              </a:r>
              <a:r>
                <a:rPr lang="en-US" altLang="ja-JP" sz="1000" dirty="0" smtClean="0">
                  <a:solidFill>
                    <a:prstClr val="black"/>
                  </a:solidFill>
                  <a:latin typeface="ＭＳ Ｐゴシック" panose="020B0600070205080204" pitchFamily="50" charset="-128"/>
                  <a:ea typeface="ＭＳ Ｐゴシック" panose="020B0600070205080204" pitchFamily="50" charset="-128"/>
                </a:rPr>
                <a:t>323</a:t>
              </a:r>
              <a:r>
                <a:rPr lang="ja-JP" altLang="en-US" sz="1000" dirty="0">
                  <a:solidFill>
                    <a:prstClr val="black"/>
                  </a:solidFill>
                  <a:latin typeface="ＭＳ Ｐゴシック" panose="020B0600070205080204" pitchFamily="50" charset="-128"/>
                  <a:ea typeface="ＭＳ Ｐゴシック" panose="020B0600070205080204" pitchFamily="50" charset="-128"/>
                </a:rPr>
                <a:t>万人</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 name="円形吹き出し 13"/>
            <p:cNvSpPr/>
            <p:nvPr/>
          </p:nvSpPr>
          <p:spPr>
            <a:xfrm>
              <a:off x="5677004" y="1431323"/>
              <a:ext cx="1107831" cy="430823"/>
            </a:xfrm>
            <a:prstGeom prst="wedgeEllipseCallout">
              <a:avLst>
                <a:gd name="adj1" fmla="val 30305"/>
                <a:gd name="adj2" fmla="val 79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16" name="円形吹き出し 15"/>
            <p:cNvSpPr/>
            <p:nvPr/>
          </p:nvSpPr>
          <p:spPr>
            <a:xfrm>
              <a:off x="1101004" y="1694849"/>
              <a:ext cx="1107831" cy="430823"/>
            </a:xfrm>
            <a:prstGeom prst="wedgeEllipseCallout">
              <a:avLst>
                <a:gd name="adj1" fmla="val 30305"/>
                <a:gd name="adj2" fmla="val 79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18" name="円形吹き出し 17"/>
            <p:cNvSpPr/>
            <p:nvPr/>
          </p:nvSpPr>
          <p:spPr>
            <a:xfrm>
              <a:off x="1899248" y="3935468"/>
              <a:ext cx="1107831" cy="430823"/>
            </a:xfrm>
            <a:prstGeom prst="wedgeEllipseCallout">
              <a:avLst>
                <a:gd name="adj1" fmla="val -48747"/>
                <a:gd name="adj2" fmla="val 10067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19" name="円形吹き出し 18"/>
            <p:cNvSpPr/>
            <p:nvPr/>
          </p:nvSpPr>
          <p:spPr>
            <a:xfrm>
              <a:off x="5588761" y="4641075"/>
              <a:ext cx="1107831" cy="430823"/>
            </a:xfrm>
            <a:prstGeom prst="wedgeEllipseCallout">
              <a:avLst>
                <a:gd name="adj1" fmla="val 30305"/>
                <a:gd name="adj2" fmla="val 79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grpSp>
      <p:sp>
        <p:nvSpPr>
          <p:cNvPr id="25" name="テキスト ボックス 24"/>
          <p:cNvSpPr txBox="1"/>
          <p:nvPr/>
        </p:nvSpPr>
        <p:spPr>
          <a:xfrm>
            <a:off x="4139952" y="6453336"/>
            <a:ext cx="4653714" cy="395869"/>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（注）以下について、会議後に訂正（平成</a:t>
            </a:r>
            <a:r>
              <a:rPr lang="en-US" altLang="ja-JP" sz="700" dirty="0" smtClean="0">
                <a:latin typeface="+mn-ea"/>
                <a:cs typeface="Meiryo UI" panose="020B0604030504040204" pitchFamily="50" charset="-128"/>
              </a:rPr>
              <a:t>31</a:t>
            </a:r>
            <a:r>
              <a:rPr lang="ja-JP" altLang="en-US" sz="700" dirty="0" smtClean="0">
                <a:latin typeface="+mn-ea"/>
                <a:cs typeface="Meiryo UI" panose="020B0604030504040204" pitchFamily="50" charset="-128"/>
              </a:rPr>
              <a:t>年２月</a:t>
            </a:r>
            <a:r>
              <a:rPr lang="en-US" altLang="ja-JP" sz="700" dirty="0" smtClean="0">
                <a:latin typeface="+mn-ea"/>
                <a:cs typeface="Meiryo UI" panose="020B0604030504040204" pitchFamily="50" charset="-128"/>
              </a:rPr>
              <a:t>14</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en-US" altLang="ja-JP" sz="700" dirty="0" smtClean="0">
                <a:latin typeface="+mn-ea"/>
                <a:cs typeface="Meiryo UI" panose="020B0604030504040204" pitchFamily="50" charset="-128"/>
              </a:rPr>
              <a:t>     </a:t>
            </a:r>
            <a:r>
              <a:rPr lang="ja-JP" altLang="en-US" sz="700" dirty="0" smtClean="0">
                <a:latin typeface="+mn-ea"/>
                <a:cs typeface="Meiryo UI" panose="020B0604030504040204" pitchFamily="50" charset="-128"/>
              </a:rPr>
              <a:t> ①「</a:t>
            </a:r>
            <a:r>
              <a:rPr lang="ja-JP" altLang="en-US" sz="700" dirty="0">
                <a:latin typeface="ＭＳ Ｐゴシック" panose="020B0600070205080204" pitchFamily="50" charset="-128"/>
                <a:cs typeface="Meiryo UI" panose="020B0604030504040204" pitchFamily="50" charset="-128"/>
              </a:rPr>
              <a:t>国際線ＬＣＣの便数及び割合（各年夏期</a:t>
            </a:r>
            <a:r>
              <a:rPr lang="ja-JP" altLang="en-US" sz="700" dirty="0" smtClean="0">
                <a:latin typeface="ＭＳ Ｐゴシック" panose="020B0600070205080204" pitchFamily="50" charset="-128"/>
                <a:cs typeface="Meiryo UI" panose="020B0604030504040204" pitchFamily="50" charset="-128"/>
              </a:rPr>
              <a:t>）</a:t>
            </a:r>
            <a:r>
              <a:rPr lang="ja-JP" altLang="en-US" sz="700" dirty="0" smtClean="0">
                <a:latin typeface="+mn-ea"/>
                <a:cs typeface="Meiryo UI" panose="020B0604030504040204" pitchFamily="50" charset="-128"/>
              </a:rPr>
              <a:t>」のグラフ中、「推移：</a:t>
            </a:r>
            <a:r>
              <a:rPr lang="en-US" altLang="ja-JP" sz="700" dirty="0" smtClean="0">
                <a:latin typeface="+mn-ea"/>
                <a:cs typeface="Meiryo UI" panose="020B0604030504040204" pitchFamily="50" charset="-128"/>
              </a:rPr>
              <a:t>2009</a:t>
            </a:r>
            <a:r>
              <a:rPr lang="ja-JP" altLang="en-US" sz="700" dirty="0" smtClean="0">
                <a:latin typeface="+mn-ea"/>
                <a:cs typeface="Meiryo UI" panose="020B0604030504040204" pitchFamily="50" charset="-128"/>
              </a:rPr>
              <a:t>⇒</a:t>
            </a:r>
            <a:r>
              <a:rPr lang="en-US" altLang="ja-JP" sz="700" dirty="0" smtClean="0">
                <a:latin typeface="+mn-ea"/>
                <a:cs typeface="Meiryo UI" panose="020B0604030504040204" pitchFamily="50" charset="-128"/>
              </a:rPr>
              <a:t>2017</a:t>
            </a:r>
            <a:r>
              <a:rPr lang="ja-JP" altLang="en-US" sz="700" dirty="0" smtClean="0">
                <a:latin typeface="+mn-ea"/>
                <a:cs typeface="Meiryo UI" panose="020B0604030504040204" pitchFamily="50" charset="-128"/>
              </a:rPr>
              <a:t>」の「関空」、「成田＋羽田」の数値の誤り</a:t>
            </a:r>
            <a:endParaRPr lang="en-US" altLang="ja-JP" sz="700" dirty="0" smtClean="0">
              <a:latin typeface="+mn-ea"/>
              <a:cs typeface="Meiryo UI" panose="020B0604030504040204" pitchFamily="50" charset="-128"/>
            </a:endParaRPr>
          </a:p>
          <a:p>
            <a:r>
              <a:rPr lang="ja-JP" altLang="en-US" sz="700" dirty="0" smtClean="0">
                <a:latin typeface="+mn-ea"/>
                <a:cs typeface="Meiryo UI" panose="020B0604030504040204" pitchFamily="50" charset="-128"/>
              </a:rPr>
              <a:t>　　  ② 「</a:t>
            </a:r>
            <a:r>
              <a:rPr lang="ja-JP" altLang="en-US" sz="700" dirty="0">
                <a:latin typeface="ＭＳ Ｐゴシック" panose="020B0600070205080204" pitchFamily="50" charset="-128"/>
                <a:cs typeface="Meiryo UI" panose="020B0604030504040204" pitchFamily="50" charset="-128"/>
              </a:rPr>
              <a:t>国際線旅客便就航都市数（各年夏期</a:t>
            </a:r>
            <a:r>
              <a:rPr lang="ja-JP" altLang="en-US" sz="700" dirty="0" smtClean="0">
                <a:latin typeface="ＭＳ Ｐゴシック" panose="020B0600070205080204" pitchFamily="50" charset="-128"/>
                <a:cs typeface="Meiryo UI" panose="020B0604030504040204" pitchFamily="50" charset="-128"/>
              </a:rPr>
              <a:t>）</a:t>
            </a:r>
            <a:r>
              <a:rPr lang="ja-JP" altLang="en-US" sz="700" dirty="0" smtClean="0">
                <a:latin typeface="+mn-ea"/>
                <a:cs typeface="Meiryo UI" panose="020B0604030504040204" pitchFamily="50" charset="-128"/>
              </a:rPr>
              <a:t>」のグラフ中、「推移：</a:t>
            </a:r>
            <a:r>
              <a:rPr lang="en-US" altLang="ja-JP" sz="700" dirty="0" smtClean="0">
                <a:latin typeface="+mn-ea"/>
                <a:cs typeface="Meiryo UI" panose="020B0604030504040204" pitchFamily="50" charset="-128"/>
              </a:rPr>
              <a:t>2009</a:t>
            </a:r>
            <a:r>
              <a:rPr lang="ja-JP" altLang="en-US" sz="700" dirty="0" smtClean="0">
                <a:latin typeface="+mn-ea"/>
                <a:cs typeface="Meiryo UI" panose="020B0604030504040204" pitchFamily="50" charset="-128"/>
              </a:rPr>
              <a:t>⇒</a:t>
            </a:r>
            <a:r>
              <a:rPr lang="en-US" altLang="ja-JP" sz="700" dirty="0" smtClean="0">
                <a:latin typeface="+mn-ea"/>
                <a:cs typeface="Meiryo UI" panose="020B0604030504040204" pitchFamily="50" charset="-128"/>
              </a:rPr>
              <a:t>2017</a:t>
            </a:r>
            <a:r>
              <a:rPr lang="ja-JP" altLang="en-US" sz="700" dirty="0" smtClean="0">
                <a:latin typeface="+mn-ea"/>
                <a:cs typeface="Meiryo UI" panose="020B0604030504040204" pitchFamily="50" charset="-128"/>
              </a:rPr>
              <a:t>」の「関空」、「成田」、「羽田」の数値の誤り</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90384612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5334" y="188640"/>
            <a:ext cx="9068666" cy="6400800"/>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169</a:t>
            </a:fld>
            <a:endParaRPr kumimoji="1" lang="ja-JP" altLang="en-US"/>
          </a:p>
        </p:txBody>
      </p:sp>
    </p:spTree>
    <p:extLst>
      <p:ext uri="{BB962C8B-B14F-4D97-AF65-F5344CB8AC3E}">
        <p14:creationId xmlns:p14="http://schemas.microsoft.com/office/powerpoint/2010/main" val="17477632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496" y="188640"/>
            <a:ext cx="9068666" cy="6400800"/>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170</a:t>
            </a:fld>
            <a:endParaRPr kumimoji="1" lang="ja-JP" altLang="en-US"/>
          </a:p>
        </p:txBody>
      </p:sp>
    </p:spTree>
    <p:extLst>
      <p:ext uri="{BB962C8B-B14F-4D97-AF65-F5344CB8AC3E}">
        <p14:creationId xmlns:p14="http://schemas.microsoft.com/office/powerpoint/2010/main" val="18178466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5334" y="188640"/>
            <a:ext cx="9068666" cy="6400800"/>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171</a:t>
            </a:fld>
            <a:endParaRPr kumimoji="1" lang="ja-JP" altLang="en-US"/>
          </a:p>
        </p:txBody>
      </p:sp>
    </p:spTree>
    <p:extLst>
      <p:ext uri="{BB962C8B-B14F-4D97-AF65-F5344CB8AC3E}">
        <p14:creationId xmlns:p14="http://schemas.microsoft.com/office/powerpoint/2010/main" val="214349863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kumimoji="1" lang="ja-JP" altLang="en-US" sz="1600" u="sng" dirty="0" smtClean="0"/>
              <a:t>政策立案手法の刷新／データに基づく府民ニーズの分析</a:t>
            </a:r>
            <a:endParaRPr kumimoji="1" lang="en-US" altLang="ja-JP" sz="1600" u="sng" dirty="0" smtClean="0"/>
          </a:p>
        </p:txBody>
      </p:sp>
      <p:sp>
        <p:nvSpPr>
          <p:cNvPr id="5" name="テキスト ボックス 4"/>
          <p:cNvSpPr txBox="1"/>
          <p:nvPr/>
        </p:nvSpPr>
        <p:spPr>
          <a:xfrm>
            <a:off x="-48768" y="476672"/>
            <a:ext cx="2411760" cy="4401205"/>
          </a:xfrm>
          <a:prstGeom prst="rect">
            <a:avLst/>
          </a:prstGeom>
          <a:noFill/>
        </p:spPr>
        <p:txBody>
          <a:bodyPr wrap="square" rtlCol="0">
            <a:spAutoFit/>
          </a:bodyPr>
          <a:lstStyle/>
          <a:p>
            <a:r>
              <a:rPr kumimoji="1" lang="ja-JP" altLang="en-US" sz="1400" dirty="0" smtClean="0"/>
              <a:t>①分野：府政運営　</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政策企画部</a:t>
            </a:r>
            <a:endParaRPr kumimoji="1" lang="en-US" altLang="ja-JP" sz="1400" dirty="0" smtClean="0"/>
          </a:p>
          <a:p>
            <a:r>
              <a:rPr lang="ja-JP" altLang="en-US" sz="1400" dirty="0"/>
              <a:t>　</a:t>
            </a:r>
            <a:r>
              <a:rPr lang="ja-JP" altLang="en-US" sz="1400" dirty="0" smtClean="0"/>
              <a:t>　</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kumimoji="1" lang="en-US" altLang="ja-JP" sz="1400" dirty="0" smtClean="0"/>
              <a:t>2008</a:t>
            </a:r>
            <a:r>
              <a:rPr kumimoji="1" lang="ja-JP" altLang="en-US" sz="1400" dirty="0" smtClean="0"/>
              <a:t>年</a:t>
            </a:r>
            <a:r>
              <a:rPr kumimoji="1" lang="en-US" altLang="ja-JP" sz="1400" dirty="0" smtClean="0"/>
              <a:t>3</a:t>
            </a:r>
            <a:r>
              <a:rPr kumimoji="1" lang="ja-JP" altLang="en-US" sz="1400" dirty="0" smtClean="0"/>
              <a:t>月</a:t>
            </a:r>
            <a:r>
              <a:rPr lang="ja-JP" altLang="en-US" sz="1400" dirty="0"/>
              <a:t>　</a:t>
            </a:r>
            <a:endParaRPr kumimoji="1" lang="en-US" altLang="ja-JP" sz="1400" dirty="0" smtClean="0"/>
          </a:p>
          <a:p>
            <a:r>
              <a:rPr kumimoji="1" lang="ja-JP" altLang="en-US" sz="1400" dirty="0" smtClean="0"/>
              <a:t>　　政策ﾏｰｹﾃｨﾝｸ･ﾞﾘｻｰﾁﾁｰﾑ</a:t>
            </a:r>
            <a:endParaRPr kumimoji="1" lang="en-US" altLang="ja-JP" sz="1400" dirty="0" smtClean="0"/>
          </a:p>
          <a:p>
            <a:r>
              <a:rPr kumimoji="1" lang="ja-JP" altLang="en-US" sz="1400" dirty="0" smtClean="0"/>
              <a:t>　発足</a:t>
            </a:r>
            <a:endParaRPr kumimoji="1" lang="ja-JP" altLang="en-US" sz="1400" dirty="0"/>
          </a:p>
        </p:txBody>
      </p:sp>
      <p:graphicFrame>
        <p:nvGraphicFramePr>
          <p:cNvPr id="6" name="表 5"/>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46536">
                <a:tc>
                  <a:txBody>
                    <a:bodyPr/>
                    <a:lstStyle/>
                    <a:p>
                      <a:pPr algn="l"/>
                      <a:r>
                        <a:rPr kumimoji="1" lang="ja-JP" altLang="en-US" sz="1200" dirty="0" smtClean="0"/>
                        <a:t>・施策立案やサービス提供が、一部住民や関係団体等の声、府職員の経験則に頼りがち。</a:t>
                      </a:r>
                    </a:p>
                    <a:p>
                      <a:pPr algn="l"/>
                      <a:endParaRPr kumimoji="1" lang="en-US" altLang="ja-JP" sz="1200" dirty="0" smtClean="0"/>
                    </a:p>
                    <a:p>
                      <a:pPr algn="l"/>
                      <a:r>
                        <a:rPr kumimoji="1" lang="ja-JP" altLang="en-US" sz="1200" dirty="0" smtClean="0"/>
                        <a:t>・既存施策の進捗管理や撤退ﾙｰﾙなどのチェック機能が不十分。</a:t>
                      </a:r>
                      <a:endParaRPr kumimoji="1" lang="en-US" altLang="ja-JP" sz="1200" dirty="0" smtClean="0"/>
                    </a:p>
                    <a:p>
                      <a:pPr algn="l"/>
                      <a:endParaRPr kumimoji="1" lang="en-US" altLang="ja-JP" sz="1200" dirty="0" smtClean="0"/>
                    </a:p>
                    <a:p>
                      <a:pPr algn="l"/>
                      <a:r>
                        <a:rPr kumimoji="1" lang="ja-JP" altLang="en-US" sz="1200" dirty="0" smtClean="0"/>
                        <a:t>・施策目標の進捗管理などは各部局が案件ごとに独自調査を実施するなど非効率。</a:t>
                      </a:r>
                    </a:p>
                    <a:p>
                      <a:pPr algn="l"/>
                      <a:endParaRPr kumimoji="1" lang="ja-JP" altLang="en-US"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dirty="0" smtClean="0"/>
                        <a:t>・府民目線での施策構築を目的にＰＤＣＡサイクルに「民意」の視点を導入する。</a:t>
                      </a:r>
                      <a:endParaRPr kumimoji="1" lang="en-US" altLang="ja-JP" sz="1200" dirty="0" smtClean="0"/>
                    </a:p>
                    <a:p>
                      <a:pPr algn="l"/>
                      <a:endParaRPr kumimoji="1" lang="en-US" altLang="ja-JP" sz="1200" dirty="0" smtClean="0"/>
                    </a:p>
                    <a:p>
                      <a:pPr algn="l"/>
                      <a:r>
                        <a:rPr kumimoji="1" lang="ja-JP" altLang="en-US" sz="1200" dirty="0" smtClean="0"/>
                        <a:t>・</a:t>
                      </a:r>
                      <a:r>
                        <a:rPr kumimoji="1" lang="ja-JP" altLang="en-US" sz="1200" dirty="0" smtClean="0">
                          <a:solidFill>
                            <a:schemeClr val="tx1"/>
                          </a:solidFill>
                        </a:rPr>
                        <a:t>府民のニーズを迅速かつ的確に把握できるようなマーケティング</a:t>
                      </a:r>
                      <a:r>
                        <a:rPr kumimoji="1" lang="ja-JP" altLang="en-US" sz="1200" dirty="0" smtClean="0"/>
                        <a:t>・リサーチ手法を企業マーケティングを参考にしながら開発し導入する。</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・これにより、府民目線の施策構築と施策のチェック機能の強化及び業務の効率化を図る。</a:t>
                      </a:r>
                    </a:p>
                    <a:p>
                      <a:pPr algn="l"/>
                      <a:endParaRPr kumimoji="1" lang="en-US" altLang="ja-JP" sz="1200" dirty="0" smtClean="0"/>
                    </a:p>
                    <a:p>
                      <a:pPr algn="l"/>
                      <a:endParaRPr kumimoji="1" lang="en-US" altLang="ja-JP" sz="1200" dirty="0" smtClean="0"/>
                    </a:p>
                    <a:p>
                      <a:pPr algn="l"/>
                      <a:endParaRPr kumimoji="1" lang="en-US" altLang="ja-JP" sz="1200" dirty="0" smtClean="0"/>
                    </a:p>
                    <a:p>
                      <a:pPr algn="l"/>
                      <a:endParaRPr kumimoji="1" lang="en-US" altLang="ja-JP"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・大阪府独自の「政策マーケティング・リサーチ」手法を開発するとともに、インターネットによるスピーディーなアンケート調査の仕組みを構築し導入。</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MR</a:t>
                      </a:r>
                      <a:r>
                        <a:rPr kumimoji="1" lang="ja-JP" altLang="en-US" sz="1200" dirty="0" smtClean="0">
                          <a:solidFill>
                            <a:schemeClr val="tx1"/>
                          </a:solidFill>
                        </a:rPr>
                        <a:t>手法による調査実績（</a:t>
                      </a:r>
                      <a:r>
                        <a:rPr kumimoji="1" lang="en-US" altLang="ja-JP" sz="1200" dirty="0" smtClean="0">
                          <a:solidFill>
                            <a:schemeClr val="tx1"/>
                          </a:solidFill>
                        </a:rPr>
                        <a:t>Q</a:t>
                      </a:r>
                      <a:r>
                        <a:rPr kumimoji="1" lang="ja-JP" altLang="en-US" sz="1200" dirty="0" smtClean="0">
                          <a:solidFill>
                            <a:schemeClr val="tx1"/>
                          </a:solidFill>
                        </a:rPr>
                        <a:t>ネット分）</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rPr>
                        <a:t>　</a:t>
                      </a:r>
                      <a:r>
                        <a:rPr kumimoji="1" lang="ja-JP" altLang="en-US" sz="1200" dirty="0" smtClean="0">
                          <a:solidFill>
                            <a:schemeClr val="tx1"/>
                          </a:solidFill>
                        </a:rPr>
                        <a:t>　</a:t>
                      </a:r>
                      <a:r>
                        <a:rPr kumimoji="1" lang="en-US" altLang="ja-JP" sz="1200" dirty="0" smtClean="0">
                          <a:solidFill>
                            <a:schemeClr val="tx1"/>
                          </a:solidFill>
                        </a:rPr>
                        <a:t>2012</a:t>
                      </a:r>
                      <a:r>
                        <a:rPr kumimoji="1" lang="ja-JP" altLang="en-US" sz="1200" dirty="0" smtClean="0">
                          <a:solidFill>
                            <a:schemeClr val="tx1"/>
                          </a:solidFill>
                        </a:rPr>
                        <a:t>年度３２件</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年度２９件</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2014</a:t>
                      </a:r>
                      <a:r>
                        <a:rPr kumimoji="1" lang="ja-JP" altLang="en-US" sz="1200" dirty="0" smtClean="0">
                          <a:solidFill>
                            <a:schemeClr val="tx1"/>
                          </a:solidFill>
                        </a:rPr>
                        <a:t>年度３２件</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2015</a:t>
                      </a:r>
                      <a:r>
                        <a:rPr kumimoji="1" lang="ja-JP" altLang="en-US" sz="1200" dirty="0" smtClean="0">
                          <a:solidFill>
                            <a:schemeClr val="tx1"/>
                          </a:solidFill>
                        </a:rPr>
                        <a:t>年度３３件</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2016</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年度３７件</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年度３７件</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・専属のＭＲＴ（ﾏｰｹﾃｨﾝｸﾞ・ﾘｻｰﾁ・ﾁｰﾑ）を設置し、リサーチプランや調査票作り、結果分析までを一貫して実施し、事業部局へフィードバック。</a:t>
                      </a: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ja-JP" altLang="en-US"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dirty="0" smtClean="0">
                          <a:solidFill>
                            <a:schemeClr val="tx1"/>
                          </a:solidFill>
                        </a:rPr>
                        <a:t>・府民ニーズをきめ細かくスピーディーに把握し、確度の高い分析、に基づき、施策の立案や事業の効果検証が可能になった。</a:t>
                      </a:r>
                      <a:endParaRPr kumimoji="1" lang="en-US" altLang="ja-JP" sz="1200" dirty="0" smtClean="0">
                        <a:solidFill>
                          <a:schemeClr val="tx1"/>
                        </a:solidFill>
                      </a:endParaRPr>
                    </a:p>
                    <a:p>
                      <a:pPr algn="l"/>
                      <a:r>
                        <a:rPr kumimoji="1" lang="ja-JP" altLang="en-US" sz="1200" dirty="0" smtClean="0">
                          <a:solidFill>
                            <a:schemeClr val="tx1"/>
                          </a:solidFill>
                        </a:rPr>
                        <a:t>・各部局の施策目標の達成状況等をまとめてＭＲＴがリサーチすることで業務の効率化が図れた。</a:t>
                      </a:r>
                    </a:p>
                    <a:p>
                      <a:pPr algn="l"/>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調査事例</a:t>
                      </a:r>
                      <a:r>
                        <a:rPr kumimoji="1" lang="en-US" altLang="ja-JP" sz="1200" dirty="0" smtClean="0">
                          <a:solidFill>
                            <a:schemeClr val="tx1"/>
                          </a:solidFill>
                        </a:rPr>
                        <a:t>】</a:t>
                      </a:r>
                    </a:p>
                    <a:p>
                      <a:pPr algn="l"/>
                      <a:r>
                        <a:rPr kumimoji="1" lang="ja-JP" altLang="en-US" sz="1200" dirty="0" smtClean="0">
                          <a:solidFill>
                            <a:schemeClr val="tx1"/>
                          </a:solidFill>
                        </a:rPr>
                        <a:t>・「自転車の安全利用」、「防災意識」、「食の安全・安心」、「民生委員・児童委員」、「省エネ・</a:t>
                      </a:r>
                      <a:r>
                        <a:rPr kumimoji="1" lang="en-US" altLang="ja-JP" sz="1200" dirty="0" smtClean="0">
                          <a:solidFill>
                            <a:schemeClr val="tx1"/>
                          </a:solidFill>
                        </a:rPr>
                        <a:t>3</a:t>
                      </a:r>
                      <a:r>
                        <a:rPr kumimoji="1" lang="ja-JP" altLang="en-US" sz="1200" dirty="0" smtClean="0">
                          <a:solidFill>
                            <a:schemeClr val="tx1"/>
                          </a:solidFill>
                        </a:rPr>
                        <a:t>Ｒ」、「大阪産（もん）」、「大阪マラソン」、「大阪</a:t>
                      </a:r>
                      <a:r>
                        <a:rPr kumimoji="1" lang="en-US" altLang="ja-JP" sz="1200" dirty="0" smtClean="0">
                          <a:solidFill>
                            <a:schemeClr val="tx1"/>
                          </a:solidFill>
                        </a:rPr>
                        <a:t>880</a:t>
                      </a:r>
                      <a:r>
                        <a:rPr kumimoji="1" lang="ja-JP" altLang="en-US" sz="1200" dirty="0" smtClean="0">
                          <a:solidFill>
                            <a:schemeClr val="tx1"/>
                          </a:solidFill>
                        </a:rPr>
                        <a:t>万人訓練」、「動物愛護管理」他。</a:t>
                      </a:r>
                      <a:endParaRPr kumimoji="1" lang="en-US" altLang="ja-JP" sz="1200" dirty="0" smtClean="0">
                        <a:solidFill>
                          <a:schemeClr val="tx1"/>
                        </a:solidFill>
                      </a:endParaRPr>
                    </a:p>
                    <a:p>
                      <a:pPr algn="l"/>
                      <a:r>
                        <a:rPr kumimoji="1" lang="ja-JP" altLang="en-US" sz="1200" dirty="0" smtClean="0">
                          <a:solidFill>
                            <a:schemeClr val="tx1"/>
                          </a:solidFill>
                        </a:rPr>
                        <a:t>・各事業の推進のための調査や各部局における行政計画等の策定のための基礎データとして活用。</a:t>
                      </a:r>
                    </a:p>
                    <a:p>
                      <a:pPr algn="l"/>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（３３）</a:t>
            </a:r>
            <a:endParaRPr lang="en-US" altLang="ja-JP" sz="1400" u="sng" dirty="0" smtClean="0"/>
          </a:p>
        </p:txBody>
      </p:sp>
      <p:sp>
        <p:nvSpPr>
          <p:cNvPr id="3" name="スライド番号プレースホルダー 2"/>
          <p:cNvSpPr>
            <a:spLocks noGrp="1"/>
          </p:cNvSpPr>
          <p:nvPr>
            <p:ph type="sldNum" sz="quarter" idx="12"/>
          </p:nvPr>
        </p:nvSpPr>
        <p:spPr>
          <a:xfrm>
            <a:off x="6876256" y="6453336"/>
            <a:ext cx="2133600" cy="365125"/>
          </a:xfrm>
        </p:spPr>
        <p:txBody>
          <a:bodyPr/>
          <a:lstStyle/>
          <a:p>
            <a:fld id="{63BC356D-1576-478B-8647-1361C6E9DFF7}" type="slidenum">
              <a:rPr kumimoji="1" lang="ja-JP" altLang="en-US" smtClean="0"/>
              <a:t>172</a:t>
            </a:fld>
            <a:endParaRPr kumimoji="1" lang="ja-JP" altLang="en-US" dirty="0"/>
          </a:p>
        </p:txBody>
      </p:sp>
    </p:spTree>
    <p:extLst>
      <p:ext uri="{BB962C8B-B14F-4D97-AF65-F5344CB8AC3E}">
        <p14:creationId xmlns:p14="http://schemas.microsoft.com/office/powerpoint/2010/main" val="380965319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kumimoji="1" lang="ja-JP" altLang="en-US" sz="1600" u="sng" dirty="0" smtClean="0"/>
              <a:t>全庁的な意思決定のあり方の見直し（戦略本部会議の設置・運営）</a:t>
            </a:r>
            <a:endParaRPr kumimoji="1" lang="en-US" altLang="ja-JP" sz="1600" u="sng" dirty="0" smtClean="0"/>
          </a:p>
        </p:txBody>
      </p:sp>
      <p:sp>
        <p:nvSpPr>
          <p:cNvPr id="5" name="テキスト ボックス 4"/>
          <p:cNvSpPr txBox="1"/>
          <p:nvPr/>
        </p:nvSpPr>
        <p:spPr>
          <a:xfrm>
            <a:off x="0" y="476672"/>
            <a:ext cx="2411760" cy="4401205"/>
          </a:xfrm>
          <a:prstGeom prst="rect">
            <a:avLst/>
          </a:prstGeom>
          <a:noFill/>
        </p:spPr>
        <p:txBody>
          <a:bodyPr wrap="square" rtlCol="0">
            <a:spAutoFit/>
          </a:bodyPr>
          <a:lstStyle/>
          <a:p>
            <a:r>
              <a:rPr kumimoji="1" lang="ja-JP" altLang="en-US" sz="1400" dirty="0" smtClean="0"/>
              <a:t>①分野：府政運営</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a:t>
            </a:r>
            <a:r>
              <a:rPr lang="ja-JP" altLang="en-US" sz="1400" dirty="0"/>
              <a:t>□</a:t>
            </a:r>
            <a:r>
              <a:rPr lang="ja-JP" altLang="en-US" sz="1400" dirty="0" smtClean="0"/>
              <a:t>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a:t>
            </a:r>
            <a:r>
              <a:rPr lang="ja-JP" altLang="en-US" sz="1400" dirty="0"/>
              <a:t>☑</a:t>
            </a:r>
            <a:r>
              <a:rPr lang="ja-JP" altLang="en-US" sz="1400" dirty="0" smtClean="0"/>
              <a:t>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政策企画部</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kumimoji="1" lang="en-US" altLang="ja-JP" sz="1400" dirty="0" smtClean="0"/>
              <a:t>2008</a:t>
            </a:r>
            <a:r>
              <a:rPr kumimoji="1" lang="ja-JP" altLang="en-US" sz="1400" dirty="0" smtClean="0"/>
              <a:t>年</a:t>
            </a:r>
            <a:r>
              <a:rPr lang="en-US" altLang="ja-JP" sz="1400" dirty="0" smtClean="0"/>
              <a:t>8</a:t>
            </a:r>
            <a:r>
              <a:rPr lang="ja-JP" altLang="en-US" sz="1400" dirty="0" smtClean="0"/>
              <a:t>月</a:t>
            </a:r>
            <a:endParaRPr lang="en-US" altLang="ja-JP" sz="1400" dirty="0" smtClean="0"/>
          </a:p>
          <a:p>
            <a:r>
              <a:rPr lang="ja-JP" altLang="en-US" sz="1400" dirty="0"/>
              <a:t>　</a:t>
            </a:r>
            <a:r>
              <a:rPr lang="ja-JP" altLang="en-US" sz="1400" dirty="0" smtClean="0"/>
              <a:t>　　　　　経営企画会議設置</a:t>
            </a:r>
            <a:endParaRPr lang="en-US" altLang="ja-JP" sz="1400" dirty="0" smtClean="0"/>
          </a:p>
          <a:p>
            <a:r>
              <a:rPr kumimoji="1" lang="ja-JP" altLang="en-US" sz="1400" dirty="0"/>
              <a:t>　</a:t>
            </a:r>
            <a:r>
              <a:rPr kumimoji="1" lang="ja-JP" altLang="en-US" sz="1400" dirty="0" smtClean="0"/>
              <a:t>　</a:t>
            </a:r>
            <a:r>
              <a:rPr kumimoji="1" lang="en-US" altLang="ja-JP" sz="1400" dirty="0" smtClean="0"/>
              <a:t>2009</a:t>
            </a:r>
            <a:r>
              <a:rPr kumimoji="1" lang="ja-JP" altLang="en-US" sz="1400" dirty="0" smtClean="0"/>
              <a:t>年</a:t>
            </a:r>
            <a:r>
              <a:rPr kumimoji="1" lang="en-US" altLang="ja-JP" sz="1400" dirty="0" smtClean="0"/>
              <a:t>4</a:t>
            </a:r>
            <a:r>
              <a:rPr kumimoji="1" lang="ja-JP" altLang="en-US" sz="1400" dirty="0" smtClean="0"/>
              <a:t>月</a:t>
            </a:r>
            <a:endParaRPr kumimoji="1" lang="en-US" altLang="ja-JP" sz="1400" dirty="0" smtClean="0"/>
          </a:p>
          <a:p>
            <a:r>
              <a:rPr lang="ja-JP" altLang="en-US" sz="1400" dirty="0"/>
              <a:t>　</a:t>
            </a:r>
            <a:r>
              <a:rPr lang="ja-JP" altLang="en-US" sz="1400" dirty="0" smtClean="0"/>
              <a:t>　　　　　戦略本部会議設置</a:t>
            </a:r>
            <a:endParaRPr kumimoji="1" lang="ja-JP" altLang="en-US" sz="1400" dirty="0"/>
          </a:p>
        </p:txBody>
      </p:sp>
      <p:graphicFrame>
        <p:nvGraphicFramePr>
          <p:cNvPr id="6" name="表 5"/>
          <p:cNvGraphicFramePr>
            <a:graphicFrameLocks noGrp="1"/>
          </p:cNvGraphicFramePr>
          <p:nvPr>
            <p:extLst/>
          </p:nvPr>
        </p:nvGraphicFramePr>
        <p:xfrm>
          <a:off x="2339752" y="332656"/>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a:t>
                      </a:r>
                      <a:r>
                        <a:rPr kumimoji="1" lang="en-US" altLang="ja-JP" sz="1200" dirty="0" smtClean="0">
                          <a:solidFill>
                            <a:schemeClr val="tx1"/>
                          </a:solidFill>
                        </a:rPr>
                        <a:t>2008</a:t>
                      </a:r>
                      <a:r>
                        <a:rPr kumimoji="1" lang="ja-JP" altLang="en-US" sz="1200" dirty="0" smtClean="0">
                          <a:solidFill>
                            <a:schemeClr val="tx1"/>
                          </a:solidFill>
                        </a:rPr>
                        <a:t>年に過去のプロジェクトの検証を行ったところ、当初の需要見通しや採算面、関係者間のリスク負担などの課題について、十分な検討が行われずに意思決定がされていたのではないかとの分析がなされた。</a:t>
                      </a:r>
                      <a:endParaRPr kumimoji="1" lang="en-US" altLang="ja-JP" sz="1200" dirty="0" smtClean="0">
                        <a:solidFill>
                          <a:schemeClr val="tx1"/>
                        </a:solidFill>
                      </a:endParaRPr>
                    </a:p>
                    <a:p>
                      <a:pPr algn="l"/>
                      <a:endParaRPr kumimoji="1" lang="ja-JP" altLang="en-US" sz="1200" dirty="0" smtClean="0">
                        <a:solidFill>
                          <a:schemeClr val="tx1"/>
                        </a:solidFill>
                      </a:endParaRPr>
                    </a:p>
                    <a:p>
                      <a:pPr algn="l"/>
                      <a:r>
                        <a:rPr kumimoji="1" lang="ja-JP" altLang="en-US" sz="1200" dirty="0" smtClean="0">
                          <a:solidFill>
                            <a:schemeClr val="tx1"/>
                          </a:solidFill>
                        </a:rPr>
                        <a:t>・また、知事、副知事に口頭で報告・判断を仰ぎ決定した事項について、その記録するルールがないなど、意思決定の過程等が不明瞭であった（誰が、いつ、どのような判断・決定をしたかの事後検証が困難）。</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・重要な施策・制度等の方針決定に際しては、</a:t>
                      </a:r>
                      <a:endParaRPr kumimoji="1" lang="en-US" altLang="ja-JP" sz="1200" dirty="0" smtClean="0">
                        <a:solidFill>
                          <a:schemeClr val="tx1"/>
                        </a:solidFill>
                      </a:endParaRPr>
                    </a:p>
                    <a:p>
                      <a:pPr algn="l"/>
                      <a:r>
                        <a:rPr kumimoji="1" lang="ja-JP" altLang="en-US" sz="1200" dirty="0" smtClean="0">
                          <a:solidFill>
                            <a:schemeClr val="tx1"/>
                          </a:solidFill>
                        </a:rPr>
                        <a:t>①知事の意思決定をサポートするための合議機関を設立する。</a:t>
                      </a:r>
                      <a:endParaRPr kumimoji="1" lang="en-US" altLang="ja-JP" sz="1200" dirty="0" smtClean="0">
                        <a:solidFill>
                          <a:schemeClr val="tx1"/>
                        </a:solidFill>
                      </a:endParaRPr>
                    </a:p>
                    <a:p>
                      <a:pPr algn="l"/>
                      <a:r>
                        <a:rPr kumimoji="1" lang="ja-JP" altLang="en-US" sz="1200" dirty="0" smtClean="0">
                          <a:solidFill>
                            <a:schemeClr val="tx1"/>
                          </a:solidFill>
                        </a:rPr>
                        <a:t>②オープンな場で議論し、当該事業の課題等を府民等に明らかにする、といった観点から府の意思決定のあり方を見直す。</a:t>
                      </a:r>
                      <a:endParaRPr kumimoji="1" lang="en-US" altLang="ja-JP" sz="1200" dirty="0" smtClean="0">
                        <a:solidFill>
                          <a:schemeClr val="tx1"/>
                        </a:solidFill>
                      </a:endParaRPr>
                    </a:p>
                    <a:p>
                      <a:pPr algn="l"/>
                      <a:endParaRPr kumimoji="1" lang="en-US" altLang="ja-JP" sz="1200" strike="sngStrik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t>・大阪府経営企画会議を設置（</a:t>
                      </a:r>
                      <a:r>
                        <a:rPr kumimoji="1" lang="en-US" altLang="ja-JP" sz="1200" dirty="0" smtClean="0"/>
                        <a:t>2008</a:t>
                      </a:r>
                      <a:r>
                        <a:rPr kumimoji="1" lang="ja-JP" altLang="en-US" sz="1200" dirty="0" smtClean="0"/>
                        <a:t>年</a:t>
                      </a:r>
                      <a:r>
                        <a:rPr kumimoji="1" lang="en-US" altLang="ja-JP" sz="1200" dirty="0" smtClean="0"/>
                        <a:t>8</a:t>
                      </a:r>
                      <a:r>
                        <a:rPr kumimoji="1" lang="ja-JP" altLang="en-US" sz="1200" dirty="0" smtClean="0"/>
                        <a:t>月）。</a:t>
                      </a:r>
                      <a:endParaRPr kumimoji="1" lang="en-US" altLang="ja-JP" sz="1200" dirty="0" smtClean="0"/>
                    </a:p>
                    <a:p>
                      <a:pPr algn="l"/>
                      <a:r>
                        <a:rPr kumimoji="1" lang="en-US" altLang="ja-JP" sz="1200" dirty="0" smtClean="0"/>
                        <a:t>-</a:t>
                      </a:r>
                      <a:r>
                        <a:rPr kumimoji="1" lang="ja-JP" altLang="en-US" sz="1200" dirty="0" smtClean="0"/>
                        <a:t>知事の意思決定をサポート</a:t>
                      </a:r>
                      <a:endParaRPr kumimoji="1" lang="en-US" altLang="ja-JP" sz="1200" dirty="0" smtClean="0"/>
                    </a:p>
                    <a:p>
                      <a:pPr algn="l"/>
                      <a:r>
                        <a:rPr kumimoji="1" lang="en-US" altLang="ja-JP" sz="1200" dirty="0" smtClean="0"/>
                        <a:t>-</a:t>
                      </a:r>
                      <a:r>
                        <a:rPr kumimoji="1" lang="ja-JP" altLang="en-US" sz="1200" dirty="0" smtClean="0"/>
                        <a:t>特に重要な施策・制度等に関することについて議論</a:t>
                      </a:r>
                      <a:endParaRPr kumimoji="1" lang="en-US" altLang="ja-JP" sz="1200" dirty="0" smtClean="0"/>
                    </a:p>
                    <a:p>
                      <a:pPr algn="l"/>
                      <a:r>
                        <a:rPr kumimoji="1" lang="en-US" altLang="ja-JP" sz="1200" dirty="0" smtClean="0"/>
                        <a:t>-</a:t>
                      </a:r>
                      <a:r>
                        <a:rPr kumimoji="1" lang="ja-JP" altLang="en-US" sz="1200" dirty="0" smtClean="0"/>
                        <a:t>会議終了後、資料や議事録をＨＰにアップするなど意思決定プロセスの見える化を推進。</a:t>
                      </a:r>
                      <a:endParaRPr kumimoji="1" lang="en-US" altLang="ja-JP" sz="1200" dirty="0" smtClean="0"/>
                    </a:p>
                    <a:p>
                      <a:pPr algn="l"/>
                      <a:endParaRPr kumimoji="1" lang="ja-JP" altLang="en-US" sz="1200" dirty="0" smtClean="0"/>
                    </a:p>
                    <a:p>
                      <a:pPr algn="l"/>
                      <a:r>
                        <a:rPr kumimoji="1" lang="ja-JP" altLang="en-US" sz="1200" dirty="0" smtClean="0"/>
                        <a:t>・大阪府戦略本部会議を設置（経営企画会議を発展的に解消）。（</a:t>
                      </a:r>
                      <a:r>
                        <a:rPr kumimoji="1" lang="en-US" altLang="ja-JP" sz="1200" dirty="0" smtClean="0"/>
                        <a:t>2009</a:t>
                      </a:r>
                      <a:r>
                        <a:rPr kumimoji="1" lang="ja-JP" altLang="en-US" sz="1200" dirty="0" smtClean="0"/>
                        <a:t>年</a:t>
                      </a:r>
                      <a:r>
                        <a:rPr kumimoji="1" lang="en-US" altLang="ja-JP" sz="1200" dirty="0" smtClean="0"/>
                        <a:t>4</a:t>
                      </a:r>
                      <a:r>
                        <a:rPr kumimoji="1" lang="ja-JP" altLang="en-US" sz="1200" dirty="0" smtClean="0"/>
                        <a:t>月）</a:t>
                      </a:r>
                      <a:endParaRPr kumimoji="1" lang="en-US" altLang="ja-JP" sz="1200" dirty="0" smtClean="0"/>
                    </a:p>
                    <a:p>
                      <a:pPr marL="85725" indent="0" algn="l"/>
                      <a:r>
                        <a:rPr kumimoji="1" lang="en-US" altLang="ja-JP" sz="1200" dirty="0" smtClean="0"/>
                        <a:t>-</a:t>
                      </a:r>
                      <a:r>
                        <a:rPr kumimoji="1" lang="ja-JP" altLang="en-US" sz="1200" dirty="0" smtClean="0"/>
                        <a:t>個別施策に加えて、次年度の予算編成･重点事業などの基本となる「府政運営の基本方針」をはじめ、府政の戦略的推進を図るための方針を議論し策定</a:t>
                      </a:r>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t>・合議制の議論により、課題や確認すべき論点の認識共有が徹底された。</a:t>
                      </a:r>
                    </a:p>
                    <a:p>
                      <a:pPr algn="l"/>
                      <a:r>
                        <a:rPr kumimoji="1" lang="ja-JP" altLang="en-US" sz="1200" dirty="0" smtClean="0"/>
                        <a:t>（部長マニフェスト、槇尾川ダム、ＯＴＫ民営化、債権放棄案件、</a:t>
                      </a:r>
                      <a:r>
                        <a:rPr kumimoji="1" lang="ja-JP" altLang="en-US" sz="1200" dirty="0" smtClean="0">
                          <a:solidFill>
                            <a:schemeClr val="tx1"/>
                          </a:solidFill>
                        </a:rPr>
                        <a:t>彩都まちづくり　</a:t>
                      </a:r>
                      <a:r>
                        <a:rPr kumimoji="1" lang="ja-JP" altLang="en-US" sz="1200" dirty="0" smtClean="0"/>
                        <a:t>等）</a:t>
                      </a:r>
                    </a:p>
                    <a:p>
                      <a:pPr algn="l"/>
                      <a:endParaRPr kumimoji="1" lang="en-US" altLang="ja-JP" sz="1200" dirty="0" smtClean="0"/>
                    </a:p>
                    <a:p>
                      <a:pPr algn="l"/>
                      <a:r>
                        <a:rPr kumimoji="1" lang="ja-JP" altLang="en-US" sz="1200" dirty="0" smtClean="0"/>
                        <a:t>・公開の議論により、施策の方向性について住民への情報発信が充実した。</a:t>
                      </a:r>
                    </a:p>
                    <a:p>
                      <a:pPr algn="l"/>
                      <a:r>
                        <a:rPr kumimoji="1" lang="ja-JP" altLang="en-US" sz="1200" dirty="0" smtClean="0"/>
                        <a:t>（槇尾川ダム、公共交通戦略、府立大学の大学改革、病院統合、</a:t>
                      </a:r>
                      <a:r>
                        <a:rPr kumimoji="1" lang="ja-JP" altLang="en-US" sz="1200" dirty="0" smtClean="0">
                          <a:solidFill>
                            <a:schemeClr val="tx1"/>
                          </a:solidFill>
                        </a:rPr>
                        <a:t>大阪健康安全基盤研究所のあり方、森林環境税・宿泊税の創設</a:t>
                      </a:r>
                      <a:r>
                        <a:rPr kumimoji="1" lang="ja-JP" altLang="en-US" sz="1200" dirty="0" smtClean="0"/>
                        <a:t>　等）</a:t>
                      </a:r>
                    </a:p>
                    <a:p>
                      <a:pPr algn="l"/>
                      <a:endParaRPr kumimoji="1" lang="en-US" altLang="ja-JP" sz="1200" dirty="0" smtClean="0"/>
                    </a:p>
                    <a:p>
                      <a:pPr algn="l"/>
                      <a:r>
                        <a:rPr kumimoji="1" lang="ja-JP" altLang="en-US" sz="1200" dirty="0" smtClean="0"/>
                        <a:t>・訴訟リスク等に備えたリーガルチェックの実施が定着した。</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（３</a:t>
            </a:r>
            <a:r>
              <a:rPr lang="ja-JP" altLang="en-US" sz="1400" u="sng" dirty="0"/>
              <a:t>４</a:t>
            </a:r>
            <a:r>
              <a:rPr lang="ja-JP" altLang="en-US" sz="1400" u="sng" dirty="0" smtClean="0"/>
              <a:t>）</a:t>
            </a:r>
            <a:endParaRPr lang="en-US" altLang="ja-JP" sz="14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173</a:t>
            </a:fld>
            <a:endParaRPr kumimoji="1" lang="ja-JP" altLang="en-US"/>
          </a:p>
        </p:txBody>
      </p:sp>
    </p:spTree>
    <p:extLst>
      <p:ext uri="{BB962C8B-B14F-4D97-AF65-F5344CB8AC3E}">
        <p14:creationId xmlns:p14="http://schemas.microsoft.com/office/powerpoint/2010/main" val="309917706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lang="ja-JP" altLang="en-US" sz="1600" u="sng" dirty="0" smtClean="0"/>
              <a:t>国と地方の関係再構築（関西広域連合の設立・運営等）（１）</a:t>
            </a:r>
            <a:endParaRPr kumimoji="1" lang="en-US" altLang="ja-JP" sz="1600" u="sng" dirty="0" smtClean="0"/>
          </a:p>
        </p:txBody>
      </p:sp>
      <p:sp>
        <p:nvSpPr>
          <p:cNvPr id="5" name="テキスト ボックス 4"/>
          <p:cNvSpPr txBox="1"/>
          <p:nvPr/>
        </p:nvSpPr>
        <p:spPr>
          <a:xfrm>
            <a:off x="0" y="476672"/>
            <a:ext cx="2411760" cy="6555641"/>
          </a:xfrm>
          <a:prstGeom prst="rect">
            <a:avLst/>
          </a:prstGeom>
          <a:noFill/>
        </p:spPr>
        <p:txBody>
          <a:bodyPr wrap="square" rtlCol="0">
            <a:spAutoFit/>
          </a:bodyPr>
          <a:lstStyle/>
          <a:p>
            <a:r>
              <a:rPr kumimoji="1" lang="ja-JP" altLang="en-US" sz="1400" dirty="0" smtClean="0"/>
              <a:t>①分野：　府政運営</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a:t> ☑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smtClean="0"/>
              <a:t>政策企画</a:t>
            </a:r>
            <a:r>
              <a:rPr kumimoji="1" lang="ja-JP" altLang="en-US" sz="1400" dirty="0" smtClean="0"/>
              <a:t>部</a:t>
            </a:r>
            <a:endParaRPr lang="en-US" altLang="ja-JP" sz="1400" dirty="0"/>
          </a:p>
          <a:p>
            <a:pPr indent="635000"/>
            <a:r>
              <a:rPr lang="ja-JP" altLang="en-US" sz="1400" dirty="0" smtClean="0"/>
              <a:t>都市整備部</a:t>
            </a:r>
            <a:endParaRPr kumimoji="1" lang="en-US" altLang="ja-JP" sz="1400" dirty="0" smtClean="0"/>
          </a:p>
          <a:p>
            <a:r>
              <a:rPr lang="ja-JP" altLang="en-US" sz="1400" dirty="0"/>
              <a:t>　</a:t>
            </a:r>
            <a:r>
              <a:rPr lang="ja-JP" altLang="en-US" sz="1400" dirty="0" smtClean="0"/>
              <a:t>　</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・広域的な連携体制　</a:t>
            </a:r>
            <a:endParaRPr kumimoji="1" lang="en-US" altLang="ja-JP" sz="1400" dirty="0" smtClean="0"/>
          </a:p>
          <a:p>
            <a:r>
              <a:rPr lang="ja-JP" altLang="en-US" sz="1400" dirty="0" smtClean="0"/>
              <a:t>　</a:t>
            </a:r>
            <a:r>
              <a:rPr lang="ja-JP" altLang="en-US" sz="1400" dirty="0"/>
              <a:t>　</a:t>
            </a:r>
            <a:r>
              <a:rPr kumimoji="1" lang="en-US" altLang="ja-JP" sz="1400" dirty="0" smtClean="0"/>
              <a:t>2010</a:t>
            </a:r>
            <a:r>
              <a:rPr kumimoji="1" lang="ja-JP" altLang="en-US" sz="1400" dirty="0" smtClean="0"/>
              <a:t>年</a:t>
            </a:r>
            <a:r>
              <a:rPr kumimoji="1" lang="en-US" altLang="ja-JP" sz="1400" dirty="0" smtClean="0"/>
              <a:t>12</a:t>
            </a:r>
            <a:r>
              <a:rPr kumimoji="1" lang="ja-JP" altLang="en-US" sz="1400" dirty="0" smtClean="0"/>
              <a:t>月</a:t>
            </a:r>
            <a:endParaRPr kumimoji="1" lang="en-US" altLang="ja-JP" sz="1400" dirty="0" smtClean="0"/>
          </a:p>
          <a:p>
            <a:r>
              <a:rPr lang="ja-JP" altLang="en-US" sz="1400" dirty="0" smtClean="0"/>
              <a:t>　</a:t>
            </a:r>
            <a:r>
              <a:rPr lang="ja-JP" altLang="en-US" sz="1400" dirty="0"/>
              <a:t>　関西広域</a:t>
            </a:r>
            <a:r>
              <a:rPr lang="ja-JP" altLang="en-US" sz="1400" dirty="0" smtClean="0"/>
              <a:t>連合設立</a:t>
            </a:r>
            <a:endParaRPr lang="en-US" altLang="ja-JP" sz="1400" dirty="0" smtClean="0"/>
          </a:p>
          <a:p>
            <a:pPr marL="182563" indent="-182563"/>
            <a:r>
              <a:rPr lang="ja-JP" altLang="en-US" sz="1400" dirty="0" smtClean="0"/>
              <a:t>　・ダム事業に係る国と地方の検討の場</a:t>
            </a:r>
            <a:endParaRPr lang="en-US" altLang="ja-JP" sz="1400" dirty="0" smtClean="0"/>
          </a:p>
          <a:p>
            <a:r>
              <a:rPr kumimoji="1" lang="ja-JP" altLang="en-US" sz="1400" dirty="0"/>
              <a:t>　</a:t>
            </a:r>
            <a:r>
              <a:rPr lang="ja-JP" altLang="en-US" sz="1400" dirty="0"/>
              <a:t>　</a:t>
            </a:r>
            <a:r>
              <a:rPr lang="en-US" altLang="ja-JP" sz="1400" dirty="0" smtClean="0"/>
              <a:t>2008</a:t>
            </a:r>
            <a:r>
              <a:rPr lang="ja-JP" altLang="en-US" sz="1400" dirty="0" smtClean="0"/>
              <a:t>年</a:t>
            </a:r>
            <a:r>
              <a:rPr lang="en-US" altLang="ja-JP" sz="1400" dirty="0" smtClean="0"/>
              <a:t>11</a:t>
            </a:r>
            <a:r>
              <a:rPr lang="ja-JP" altLang="en-US" sz="1400" dirty="0" smtClean="0"/>
              <a:t>月</a:t>
            </a:r>
            <a:endParaRPr lang="en-US" altLang="ja-JP" sz="1400" dirty="0" smtClean="0"/>
          </a:p>
          <a:p>
            <a:pPr marL="268288" indent="-268288"/>
            <a:r>
              <a:rPr kumimoji="1" lang="ja-JP" altLang="en-US" sz="1400" dirty="0"/>
              <a:t>　</a:t>
            </a:r>
            <a:r>
              <a:rPr kumimoji="1" lang="ja-JP" altLang="en-US" sz="1400" dirty="0" smtClean="0"/>
              <a:t>　関係</a:t>
            </a:r>
            <a:r>
              <a:rPr kumimoji="1" lang="en-US" altLang="ja-JP" sz="1400" dirty="0" smtClean="0"/>
              <a:t>4</a:t>
            </a:r>
            <a:r>
              <a:rPr kumimoji="1" lang="ja-JP" altLang="en-US" sz="1400" dirty="0" smtClean="0"/>
              <a:t>知事による国への</a:t>
            </a:r>
            <a:endParaRPr kumimoji="1" lang="en-US" altLang="ja-JP" sz="1400" dirty="0" smtClean="0"/>
          </a:p>
          <a:p>
            <a:pPr marL="219075" indent="-11113"/>
            <a:r>
              <a:rPr lang="ja-JP" altLang="en-US" sz="1400" dirty="0" smtClean="0"/>
              <a:t>意見申し入れ</a:t>
            </a:r>
            <a:endParaRPr lang="en-US" altLang="ja-JP" sz="1400" dirty="0" smtClean="0"/>
          </a:p>
          <a:p>
            <a:pPr marL="219075" indent="-11113"/>
            <a:r>
              <a:rPr kumimoji="1" lang="en-US" altLang="ja-JP" sz="1400" dirty="0" smtClean="0"/>
              <a:t>2014</a:t>
            </a:r>
            <a:r>
              <a:rPr kumimoji="1" lang="ja-JP" altLang="en-US" sz="1400" dirty="0" smtClean="0"/>
              <a:t>年</a:t>
            </a:r>
            <a:r>
              <a:rPr kumimoji="1" lang="en-US" altLang="ja-JP" sz="1400" dirty="0" smtClean="0"/>
              <a:t>4</a:t>
            </a:r>
            <a:r>
              <a:rPr kumimoji="1" lang="ja-JP" altLang="en-US" sz="1400" dirty="0" smtClean="0"/>
              <a:t>月</a:t>
            </a:r>
            <a:endParaRPr kumimoji="1" lang="en-US" altLang="ja-JP" sz="1400" dirty="0" smtClean="0"/>
          </a:p>
          <a:p>
            <a:pPr marL="219075" indent="-11113"/>
            <a:r>
              <a:rPr kumimoji="1" lang="ja-JP" altLang="en-US" sz="1400" dirty="0" smtClean="0"/>
              <a:t>「淀川水系水利用検討会」発足</a:t>
            </a:r>
            <a:endParaRPr kumimoji="1" lang="ja-JP" altLang="en-US" sz="1400" dirty="0"/>
          </a:p>
        </p:txBody>
      </p:sp>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（３</a:t>
            </a:r>
            <a:r>
              <a:rPr lang="ja-JP" altLang="en-US" sz="1400" u="sng" dirty="0"/>
              <a:t>５</a:t>
            </a:r>
            <a:r>
              <a:rPr lang="ja-JP" altLang="en-US" sz="1400" u="sng" dirty="0" smtClean="0"/>
              <a:t>）</a:t>
            </a:r>
            <a:endParaRPr lang="en-US" altLang="ja-JP" sz="1400" u="sng" dirty="0" smtClean="0"/>
          </a:p>
        </p:txBody>
      </p:sp>
      <p:graphicFrame>
        <p:nvGraphicFramePr>
          <p:cNvPr id="9" name="表 8"/>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rPr>
                        <a:t>【</a:t>
                      </a:r>
                      <a:r>
                        <a:rPr kumimoji="1" lang="ja-JP" altLang="en-US" sz="1200" baseline="0" dirty="0" smtClean="0">
                          <a:solidFill>
                            <a:schemeClr val="tx1"/>
                          </a:solidFill>
                        </a:rPr>
                        <a:t>広域的な連携体制構築</a:t>
                      </a:r>
                      <a:r>
                        <a:rPr kumimoji="1" lang="en-US" altLang="ja-JP" sz="1200" baseline="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solidFill>
                            <a:schemeClr val="tx1"/>
                          </a:solidFill>
                        </a:rPr>
                        <a:t>・従来から、自治体間の広域的な連携のあり方について、議論・検討が行われていたが、具体的な体制構築までには到らなかった</a:t>
                      </a:r>
                      <a:endParaRPr kumimoji="1" lang="en-US" altLang="ja-JP" sz="1200" dirty="0" smtClean="0">
                        <a:solidFill>
                          <a:schemeClr val="tx1"/>
                        </a:solidFill>
                      </a:endParaRPr>
                    </a:p>
                    <a:p>
                      <a:pPr algn="l"/>
                      <a:r>
                        <a:rPr kumimoji="1" lang="ja-JP" altLang="en-US" sz="1200" dirty="0" smtClean="0">
                          <a:solidFill>
                            <a:schemeClr val="tx1"/>
                          </a:solidFill>
                        </a:rPr>
                        <a:t>・地方を取り巻く次のような課題に対応し、大阪からの分権改革に取り組んでいく必要</a:t>
                      </a:r>
                      <a:endParaRPr kumimoji="1" lang="en-US" altLang="ja-JP" sz="1200" dirty="0" smtClean="0">
                        <a:solidFill>
                          <a:schemeClr val="tx1"/>
                        </a:solidFill>
                      </a:endParaRPr>
                    </a:p>
                    <a:p>
                      <a:pPr algn="l"/>
                      <a:r>
                        <a:rPr kumimoji="1" lang="ja-JP" altLang="en-US" sz="1200" dirty="0" smtClean="0">
                          <a:solidFill>
                            <a:schemeClr val="tx1"/>
                          </a:solidFill>
                        </a:rPr>
                        <a:t>①霞が関・官僚主導の</a:t>
                      </a:r>
                      <a:endParaRPr kumimoji="1" lang="en-US" altLang="ja-JP" sz="1200" dirty="0" smtClean="0">
                        <a:solidFill>
                          <a:schemeClr val="tx1"/>
                        </a:solidFill>
                      </a:endParaRPr>
                    </a:p>
                    <a:p>
                      <a:pPr algn="l"/>
                      <a:r>
                        <a:rPr kumimoji="1" lang="ja-JP" altLang="en-US" sz="1200" dirty="0" smtClean="0">
                          <a:solidFill>
                            <a:schemeClr val="tx1"/>
                          </a:solidFill>
                        </a:rPr>
                        <a:t> 　中央集権型システム</a:t>
                      </a:r>
                      <a:endParaRPr kumimoji="1" lang="en-US" altLang="ja-JP" sz="1200" dirty="0" smtClean="0">
                        <a:solidFill>
                          <a:schemeClr val="tx1"/>
                        </a:solidFill>
                      </a:endParaRPr>
                    </a:p>
                    <a:p>
                      <a:pPr algn="l"/>
                      <a:r>
                        <a:rPr kumimoji="1" lang="en-US" altLang="ja-JP" sz="1200" dirty="0" smtClean="0">
                          <a:solidFill>
                            <a:schemeClr val="tx1"/>
                          </a:solidFill>
                        </a:rPr>
                        <a:t>   </a:t>
                      </a:r>
                      <a:r>
                        <a:rPr kumimoji="1" lang="ja-JP" altLang="en-US" sz="1200" dirty="0" smtClean="0">
                          <a:solidFill>
                            <a:schemeClr val="tx1"/>
                          </a:solidFill>
                        </a:rPr>
                        <a:t>の限界　</a:t>
                      </a:r>
                      <a:endParaRPr kumimoji="1" lang="en-US" altLang="ja-JP" sz="1200" dirty="0" smtClean="0">
                        <a:solidFill>
                          <a:schemeClr val="tx1"/>
                        </a:solidFill>
                      </a:endParaRPr>
                    </a:p>
                    <a:p>
                      <a:pPr algn="l"/>
                      <a:r>
                        <a:rPr kumimoji="1" lang="ja-JP" altLang="en-US" sz="1200" dirty="0" smtClean="0">
                          <a:solidFill>
                            <a:schemeClr val="tx1"/>
                          </a:solidFill>
                        </a:rPr>
                        <a:t>②国と都道府県、市町</a:t>
                      </a:r>
                      <a:endParaRPr kumimoji="1" lang="en-US" altLang="ja-JP" sz="1200" dirty="0" smtClean="0">
                        <a:solidFill>
                          <a:schemeClr val="tx1"/>
                        </a:solidFill>
                      </a:endParaRPr>
                    </a:p>
                    <a:p>
                      <a:pPr algn="l"/>
                      <a:r>
                        <a:rPr kumimoji="1" lang="ja-JP" altLang="en-US" sz="1200" dirty="0" smtClean="0">
                          <a:solidFill>
                            <a:schemeClr val="tx1"/>
                          </a:solidFill>
                        </a:rPr>
                        <a:t>　 村が輻輳し、二重行</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ja-JP" altLang="en-US" sz="1200" baseline="0" dirty="0" smtClean="0">
                          <a:solidFill>
                            <a:schemeClr val="tx1"/>
                          </a:solidFill>
                        </a:rPr>
                        <a:t> </a:t>
                      </a:r>
                      <a:r>
                        <a:rPr kumimoji="1" lang="ja-JP" altLang="en-US" sz="1200" dirty="0" smtClean="0">
                          <a:solidFill>
                            <a:schemeClr val="tx1"/>
                          </a:solidFill>
                        </a:rPr>
                        <a:t>政、三重行政の無駄</a:t>
                      </a:r>
                      <a:endParaRPr kumimoji="1" lang="en-US" altLang="ja-JP" sz="1200" dirty="0" smtClean="0">
                        <a:solidFill>
                          <a:schemeClr val="tx1"/>
                        </a:solidFill>
                      </a:endParaRPr>
                    </a:p>
                    <a:p>
                      <a:pPr algn="l"/>
                      <a:r>
                        <a:rPr kumimoji="1" lang="ja-JP" altLang="en-US" sz="1200" dirty="0" smtClean="0">
                          <a:solidFill>
                            <a:schemeClr val="tx1"/>
                          </a:solidFill>
                        </a:rPr>
                        <a:t>③地域のことが住民の</a:t>
                      </a:r>
                      <a:endParaRPr kumimoji="1" lang="en-US" altLang="ja-JP" sz="1200" dirty="0" smtClean="0">
                        <a:solidFill>
                          <a:schemeClr val="tx1"/>
                        </a:solidFill>
                      </a:endParaRPr>
                    </a:p>
                    <a:p>
                      <a:pPr algn="l"/>
                      <a:r>
                        <a:rPr kumimoji="1" lang="ja-JP" altLang="en-US" sz="1200" dirty="0" smtClean="0">
                          <a:solidFill>
                            <a:schemeClr val="tx1"/>
                          </a:solidFill>
                        </a:rPr>
                        <a:t>　 意思から遠いところ</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ja-JP" altLang="en-US" sz="1200" baseline="0" dirty="0" smtClean="0">
                          <a:solidFill>
                            <a:schemeClr val="tx1"/>
                          </a:solidFill>
                        </a:rPr>
                        <a:t> （国）で決定</a:t>
                      </a:r>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lang="en-US" altLang="ja-JP" sz="1200" dirty="0" smtClean="0">
                          <a:solidFill>
                            <a:schemeClr val="tx1"/>
                          </a:solidFill>
                          <a:effectLst/>
                        </a:rPr>
                        <a:t>【</a:t>
                      </a:r>
                      <a:r>
                        <a:rPr lang="ja-JP" altLang="en-US" sz="1200" dirty="0" smtClean="0">
                          <a:solidFill>
                            <a:schemeClr val="tx1"/>
                          </a:solidFill>
                          <a:effectLst/>
                        </a:rPr>
                        <a:t>関西広域連合の設立・運営</a:t>
                      </a:r>
                      <a:r>
                        <a:rPr lang="en-US" altLang="ja-JP" sz="1200" dirty="0" smtClean="0">
                          <a:solidFill>
                            <a:schemeClr val="tx1"/>
                          </a:solidFill>
                          <a:effectLst/>
                        </a:rPr>
                        <a:t>】</a:t>
                      </a:r>
                    </a:p>
                    <a:p>
                      <a:pPr algn="l"/>
                      <a:r>
                        <a:rPr lang="ja-JP" altLang="en-US" sz="1200" dirty="0" smtClean="0">
                          <a:solidFill>
                            <a:schemeClr val="tx1"/>
                          </a:solidFill>
                          <a:effectLst/>
                        </a:rPr>
                        <a:t>・国の地方分権改革を待つのではなく、広域課題に地域が主体的に対応できる現実的な仕組みづくり</a:t>
                      </a:r>
                      <a:endParaRPr lang="en-US" altLang="ja-JP" sz="1200" dirty="0" smtClean="0">
                        <a:solidFill>
                          <a:schemeClr val="tx1"/>
                        </a:solidFill>
                        <a:effectLst/>
                      </a:endParaRPr>
                    </a:p>
                    <a:p>
                      <a:pPr algn="l"/>
                      <a:r>
                        <a:rPr lang="ja-JP" altLang="en-US" sz="1200" dirty="0" smtClean="0">
                          <a:solidFill>
                            <a:schemeClr val="tx1"/>
                          </a:solidFill>
                          <a:effectLst/>
                        </a:rPr>
                        <a:t>・既存の広域連携の取組みとは異なる、執行機関と議会を有する新たな行政主体の設立と一体的な運営管理</a:t>
                      </a:r>
                      <a:endParaRPr lang="en-US" altLang="ja-JP" sz="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effectLst/>
                          <a:latin typeface="+mn-lt"/>
                          <a:ea typeface="+mn-ea"/>
                          <a:cs typeface="+mn-cs"/>
                        </a:rPr>
                        <a:t>・</a:t>
                      </a:r>
                      <a:r>
                        <a:rPr kumimoji="1" lang="ja-JP" altLang="ja-JP" sz="1200" kern="1200" baseline="0" dirty="0" smtClean="0">
                          <a:solidFill>
                            <a:schemeClr val="tx1"/>
                          </a:solidFill>
                          <a:effectLst/>
                          <a:latin typeface="+mn-lt"/>
                          <a:ea typeface="+mn-ea"/>
                          <a:cs typeface="+mn-cs"/>
                        </a:rPr>
                        <a:t>国出先機関の事務・権限の受け皿</a:t>
                      </a:r>
                      <a:r>
                        <a:rPr kumimoji="1" lang="ja-JP" altLang="en-US" sz="1200" kern="1200" baseline="0" dirty="0" smtClean="0">
                          <a:solidFill>
                            <a:schemeClr val="tx1"/>
                          </a:solidFill>
                          <a:effectLst/>
                          <a:latin typeface="+mn-lt"/>
                          <a:ea typeface="+mn-ea"/>
                          <a:cs typeface="+mn-cs"/>
                        </a:rPr>
                        <a:t>づくり</a:t>
                      </a:r>
                      <a:r>
                        <a:rPr kumimoji="1" lang="ja-JP" altLang="ja-JP" sz="1200" kern="1200" baseline="0" dirty="0" smtClean="0">
                          <a:solidFill>
                            <a:schemeClr val="tx1"/>
                          </a:solidFill>
                          <a:effectLst/>
                          <a:latin typeface="+mn-lt"/>
                          <a:ea typeface="+mn-ea"/>
                          <a:cs typeface="+mn-cs"/>
                        </a:rPr>
                        <a:t>（丸ごと移管</a:t>
                      </a:r>
                      <a:r>
                        <a:rPr kumimoji="1" lang="ja-JP" altLang="en-US" sz="1200" kern="1200" baseline="0" dirty="0" smtClean="0">
                          <a:solidFill>
                            <a:schemeClr val="tx1"/>
                          </a:solidFill>
                          <a:effectLst/>
                          <a:latin typeface="+mn-lt"/>
                          <a:ea typeface="+mn-ea"/>
                          <a:cs typeface="+mn-cs"/>
                        </a:rPr>
                        <a:t>による国と地方の二重行政の解消</a:t>
                      </a:r>
                      <a:r>
                        <a:rPr kumimoji="1" lang="ja-JP" altLang="ja-JP" sz="1200" kern="1200" baseline="0" dirty="0" smtClean="0">
                          <a:solidFill>
                            <a:schemeClr val="tx1"/>
                          </a:solidFill>
                          <a:effectLst/>
                          <a:latin typeface="+mn-lt"/>
                          <a:ea typeface="+mn-ea"/>
                          <a:cs typeface="+mn-cs"/>
                        </a:rPr>
                        <a:t>）</a:t>
                      </a:r>
                      <a:endParaRPr kumimoji="1" lang="en-US" altLang="ja-JP"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effectLst/>
                          <a:latin typeface="+mn-lt"/>
                          <a:ea typeface="+mn-ea"/>
                          <a:cs typeface="+mn-cs"/>
                        </a:rPr>
                        <a:t>⇒関西州実現へのステップへ</a:t>
                      </a:r>
                      <a:endParaRPr kumimoji="1" lang="en-US" altLang="ja-JP"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200" kern="1200" baseline="0" dirty="0" smtClean="0">
                          <a:solidFill>
                            <a:schemeClr val="tx1"/>
                          </a:solidFill>
                          <a:effectLst/>
                          <a:latin typeface="+mn-lt"/>
                          <a:ea typeface="+mn-ea"/>
                          <a:cs typeface="+mn-cs"/>
                        </a:rPr>
                        <a:t>・</a:t>
                      </a:r>
                      <a:r>
                        <a:rPr kumimoji="1" lang="en-US" altLang="ja-JP" sz="1200" kern="1200" baseline="0" dirty="0" smtClean="0">
                          <a:solidFill>
                            <a:schemeClr val="tx1"/>
                          </a:solidFill>
                          <a:effectLst/>
                          <a:latin typeface="+mn-lt"/>
                          <a:ea typeface="+mn-ea"/>
                          <a:cs typeface="+mn-cs"/>
                        </a:rPr>
                        <a:t>2007</a:t>
                      </a:r>
                      <a:r>
                        <a:rPr kumimoji="1" lang="ja-JP" altLang="en-US" sz="1200" kern="1200" baseline="0" dirty="0" smtClean="0">
                          <a:solidFill>
                            <a:schemeClr val="tx1"/>
                          </a:solidFill>
                          <a:effectLst/>
                          <a:latin typeface="+mn-lt"/>
                          <a:ea typeface="+mn-ea"/>
                          <a:cs typeface="+mn-cs"/>
                        </a:rPr>
                        <a:t>年から本格的に関西広域連合の検討を開始</a:t>
                      </a:r>
                      <a:endParaRPr kumimoji="1" lang="en-US" altLang="ja-JP" sz="1200" kern="1200" baseline="0" dirty="0" smtClean="0">
                        <a:solidFill>
                          <a:schemeClr val="tx1"/>
                        </a:solidFill>
                        <a:effectLst/>
                        <a:latin typeface="+mn-lt"/>
                        <a:ea typeface="+mn-ea"/>
                        <a:cs typeface="+mn-cs"/>
                      </a:endParaRPr>
                    </a:p>
                    <a:p>
                      <a:r>
                        <a:rPr kumimoji="1" lang="ja-JP" altLang="en-US" sz="1200" kern="1200" baseline="0" dirty="0" smtClean="0">
                          <a:solidFill>
                            <a:schemeClr val="tx1"/>
                          </a:solidFill>
                          <a:effectLst/>
                          <a:latin typeface="+mn-lt"/>
                          <a:ea typeface="+mn-ea"/>
                          <a:cs typeface="+mn-cs"/>
                        </a:rPr>
                        <a:t>・</a:t>
                      </a:r>
                      <a:r>
                        <a:rPr kumimoji="1" lang="en-US" altLang="ja-JP" sz="1200" kern="1200" baseline="0" dirty="0" smtClean="0">
                          <a:solidFill>
                            <a:schemeClr val="tx1"/>
                          </a:solidFill>
                          <a:effectLst/>
                          <a:latin typeface="+mn-lt"/>
                          <a:ea typeface="+mn-ea"/>
                          <a:cs typeface="+mn-cs"/>
                        </a:rPr>
                        <a:t>2010</a:t>
                      </a:r>
                      <a:r>
                        <a:rPr kumimoji="1" lang="ja-JP" altLang="ja-JP" sz="1200" kern="1200" baseline="0" dirty="0" smtClean="0">
                          <a:solidFill>
                            <a:schemeClr val="tx1"/>
                          </a:solidFill>
                          <a:effectLst/>
                          <a:latin typeface="+mn-lt"/>
                          <a:ea typeface="+mn-ea"/>
                          <a:cs typeface="+mn-cs"/>
                        </a:rPr>
                        <a:t>年</a:t>
                      </a:r>
                      <a:r>
                        <a:rPr kumimoji="1" lang="en-US" altLang="ja-JP" sz="1200" kern="1200" baseline="0" dirty="0" smtClean="0">
                          <a:solidFill>
                            <a:schemeClr val="tx1"/>
                          </a:solidFill>
                          <a:effectLst/>
                          <a:latin typeface="+mn-lt"/>
                          <a:ea typeface="+mn-ea"/>
                          <a:cs typeface="+mn-cs"/>
                        </a:rPr>
                        <a:t>12</a:t>
                      </a:r>
                      <a:r>
                        <a:rPr kumimoji="1" lang="ja-JP" altLang="ja-JP" sz="1200" kern="1200" baseline="0" dirty="0" smtClean="0">
                          <a:solidFill>
                            <a:schemeClr val="tx1"/>
                          </a:solidFill>
                          <a:effectLst/>
                          <a:latin typeface="+mn-lt"/>
                          <a:ea typeface="+mn-ea"/>
                          <a:cs typeface="+mn-cs"/>
                        </a:rPr>
                        <a:t>月、全国で初めて</a:t>
                      </a:r>
                      <a:r>
                        <a:rPr kumimoji="1" lang="ja-JP" altLang="en-US" sz="1200" kern="1200" baseline="0" dirty="0" smtClean="0">
                          <a:solidFill>
                            <a:schemeClr val="tx1"/>
                          </a:solidFill>
                          <a:effectLst/>
                          <a:latin typeface="+mn-lt"/>
                          <a:ea typeface="+mn-ea"/>
                          <a:cs typeface="+mn-cs"/>
                        </a:rPr>
                        <a:t>７</a:t>
                      </a:r>
                      <a:r>
                        <a:rPr kumimoji="1" lang="ja-JP" altLang="ja-JP" sz="1200" kern="1200" baseline="0" dirty="0" smtClean="0">
                          <a:solidFill>
                            <a:schemeClr val="tx1"/>
                          </a:solidFill>
                          <a:effectLst/>
                          <a:latin typeface="+mn-lt"/>
                          <a:ea typeface="+mn-ea"/>
                          <a:cs typeface="+mn-cs"/>
                        </a:rPr>
                        <a:t>府県（滋賀県、京都府、大阪府、兵庫県、和歌山県、鳥取県、徳島県）で構成される関西広域連合を設立</a:t>
                      </a:r>
                      <a:endParaRPr kumimoji="1" lang="en-US" altLang="ja-JP" sz="1200" kern="1200" baseline="0" dirty="0" smtClean="0">
                        <a:solidFill>
                          <a:schemeClr val="tx1"/>
                        </a:solidFill>
                        <a:effectLst/>
                        <a:latin typeface="+mn-lt"/>
                        <a:ea typeface="+mn-ea"/>
                        <a:cs typeface="+mn-cs"/>
                      </a:endParaRPr>
                    </a:p>
                    <a:p>
                      <a:r>
                        <a:rPr kumimoji="1" lang="ja-JP" altLang="en-US" sz="1200" kern="1200" baseline="0" dirty="0" smtClean="0">
                          <a:solidFill>
                            <a:schemeClr val="tx1"/>
                          </a:solidFill>
                          <a:effectLst/>
                          <a:latin typeface="+mn-lt"/>
                          <a:ea typeface="+mn-ea"/>
                          <a:cs typeface="+mn-cs"/>
                        </a:rPr>
                        <a:t>・</a:t>
                      </a:r>
                      <a:r>
                        <a:rPr kumimoji="1" lang="en-US" altLang="ja-JP" sz="1200" kern="1200" baseline="0" dirty="0" smtClean="0">
                          <a:solidFill>
                            <a:schemeClr val="tx1"/>
                          </a:solidFill>
                          <a:effectLst/>
                          <a:latin typeface="+mn-lt"/>
                          <a:ea typeface="+mn-ea"/>
                          <a:cs typeface="+mn-cs"/>
                        </a:rPr>
                        <a:t>2012</a:t>
                      </a:r>
                      <a:r>
                        <a:rPr kumimoji="1" lang="ja-JP" altLang="ja-JP" sz="1200" kern="1200" baseline="0" dirty="0" smtClean="0">
                          <a:solidFill>
                            <a:schemeClr val="tx1"/>
                          </a:solidFill>
                          <a:effectLst/>
                          <a:latin typeface="+mn-lt"/>
                          <a:ea typeface="+mn-ea"/>
                          <a:cs typeface="+mn-cs"/>
                        </a:rPr>
                        <a:t>年度には</a:t>
                      </a:r>
                      <a:r>
                        <a:rPr kumimoji="1" lang="ja-JP" altLang="en-US" sz="1200" kern="1200" baseline="0" dirty="0" smtClean="0">
                          <a:solidFill>
                            <a:schemeClr val="tx1"/>
                          </a:solidFill>
                          <a:effectLst/>
                          <a:latin typeface="+mn-lt"/>
                          <a:ea typeface="+mn-ea"/>
                          <a:cs typeface="+mn-cs"/>
                        </a:rPr>
                        <a:t>４</a:t>
                      </a:r>
                      <a:r>
                        <a:rPr kumimoji="1" lang="ja-JP" altLang="ja-JP" sz="1200" kern="1200" baseline="0" dirty="0" smtClean="0">
                          <a:solidFill>
                            <a:schemeClr val="tx1"/>
                          </a:solidFill>
                          <a:effectLst/>
                          <a:latin typeface="+mn-lt"/>
                          <a:ea typeface="+mn-ea"/>
                          <a:cs typeface="+mn-cs"/>
                        </a:rPr>
                        <a:t>政令市（大阪市、堺市、京都市、神戸市）が参画</a:t>
                      </a:r>
                      <a:endParaRPr kumimoji="1" lang="en-US" altLang="ja-JP"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effectLst/>
                          <a:latin typeface="+mn-lt"/>
                          <a:ea typeface="+mn-ea"/>
                          <a:cs typeface="+mn-cs"/>
                        </a:rPr>
                        <a:t>・</a:t>
                      </a:r>
                      <a:r>
                        <a:rPr kumimoji="1" lang="en-US" altLang="ja-JP" sz="1200" kern="1200" baseline="0" dirty="0" smtClean="0">
                          <a:solidFill>
                            <a:schemeClr val="tx1"/>
                          </a:solidFill>
                          <a:effectLst/>
                          <a:latin typeface="+mn-lt"/>
                          <a:ea typeface="+mn-ea"/>
                          <a:cs typeface="+mn-cs"/>
                        </a:rPr>
                        <a:t>2015</a:t>
                      </a:r>
                      <a:r>
                        <a:rPr kumimoji="1" lang="ja-JP" altLang="en-US" sz="1200" kern="1200" baseline="0" dirty="0" smtClean="0">
                          <a:solidFill>
                            <a:schemeClr val="tx1"/>
                          </a:solidFill>
                          <a:effectLst/>
                          <a:latin typeface="+mn-lt"/>
                          <a:ea typeface="+mn-ea"/>
                          <a:cs typeface="+mn-cs"/>
                        </a:rPr>
                        <a:t>年</a:t>
                      </a:r>
                      <a:r>
                        <a:rPr kumimoji="1" lang="en-US" altLang="ja-JP" sz="1200" kern="1200" baseline="0" dirty="0" smtClean="0">
                          <a:solidFill>
                            <a:schemeClr val="tx1"/>
                          </a:solidFill>
                          <a:effectLst/>
                          <a:latin typeface="+mn-lt"/>
                          <a:ea typeface="+mn-ea"/>
                          <a:cs typeface="+mn-cs"/>
                        </a:rPr>
                        <a:t>12</a:t>
                      </a:r>
                      <a:r>
                        <a:rPr kumimoji="1" lang="ja-JP" altLang="en-US" sz="1200" kern="1200" baseline="0" dirty="0" smtClean="0">
                          <a:solidFill>
                            <a:schemeClr val="tx1"/>
                          </a:solidFill>
                          <a:effectLst/>
                          <a:latin typeface="+mn-lt"/>
                          <a:ea typeface="+mn-ea"/>
                          <a:cs typeface="+mn-cs"/>
                        </a:rPr>
                        <a:t>月に奈良県が加入</a:t>
                      </a:r>
                      <a:endParaRPr kumimoji="1" lang="en-US" altLang="ja-JP" sz="1200" kern="1200" baseline="0" dirty="0" smtClean="0">
                        <a:solidFill>
                          <a:schemeClr val="tx1"/>
                        </a:solidFill>
                        <a:effectLst/>
                        <a:latin typeface="+mn-lt"/>
                        <a:ea typeface="+mn-ea"/>
                        <a:cs typeface="+mn-cs"/>
                      </a:endParaRPr>
                    </a:p>
                    <a:p>
                      <a:r>
                        <a:rPr kumimoji="1" lang="ja-JP" altLang="ja-JP" sz="1200" kern="1200" baseline="0" dirty="0" smtClean="0">
                          <a:solidFill>
                            <a:schemeClr val="tx1"/>
                          </a:solidFill>
                          <a:effectLst/>
                          <a:latin typeface="+mn-lt"/>
                          <a:ea typeface="+mn-ea"/>
                          <a:cs typeface="+mn-cs"/>
                        </a:rPr>
                        <a:t>・</a:t>
                      </a:r>
                      <a:r>
                        <a:rPr kumimoji="1" lang="en-US" altLang="ja-JP" sz="1200" kern="1200" baseline="0" dirty="0" smtClean="0">
                          <a:solidFill>
                            <a:schemeClr val="tx1"/>
                          </a:solidFill>
                          <a:effectLst/>
                          <a:latin typeface="+mn-lt"/>
                          <a:ea typeface="+mn-ea"/>
                          <a:cs typeface="+mn-cs"/>
                        </a:rPr>
                        <a:t>7</a:t>
                      </a:r>
                      <a:r>
                        <a:rPr kumimoji="1" lang="ja-JP" altLang="ja-JP" sz="1200" kern="1200" baseline="0" dirty="0" err="1" smtClean="0">
                          <a:solidFill>
                            <a:schemeClr val="tx1"/>
                          </a:solidFill>
                          <a:effectLst/>
                          <a:latin typeface="+mn-lt"/>
                          <a:ea typeface="+mn-ea"/>
                          <a:cs typeface="+mn-cs"/>
                        </a:rPr>
                        <a:t>つの</a:t>
                      </a:r>
                      <a:r>
                        <a:rPr kumimoji="1" lang="ja-JP" altLang="ja-JP" sz="1200" kern="1200" baseline="0" dirty="0" smtClean="0">
                          <a:solidFill>
                            <a:schemeClr val="tx1"/>
                          </a:solidFill>
                          <a:effectLst/>
                          <a:latin typeface="+mn-lt"/>
                          <a:ea typeface="+mn-ea"/>
                          <a:cs typeface="+mn-cs"/>
                        </a:rPr>
                        <a:t>広域事務（防災、観光・文化</a:t>
                      </a:r>
                      <a:r>
                        <a:rPr kumimoji="1" lang="ja-JP" altLang="en-US" sz="1200" kern="1200" baseline="0" dirty="0" smtClean="0">
                          <a:solidFill>
                            <a:schemeClr val="tx1"/>
                          </a:solidFill>
                          <a:effectLst/>
                          <a:latin typeface="+mn-lt"/>
                          <a:ea typeface="+mn-ea"/>
                          <a:cs typeface="+mn-cs"/>
                        </a:rPr>
                        <a:t>・</a:t>
                      </a:r>
                      <a:r>
                        <a:rPr kumimoji="1" lang="ja-JP" altLang="en-US" sz="1200" u="none" kern="1200" baseline="0" dirty="0" smtClean="0">
                          <a:solidFill>
                            <a:schemeClr val="tx1"/>
                          </a:solidFill>
                          <a:effectLst/>
                          <a:latin typeface="+mn-lt"/>
                          <a:ea typeface="+mn-ea"/>
                          <a:cs typeface="+mn-cs"/>
                        </a:rPr>
                        <a:t>スポーツ振興</a:t>
                      </a:r>
                      <a:r>
                        <a:rPr kumimoji="1" lang="ja-JP" altLang="ja-JP" sz="1200" u="none" kern="1200" baseline="0" dirty="0" smtClean="0">
                          <a:solidFill>
                            <a:schemeClr val="tx1"/>
                          </a:solidFill>
                          <a:effectLst/>
                          <a:latin typeface="+mn-lt"/>
                          <a:ea typeface="+mn-ea"/>
                          <a:cs typeface="+mn-cs"/>
                        </a:rPr>
                        <a:t>、</a:t>
                      </a:r>
                      <a:r>
                        <a:rPr kumimoji="1" lang="ja-JP" altLang="ja-JP" sz="1200" kern="1200" baseline="0" dirty="0" smtClean="0">
                          <a:solidFill>
                            <a:schemeClr val="tx1"/>
                          </a:solidFill>
                          <a:effectLst/>
                          <a:latin typeface="+mn-lt"/>
                          <a:ea typeface="+mn-ea"/>
                          <a:cs typeface="+mn-cs"/>
                        </a:rPr>
                        <a:t>産業、医療、環境、資格試験・免許等、職員研修）</a:t>
                      </a:r>
                      <a:r>
                        <a:rPr kumimoji="1" lang="ja-JP" altLang="en-US" sz="1200" kern="1200" baseline="0" dirty="0" smtClean="0">
                          <a:solidFill>
                            <a:schemeClr val="tx1"/>
                          </a:solidFill>
                          <a:effectLst/>
                          <a:latin typeface="+mn-lt"/>
                          <a:ea typeface="+mn-ea"/>
                          <a:cs typeface="+mn-cs"/>
                        </a:rPr>
                        <a:t>等</a:t>
                      </a:r>
                      <a:r>
                        <a:rPr kumimoji="1" lang="ja-JP" altLang="ja-JP" sz="1200" kern="1200" baseline="0" dirty="0" smtClean="0">
                          <a:solidFill>
                            <a:schemeClr val="tx1"/>
                          </a:solidFill>
                          <a:effectLst/>
                          <a:latin typeface="+mn-lt"/>
                          <a:ea typeface="+mn-ea"/>
                          <a:cs typeface="+mn-cs"/>
                        </a:rPr>
                        <a:t>を実施</a:t>
                      </a:r>
                      <a:endParaRPr kumimoji="1" lang="en-US" altLang="ja-JP" sz="1200" kern="1200" baseline="0" dirty="0" smtClean="0">
                        <a:solidFill>
                          <a:schemeClr val="tx1"/>
                        </a:solidFill>
                        <a:effectLst/>
                        <a:latin typeface="+mn-lt"/>
                        <a:ea typeface="+mn-ea"/>
                        <a:cs typeface="+mn-cs"/>
                      </a:endParaRPr>
                    </a:p>
                    <a:p>
                      <a:r>
                        <a:rPr kumimoji="1" lang="ja-JP" altLang="en-US" sz="1200" kern="1200" baseline="0" dirty="0" smtClean="0">
                          <a:solidFill>
                            <a:schemeClr val="tx1"/>
                          </a:solidFill>
                          <a:effectLst/>
                          <a:latin typeface="+mn-lt"/>
                          <a:ea typeface="+mn-ea"/>
                          <a:cs typeface="+mn-cs"/>
                        </a:rPr>
                        <a:t>　</a:t>
                      </a:r>
                      <a:r>
                        <a:rPr kumimoji="1" lang="en-US" altLang="ja-JP" sz="1200" kern="1200" baseline="0" dirty="0" smtClean="0">
                          <a:solidFill>
                            <a:schemeClr val="tx1"/>
                          </a:solidFill>
                          <a:effectLst/>
                          <a:latin typeface="+mn-lt"/>
                          <a:ea typeface="+mn-ea"/>
                          <a:cs typeface="+mn-cs"/>
                        </a:rPr>
                        <a:t>2014</a:t>
                      </a:r>
                      <a:r>
                        <a:rPr kumimoji="1" lang="ja-JP" altLang="en-US" sz="1200" kern="1200" baseline="0" dirty="0" smtClean="0">
                          <a:solidFill>
                            <a:schemeClr val="tx1"/>
                          </a:solidFill>
                          <a:effectLst/>
                          <a:latin typeface="+mn-lt"/>
                          <a:ea typeface="+mn-ea"/>
                          <a:cs typeface="+mn-cs"/>
                        </a:rPr>
                        <a:t>年度当初予算総額 </a:t>
                      </a:r>
                      <a:r>
                        <a:rPr kumimoji="1" lang="en-US" altLang="ja-JP" sz="1200" kern="1200" baseline="0" dirty="0" smtClean="0">
                          <a:solidFill>
                            <a:schemeClr val="tx1"/>
                          </a:solidFill>
                          <a:effectLst/>
                          <a:latin typeface="+mn-lt"/>
                          <a:ea typeface="+mn-ea"/>
                          <a:cs typeface="+mn-cs"/>
                        </a:rPr>
                        <a:t>14.8</a:t>
                      </a:r>
                      <a:r>
                        <a:rPr kumimoji="1" lang="ja-JP" altLang="en-US" sz="1200" kern="1200" baseline="0" dirty="0" smtClean="0">
                          <a:solidFill>
                            <a:schemeClr val="tx1"/>
                          </a:solidFill>
                          <a:effectLst/>
                          <a:latin typeface="+mn-lt"/>
                          <a:ea typeface="+mn-ea"/>
                          <a:cs typeface="+mn-cs"/>
                        </a:rPr>
                        <a:t>億円（うち府負担 </a:t>
                      </a:r>
                      <a:r>
                        <a:rPr kumimoji="1" lang="en-US" altLang="ja-JP" sz="1200" kern="1200" baseline="0" dirty="0" smtClean="0">
                          <a:solidFill>
                            <a:schemeClr val="tx1"/>
                          </a:solidFill>
                          <a:effectLst/>
                          <a:latin typeface="+mn-lt"/>
                          <a:ea typeface="+mn-ea"/>
                          <a:cs typeface="+mn-cs"/>
                        </a:rPr>
                        <a:t>1.5</a:t>
                      </a:r>
                      <a:r>
                        <a:rPr kumimoji="1" lang="ja-JP" altLang="en-US" sz="1200" kern="1200" baseline="0" dirty="0" smtClean="0">
                          <a:solidFill>
                            <a:schemeClr val="tx1"/>
                          </a:solidFill>
                          <a:effectLst/>
                          <a:latin typeface="+mn-lt"/>
                          <a:ea typeface="+mn-ea"/>
                          <a:cs typeface="+mn-cs"/>
                        </a:rPr>
                        <a:t>億円）</a:t>
                      </a:r>
                      <a:endParaRPr kumimoji="1" lang="en-US" altLang="ja-JP" sz="1200" kern="1200" baseline="0" dirty="0" smtClean="0">
                        <a:solidFill>
                          <a:schemeClr val="tx1"/>
                        </a:solidFill>
                        <a:effectLst/>
                        <a:latin typeface="+mn-lt"/>
                        <a:ea typeface="+mn-ea"/>
                        <a:cs typeface="+mn-cs"/>
                      </a:endParaRPr>
                    </a:p>
                    <a:p>
                      <a:r>
                        <a:rPr kumimoji="1" lang="ja-JP" altLang="en-US" sz="1200" kern="1200" baseline="0" dirty="0" smtClean="0">
                          <a:solidFill>
                            <a:srgbClr val="FF0000"/>
                          </a:solidFill>
                          <a:effectLst/>
                          <a:latin typeface="+mn-lt"/>
                          <a:ea typeface="+mn-ea"/>
                          <a:cs typeface="+mn-cs"/>
                        </a:rPr>
                        <a:t>　</a:t>
                      </a:r>
                      <a:r>
                        <a:rPr kumimoji="1" lang="en-US" altLang="ja-JP" sz="1200" kern="1200" baseline="0" dirty="0" smtClean="0">
                          <a:solidFill>
                            <a:schemeClr val="tx1"/>
                          </a:solidFill>
                          <a:effectLst/>
                          <a:latin typeface="+mn-lt"/>
                          <a:ea typeface="+mn-ea"/>
                          <a:cs typeface="+mn-cs"/>
                        </a:rPr>
                        <a:t>20</a:t>
                      </a:r>
                      <a:r>
                        <a:rPr kumimoji="1" lang="en-US" altLang="ja-JP" sz="1200" strike="noStrike" kern="1200" baseline="0" dirty="0" smtClean="0">
                          <a:solidFill>
                            <a:schemeClr val="tx1"/>
                          </a:solidFill>
                          <a:effectLst/>
                          <a:latin typeface="+mn-lt"/>
                          <a:ea typeface="+mn-ea"/>
                          <a:cs typeface="+mn-cs"/>
                        </a:rPr>
                        <a:t>18</a:t>
                      </a:r>
                      <a:r>
                        <a:rPr kumimoji="1" lang="ja-JP" altLang="en-US" sz="1200" kern="1200" baseline="0" dirty="0" smtClean="0">
                          <a:solidFill>
                            <a:schemeClr val="tx1"/>
                          </a:solidFill>
                          <a:effectLst/>
                          <a:latin typeface="+mn-lt"/>
                          <a:ea typeface="+mn-ea"/>
                          <a:cs typeface="+mn-cs"/>
                        </a:rPr>
                        <a:t>年度当初予算総額</a:t>
                      </a:r>
                      <a:r>
                        <a:rPr kumimoji="1" lang="en-US" altLang="ja-JP" sz="1200" strike="noStrike" kern="1200" baseline="0" dirty="0" smtClean="0">
                          <a:solidFill>
                            <a:schemeClr val="tx1"/>
                          </a:solidFill>
                          <a:effectLst/>
                          <a:latin typeface="+mn-lt"/>
                          <a:ea typeface="+mn-ea"/>
                          <a:cs typeface="+mn-cs"/>
                        </a:rPr>
                        <a:t>23.3</a:t>
                      </a:r>
                      <a:r>
                        <a:rPr kumimoji="1" lang="ja-JP" altLang="en-US" sz="1200" kern="1200" baseline="0" dirty="0" smtClean="0">
                          <a:solidFill>
                            <a:schemeClr val="tx1"/>
                          </a:solidFill>
                          <a:effectLst/>
                          <a:latin typeface="+mn-lt"/>
                          <a:ea typeface="+mn-ea"/>
                          <a:cs typeface="+mn-cs"/>
                        </a:rPr>
                        <a:t>億円（うち府負担</a:t>
                      </a:r>
                      <a:r>
                        <a:rPr kumimoji="1" lang="en-US" altLang="ja-JP" sz="1200" kern="1200" baseline="0" dirty="0" smtClean="0">
                          <a:solidFill>
                            <a:schemeClr val="tx1"/>
                          </a:solidFill>
                          <a:effectLst/>
                          <a:latin typeface="+mn-lt"/>
                          <a:ea typeface="+mn-ea"/>
                          <a:cs typeface="+mn-cs"/>
                        </a:rPr>
                        <a:t>1.7</a:t>
                      </a:r>
                      <a:r>
                        <a:rPr kumimoji="1" lang="ja-JP" altLang="en-US" sz="1200" kern="1200" baseline="0" dirty="0" smtClean="0">
                          <a:solidFill>
                            <a:schemeClr val="tx1"/>
                          </a:solidFill>
                          <a:effectLst/>
                          <a:latin typeface="+mn-lt"/>
                          <a:ea typeface="+mn-ea"/>
                          <a:cs typeface="+mn-cs"/>
                        </a:rPr>
                        <a:t>億円）</a:t>
                      </a:r>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200" strike="noStrike" kern="1200" baseline="0" dirty="0" smtClean="0">
                          <a:solidFill>
                            <a:schemeClr val="tx1"/>
                          </a:solidFill>
                          <a:effectLst/>
                          <a:latin typeface="+mn-lt"/>
                          <a:ea typeface="+mn-ea"/>
                          <a:cs typeface="+mn-cs"/>
                        </a:rPr>
                        <a:t>○７つの広域事務等の取組を本格化させ、以下のとおり成果を挙げてきた</a:t>
                      </a:r>
                      <a:endParaRPr kumimoji="1" lang="en-US" altLang="ja-JP" sz="1200" strike="noStrike" kern="1200" baseline="0" dirty="0" smtClean="0">
                        <a:solidFill>
                          <a:schemeClr val="tx1"/>
                        </a:solidFill>
                        <a:effectLst/>
                        <a:latin typeface="+mn-lt"/>
                        <a:ea typeface="+mn-ea"/>
                        <a:cs typeface="+mn-cs"/>
                      </a:endParaRPr>
                    </a:p>
                    <a:p>
                      <a:pPr marL="0" indent="0"/>
                      <a:r>
                        <a:rPr kumimoji="1" lang="ja-JP" altLang="en-US" sz="1200" kern="1200" baseline="0" dirty="0" smtClean="0">
                          <a:solidFill>
                            <a:schemeClr val="tx1"/>
                          </a:solidFill>
                          <a:effectLst/>
                          <a:latin typeface="+mn-lt"/>
                          <a:ea typeface="+mn-ea"/>
                          <a:cs typeface="+mn-cs"/>
                        </a:rPr>
                        <a:t>・</a:t>
                      </a:r>
                      <a:r>
                        <a:rPr kumimoji="1" lang="ja-JP" altLang="ja-JP" sz="1200" kern="1200" baseline="0" dirty="0" smtClean="0">
                          <a:solidFill>
                            <a:schemeClr val="tx1"/>
                          </a:solidFill>
                          <a:effectLst/>
                          <a:latin typeface="+mn-lt"/>
                          <a:ea typeface="+mn-ea"/>
                          <a:cs typeface="+mn-cs"/>
                        </a:rPr>
                        <a:t>東日本大震災</a:t>
                      </a:r>
                      <a:r>
                        <a:rPr kumimoji="1" lang="ja-JP" altLang="en-US" sz="1200" kern="1200" baseline="0" dirty="0" smtClean="0">
                          <a:solidFill>
                            <a:schemeClr val="tx1"/>
                          </a:solidFill>
                          <a:effectLst/>
                          <a:latin typeface="+mn-lt"/>
                          <a:ea typeface="+mn-ea"/>
                          <a:cs typeface="+mn-cs"/>
                        </a:rPr>
                        <a:t>、熊本地震、鳥取県中部地震</a:t>
                      </a:r>
                      <a:r>
                        <a:rPr kumimoji="1" lang="ja-JP" altLang="ja-JP" sz="1200" kern="1200" baseline="0" dirty="0" smtClean="0">
                          <a:solidFill>
                            <a:schemeClr val="tx1"/>
                          </a:solidFill>
                          <a:effectLst/>
                          <a:latin typeface="+mn-lt"/>
                          <a:ea typeface="+mn-ea"/>
                          <a:cs typeface="+mn-cs"/>
                        </a:rPr>
                        <a:t>における</a:t>
                      </a:r>
                      <a:r>
                        <a:rPr kumimoji="1" lang="ja-JP" altLang="en-US" sz="1200" kern="1200" baseline="0" dirty="0" smtClean="0">
                          <a:solidFill>
                            <a:schemeClr val="tx1"/>
                          </a:solidFill>
                          <a:effectLst/>
                          <a:latin typeface="+mn-lt"/>
                          <a:ea typeface="+mn-ea"/>
                          <a:cs typeface="+mn-cs"/>
                        </a:rPr>
                        <a:t>ｶｳﾝﾀｰﾊﾟｰﾄ</a:t>
                      </a:r>
                      <a:r>
                        <a:rPr kumimoji="1" lang="ja-JP" altLang="ja-JP" sz="1200" kern="1200" baseline="0" dirty="0" smtClean="0">
                          <a:solidFill>
                            <a:schemeClr val="tx1"/>
                          </a:solidFill>
                          <a:effectLst/>
                          <a:latin typeface="+mn-lt"/>
                          <a:ea typeface="+mn-ea"/>
                          <a:cs typeface="+mn-cs"/>
                        </a:rPr>
                        <a:t>方</a:t>
                      </a:r>
                      <a:r>
                        <a:rPr kumimoji="1" lang="en-US" altLang="ja-JP" sz="1200" kern="1200" baseline="0" dirty="0" smtClean="0">
                          <a:solidFill>
                            <a:schemeClr val="tx1"/>
                          </a:solidFill>
                          <a:effectLst/>
                          <a:latin typeface="+mn-lt"/>
                          <a:ea typeface="+mn-ea"/>
                          <a:cs typeface="+mn-cs"/>
                        </a:rPr>
                        <a:t> </a:t>
                      </a:r>
                      <a:r>
                        <a:rPr kumimoji="1" lang="ja-JP" altLang="ja-JP" sz="1200" kern="1200" baseline="0" dirty="0" smtClean="0">
                          <a:solidFill>
                            <a:schemeClr val="tx1"/>
                          </a:solidFill>
                          <a:effectLst/>
                          <a:latin typeface="+mn-lt"/>
                          <a:ea typeface="+mn-ea"/>
                          <a:cs typeface="+mn-cs"/>
                        </a:rPr>
                        <a:t>式による支援や台風災害等への対</a:t>
                      </a:r>
                      <a:r>
                        <a:rPr kumimoji="1" lang="en-US" altLang="ja-JP" sz="1200" kern="1200" baseline="0" dirty="0" smtClean="0">
                          <a:solidFill>
                            <a:schemeClr val="tx1"/>
                          </a:solidFill>
                          <a:effectLst/>
                          <a:latin typeface="+mn-lt"/>
                          <a:ea typeface="+mn-ea"/>
                          <a:cs typeface="+mn-cs"/>
                        </a:rPr>
                        <a:t> </a:t>
                      </a:r>
                      <a:r>
                        <a:rPr kumimoji="1" lang="ja-JP" altLang="ja-JP" sz="1200" kern="1200" baseline="0" dirty="0" smtClean="0">
                          <a:solidFill>
                            <a:schemeClr val="tx1"/>
                          </a:solidFill>
                          <a:effectLst/>
                          <a:latin typeface="+mn-lt"/>
                          <a:ea typeface="+mn-ea"/>
                          <a:cs typeface="+mn-cs"/>
                        </a:rPr>
                        <a:t>応</a:t>
                      </a:r>
                      <a:r>
                        <a:rPr kumimoji="1" lang="en-US" altLang="ja-JP" sz="1100" kern="1200" baseline="0" dirty="0" smtClean="0">
                          <a:solidFill>
                            <a:schemeClr val="tx1"/>
                          </a:solidFill>
                          <a:effectLst/>
                          <a:latin typeface="+mn-lt"/>
                          <a:ea typeface="+mn-ea"/>
                          <a:cs typeface="+mn-cs"/>
                        </a:rPr>
                        <a:t>(2011</a:t>
                      </a:r>
                      <a:r>
                        <a:rPr kumimoji="1" lang="ja-JP" altLang="ja-JP" sz="1100" kern="1200" baseline="0" dirty="0" smtClean="0">
                          <a:solidFill>
                            <a:schemeClr val="tx1"/>
                          </a:solidFill>
                          <a:effectLst/>
                          <a:latin typeface="+mn-lt"/>
                          <a:ea typeface="+mn-ea"/>
                          <a:cs typeface="+mn-cs"/>
                        </a:rPr>
                        <a:t>年</a:t>
                      </a:r>
                      <a:r>
                        <a:rPr kumimoji="1" lang="en-US" altLang="ja-JP" sz="1100" kern="1200" baseline="0" dirty="0" smtClean="0">
                          <a:solidFill>
                            <a:schemeClr val="tx1"/>
                          </a:solidFill>
                          <a:effectLst/>
                          <a:latin typeface="+mn-lt"/>
                          <a:ea typeface="+mn-ea"/>
                          <a:cs typeface="+mn-cs"/>
                        </a:rPr>
                        <a:t>3</a:t>
                      </a:r>
                      <a:r>
                        <a:rPr kumimoji="1" lang="ja-JP" altLang="ja-JP" sz="1100" kern="1200" baseline="0" dirty="0" smtClean="0">
                          <a:solidFill>
                            <a:schemeClr val="tx1"/>
                          </a:solidFill>
                          <a:effectLst/>
                          <a:latin typeface="+mn-lt"/>
                          <a:ea typeface="+mn-ea"/>
                          <a:cs typeface="+mn-cs"/>
                        </a:rPr>
                        <a:t>月</a:t>
                      </a:r>
                      <a:r>
                        <a:rPr kumimoji="1" lang="en-US" altLang="ja-JP" sz="1100" kern="1200" baseline="0" dirty="0" smtClean="0">
                          <a:solidFill>
                            <a:schemeClr val="tx1"/>
                          </a:solidFill>
                          <a:effectLst/>
                          <a:latin typeface="+mn-lt"/>
                          <a:ea typeface="+mn-ea"/>
                          <a:cs typeface="+mn-cs"/>
                        </a:rPr>
                        <a:t>~)</a:t>
                      </a:r>
                      <a:endParaRPr kumimoji="1" lang="en-US" altLang="ja-JP" sz="1200" kern="1200" baseline="0" dirty="0" smtClean="0">
                        <a:solidFill>
                          <a:schemeClr val="tx1"/>
                        </a:solidFill>
                        <a:effectLst/>
                        <a:latin typeface="+mn-lt"/>
                        <a:ea typeface="+mn-ea"/>
                        <a:cs typeface="+mn-cs"/>
                      </a:endParaRPr>
                    </a:p>
                    <a:p>
                      <a:pPr marL="0" indent="0"/>
                      <a:r>
                        <a:rPr kumimoji="1" lang="ja-JP" altLang="en-US" sz="1200" kern="1200" baseline="0" dirty="0" smtClean="0">
                          <a:solidFill>
                            <a:schemeClr val="tx1"/>
                          </a:solidFill>
                          <a:effectLst/>
                          <a:latin typeface="+mn-lt"/>
                          <a:ea typeface="+mn-ea"/>
                          <a:cs typeface="+mn-cs"/>
                        </a:rPr>
                        <a:t>・</a:t>
                      </a:r>
                      <a:r>
                        <a:rPr kumimoji="1" lang="ja-JP" altLang="ja-JP" sz="1200" kern="1200" baseline="0" dirty="0" smtClean="0">
                          <a:solidFill>
                            <a:schemeClr val="tx1"/>
                          </a:solidFill>
                          <a:effectLst/>
                          <a:latin typeface="+mn-lt"/>
                          <a:ea typeface="+mn-ea"/>
                          <a:cs typeface="+mn-cs"/>
                        </a:rPr>
                        <a:t>ドクターヘリ運航事業による救急医療体制の充実（</a:t>
                      </a:r>
                      <a:r>
                        <a:rPr kumimoji="1" lang="en-US" altLang="ja-JP" sz="1200" kern="1200" baseline="0" dirty="0" smtClean="0">
                          <a:solidFill>
                            <a:schemeClr val="tx1"/>
                          </a:solidFill>
                          <a:effectLst/>
                          <a:latin typeface="+mn-lt"/>
                          <a:ea typeface="+mn-ea"/>
                          <a:cs typeface="+mn-cs"/>
                        </a:rPr>
                        <a:t>2011</a:t>
                      </a:r>
                      <a:r>
                        <a:rPr kumimoji="1" lang="ja-JP" altLang="ja-JP" sz="1200" kern="1200" baseline="0" dirty="0" smtClean="0">
                          <a:solidFill>
                            <a:schemeClr val="tx1"/>
                          </a:solidFill>
                          <a:effectLst/>
                          <a:latin typeface="+mn-lt"/>
                          <a:ea typeface="+mn-ea"/>
                          <a:cs typeface="+mn-cs"/>
                        </a:rPr>
                        <a:t>年４月～</a:t>
                      </a:r>
                      <a:r>
                        <a:rPr kumimoji="1" lang="ja-JP" altLang="en-US" sz="1200" kern="1200" baseline="0" dirty="0" smtClean="0">
                          <a:solidFill>
                            <a:schemeClr val="tx1"/>
                          </a:solidFill>
                          <a:effectLst/>
                          <a:latin typeface="+mn-lt"/>
                          <a:ea typeface="+mn-ea"/>
                          <a:cs typeface="+mn-cs"/>
                        </a:rPr>
                        <a:t>、順次開始</a:t>
                      </a:r>
                      <a:r>
                        <a:rPr kumimoji="1" lang="ja-JP" altLang="ja-JP" sz="1200" kern="1200" baseline="0" dirty="0" smtClean="0">
                          <a:solidFill>
                            <a:schemeClr val="tx1"/>
                          </a:solidFill>
                          <a:effectLst/>
                          <a:latin typeface="+mn-lt"/>
                          <a:ea typeface="+mn-ea"/>
                          <a:cs typeface="+mn-cs"/>
                        </a:rPr>
                        <a:t>）</a:t>
                      </a:r>
                      <a:endParaRPr kumimoji="1" lang="en-US" altLang="ja-JP" sz="1200" kern="1200" baseline="0" dirty="0" smtClean="0">
                        <a:solidFill>
                          <a:schemeClr val="tx1"/>
                        </a:solidFill>
                        <a:effectLst/>
                        <a:latin typeface="+mn-lt"/>
                        <a:ea typeface="+mn-ea"/>
                        <a:cs typeface="+mn-cs"/>
                      </a:endParaRPr>
                    </a:p>
                    <a:p>
                      <a:pPr marL="0" indent="0"/>
                      <a:r>
                        <a:rPr kumimoji="1" lang="ja-JP" altLang="en-US" sz="1200" strike="noStrike" kern="1200" baseline="0" dirty="0" smtClean="0">
                          <a:solidFill>
                            <a:schemeClr val="tx1"/>
                          </a:solidFill>
                          <a:effectLst/>
                          <a:latin typeface="+mn-lt"/>
                          <a:ea typeface="+mn-ea"/>
                          <a:cs typeface="+mn-cs"/>
                        </a:rPr>
                        <a:t>・</a:t>
                      </a:r>
                      <a:r>
                        <a:rPr kumimoji="1" lang="ja-JP" altLang="ja-JP" sz="1200" strike="noStrike" kern="1200" baseline="0" dirty="0" smtClean="0">
                          <a:solidFill>
                            <a:schemeClr val="tx1"/>
                          </a:solidFill>
                          <a:effectLst/>
                          <a:latin typeface="+mn-lt"/>
                          <a:ea typeface="+mn-ea"/>
                          <a:cs typeface="+mn-cs"/>
                        </a:rPr>
                        <a:t>電力不足に対応した関西地域の節電対策の実施</a:t>
                      </a:r>
                      <a:r>
                        <a:rPr kumimoji="1" lang="en-US" altLang="ja-JP" sz="1200" strike="noStrike" kern="1200" baseline="0" dirty="0" smtClean="0">
                          <a:solidFill>
                            <a:schemeClr val="tx1"/>
                          </a:solidFill>
                          <a:effectLst/>
                          <a:latin typeface="+mn-lt"/>
                          <a:ea typeface="+mn-ea"/>
                          <a:cs typeface="+mn-cs"/>
                        </a:rPr>
                        <a:t>(2011</a:t>
                      </a:r>
                      <a:r>
                        <a:rPr kumimoji="1" lang="ja-JP" altLang="ja-JP" sz="1200" strike="noStrike" kern="1200" baseline="0" dirty="0" smtClean="0">
                          <a:solidFill>
                            <a:schemeClr val="tx1"/>
                          </a:solidFill>
                          <a:effectLst/>
                          <a:latin typeface="+mn-lt"/>
                          <a:ea typeface="+mn-ea"/>
                          <a:cs typeface="+mn-cs"/>
                        </a:rPr>
                        <a:t>年</a:t>
                      </a:r>
                      <a:r>
                        <a:rPr kumimoji="1" lang="en-US" altLang="ja-JP" sz="1200" strike="noStrike" kern="1200" baseline="0" dirty="0" smtClean="0">
                          <a:solidFill>
                            <a:schemeClr val="tx1"/>
                          </a:solidFill>
                          <a:effectLst/>
                          <a:latin typeface="+mn-lt"/>
                          <a:ea typeface="+mn-ea"/>
                          <a:cs typeface="+mn-cs"/>
                        </a:rPr>
                        <a:t>11 </a:t>
                      </a:r>
                      <a:r>
                        <a:rPr kumimoji="1" lang="ja-JP" altLang="ja-JP" sz="1200" strike="noStrike" kern="1200" baseline="0" dirty="0" smtClean="0">
                          <a:solidFill>
                            <a:schemeClr val="tx1"/>
                          </a:solidFill>
                          <a:effectLst/>
                          <a:latin typeface="+mn-lt"/>
                          <a:ea typeface="+mn-ea"/>
                          <a:cs typeface="+mn-cs"/>
                        </a:rPr>
                        <a:t>月</a:t>
                      </a:r>
                      <a:r>
                        <a:rPr kumimoji="1" lang="en-US" altLang="ja-JP" sz="1200" strike="noStrike" kern="1200" baseline="0" dirty="0" smtClean="0">
                          <a:solidFill>
                            <a:schemeClr val="tx1"/>
                          </a:solidFill>
                          <a:effectLst/>
                          <a:latin typeface="+mn-lt"/>
                          <a:ea typeface="+mn-ea"/>
                          <a:cs typeface="+mn-cs"/>
                        </a:rPr>
                        <a:t>~)</a:t>
                      </a:r>
                    </a:p>
                    <a:p>
                      <a:pPr marL="0" indent="0"/>
                      <a:r>
                        <a:rPr kumimoji="1" lang="ja-JP" altLang="en-US" sz="1200" strike="noStrike" kern="1200" baseline="0" dirty="0" smtClean="0">
                          <a:solidFill>
                            <a:schemeClr val="tx1"/>
                          </a:solidFill>
                          <a:effectLst/>
                          <a:latin typeface="+mn-lt"/>
                          <a:ea typeface="+mn-ea"/>
                          <a:cs typeface="+mn-cs"/>
                        </a:rPr>
                        <a:t>・官民連携による広域連携</a:t>
                      </a:r>
                      <a:r>
                        <a:rPr kumimoji="1" lang="en-US" altLang="ja-JP" sz="1200" strike="noStrike" kern="1200" baseline="0" dirty="0" smtClean="0">
                          <a:solidFill>
                            <a:schemeClr val="tx1"/>
                          </a:solidFill>
                          <a:effectLst/>
                          <a:latin typeface="+mn-lt"/>
                          <a:ea typeface="+mn-ea"/>
                          <a:cs typeface="+mn-cs"/>
                        </a:rPr>
                        <a:t>DMO</a:t>
                      </a:r>
                      <a:r>
                        <a:rPr kumimoji="1" lang="ja-JP" altLang="en-US" sz="1200" strike="noStrike" kern="1200" baseline="0" dirty="0" smtClean="0">
                          <a:solidFill>
                            <a:schemeClr val="tx1"/>
                          </a:solidFill>
                          <a:effectLst/>
                          <a:latin typeface="+mn-lt"/>
                          <a:ea typeface="+mn-ea"/>
                          <a:cs typeface="+mn-cs"/>
                        </a:rPr>
                        <a:t>として、一般財団法人「関西観光本部」設立（</a:t>
                      </a:r>
                      <a:r>
                        <a:rPr kumimoji="1" lang="en-US" altLang="ja-JP" sz="1200" strike="noStrike" kern="1200" baseline="0" dirty="0" smtClean="0">
                          <a:solidFill>
                            <a:schemeClr val="tx1"/>
                          </a:solidFill>
                          <a:effectLst/>
                          <a:latin typeface="+mn-lt"/>
                          <a:ea typeface="+mn-ea"/>
                          <a:cs typeface="+mn-cs"/>
                        </a:rPr>
                        <a:t>2017</a:t>
                      </a:r>
                      <a:r>
                        <a:rPr kumimoji="1" lang="ja-JP" altLang="en-US" sz="1200" strike="noStrike" kern="1200" baseline="0" dirty="0" smtClean="0">
                          <a:solidFill>
                            <a:schemeClr val="tx1"/>
                          </a:solidFill>
                          <a:effectLst/>
                          <a:latin typeface="+mn-lt"/>
                          <a:ea typeface="+mn-ea"/>
                          <a:cs typeface="+mn-cs"/>
                        </a:rPr>
                        <a:t>年</a:t>
                      </a:r>
                      <a:r>
                        <a:rPr kumimoji="1" lang="en-US" altLang="ja-JP" sz="1200" strike="noStrike" kern="1200" baseline="0" dirty="0" smtClean="0">
                          <a:solidFill>
                            <a:schemeClr val="tx1"/>
                          </a:solidFill>
                          <a:effectLst/>
                          <a:latin typeface="+mn-lt"/>
                          <a:ea typeface="+mn-ea"/>
                          <a:cs typeface="+mn-cs"/>
                        </a:rPr>
                        <a:t>4</a:t>
                      </a:r>
                      <a:r>
                        <a:rPr kumimoji="1" lang="ja-JP" altLang="en-US" sz="1200" strike="noStrike" kern="1200" baseline="0" dirty="0" smtClean="0">
                          <a:solidFill>
                            <a:schemeClr val="tx1"/>
                          </a:solidFill>
                          <a:effectLst/>
                          <a:latin typeface="+mn-lt"/>
                          <a:ea typeface="+mn-ea"/>
                          <a:cs typeface="+mn-cs"/>
                        </a:rPr>
                        <a:t>月）</a:t>
                      </a:r>
                      <a:endParaRPr kumimoji="1" lang="en-US" altLang="ja-JP" sz="1200" strike="noStrike" kern="1200" baseline="0" dirty="0" smtClean="0">
                        <a:solidFill>
                          <a:schemeClr val="tx1"/>
                        </a:solidFill>
                        <a:effectLst/>
                        <a:latin typeface="+mn-lt"/>
                        <a:ea typeface="+mn-ea"/>
                        <a:cs typeface="+mn-cs"/>
                      </a:endParaRPr>
                    </a:p>
                    <a:p>
                      <a:pPr marL="0" indent="0"/>
                      <a:r>
                        <a:rPr kumimoji="1" lang="ja-JP" altLang="en-US" sz="1200" kern="1200" baseline="0" dirty="0" smtClean="0">
                          <a:solidFill>
                            <a:schemeClr val="tx1"/>
                          </a:solidFill>
                          <a:effectLst/>
                          <a:latin typeface="+mn-lt"/>
                          <a:ea typeface="+mn-ea"/>
                          <a:cs typeface="+mn-cs"/>
                        </a:rPr>
                        <a:t>・国への提案・意見申し入れ</a:t>
                      </a:r>
                      <a:endParaRPr kumimoji="1" lang="en-US" altLang="ja-JP" sz="1200" kern="1200" baseline="0" dirty="0" smtClean="0">
                        <a:solidFill>
                          <a:schemeClr val="tx1"/>
                        </a:solidFill>
                        <a:effectLst/>
                        <a:latin typeface="+mn-lt"/>
                        <a:ea typeface="+mn-ea"/>
                        <a:cs typeface="+mn-cs"/>
                      </a:endParaRPr>
                    </a:p>
                    <a:p>
                      <a:pPr marL="88900" indent="-88900"/>
                      <a:r>
                        <a:rPr kumimoji="1" lang="en-US" altLang="ja-JP" sz="1200" kern="1200" baseline="0" dirty="0" smtClean="0">
                          <a:solidFill>
                            <a:schemeClr val="tx1"/>
                          </a:solidFill>
                          <a:effectLst/>
                          <a:latin typeface="+mn-lt"/>
                          <a:ea typeface="+mn-ea"/>
                          <a:cs typeface="+mn-cs"/>
                        </a:rPr>
                        <a:t>-</a:t>
                      </a:r>
                      <a:r>
                        <a:rPr kumimoji="1" lang="ja-JP" altLang="en-US" sz="1200" kern="1200" baseline="0" dirty="0" smtClean="0">
                          <a:solidFill>
                            <a:schemeClr val="tx1"/>
                          </a:solidFill>
                          <a:effectLst/>
                          <a:latin typeface="+mn-lt"/>
                          <a:ea typeface="+mn-ea"/>
                          <a:cs typeface="+mn-cs"/>
                        </a:rPr>
                        <a:t>原子力防災に関する申入れ（</a:t>
                      </a:r>
                      <a:r>
                        <a:rPr kumimoji="1" lang="en-US" altLang="ja-JP" sz="1200" kern="1200" baseline="0" dirty="0" smtClean="0">
                          <a:solidFill>
                            <a:schemeClr val="tx1"/>
                          </a:solidFill>
                          <a:effectLst/>
                          <a:latin typeface="+mn-lt"/>
                          <a:ea typeface="+mn-ea"/>
                          <a:cs typeface="+mn-cs"/>
                        </a:rPr>
                        <a:t>2011</a:t>
                      </a:r>
                      <a:r>
                        <a:rPr kumimoji="1" lang="ja-JP" altLang="en-US" sz="1200" kern="1200" baseline="0" dirty="0" smtClean="0">
                          <a:solidFill>
                            <a:schemeClr val="tx1"/>
                          </a:solidFill>
                          <a:effectLst/>
                          <a:latin typeface="+mn-lt"/>
                          <a:ea typeface="+mn-ea"/>
                          <a:cs typeface="+mn-cs"/>
                        </a:rPr>
                        <a:t>年</a:t>
                      </a:r>
                      <a:r>
                        <a:rPr kumimoji="1" lang="en-US" altLang="ja-JP" sz="1200" kern="1200" baseline="0" dirty="0" smtClean="0">
                          <a:solidFill>
                            <a:schemeClr val="tx1"/>
                          </a:solidFill>
                          <a:effectLst/>
                          <a:latin typeface="+mn-lt"/>
                          <a:ea typeface="+mn-ea"/>
                          <a:cs typeface="+mn-cs"/>
                        </a:rPr>
                        <a:t>4</a:t>
                      </a:r>
                      <a:r>
                        <a:rPr kumimoji="1" lang="ja-JP" altLang="en-US" sz="1200" kern="1200" baseline="0" dirty="0" smtClean="0">
                          <a:solidFill>
                            <a:schemeClr val="tx1"/>
                          </a:solidFill>
                          <a:effectLst/>
                          <a:latin typeface="+mn-lt"/>
                          <a:ea typeface="+mn-ea"/>
                          <a:cs typeface="+mn-cs"/>
                        </a:rPr>
                        <a:t>月</a:t>
                      </a:r>
                      <a:r>
                        <a:rPr kumimoji="1" lang="en-US" altLang="ja-JP" sz="1200" kern="1200" baseline="0" dirty="0" smtClean="0">
                          <a:solidFill>
                            <a:schemeClr val="tx1"/>
                          </a:solidFill>
                          <a:effectLst/>
                          <a:latin typeface="+mn-lt"/>
                          <a:ea typeface="+mn-ea"/>
                          <a:cs typeface="+mn-cs"/>
                        </a:rPr>
                        <a:t>~</a:t>
                      </a:r>
                      <a:r>
                        <a:rPr kumimoji="1" lang="ja-JP" altLang="en-US" sz="1200" kern="1200" baseline="0" dirty="0" smtClean="0">
                          <a:solidFill>
                            <a:schemeClr val="tx1"/>
                          </a:solidFill>
                          <a:effectLst/>
                          <a:latin typeface="+mn-lt"/>
                          <a:ea typeface="+mn-ea"/>
                          <a:cs typeface="+mn-cs"/>
                        </a:rPr>
                        <a:t>）</a:t>
                      </a:r>
                      <a:endParaRPr kumimoji="1" lang="en-US" altLang="ja-JP" sz="1200" kern="1200" baseline="0" dirty="0" smtClean="0">
                        <a:solidFill>
                          <a:schemeClr val="tx1"/>
                        </a:solidFill>
                        <a:effectLst/>
                        <a:latin typeface="+mn-lt"/>
                        <a:ea typeface="+mn-ea"/>
                        <a:cs typeface="+mn-cs"/>
                      </a:endParaRPr>
                    </a:p>
                    <a:p>
                      <a:pPr marL="88900" indent="-88900"/>
                      <a:r>
                        <a:rPr kumimoji="1" lang="en-US" altLang="ja-JP" sz="1200" kern="1200" baseline="0" dirty="0" smtClean="0">
                          <a:solidFill>
                            <a:schemeClr val="tx1"/>
                          </a:solidFill>
                          <a:effectLst/>
                          <a:latin typeface="+mn-lt"/>
                          <a:ea typeface="+mn-ea"/>
                          <a:cs typeface="+mn-cs"/>
                        </a:rPr>
                        <a:t>-</a:t>
                      </a:r>
                      <a:r>
                        <a:rPr kumimoji="1" lang="ja-JP" altLang="ja-JP" sz="1200" kern="1200" baseline="0" dirty="0" smtClean="0">
                          <a:solidFill>
                            <a:schemeClr val="tx1"/>
                          </a:solidFill>
                          <a:effectLst/>
                          <a:latin typeface="+mn-lt"/>
                          <a:ea typeface="+mn-ea"/>
                          <a:cs typeface="+mn-cs"/>
                        </a:rPr>
                        <a:t>北陸新幹線</a:t>
                      </a:r>
                      <a:r>
                        <a:rPr kumimoji="1" lang="en-US" altLang="ja-JP" sz="1200" kern="1200" baseline="0" dirty="0" smtClean="0">
                          <a:solidFill>
                            <a:schemeClr val="tx1"/>
                          </a:solidFill>
                          <a:effectLst/>
                          <a:latin typeface="+mn-lt"/>
                          <a:ea typeface="+mn-ea"/>
                          <a:cs typeface="+mn-cs"/>
                        </a:rPr>
                        <a:t>(</a:t>
                      </a:r>
                      <a:r>
                        <a:rPr kumimoji="1" lang="ja-JP" altLang="ja-JP" sz="1200" kern="1200" baseline="0" dirty="0" smtClean="0">
                          <a:solidFill>
                            <a:schemeClr val="tx1"/>
                          </a:solidFill>
                          <a:effectLst/>
                          <a:latin typeface="+mn-lt"/>
                          <a:ea typeface="+mn-ea"/>
                          <a:cs typeface="+mn-cs"/>
                        </a:rPr>
                        <a:t>敦賀以西</a:t>
                      </a:r>
                      <a:r>
                        <a:rPr kumimoji="1" lang="en-US" altLang="ja-JP" sz="1200" kern="1200" baseline="0" dirty="0" smtClean="0">
                          <a:solidFill>
                            <a:schemeClr val="tx1"/>
                          </a:solidFill>
                          <a:effectLst/>
                          <a:latin typeface="+mn-lt"/>
                          <a:ea typeface="+mn-ea"/>
                          <a:cs typeface="+mn-cs"/>
                        </a:rPr>
                        <a:t>)</a:t>
                      </a:r>
                      <a:r>
                        <a:rPr kumimoji="1" lang="ja-JP" altLang="ja-JP" sz="1200" kern="1200" baseline="0" dirty="0" smtClean="0">
                          <a:solidFill>
                            <a:schemeClr val="tx1"/>
                          </a:solidFill>
                          <a:effectLst/>
                          <a:latin typeface="+mn-lt"/>
                          <a:ea typeface="+mn-ea"/>
                          <a:cs typeface="+mn-cs"/>
                        </a:rPr>
                        <a:t>ルート提案</a:t>
                      </a:r>
                      <a:r>
                        <a:rPr kumimoji="1" lang="en-US" altLang="ja-JP" sz="1200" kern="1200" baseline="0" dirty="0" smtClean="0">
                          <a:solidFill>
                            <a:schemeClr val="tx1"/>
                          </a:solidFill>
                          <a:effectLst/>
                          <a:latin typeface="+mn-lt"/>
                          <a:ea typeface="+mn-ea"/>
                          <a:cs typeface="+mn-cs"/>
                        </a:rPr>
                        <a:t>(2013</a:t>
                      </a:r>
                      <a:r>
                        <a:rPr kumimoji="1" lang="ja-JP" altLang="ja-JP" sz="1200" kern="1200" baseline="0" dirty="0" smtClean="0">
                          <a:solidFill>
                            <a:schemeClr val="tx1"/>
                          </a:solidFill>
                          <a:effectLst/>
                          <a:latin typeface="+mn-lt"/>
                          <a:ea typeface="+mn-ea"/>
                          <a:cs typeface="+mn-cs"/>
                        </a:rPr>
                        <a:t>年</a:t>
                      </a:r>
                      <a:r>
                        <a:rPr kumimoji="1" lang="en-US" altLang="ja-JP" sz="1200" kern="1200" baseline="0" dirty="0" smtClean="0">
                          <a:solidFill>
                            <a:schemeClr val="tx1"/>
                          </a:solidFill>
                          <a:effectLst/>
                          <a:latin typeface="+mn-lt"/>
                          <a:ea typeface="+mn-ea"/>
                          <a:cs typeface="+mn-cs"/>
                        </a:rPr>
                        <a:t>11</a:t>
                      </a:r>
                      <a:r>
                        <a:rPr kumimoji="1" lang="ja-JP" altLang="ja-JP" sz="1200" kern="1200" baseline="0" dirty="0" smtClean="0">
                          <a:solidFill>
                            <a:schemeClr val="tx1"/>
                          </a:solidFill>
                          <a:effectLst/>
                          <a:latin typeface="+mn-lt"/>
                          <a:ea typeface="+mn-ea"/>
                          <a:cs typeface="+mn-cs"/>
                        </a:rPr>
                        <a:t>月</a:t>
                      </a:r>
                      <a:r>
                        <a:rPr kumimoji="1" lang="en-US" altLang="ja-JP" sz="1200" kern="1200" baseline="0" dirty="0" smtClean="0">
                          <a:solidFill>
                            <a:schemeClr val="tx1"/>
                          </a:solidFill>
                          <a:effectLst/>
                          <a:latin typeface="+mn-lt"/>
                          <a:ea typeface="+mn-ea"/>
                          <a:cs typeface="+mn-cs"/>
                        </a:rPr>
                        <a:t>)</a:t>
                      </a:r>
                      <a:r>
                        <a:rPr kumimoji="1" lang="ja-JP" altLang="en-US" sz="1200" kern="1200" baseline="0" dirty="0" smtClean="0">
                          <a:solidFill>
                            <a:schemeClr val="tx1"/>
                          </a:solidFill>
                          <a:effectLst/>
                          <a:latin typeface="+mn-lt"/>
                          <a:ea typeface="+mn-ea"/>
                          <a:cs typeface="+mn-cs"/>
                        </a:rPr>
                        <a:t>整備促進等要請</a:t>
                      </a:r>
                      <a:r>
                        <a:rPr kumimoji="1" lang="en-US" altLang="ja-JP" sz="1200" kern="1200" baseline="0" dirty="0" smtClean="0">
                          <a:solidFill>
                            <a:schemeClr val="tx1"/>
                          </a:solidFill>
                          <a:effectLst/>
                          <a:latin typeface="+mn-lt"/>
                          <a:ea typeface="+mn-ea"/>
                          <a:cs typeface="+mn-cs"/>
                        </a:rPr>
                        <a:t>(2016</a:t>
                      </a:r>
                      <a:r>
                        <a:rPr kumimoji="1" lang="ja-JP" altLang="en-US" sz="1200" kern="1200" baseline="0" dirty="0" smtClean="0">
                          <a:solidFill>
                            <a:schemeClr val="tx1"/>
                          </a:solidFill>
                          <a:effectLst/>
                          <a:latin typeface="+mn-lt"/>
                          <a:ea typeface="+mn-ea"/>
                          <a:cs typeface="+mn-cs"/>
                        </a:rPr>
                        <a:t>年</a:t>
                      </a:r>
                      <a:r>
                        <a:rPr kumimoji="1" lang="en-US" altLang="ja-JP" sz="1200" kern="1200" baseline="0" dirty="0" smtClean="0">
                          <a:solidFill>
                            <a:schemeClr val="tx1"/>
                          </a:solidFill>
                          <a:effectLst/>
                          <a:latin typeface="+mn-lt"/>
                          <a:ea typeface="+mn-ea"/>
                          <a:cs typeface="+mn-cs"/>
                        </a:rPr>
                        <a:t>1</a:t>
                      </a:r>
                      <a:r>
                        <a:rPr kumimoji="1" lang="ja-JP" altLang="en-US" sz="1200" kern="1200" baseline="0" dirty="0" smtClean="0">
                          <a:solidFill>
                            <a:schemeClr val="tx1"/>
                          </a:solidFill>
                          <a:effectLst/>
                          <a:latin typeface="+mn-lt"/>
                          <a:ea typeface="+mn-ea"/>
                          <a:cs typeface="+mn-cs"/>
                        </a:rPr>
                        <a:t>月</a:t>
                      </a:r>
                      <a:r>
                        <a:rPr kumimoji="1" lang="en-US" altLang="ja-JP" sz="1200" kern="1200" baseline="0" dirty="0" smtClean="0">
                          <a:solidFill>
                            <a:schemeClr val="tx1"/>
                          </a:solidFill>
                          <a:effectLst/>
                          <a:latin typeface="+mn-lt"/>
                          <a:ea typeface="+mn-ea"/>
                          <a:cs typeface="+mn-cs"/>
                        </a:rPr>
                        <a:t>12</a:t>
                      </a:r>
                      <a:r>
                        <a:rPr kumimoji="1" lang="ja-JP" altLang="en-US" sz="1200" kern="1200" baseline="0" dirty="0" smtClean="0">
                          <a:solidFill>
                            <a:schemeClr val="tx1"/>
                          </a:solidFill>
                          <a:effectLst/>
                          <a:latin typeface="+mn-lt"/>
                          <a:ea typeface="+mn-ea"/>
                          <a:cs typeface="+mn-cs"/>
                        </a:rPr>
                        <a:t>月</a:t>
                      </a:r>
                      <a:r>
                        <a:rPr kumimoji="1" lang="en-US" altLang="ja-JP" sz="1200" kern="1200" baseline="0" dirty="0" smtClean="0">
                          <a:solidFill>
                            <a:schemeClr val="tx1"/>
                          </a:solidFill>
                          <a:effectLst/>
                          <a:latin typeface="+mn-lt"/>
                          <a:ea typeface="+mn-ea"/>
                          <a:cs typeface="+mn-cs"/>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6876256" y="6492875"/>
            <a:ext cx="2133600" cy="365125"/>
          </a:xfrm>
        </p:spPr>
        <p:txBody>
          <a:bodyPr/>
          <a:lstStyle/>
          <a:p>
            <a:fld id="{63BC356D-1576-478B-8647-1361C6E9DFF7}" type="slidenum">
              <a:rPr kumimoji="1" lang="ja-JP" altLang="en-US" smtClean="0"/>
              <a:t>174</a:t>
            </a:fld>
            <a:endParaRPr kumimoji="1" lang="ja-JP" altLang="en-US" dirty="0"/>
          </a:p>
        </p:txBody>
      </p:sp>
    </p:spTree>
    <p:extLst>
      <p:ext uri="{BB962C8B-B14F-4D97-AF65-F5344CB8AC3E}">
        <p14:creationId xmlns:p14="http://schemas.microsoft.com/office/powerpoint/2010/main" val="240073408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lang="ja-JP" altLang="en-US" sz="1600" u="sng" dirty="0" smtClean="0"/>
              <a:t>国と地方の関係再構築（関西広域連合の設立・運営等）（２）</a:t>
            </a:r>
            <a:endParaRPr kumimoji="1" lang="en-US" altLang="ja-JP" sz="1600" u="sng" dirty="0" smtClean="0"/>
          </a:p>
        </p:txBody>
      </p:sp>
      <p:sp>
        <p:nvSpPr>
          <p:cNvPr id="5" name="テキスト ボックス 4"/>
          <p:cNvSpPr txBox="1"/>
          <p:nvPr/>
        </p:nvSpPr>
        <p:spPr>
          <a:xfrm>
            <a:off x="0" y="476672"/>
            <a:ext cx="2411760" cy="6555641"/>
          </a:xfrm>
          <a:prstGeom prst="rect">
            <a:avLst/>
          </a:prstGeom>
          <a:noFill/>
        </p:spPr>
        <p:txBody>
          <a:bodyPr wrap="square" rtlCol="0">
            <a:spAutoFit/>
          </a:bodyPr>
          <a:lstStyle/>
          <a:p>
            <a:r>
              <a:rPr kumimoji="1" lang="ja-JP" altLang="en-US" sz="1400" dirty="0" smtClean="0"/>
              <a:t>①分野：　府政運営</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a:t> ☑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smtClean="0"/>
              <a:t>政策企画</a:t>
            </a:r>
            <a:r>
              <a:rPr kumimoji="1" lang="ja-JP" altLang="en-US" sz="1400" dirty="0" smtClean="0"/>
              <a:t>部</a:t>
            </a:r>
            <a:endParaRPr lang="en-US" altLang="ja-JP" sz="1400" dirty="0"/>
          </a:p>
          <a:p>
            <a:pPr indent="635000"/>
            <a:r>
              <a:rPr lang="ja-JP" altLang="en-US" sz="1400" dirty="0" smtClean="0"/>
              <a:t>都市整備部</a:t>
            </a:r>
            <a:endParaRPr kumimoji="1" lang="en-US" altLang="ja-JP" sz="1400" dirty="0" smtClean="0"/>
          </a:p>
          <a:p>
            <a:r>
              <a:rPr lang="ja-JP" altLang="en-US" sz="1400" dirty="0"/>
              <a:t>　</a:t>
            </a:r>
            <a:r>
              <a:rPr lang="ja-JP" altLang="en-US" sz="1400" dirty="0" smtClean="0"/>
              <a:t>　</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・広域的な連携体制　</a:t>
            </a:r>
            <a:endParaRPr kumimoji="1" lang="en-US" altLang="ja-JP" sz="1400" dirty="0" smtClean="0"/>
          </a:p>
          <a:p>
            <a:r>
              <a:rPr lang="ja-JP" altLang="en-US" sz="1400" dirty="0" smtClean="0"/>
              <a:t>　</a:t>
            </a:r>
            <a:r>
              <a:rPr lang="ja-JP" altLang="en-US" sz="1400" dirty="0"/>
              <a:t>　</a:t>
            </a:r>
            <a:r>
              <a:rPr kumimoji="1" lang="en-US" altLang="ja-JP" sz="1400" dirty="0" smtClean="0"/>
              <a:t>2010</a:t>
            </a:r>
            <a:r>
              <a:rPr kumimoji="1" lang="ja-JP" altLang="en-US" sz="1400" dirty="0" smtClean="0"/>
              <a:t>年</a:t>
            </a:r>
            <a:r>
              <a:rPr kumimoji="1" lang="en-US" altLang="ja-JP" sz="1400" dirty="0" smtClean="0"/>
              <a:t>12</a:t>
            </a:r>
            <a:r>
              <a:rPr kumimoji="1" lang="ja-JP" altLang="en-US" sz="1400" dirty="0" smtClean="0"/>
              <a:t>月</a:t>
            </a:r>
            <a:endParaRPr kumimoji="1" lang="en-US" altLang="ja-JP" sz="1400" dirty="0" smtClean="0"/>
          </a:p>
          <a:p>
            <a:r>
              <a:rPr lang="ja-JP" altLang="en-US" sz="1400" dirty="0" smtClean="0"/>
              <a:t>　</a:t>
            </a:r>
            <a:r>
              <a:rPr lang="ja-JP" altLang="en-US" sz="1400" dirty="0"/>
              <a:t>　関西広域</a:t>
            </a:r>
            <a:r>
              <a:rPr lang="ja-JP" altLang="en-US" sz="1400" dirty="0" smtClean="0"/>
              <a:t>連合設立</a:t>
            </a:r>
            <a:endParaRPr lang="en-US" altLang="ja-JP" sz="1400" dirty="0" smtClean="0"/>
          </a:p>
          <a:p>
            <a:pPr marL="182563" indent="-182563"/>
            <a:r>
              <a:rPr lang="ja-JP" altLang="en-US" sz="1400" dirty="0" smtClean="0"/>
              <a:t>　・ダム事業に係る国と地方の検討の場</a:t>
            </a:r>
            <a:endParaRPr lang="en-US" altLang="ja-JP" sz="1400" dirty="0" smtClean="0"/>
          </a:p>
          <a:p>
            <a:r>
              <a:rPr kumimoji="1" lang="ja-JP" altLang="en-US" sz="1400" dirty="0"/>
              <a:t>　</a:t>
            </a:r>
            <a:r>
              <a:rPr lang="ja-JP" altLang="en-US" sz="1400" dirty="0"/>
              <a:t>　</a:t>
            </a:r>
            <a:r>
              <a:rPr lang="en-US" altLang="ja-JP" sz="1400" dirty="0" smtClean="0"/>
              <a:t>2008</a:t>
            </a:r>
            <a:r>
              <a:rPr lang="ja-JP" altLang="en-US" sz="1400" dirty="0" smtClean="0"/>
              <a:t>年</a:t>
            </a:r>
            <a:r>
              <a:rPr lang="en-US" altLang="ja-JP" sz="1400" dirty="0" smtClean="0"/>
              <a:t>11</a:t>
            </a:r>
            <a:r>
              <a:rPr lang="ja-JP" altLang="en-US" sz="1400" dirty="0" smtClean="0"/>
              <a:t>月</a:t>
            </a:r>
            <a:endParaRPr lang="en-US" altLang="ja-JP" sz="1400" dirty="0" smtClean="0"/>
          </a:p>
          <a:p>
            <a:pPr marL="268288" indent="-268288"/>
            <a:r>
              <a:rPr kumimoji="1" lang="ja-JP" altLang="en-US" sz="1400" dirty="0"/>
              <a:t>　</a:t>
            </a:r>
            <a:r>
              <a:rPr kumimoji="1" lang="ja-JP" altLang="en-US" sz="1400" dirty="0" smtClean="0"/>
              <a:t>　関係</a:t>
            </a:r>
            <a:r>
              <a:rPr kumimoji="1" lang="en-US" altLang="ja-JP" sz="1400" dirty="0" smtClean="0"/>
              <a:t>4</a:t>
            </a:r>
            <a:r>
              <a:rPr kumimoji="1" lang="ja-JP" altLang="en-US" sz="1400" dirty="0" smtClean="0"/>
              <a:t>知事による国への</a:t>
            </a:r>
            <a:endParaRPr kumimoji="1" lang="en-US" altLang="ja-JP" sz="1400" dirty="0" smtClean="0"/>
          </a:p>
          <a:p>
            <a:pPr marL="219075" indent="-11113"/>
            <a:r>
              <a:rPr lang="ja-JP" altLang="en-US" sz="1400" dirty="0" smtClean="0"/>
              <a:t>意見申し入れ</a:t>
            </a:r>
            <a:endParaRPr lang="en-US" altLang="ja-JP" sz="1400" dirty="0" smtClean="0"/>
          </a:p>
          <a:p>
            <a:pPr marL="219075" indent="-11113"/>
            <a:r>
              <a:rPr kumimoji="1" lang="en-US" altLang="ja-JP" sz="1400" dirty="0" smtClean="0"/>
              <a:t>2014</a:t>
            </a:r>
            <a:r>
              <a:rPr kumimoji="1" lang="ja-JP" altLang="en-US" sz="1400" dirty="0" smtClean="0"/>
              <a:t>年</a:t>
            </a:r>
            <a:r>
              <a:rPr kumimoji="1" lang="en-US" altLang="ja-JP" sz="1400" dirty="0" smtClean="0"/>
              <a:t>4</a:t>
            </a:r>
            <a:r>
              <a:rPr kumimoji="1" lang="ja-JP" altLang="en-US" sz="1400" dirty="0" smtClean="0"/>
              <a:t>月</a:t>
            </a:r>
            <a:endParaRPr kumimoji="1" lang="en-US" altLang="ja-JP" sz="1400" dirty="0" smtClean="0"/>
          </a:p>
          <a:p>
            <a:pPr marL="219075" indent="-11113"/>
            <a:r>
              <a:rPr kumimoji="1" lang="ja-JP" altLang="en-US" sz="1400" dirty="0" smtClean="0"/>
              <a:t>「淀川水系水利用検討会」発足</a:t>
            </a:r>
            <a:endParaRPr kumimoji="1" lang="ja-JP" altLang="en-US" sz="1400" dirty="0"/>
          </a:p>
        </p:txBody>
      </p:sp>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（３５）</a:t>
            </a:r>
            <a:endParaRPr lang="en-US" altLang="ja-JP" sz="1400" u="sng" dirty="0" smtClean="0"/>
          </a:p>
        </p:txBody>
      </p:sp>
      <p:graphicFrame>
        <p:nvGraphicFramePr>
          <p:cNvPr id="9" name="表 8"/>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baseline="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ダム事業に係る国と地方の検討の場</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・ダム事業は地方も事業費の一部を負担するが、国主導であり、「地域のことは地域で決める」ための検討の場すら未設置</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en-US" altLang="ja-JP" sz="1200" kern="1200" baseline="0" dirty="0" smtClean="0">
                        <a:solidFill>
                          <a:schemeClr val="tx1"/>
                        </a:solidFill>
                        <a:effectLst/>
                        <a:latin typeface="+mn-lt"/>
                        <a:ea typeface="+mn-ea"/>
                        <a:cs typeface="+mn-cs"/>
                      </a:endParaRPr>
                    </a:p>
                    <a:p>
                      <a:pPr algn="l"/>
                      <a:endParaRPr kumimoji="1" lang="en-US" altLang="ja-JP" sz="1200" kern="1200" baseline="0" dirty="0" smtClean="0">
                        <a:solidFill>
                          <a:schemeClr val="tx1"/>
                        </a:solidFill>
                        <a:effectLst/>
                        <a:latin typeface="+mn-lt"/>
                        <a:ea typeface="+mn-ea"/>
                        <a:cs typeface="+mn-cs"/>
                      </a:endParaRPr>
                    </a:p>
                    <a:p>
                      <a:pPr algn="l"/>
                      <a:endParaRPr kumimoji="1" lang="en-US" altLang="ja-JP" sz="1200" kern="1200" baseline="0" dirty="0" smtClean="0">
                        <a:solidFill>
                          <a:schemeClr val="tx1"/>
                        </a:solidFill>
                        <a:effectLst/>
                        <a:latin typeface="+mn-lt"/>
                        <a:ea typeface="+mn-ea"/>
                        <a:cs typeface="+mn-cs"/>
                      </a:endParaRPr>
                    </a:p>
                    <a:p>
                      <a:pPr algn="l"/>
                      <a:endParaRPr kumimoji="1" lang="en-US" altLang="ja-JP" sz="1200" kern="1200" baseline="0" dirty="0" smtClean="0">
                        <a:solidFill>
                          <a:schemeClr val="tx1"/>
                        </a:solidFill>
                        <a:effectLst/>
                        <a:latin typeface="+mn-lt"/>
                        <a:ea typeface="+mn-ea"/>
                        <a:cs typeface="+mn-cs"/>
                      </a:endParaRPr>
                    </a:p>
                    <a:p>
                      <a:pPr algn="l"/>
                      <a:endParaRPr kumimoji="1" lang="en-US" altLang="ja-JP" sz="1200" kern="1200" baseline="0" dirty="0" smtClean="0">
                        <a:solidFill>
                          <a:schemeClr val="tx1"/>
                        </a:solidFill>
                        <a:effectLst/>
                        <a:latin typeface="+mn-lt"/>
                        <a:ea typeface="+mn-ea"/>
                        <a:cs typeface="+mn-cs"/>
                      </a:endParaRPr>
                    </a:p>
                    <a:p>
                      <a:pPr algn="l"/>
                      <a:endParaRPr kumimoji="1" lang="en-US" altLang="ja-JP" sz="1200" kern="1200" baseline="0" dirty="0" smtClean="0">
                        <a:solidFill>
                          <a:schemeClr val="tx1"/>
                        </a:solidFill>
                        <a:effectLst/>
                        <a:latin typeface="+mn-lt"/>
                        <a:ea typeface="+mn-ea"/>
                        <a:cs typeface="+mn-cs"/>
                      </a:endParaRPr>
                    </a:p>
                    <a:p>
                      <a:pPr algn="l"/>
                      <a:endParaRPr kumimoji="1" lang="en-US" altLang="ja-JP"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strike="noStrike" dirty="0" smtClean="0">
                          <a:solidFill>
                            <a:schemeClr val="tx1"/>
                          </a:solidFill>
                          <a:effectLst/>
                        </a:rPr>
                        <a:t>・広域的な課題について、府県が連携して国へ働きかけるなど取組みを進める</a:t>
                      </a:r>
                      <a:endParaRPr lang="en-US" altLang="ja-JP" sz="1200" strike="noStrike" dirty="0" smtClean="0">
                        <a:solidFill>
                          <a:schemeClr val="tx1"/>
                        </a:solidFill>
                        <a:effectLs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endParaRPr kumimoji="1" lang="en-US" altLang="ja-JP" sz="1200" kern="1200" baseline="0" dirty="0" smtClean="0">
                        <a:solidFill>
                          <a:schemeClr val="tx1"/>
                        </a:solidFill>
                        <a:effectLst/>
                        <a:latin typeface="+mn-lt"/>
                        <a:ea typeface="+mn-ea"/>
                        <a:cs typeface="+mn-cs"/>
                      </a:endParaRPr>
                    </a:p>
                    <a:p>
                      <a:r>
                        <a:rPr kumimoji="1" lang="ja-JP" altLang="en-US" sz="1200" kern="1200" baseline="0" dirty="0" smtClean="0">
                          <a:solidFill>
                            <a:schemeClr val="tx1"/>
                          </a:solidFill>
                          <a:effectLst/>
                          <a:latin typeface="+mn-lt"/>
                          <a:ea typeface="+mn-ea"/>
                          <a:cs typeface="+mn-cs"/>
                        </a:rPr>
                        <a:t>・淀川水系河川整備に関する検討、関係４知事による国への意見申し入れ</a:t>
                      </a:r>
                      <a:r>
                        <a:rPr kumimoji="1" lang="en-US" altLang="ja-JP" sz="1200" kern="1200" baseline="0" dirty="0" smtClean="0">
                          <a:solidFill>
                            <a:schemeClr val="tx1"/>
                          </a:solidFill>
                          <a:effectLst/>
                          <a:latin typeface="+mn-lt"/>
                          <a:ea typeface="+mn-ea"/>
                          <a:cs typeface="+mn-cs"/>
                        </a:rPr>
                        <a:t>(2008</a:t>
                      </a:r>
                      <a:r>
                        <a:rPr kumimoji="1" lang="ja-JP" altLang="en-US" sz="1200" kern="1200" baseline="0" dirty="0" smtClean="0">
                          <a:solidFill>
                            <a:schemeClr val="tx1"/>
                          </a:solidFill>
                          <a:effectLst/>
                          <a:latin typeface="+mn-lt"/>
                          <a:ea typeface="+mn-ea"/>
                          <a:cs typeface="+mn-cs"/>
                        </a:rPr>
                        <a:t>年</a:t>
                      </a:r>
                      <a:r>
                        <a:rPr kumimoji="1" lang="en-US" altLang="ja-JP" sz="1200" kern="1200" baseline="0" dirty="0" smtClean="0">
                          <a:solidFill>
                            <a:schemeClr val="tx1"/>
                          </a:solidFill>
                          <a:effectLst/>
                          <a:latin typeface="+mn-lt"/>
                          <a:ea typeface="+mn-ea"/>
                          <a:cs typeface="+mn-cs"/>
                        </a:rPr>
                        <a:t>11</a:t>
                      </a:r>
                      <a:r>
                        <a:rPr kumimoji="1" lang="ja-JP" altLang="en-US" sz="1200" kern="1200" baseline="0" dirty="0" smtClean="0">
                          <a:solidFill>
                            <a:schemeClr val="tx1"/>
                          </a:solidFill>
                          <a:effectLst/>
                          <a:latin typeface="+mn-lt"/>
                          <a:ea typeface="+mn-ea"/>
                          <a:cs typeface="+mn-cs"/>
                        </a:rPr>
                        <a:t>月</a:t>
                      </a:r>
                      <a:r>
                        <a:rPr kumimoji="1" lang="en-US" altLang="ja-JP" sz="1200" kern="1200" baseline="0" dirty="0" smtClean="0">
                          <a:solidFill>
                            <a:schemeClr val="tx1"/>
                          </a:solidFill>
                          <a:effectLst/>
                          <a:latin typeface="+mn-lt"/>
                          <a:ea typeface="+mn-ea"/>
                          <a:cs typeface="+mn-cs"/>
                        </a:rPr>
                        <a:t>)</a:t>
                      </a:r>
                    </a:p>
                    <a:p>
                      <a:r>
                        <a:rPr kumimoji="1" lang="ja-JP" altLang="en-US" sz="1200" kern="1200" baseline="0" dirty="0" smtClean="0">
                          <a:solidFill>
                            <a:schemeClr val="tx1"/>
                          </a:solidFill>
                          <a:effectLst/>
                          <a:latin typeface="+mn-lt"/>
                          <a:ea typeface="+mn-ea"/>
                          <a:cs typeface="+mn-cs"/>
                        </a:rPr>
                        <a:t>・淀川水系５ダムに関する要望を民主党、国土交通大臣へ提出（</a:t>
                      </a:r>
                      <a:r>
                        <a:rPr kumimoji="1" lang="en-US" altLang="ja-JP" sz="1200" kern="1200" baseline="0" dirty="0" smtClean="0">
                          <a:solidFill>
                            <a:schemeClr val="tx1"/>
                          </a:solidFill>
                          <a:effectLst/>
                          <a:latin typeface="+mn-lt"/>
                          <a:ea typeface="+mn-ea"/>
                          <a:cs typeface="+mn-cs"/>
                        </a:rPr>
                        <a:t>2011</a:t>
                      </a:r>
                      <a:r>
                        <a:rPr kumimoji="1" lang="ja-JP" altLang="en-US" sz="1200" kern="1200" baseline="0" dirty="0" smtClean="0">
                          <a:solidFill>
                            <a:schemeClr val="tx1"/>
                          </a:solidFill>
                          <a:effectLst/>
                          <a:latin typeface="+mn-lt"/>
                          <a:ea typeface="+mn-ea"/>
                          <a:cs typeface="+mn-cs"/>
                        </a:rPr>
                        <a:t>年１月）</a:t>
                      </a:r>
                      <a:endParaRPr kumimoji="1" lang="en-US" altLang="ja-JP" sz="1200" kern="1200" baseline="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r>
                        <a:rPr kumimoji="1" lang="ja-JP" altLang="en-US" sz="1200" kern="1200" baseline="0" dirty="0" smtClean="0">
                          <a:solidFill>
                            <a:schemeClr val="tx1"/>
                          </a:solidFill>
                          <a:effectLst/>
                          <a:latin typeface="+mn-lt"/>
                          <a:ea typeface="+mn-ea"/>
                          <a:cs typeface="+mn-cs"/>
                        </a:rPr>
                        <a:t>・政府機関等の移転推進</a:t>
                      </a:r>
                      <a:endParaRPr kumimoji="1" lang="en-US" altLang="ja-JP" sz="1200" kern="1200" baseline="0" dirty="0" smtClean="0">
                        <a:solidFill>
                          <a:schemeClr val="tx1"/>
                        </a:solidFill>
                        <a:effectLst/>
                        <a:latin typeface="+mn-lt"/>
                        <a:ea typeface="+mn-ea"/>
                        <a:cs typeface="+mn-cs"/>
                      </a:endParaRPr>
                    </a:p>
                    <a:p>
                      <a:pPr marL="88900" indent="-88900"/>
                      <a:r>
                        <a:rPr kumimoji="1" lang="en-US" altLang="ja-JP" sz="1200" kern="1200" baseline="0" dirty="0" smtClean="0">
                          <a:solidFill>
                            <a:schemeClr val="tx1"/>
                          </a:solidFill>
                          <a:effectLst/>
                          <a:latin typeface="+mn-lt"/>
                          <a:ea typeface="+mn-ea"/>
                          <a:cs typeface="+mn-cs"/>
                        </a:rPr>
                        <a:t>-</a:t>
                      </a:r>
                      <a:r>
                        <a:rPr kumimoji="1" lang="ja-JP" altLang="en-US" sz="1200" kern="1200" baseline="0" dirty="0" smtClean="0">
                          <a:solidFill>
                            <a:schemeClr val="tx1"/>
                          </a:solidFill>
                          <a:effectLst/>
                          <a:latin typeface="+mn-lt"/>
                          <a:ea typeface="+mn-ea"/>
                          <a:cs typeface="+mn-cs"/>
                        </a:rPr>
                        <a:t>文化庁（京都府・市）</a:t>
                      </a:r>
                      <a:endParaRPr kumimoji="1" lang="en-US" altLang="ja-JP" sz="1200" kern="1200" baseline="0" dirty="0" smtClean="0">
                        <a:solidFill>
                          <a:schemeClr val="tx1"/>
                        </a:solidFill>
                        <a:effectLst/>
                        <a:latin typeface="+mn-lt"/>
                        <a:ea typeface="+mn-ea"/>
                        <a:cs typeface="+mn-cs"/>
                      </a:endParaRPr>
                    </a:p>
                    <a:p>
                      <a:pPr marL="88900" indent="-88900"/>
                      <a:r>
                        <a:rPr kumimoji="1" lang="en-US" altLang="ja-JP" sz="1200" kern="1200" baseline="0" dirty="0" smtClean="0">
                          <a:solidFill>
                            <a:schemeClr val="tx1"/>
                          </a:solidFill>
                          <a:effectLst/>
                          <a:latin typeface="+mn-lt"/>
                          <a:ea typeface="+mn-ea"/>
                          <a:cs typeface="+mn-cs"/>
                        </a:rPr>
                        <a:t>-</a:t>
                      </a:r>
                      <a:r>
                        <a:rPr kumimoji="1" lang="ja-JP" altLang="en-US" sz="1200" kern="1200" baseline="0" dirty="0" smtClean="0">
                          <a:solidFill>
                            <a:schemeClr val="tx1"/>
                          </a:solidFill>
                          <a:effectLst/>
                          <a:latin typeface="+mn-lt"/>
                          <a:ea typeface="+mn-ea"/>
                          <a:cs typeface="+mn-cs"/>
                        </a:rPr>
                        <a:t>消費者庁（徳島県）</a:t>
                      </a:r>
                      <a:endParaRPr kumimoji="1" lang="en-US" altLang="ja-JP" sz="1200" kern="1200" baseline="0" dirty="0" smtClean="0">
                        <a:solidFill>
                          <a:schemeClr val="tx1"/>
                        </a:solidFill>
                        <a:effectLst/>
                        <a:latin typeface="+mn-lt"/>
                        <a:ea typeface="+mn-ea"/>
                        <a:cs typeface="+mn-cs"/>
                      </a:endParaRPr>
                    </a:p>
                    <a:p>
                      <a:pPr marL="88900" indent="-88900"/>
                      <a:r>
                        <a:rPr kumimoji="1" lang="en-US" altLang="ja-JP" sz="1200" kern="1200" baseline="0" dirty="0" smtClean="0">
                          <a:solidFill>
                            <a:schemeClr val="tx1"/>
                          </a:solidFill>
                          <a:effectLst/>
                          <a:latin typeface="+mn-lt"/>
                          <a:ea typeface="+mn-ea"/>
                          <a:cs typeface="+mn-cs"/>
                        </a:rPr>
                        <a:t>-</a:t>
                      </a:r>
                      <a:r>
                        <a:rPr kumimoji="1" lang="ja-JP" altLang="en-US" sz="1200" kern="1200" baseline="0" dirty="0" smtClean="0">
                          <a:solidFill>
                            <a:schemeClr val="tx1"/>
                          </a:solidFill>
                          <a:effectLst/>
                          <a:latin typeface="+mn-lt"/>
                          <a:ea typeface="+mn-ea"/>
                          <a:cs typeface="+mn-cs"/>
                        </a:rPr>
                        <a:t>総務省統計局（和歌山県）</a:t>
                      </a:r>
                      <a:endParaRPr kumimoji="1" lang="en-US" altLang="ja-JP" sz="1200" kern="1200" baseline="0" dirty="0" smtClean="0">
                        <a:solidFill>
                          <a:schemeClr val="tx1"/>
                        </a:solidFill>
                        <a:effectLst/>
                        <a:latin typeface="+mn-lt"/>
                        <a:ea typeface="+mn-ea"/>
                        <a:cs typeface="+mn-cs"/>
                      </a:endParaRPr>
                    </a:p>
                    <a:p>
                      <a:pPr marL="88900" indent="-88900"/>
                      <a:r>
                        <a:rPr kumimoji="1" lang="ja-JP" altLang="en-US" sz="1200" strike="noStrike" kern="1200" baseline="0" dirty="0" smtClean="0">
                          <a:solidFill>
                            <a:schemeClr val="tx1"/>
                          </a:solidFill>
                          <a:effectLst/>
                          <a:latin typeface="+mn-lt"/>
                          <a:ea typeface="+mn-ea"/>
                          <a:cs typeface="+mn-cs"/>
                        </a:rPr>
                        <a:t>・ワールドマスターズゲームズ</a:t>
                      </a:r>
                      <a:r>
                        <a:rPr kumimoji="1" lang="en-US" altLang="ja-JP" sz="1200" strike="noStrike" kern="1200" baseline="0" dirty="0" smtClean="0">
                          <a:solidFill>
                            <a:schemeClr val="tx1"/>
                          </a:solidFill>
                          <a:effectLst/>
                          <a:latin typeface="+mn-lt"/>
                          <a:ea typeface="+mn-ea"/>
                          <a:cs typeface="+mn-cs"/>
                        </a:rPr>
                        <a:t>2021</a:t>
                      </a:r>
                      <a:r>
                        <a:rPr kumimoji="1" lang="ja-JP" altLang="en-US" sz="1200" strike="noStrike" kern="1200" baseline="0" dirty="0" smtClean="0">
                          <a:solidFill>
                            <a:schemeClr val="tx1"/>
                          </a:solidFill>
                          <a:effectLst/>
                          <a:latin typeface="+mn-lt"/>
                          <a:ea typeface="+mn-ea"/>
                          <a:cs typeface="+mn-cs"/>
                        </a:rPr>
                        <a:t>関西の開催にむけて、国際マスターズゲームズ協会と開催の基本同意書を締結。（</a:t>
                      </a:r>
                      <a:r>
                        <a:rPr kumimoji="1" lang="en-US" altLang="ja-JP" sz="1200" strike="noStrike" kern="1200" baseline="0" dirty="0" smtClean="0">
                          <a:solidFill>
                            <a:schemeClr val="tx1"/>
                          </a:solidFill>
                          <a:effectLst/>
                          <a:latin typeface="+mn-lt"/>
                          <a:ea typeface="+mn-ea"/>
                          <a:cs typeface="+mn-cs"/>
                        </a:rPr>
                        <a:t>2013</a:t>
                      </a:r>
                      <a:r>
                        <a:rPr kumimoji="1" lang="ja-JP" altLang="en-US" sz="1200" strike="noStrike" kern="1200" baseline="0" dirty="0" smtClean="0">
                          <a:solidFill>
                            <a:schemeClr val="tx1"/>
                          </a:solidFill>
                          <a:effectLst/>
                          <a:latin typeface="+mn-lt"/>
                          <a:ea typeface="+mn-ea"/>
                          <a:cs typeface="+mn-cs"/>
                        </a:rPr>
                        <a:t>年</a:t>
                      </a:r>
                      <a:r>
                        <a:rPr kumimoji="1" lang="en-US" altLang="ja-JP" sz="1200" strike="noStrike" kern="1200" baseline="0" dirty="0" smtClean="0">
                          <a:solidFill>
                            <a:schemeClr val="tx1"/>
                          </a:solidFill>
                          <a:effectLst/>
                          <a:latin typeface="+mn-lt"/>
                          <a:ea typeface="+mn-ea"/>
                          <a:cs typeface="+mn-cs"/>
                        </a:rPr>
                        <a:t>11</a:t>
                      </a:r>
                      <a:r>
                        <a:rPr kumimoji="1" lang="ja-JP" altLang="en-US" sz="1200" strike="noStrike" kern="1200" baseline="0" dirty="0" smtClean="0">
                          <a:solidFill>
                            <a:schemeClr val="tx1"/>
                          </a:solidFill>
                          <a:effectLst/>
                          <a:latin typeface="+mn-lt"/>
                          <a:ea typeface="+mn-ea"/>
                          <a:cs typeface="+mn-cs"/>
                        </a:rPr>
                        <a:t>月）</a:t>
                      </a:r>
                      <a:endParaRPr kumimoji="1" lang="en-US" altLang="ja-JP" sz="1200" strike="noStrike" kern="1200" baseline="0" dirty="0" smtClean="0">
                        <a:solidFill>
                          <a:schemeClr val="tx1"/>
                        </a:solidFill>
                        <a:effectLst/>
                        <a:latin typeface="+mn-lt"/>
                        <a:ea typeface="+mn-ea"/>
                        <a:cs typeface="+mn-cs"/>
                      </a:endParaRPr>
                    </a:p>
                    <a:p>
                      <a:pPr marL="88900" indent="-88900"/>
                      <a:r>
                        <a:rPr kumimoji="1" lang="ja-JP" altLang="en-US" sz="1200" kern="1200" baseline="0" dirty="0" smtClean="0">
                          <a:solidFill>
                            <a:schemeClr val="tx1"/>
                          </a:solidFill>
                          <a:effectLst/>
                          <a:latin typeface="+mn-lt"/>
                          <a:ea typeface="+mn-ea"/>
                          <a:cs typeface="+mn-cs"/>
                        </a:rPr>
                        <a:t>・</a:t>
                      </a:r>
                      <a:r>
                        <a:rPr kumimoji="1" lang="en-US" altLang="ja-JP" sz="1200" kern="1200" baseline="0" dirty="0" smtClean="0">
                          <a:solidFill>
                            <a:schemeClr val="tx1"/>
                          </a:solidFill>
                          <a:effectLst/>
                          <a:latin typeface="+mn-lt"/>
                          <a:ea typeface="+mn-ea"/>
                          <a:cs typeface="+mn-cs"/>
                        </a:rPr>
                        <a:t>2025</a:t>
                      </a:r>
                      <a:r>
                        <a:rPr kumimoji="1" lang="ja-JP" altLang="en-US" sz="1200" kern="1200" baseline="0" dirty="0" smtClean="0">
                          <a:solidFill>
                            <a:schemeClr val="tx1"/>
                          </a:solidFill>
                          <a:effectLst/>
                          <a:latin typeface="+mn-lt"/>
                          <a:ea typeface="+mn-ea"/>
                          <a:cs typeface="+mn-cs"/>
                        </a:rPr>
                        <a:t>年国際博覧会の大阪・関西への誘致を関西全体で推進</a:t>
                      </a:r>
                      <a:endParaRPr kumimoji="1" lang="en-US" altLang="ja-JP" sz="1200" kern="1200" baseline="0" dirty="0" smtClean="0">
                        <a:solidFill>
                          <a:schemeClr val="tx1"/>
                        </a:solidFill>
                        <a:effectLst/>
                        <a:latin typeface="+mn-lt"/>
                        <a:ea typeface="+mn-ea"/>
                        <a:cs typeface="+mn-cs"/>
                      </a:endParaRPr>
                    </a:p>
                    <a:p>
                      <a:endParaRPr kumimoji="1" lang="en-US" altLang="ja-JP" sz="1200" baseline="0" dirty="0" smtClean="0">
                        <a:solidFill>
                          <a:schemeClr val="tx1"/>
                        </a:solidFill>
                      </a:endParaRPr>
                    </a:p>
                    <a:p>
                      <a:endParaRPr kumimoji="1" lang="en-US" altLang="ja-JP" sz="1200" baseline="0" dirty="0" smtClean="0">
                        <a:solidFill>
                          <a:schemeClr val="tx1"/>
                        </a:solidFill>
                      </a:endParaRPr>
                    </a:p>
                    <a:p>
                      <a:endParaRPr kumimoji="1" lang="en-US" altLang="ja-JP" sz="1200" baseline="0" dirty="0" smtClean="0">
                        <a:solidFill>
                          <a:schemeClr val="tx1"/>
                        </a:solidFill>
                      </a:endParaRPr>
                    </a:p>
                    <a:p>
                      <a:endParaRPr kumimoji="1" lang="en-US" altLang="ja-JP" sz="1200" baseline="0" dirty="0" smtClean="0">
                        <a:solidFill>
                          <a:schemeClr val="tx1"/>
                        </a:solidFill>
                      </a:endParaRPr>
                    </a:p>
                    <a:p>
                      <a:endParaRPr kumimoji="1" lang="en-US" altLang="ja-JP" sz="1200" baseline="0" dirty="0" smtClean="0">
                        <a:solidFill>
                          <a:schemeClr val="tx1"/>
                        </a:solidFill>
                      </a:endParaRPr>
                    </a:p>
                    <a:p>
                      <a:r>
                        <a:rPr kumimoji="1" lang="ja-JP" altLang="en-US" sz="1200" baseline="0" dirty="0" smtClean="0">
                          <a:solidFill>
                            <a:schemeClr val="tx1"/>
                          </a:solidFill>
                        </a:rPr>
                        <a:t>・水需要予測の下方修正に伴う既存ダムの利水容量活用について検討を行う「淀川水系水利用検討会」が発足（</a:t>
                      </a:r>
                      <a:r>
                        <a:rPr kumimoji="1" lang="en-US" altLang="ja-JP" sz="1200" baseline="0" dirty="0" smtClean="0">
                          <a:solidFill>
                            <a:schemeClr val="tx1"/>
                          </a:solidFill>
                        </a:rPr>
                        <a:t>2014</a:t>
                      </a:r>
                      <a:r>
                        <a:rPr kumimoji="1" lang="ja-JP" altLang="en-US" sz="1200" baseline="0" dirty="0" smtClean="0">
                          <a:solidFill>
                            <a:schemeClr val="tx1"/>
                          </a:solidFill>
                        </a:rPr>
                        <a:t>年４月）</a:t>
                      </a:r>
                      <a:endParaRPr kumimoji="1" lang="en-US" altLang="ja-JP" sz="1200" baseline="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6876256" y="6492875"/>
            <a:ext cx="2133600" cy="365125"/>
          </a:xfrm>
        </p:spPr>
        <p:txBody>
          <a:bodyPr/>
          <a:lstStyle/>
          <a:p>
            <a:fld id="{63BC356D-1576-478B-8647-1361C6E9DFF7}" type="slidenum">
              <a:rPr kumimoji="1" lang="ja-JP" altLang="en-US" smtClean="0"/>
              <a:t>175</a:t>
            </a:fld>
            <a:endParaRPr kumimoji="1" lang="ja-JP" altLang="en-US" dirty="0"/>
          </a:p>
        </p:txBody>
      </p:sp>
    </p:spTree>
    <p:extLst>
      <p:ext uri="{BB962C8B-B14F-4D97-AF65-F5344CB8AC3E}">
        <p14:creationId xmlns:p14="http://schemas.microsoft.com/office/powerpoint/2010/main" val="87852168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2267744" y="476672"/>
          <a:ext cx="6696744" cy="6036742"/>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386074">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5185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・条例制定当初は妥当であった規制が、年月を経て見直しがなされないまま、現在の社会経済情勢にそぐわなくなってしまうことがある。</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・大阪が再び力強く成長する都市となるためには、民間の活動がしやすい環境を整備していくことが求められる。</a:t>
                      </a:r>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t>・府民・事業者の権利を制限し、または義務を課する条例（規制条例）を全庁一斉に総点検を実施する。</a:t>
                      </a:r>
                      <a:endParaRPr kumimoji="1" lang="en-US" altLang="ja-JP" sz="1200" dirty="0" smtClean="0"/>
                    </a:p>
                    <a:p>
                      <a:pPr algn="l"/>
                      <a:r>
                        <a:rPr kumimoji="1" lang="ja-JP" altLang="en-US" sz="1200" dirty="0" smtClean="0"/>
                        <a:t>・府民への説明責任を果たす観点から、国ガイドラインや他府県条例の規制内容とも比較する。</a:t>
                      </a:r>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規制の必要性、有効性、効率性、基本計画適合性、適法性の</a:t>
                      </a:r>
                      <a:r>
                        <a:rPr kumimoji="1" lang="en-US" altLang="ja-JP" sz="1200" dirty="0" smtClean="0"/>
                        <a:t>5</a:t>
                      </a:r>
                      <a:r>
                        <a:rPr kumimoji="1" lang="ja-JP" altLang="en-US" sz="1200" dirty="0" err="1" smtClean="0"/>
                        <a:t>つの</a:t>
                      </a:r>
                      <a:r>
                        <a:rPr kumimoji="1" lang="ja-JP" altLang="en-US" sz="1200" dirty="0" smtClean="0"/>
                        <a:t>視点で点検。</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r>
                        <a:rPr kumimoji="1" lang="en-US" altLang="ja-JP" sz="1200" dirty="0" smtClean="0"/>
                        <a:t>2009</a:t>
                      </a:r>
                      <a:r>
                        <a:rPr kumimoji="1" lang="ja-JP" altLang="en-US" sz="1200" dirty="0" smtClean="0"/>
                        <a:t>年度</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規制条例（</a:t>
                      </a:r>
                      <a:r>
                        <a:rPr kumimoji="1" lang="en-US" altLang="ja-JP" sz="1200" dirty="0" smtClean="0"/>
                        <a:t>61</a:t>
                      </a:r>
                      <a:r>
                        <a:rPr kumimoji="1" lang="ja-JP" altLang="en-US" sz="1200" dirty="0" smtClean="0"/>
                        <a:t>件）を対象に点検。</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r>
                        <a:rPr kumimoji="1" lang="en-US" altLang="ja-JP" sz="1200" dirty="0" smtClean="0"/>
                        <a:t>2010</a:t>
                      </a:r>
                      <a:r>
                        <a:rPr kumimoji="1" lang="ja-JP" altLang="en-US" sz="1200" dirty="0" smtClean="0"/>
                        <a:t>年度</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規制条例のうち特定の業種の業務等を規制する業規制条例（</a:t>
                      </a:r>
                      <a:r>
                        <a:rPr kumimoji="1" lang="en-US" altLang="ja-JP" sz="1200" dirty="0" smtClean="0"/>
                        <a:t>26</a:t>
                      </a:r>
                      <a:r>
                        <a:rPr kumimoji="1" lang="ja-JP" altLang="en-US" sz="1200" dirty="0" smtClean="0"/>
                        <a:t>件）を対象に、さらに見直し検討。</a:t>
                      </a:r>
                      <a:endParaRPr kumimoji="1" lang="en-US" altLang="ja-JP" sz="1200" dirty="0" smtClean="0"/>
                    </a:p>
                    <a:p>
                      <a:pPr algn="l"/>
                      <a:r>
                        <a:rPr kumimoji="1" lang="ja-JP" altLang="en-US" sz="1200" dirty="0" smtClean="0"/>
                        <a:t>・</a:t>
                      </a:r>
                      <a:r>
                        <a:rPr kumimoji="1" lang="en-US" altLang="ja-JP" sz="1200" dirty="0" smtClean="0"/>
                        <a:t>2013</a:t>
                      </a:r>
                      <a:r>
                        <a:rPr kumimoji="1" lang="ja-JP" altLang="en-US" sz="1200" dirty="0" smtClean="0"/>
                        <a:t>年度</a:t>
                      </a:r>
                      <a:endParaRPr kumimoji="1" lang="en-US" altLang="ja-JP" sz="1200" dirty="0" smtClean="0"/>
                    </a:p>
                    <a:p>
                      <a:pPr algn="l"/>
                      <a:r>
                        <a:rPr kumimoji="1" lang="ja-JP" altLang="en-US" sz="1200" dirty="0" smtClean="0"/>
                        <a:t>定期的に実施している規制条例（</a:t>
                      </a:r>
                      <a:r>
                        <a:rPr kumimoji="1" lang="en-US" altLang="ja-JP" sz="1200" dirty="0" smtClean="0"/>
                        <a:t>69</a:t>
                      </a:r>
                      <a:r>
                        <a:rPr kumimoji="1" lang="ja-JP" altLang="en-US" sz="1200" dirty="0" smtClean="0"/>
                        <a:t>件）の点検の際に、府市統合本部のもとに設置した「規制・サービス改革部会」において、規制改革の観点も含めて取り組む。</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審査基準（</a:t>
                      </a:r>
                      <a:r>
                        <a:rPr kumimoji="1" lang="en-US" altLang="ja-JP" sz="1200" dirty="0" smtClean="0"/>
                        <a:t>637</a:t>
                      </a:r>
                      <a:r>
                        <a:rPr kumimoji="1" lang="ja-JP" altLang="en-US" sz="1200" dirty="0" smtClean="0">
                          <a:solidFill>
                            <a:schemeClr val="tx1"/>
                          </a:solidFill>
                        </a:rPr>
                        <a:t>件）についても点検。</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2017</a:t>
                      </a:r>
                      <a:r>
                        <a:rPr kumimoji="1" lang="ja-JP" altLang="en-US" sz="1200" dirty="0" smtClean="0">
                          <a:solidFill>
                            <a:schemeClr val="tx1"/>
                          </a:solidFill>
                        </a:rPr>
                        <a:t>年度</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規制条例等（</a:t>
                      </a:r>
                      <a:r>
                        <a:rPr kumimoji="1" lang="en-US" altLang="ja-JP" sz="1200" dirty="0" smtClean="0">
                          <a:solidFill>
                            <a:schemeClr val="tx1"/>
                          </a:solidFill>
                        </a:rPr>
                        <a:t>90</a:t>
                      </a:r>
                      <a:r>
                        <a:rPr kumimoji="1" lang="ja-JP" altLang="en-US" sz="1200" dirty="0" smtClean="0">
                          <a:solidFill>
                            <a:schemeClr val="tx1"/>
                          </a:solidFill>
                        </a:rPr>
                        <a:t>件）の点検</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r>
                        <a:rPr kumimoji="1" lang="en-US" altLang="ja-JP" sz="1200" dirty="0" smtClean="0"/>
                        <a:t>2009</a:t>
                      </a:r>
                      <a:r>
                        <a:rPr kumimoji="1" lang="ja-JP" altLang="en-US" sz="1200" dirty="0" smtClean="0"/>
                        <a:t>年度</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青少年健全育成条例などを改正（</a:t>
                      </a:r>
                      <a:r>
                        <a:rPr kumimoji="1" lang="en-US" altLang="ja-JP" sz="1200" dirty="0" smtClean="0"/>
                        <a:t>6</a:t>
                      </a:r>
                      <a:r>
                        <a:rPr kumimoji="1" lang="ja-JP" altLang="en-US" sz="1200" dirty="0" smtClean="0"/>
                        <a:t>件）、廃止（</a:t>
                      </a:r>
                      <a:r>
                        <a:rPr kumimoji="1" lang="en-US" altLang="ja-JP" sz="1200" dirty="0" smtClean="0"/>
                        <a:t>1</a:t>
                      </a:r>
                      <a:r>
                        <a:rPr kumimoji="1" lang="ja-JP" altLang="en-US" sz="1200" dirty="0" smtClean="0"/>
                        <a:t>件）。</a:t>
                      </a:r>
                      <a:endParaRPr kumimoji="1" lang="en-US" altLang="ja-JP" sz="1200" dirty="0" smtClean="0"/>
                    </a:p>
                    <a:p>
                      <a:pPr algn="l"/>
                      <a:r>
                        <a:rPr kumimoji="1" lang="ja-JP" altLang="en-US" sz="1200" dirty="0" smtClean="0"/>
                        <a:t>・</a:t>
                      </a:r>
                      <a:r>
                        <a:rPr kumimoji="1" lang="en-US" altLang="ja-JP" sz="1200" dirty="0" smtClean="0"/>
                        <a:t>2010</a:t>
                      </a:r>
                      <a:r>
                        <a:rPr kumimoji="1" lang="ja-JP" altLang="en-US" sz="1200" dirty="0" smtClean="0"/>
                        <a:t>年度</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理容師法施行条例などを改正（</a:t>
                      </a:r>
                      <a:r>
                        <a:rPr kumimoji="1" lang="en-US" altLang="ja-JP" sz="1200" dirty="0" smtClean="0"/>
                        <a:t>7</a:t>
                      </a:r>
                      <a:r>
                        <a:rPr kumimoji="1" lang="ja-JP" altLang="en-US" sz="1200" dirty="0" smtClean="0"/>
                        <a:t>件）。また、認定こども園の認定の基準に関する条例など国に改正要望（</a:t>
                      </a:r>
                      <a:r>
                        <a:rPr kumimoji="1" lang="en-US" altLang="ja-JP" sz="1200" dirty="0" smtClean="0"/>
                        <a:t>3</a:t>
                      </a:r>
                      <a:r>
                        <a:rPr kumimoji="1" lang="ja-JP" altLang="en-US" sz="1200" dirty="0" smtClean="0"/>
                        <a:t>件）</a:t>
                      </a:r>
                      <a:endParaRPr kumimoji="1" lang="en-US" altLang="ja-JP" sz="1200" dirty="0" smtClean="0"/>
                    </a:p>
                    <a:p>
                      <a:pPr algn="l"/>
                      <a:r>
                        <a:rPr kumimoji="1" lang="ja-JP" altLang="en-US" sz="1200" dirty="0" smtClean="0"/>
                        <a:t>・</a:t>
                      </a:r>
                      <a:r>
                        <a:rPr kumimoji="1" lang="en-US" altLang="ja-JP" sz="1200" dirty="0" smtClean="0"/>
                        <a:t>2013</a:t>
                      </a:r>
                      <a:r>
                        <a:rPr kumimoji="1" lang="ja-JP" altLang="en-US" sz="1200" dirty="0" smtClean="0"/>
                        <a:t>年度</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自然環境保全条例など条例・規則を改正（</a:t>
                      </a:r>
                      <a:r>
                        <a:rPr kumimoji="1" lang="en-US" altLang="ja-JP" sz="1200" dirty="0" smtClean="0"/>
                        <a:t>10</a:t>
                      </a:r>
                      <a:r>
                        <a:rPr kumimoji="1" lang="ja-JP" altLang="en-US" sz="1200" dirty="0" smtClean="0"/>
                        <a:t>件）、廃止（</a:t>
                      </a:r>
                      <a:r>
                        <a:rPr kumimoji="1" lang="en-US" altLang="ja-JP" sz="1200" dirty="0" smtClean="0"/>
                        <a:t>1</a:t>
                      </a:r>
                      <a:r>
                        <a:rPr kumimoji="1" lang="ja-JP" altLang="en-US" sz="1200" dirty="0" smtClean="0"/>
                        <a:t>件）。審査基準を見直し（</a:t>
                      </a:r>
                      <a:r>
                        <a:rPr kumimoji="1" lang="en-US" altLang="ja-JP" sz="1200" dirty="0" smtClean="0"/>
                        <a:t>6</a:t>
                      </a:r>
                      <a:r>
                        <a:rPr kumimoji="1" lang="ja-JP" altLang="en-US" sz="1200" dirty="0" smtClean="0"/>
                        <a:t>件）。</a:t>
                      </a:r>
                      <a:r>
                        <a:rPr kumimoji="1" lang="en-US" altLang="ja-JP" sz="1200" dirty="0" smtClean="0"/>
                        <a:t>※</a:t>
                      </a:r>
                      <a:r>
                        <a:rPr kumimoji="1" lang="ja-JP" altLang="en-US" sz="1200" dirty="0" smtClean="0"/>
                        <a:t>予定含む。</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2017</a:t>
                      </a:r>
                      <a:r>
                        <a:rPr kumimoji="1" lang="ja-JP" altLang="en-US" sz="1200" dirty="0" smtClean="0">
                          <a:solidFill>
                            <a:schemeClr val="tx1"/>
                          </a:solidFill>
                        </a:rPr>
                        <a:t>年度</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ふぐ販売営業等の規制に関する条例など条例・規則を改正等（</a:t>
                      </a:r>
                      <a:r>
                        <a:rPr kumimoji="1" lang="en-US" altLang="ja-JP" sz="1200" dirty="0" smtClean="0">
                          <a:solidFill>
                            <a:schemeClr val="tx1"/>
                          </a:solidFill>
                        </a:rPr>
                        <a:t>7</a:t>
                      </a:r>
                      <a:r>
                        <a:rPr kumimoji="1" lang="ja-JP" altLang="en-US" sz="1200" dirty="0" smtClean="0">
                          <a:solidFill>
                            <a:schemeClr val="tx1"/>
                          </a:solidFill>
                        </a:rPr>
                        <a:t>件）。</a:t>
                      </a:r>
                      <a:endParaRPr kumimoji="1" lang="en-US" altLang="ja-JP" sz="1200" strike="dblStrike"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予定含む。</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0" y="0"/>
            <a:ext cx="9144000" cy="338554"/>
          </a:xfrm>
          <a:prstGeom prst="rect">
            <a:avLst/>
          </a:prstGeom>
          <a:noFill/>
        </p:spPr>
        <p:txBody>
          <a:bodyPr wrap="square" rtlCol="0">
            <a:spAutoFit/>
          </a:bodyPr>
          <a:lstStyle/>
          <a:p>
            <a:r>
              <a:rPr lang="ja-JP" altLang="en-US" sz="1600" u="sng" dirty="0" smtClean="0"/>
              <a:t>条例</a:t>
            </a:r>
            <a:r>
              <a:rPr lang="ja-JP" altLang="en-US" sz="1600" u="sng" dirty="0"/>
              <a:t>・審査基準の</a:t>
            </a:r>
            <a:r>
              <a:rPr lang="ja-JP" altLang="en-US" sz="1600" u="sng" dirty="0" smtClean="0"/>
              <a:t>見直し</a:t>
            </a:r>
            <a:endParaRPr kumimoji="1" lang="en-US" altLang="ja-JP" sz="1600" u="sng" dirty="0" smtClean="0"/>
          </a:p>
        </p:txBody>
      </p:sp>
      <p:sp>
        <p:nvSpPr>
          <p:cNvPr id="7" name="テキスト ボックス 6"/>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（３</a:t>
            </a:r>
            <a:r>
              <a:rPr lang="ja-JP" altLang="en-US" sz="1400" u="sng" dirty="0"/>
              <a:t>６</a:t>
            </a:r>
            <a:r>
              <a:rPr lang="ja-JP" altLang="en-US" sz="1400" u="sng" dirty="0" smtClean="0"/>
              <a:t>）</a:t>
            </a:r>
            <a:endParaRPr lang="en-US" altLang="ja-JP" sz="1400" u="sng" dirty="0" smtClean="0"/>
          </a:p>
        </p:txBody>
      </p:sp>
      <p:sp>
        <p:nvSpPr>
          <p:cNvPr id="11" name="テキスト ボックス 10"/>
          <p:cNvSpPr txBox="1"/>
          <p:nvPr/>
        </p:nvSpPr>
        <p:spPr>
          <a:xfrm>
            <a:off x="-24384" y="476672"/>
            <a:ext cx="2411760" cy="6555641"/>
          </a:xfrm>
          <a:prstGeom prst="rect">
            <a:avLst/>
          </a:prstGeom>
          <a:noFill/>
        </p:spPr>
        <p:txBody>
          <a:bodyPr wrap="square" rtlCol="0">
            <a:spAutoFit/>
          </a:bodyPr>
          <a:lstStyle/>
          <a:p>
            <a:r>
              <a:rPr kumimoji="1" lang="ja-JP" altLang="en-US" sz="1400" dirty="0" smtClean="0"/>
              <a:t>①分野：府政運営</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政策企画部</a:t>
            </a:r>
            <a:endParaRPr lang="en-US" altLang="ja-JP" sz="1400" dirty="0"/>
          </a:p>
          <a:p>
            <a:r>
              <a:rPr lang="ja-JP" altLang="en-US" sz="1400" dirty="0" smtClean="0"/>
              <a:t>　　　        </a:t>
            </a:r>
            <a:r>
              <a:rPr lang="ja-JP" altLang="en-US" sz="1400" dirty="0"/>
              <a:t>総務</a:t>
            </a:r>
            <a:r>
              <a:rPr lang="ja-JP" altLang="en-US" sz="1400" dirty="0" smtClean="0"/>
              <a:t>部</a:t>
            </a:r>
            <a:endParaRPr lang="en-US" altLang="ja-JP" sz="1400" dirty="0" smtClean="0"/>
          </a:p>
          <a:p>
            <a:r>
              <a:rPr lang="en-US" altLang="ja-JP" sz="1400" dirty="0"/>
              <a:t> </a:t>
            </a:r>
            <a:r>
              <a:rPr lang="en-US" altLang="ja-JP" sz="1400" dirty="0" smtClean="0"/>
              <a:t>                </a:t>
            </a:r>
            <a:r>
              <a:rPr lang="ja-JP" altLang="en-US" sz="1400" dirty="0"/>
              <a:t>財務</a:t>
            </a:r>
            <a:r>
              <a:rPr lang="ja-JP" altLang="en-US" sz="1400" dirty="0" smtClean="0"/>
              <a:t>部</a:t>
            </a:r>
            <a:endParaRPr lang="en-US" altLang="ja-JP" sz="1400" dirty="0" smtClean="0"/>
          </a:p>
          <a:p>
            <a:r>
              <a:rPr lang="ja-JP" altLang="en-US" sz="1400" dirty="0" smtClean="0"/>
              <a:t>（規制・サービス改革部会）</a:t>
            </a:r>
            <a:endParaRPr lang="en-US" altLang="ja-JP" sz="1400" dirty="0" smtClean="0"/>
          </a:p>
          <a:p>
            <a:endParaRPr lang="en-US" altLang="ja-JP" sz="1400" dirty="0" smtClean="0"/>
          </a:p>
          <a:p>
            <a:r>
              <a:rPr lang="ja-JP" altLang="en-US" sz="1400" dirty="0" smtClean="0"/>
              <a:t>⑤時期</a:t>
            </a:r>
            <a:endParaRPr lang="en-US" altLang="ja-JP" sz="1400" dirty="0" smtClean="0"/>
          </a:p>
          <a:p>
            <a:r>
              <a:rPr kumimoji="1" lang="ja-JP" altLang="en-US" sz="1400" dirty="0"/>
              <a:t>　</a:t>
            </a:r>
            <a:r>
              <a:rPr lang="ja-JP" altLang="en-US" sz="1400" dirty="0" smtClean="0"/>
              <a:t>  </a:t>
            </a:r>
            <a:r>
              <a:rPr kumimoji="1" lang="en-US" altLang="ja-JP" sz="1400" dirty="0" smtClean="0"/>
              <a:t>2009</a:t>
            </a:r>
            <a:r>
              <a:rPr lang="ja-JP" altLang="en-US" sz="1400" dirty="0" smtClean="0"/>
              <a:t>年</a:t>
            </a:r>
            <a:endParaRPr lang="en-US" altLang="ja-JP" sz="1400" dirty="0" smtClean="0"/>
          </a:p>
          <a:p>
            <a:r>
              <a:rPr kumimoji="1" lang="ja-JP" altLang="en-US" sz="1400" dirty="0" smtClean="0"/>
              <a:t>　　   規制条例の総点検実施</a:t>
            </a:r>
            <a:endParaRPr kumimoji="1" lang="en-US" altLang="ja-JP" sz="1400" dirty="0" smtClean="0"/>
          </a:p>
          <a:p>
            <a:r>
              <a:rPr lang="ja-JP" altLang="en-US" sz="1400" dirty="0"/>
              <a:t>　 </a:t>
            </a:r>
            <a:r>
              <a:rPr lang="ja-JP" altLang="en-US" sz="1400" dirty="0" smtClean="0"/>
              <a:t> </a:t>
            </a:r>
            <a:r>
              <a:rPr lang="en-US" altLang="ja-JP" sz="1400" dirty="0" smtClean="0"/>
              <a:t>2010</a:t>
            </a:r>
            <a:r>
              <a:rPr lang="ja-JP" altLang="en-US" sz="1400" dirty="0" smtClean="0"/>
              <a:t>年</a:t>
            </a:r>
            <a:endParaRPr lang="en-US" altLang="ja-JP" sz="1400" dirty="0" smtClean="0"/>
          </a:p>
          <a:p>
            <a:r>
              <a:rPr kumimoji="1" lang="ja-JP" altLang="en-US" sz="1400" dirty="0"/>
              <a:t>　</a:t>
            </a:r>
            <a:r>
              <a:rPr kumimoji="1" lang="ja-JP" altLang="en-US" sz="1400" dirty="0" smtClean="0"/>
              <a:t>　   業規制条例の見直し</a:t>
            </a:r>
            <a:endParaRPr kumimoji="1" lang="en-US" altLang="ja-JP" sz="1400" dirty="0" smtClean="0"/>
          </a:p>
          <a:p>
            <a:r>
              <a:rPr lang="ja-JP" altLang="en-US" sz="1400" dirty="0"/>
              <a:t>　 </a:t>
            </a:r>
            <a:r>
              <a:rPr lang="ja-JP" altLang="en-US" sz="1400" dirty="0" smtClean="0"/>
              <a:t> </a:t>
            </a:r>
            <a:r>
              <a:rPr lang="en-US" altLang="ja-JP" sz="1400" dirty="0" smtClean="0"/>
              <a:t>2013</a:t>
            </a:r>
            <a:r>
              <a:rPr lang="ja-JP" altLang="en-US" sz="1400" dirty="0" smtClean="0"/>
              <a:t>年</a:t>
            </a:r>
            <a:endParaRPr lang="en-US" altLang="ja-JP" sz="1400" dirty="0" smtClean="0"/>
          </a:p>
          <a:p>
            <a:r>
              <a:rPr kumimoji="1" lang="ja-JP" altLang="en-US" sz="1400" dirty="0" smtClean="0"/>
              <a:t>　　   規制・サービス改革部会</a:t>
            </a:r>
            <a:endParaRPr kumimoji="1" lang="en-US" altLang="ja-JP" sz="1400" dirty="0"/>
          </a:p>
          <a:p>
            <a:r>
              <a:rPr lang="ja-JP" altLang="en-US" sz="1400" dirty="0" smtClean="0"/>
              <a:t>　　   の取組として規制条例・</a:t>
            </a:r>
            <a:endParaRPr lang="en-US" altLang="ja-JP" sz="1400" dirty="0" smtClean="0"/>
          </a:p>
          <a:p>
            <a:r>
              <a:rPr kumimoji="1" lang="ja-JP" altLang="en-US" sz="1400" dirty="0" smtClean="0"/>
              <a:t>　　   審査基準を点検</a:t>
            </a:r>
            <a:endParaRPr kumimoji="1" lang="en-US" altLang="ja-JP" sz="1400" dirty="0" smtClean="0"/>
          </a:p>
          <a:p>
            <a:r>
              <a:rPr lang="ja-JP" altLang="en-US" sz="1400" dirty="0" smtClean="0"/>
              <a:t>　　</a:t>
            </a:r>
            <a:r>
              <a:rPr lang="en-US" altLang="ja-JP" sz="1400" dirty="0" smtClean="0"/>
              <a:t>2017</a:t>
            </a:r>
            <a:r>
              <a:rPr lang="ja-JP" altLang="en-US" sz="1400" dirty="0" smtClean="0"/>
              <a:t>年</a:t>
            </a:r>
            <a:endParaRPr lang="en-US" altLang="ja-JP" sz="1400" dirty="0" smtClean="0"/>
          </a:p>
          <a:p>
            <a:r>
              <a:rPr kumimoji="1" lang="ja-JP" altLang="en-US" sz="1400" dirty="0"/>
              <a:t>　</a:t>
            </a:r>
            <a:r>
              <a:rPr kumimoji="1" lang="ja-JP" altLang="en-US" sz="1400" dirty="0" smtClean="0"/>
              <a:t>　　規制条例等の点検</a:t>
            </a:r>
            <a:endParaRPr kumimoji="1" lang="en-US" altLang="ja-JP" sz="1400" dirty="0"/>
          </a:p>
          <a:p>
            <a:endParaRPr kumimoji="1" lang="ja-JP" altLang="en-US" sz="1400"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176</a:t>
            </a:fld>
            <a:endParaRPr kumimoji="1" lang="ja-JP" altLang="en-US"/>
          </a:p>
        </p:txBody>
      </p:sp>
    </p:spTree>
    <p:extLst>
      <p:ext uri="{BB962C8B-B14F-4D97-AF65-F5344CB8AC3E}">
        <p14:creationId xmlns:p14="http://schemas.microsoft.com/office/powerpoint/2010/main" val="196431431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4370427"/>
          </a:xfrm>
          <a:prstGeom prst="rect">
            <a:avLst/>
          </a:prstGeom>
          <a:noFill/>
        </p:spPr>
        <p:txBody>
          <a:bodyPr wrap="square" rtlCol="0">
            <a:spAutoFit/>
          </a:bodyPr>
          <a:lstStyle/>
          <a:p>
            <a:r>
              <a:rPr kumimoji="1" lang="ja-JP" altLang="en-US" sz="1400" dirty="0" smtClean="0"/>
              <a:t>①分野：府政運営　</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a:t>
            </a:r>
            <a:r>
              <a:rPr lang="ja-JP" altLang="en-US" sz="1400" dirty="0"/>
              <a:t>□</a:t>
            </a:r>
            <a:r>
              <a:rPr lang="ja-JP" altLang="en-US" sz="1400" dirty="0" smtClean="0"/>
              <a:t>　政策の刷新</a:t>
            </a:r>
            <a:endParaRPr lang="en-US" altLang="ja-JP" sz="1400" dirty="0" smtClean="0"/>
          </a:p>
          <a:p>
            <a:r>
              <a:rPr kumimoji="1" lang="ja-JP" altLang="en-US" sz="1400" dirty="0"/>
              <a:t>　</a:t>
            </a:r>
            <a:r>
              <a:rPr kumimoji="1" lang="ja-JP" altLang="en-US" sz="1400" dirty="0" smtClean="0"/>
              <a:t>　</a:t>
            </a:r>
            <a:r>
              <a:rPr lang="ja-JP" altLang="en-US" sz="1400" dirty="0"/>
              <a:t>☑</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smtClean="0"/>
              <a:t>　☑</a:t>
            </a:r>
            <a:r>
              <a:rPr lang="ja-JP" altLang="en-US" sz="1400" dirty="0" smtClean="0"/>
              <a:t>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財務</a:t>
            </a:r>
            <a:r>
              <a:rPr kumimoji="1" lang="ja-JP" altLang="en-US" sz="1400" dirty="0" smtClean="0"/>
              <a:t>部</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smtClean="0"/>
              <a:t>2008</a:t>
            </a:r>
            <a:r>
              <a:rPr kumimoji="1" lang="ja-JP" altLang="en-US" sz="1400" dirty="0" smtClean="0"/>
              <a:t>年</a:t>
            </a:r>
            <a:endParaRPr kumimoji="1" lang="en-US" altLang="ja-JP" sz="1400" dirty="0" smtClean="0"/>
          </a:p>
          <a:p>
            <a:r>
              <a:rPr lang="ja-JP" altLang="en-US" sz="1400" dirty="0"/>
              <a:t>　</a:t>
            </a:r>
            <a:r>
              <a:rPr lang="ja-JP" altLang="en-US" sz="1200" dirty="0" smtClean="0"/>
              <a:t>財政再建プログラム</a:t>
            </a:r>
            <a:r>
              <a:rPr lang="en-US" altLang="ja-JP" sz="1200" dirty="0" smtClean="0"/>
              <a:t>(</a:t>
            </a:r>
            <a:r>
              <a:rPr lang="ja-JP" altLang="en-US" sz="1200" dirty="0" smtClean="0"/>
              <a:t>案</a:t>
            </a:r>
            <a:r>
              <a:rPr lang="en-US" altLang="ja-JP" sz="1200" dirty="0" smtClean="0"/>
              <a:t>)</a:t>
            </a:r>
            <a:r>
              <a:rPr lang="ja-JP" altLang="en-US" sz="1200" dirty="0" smtClean="0"/>
              <a:t>策定</a:t>
            </a:r>
            <a:endParaRPr lang="en-US" altLang="ja-JP" sz="1200" dirty="0" smtClean="0"/>
          </a:p>
          <a:p>
            <a:r>
              <a:rPr kumimoji="1" lang="ja-JP" altLang="en-US" sz="1400" dirty="0"/>
              <a:t>　</a:t>
            </a:r>
            <a:r>
              <a:rPr kumimoji="1" lang="ja-JP" altLang="en-US" sz="1400" dirty="0" smtClean="0"/>
              <a:t>　</a:t>
            </a:r>
            <a:r>
              <a:rPr kumimoji="1" lang="en-US" altLang="ja-JP" sz="1400" dirty="0" smtClean="0"/>
              <a:t>2010</a:t>
            </a:r>
            <a:r>
              <a:rPr kumimoji="1" lang="ja-JP" altLang="en-US" sz="1400" dirty="0" smtClean="0"/>
              <a:t>年度～</a:t>
            </a:r>
            <a:endParaRPr kumimoji="1" lang="en-US" altLang="ja-JP" sz="1400" dirty="0" smtClean="0"/>
          </a:p>
          <a:p>
            <a:r>
              <a:rPr lang="ja-JP" altLang="en-US" sz="1200" dirty="0"/>
              <a:t>　</a:t>
            </a:r>
            <a:r>
              <a:rPr lang="ja-JP" altLang="en-US" sz="1200" dirty="0" smtClean="0"/>
              <a:t>財政構造改革プラン</a:t>
            </a:r>
            <a:r>
              <a:rPr lang="en-US" altLang="ja-JP" sz="1200" dirty="0" smtClean="0"/>
              <a:t>(</a:t>
            </a:r>
            <a:r>
              <a:rPr lang="ja-JP" altLang="en-US" sz="1200" dirty="0" smtClean="0"/>
              <a:t>案</a:t>
            </a:r>
            <a:r>
              <a:rPr lang="en-US" altLang="ja-JP" sz="1200" dirty="0" smtClean="0"/>
              <a:t>)</a:t>
            </a:r>
            <a:r>
              <a:rPr lang="ja-JP" altLang="en-US" sz="1200" dirty="0" smtClean="0"/>
              <a:t>策定</a:t>
            </a:r>
            <a:endParaRPr kumimoji="1" lang="ja-JP" altLang="en-US" sz="1200" dirty="0"/>
          </a:p>
        </p:txBody>
      </p:sp>
      <p:graphicFrame>
        <p:nvGraphicFramePr>
          <p:cNvPr id="6" name="表 5"/>
          <p:cNvGraphicFramePr>
            <a:graphicFrameLocks noGrp="1"/>
          </p:cNvGraphicFramePr>
          <p:nvPr>
            <p:extLst>
              <p:ext uri="{D42A27DB-BD31-4B8C-83A1-F6EECF244321}">
                <p14:modId xmlns:p14="http://schemas.microsoft.com/office/powerpoint/2010/main" val="3926394542"/>
              </p:ext>
            </p:extLst>
          </p:nvPr>
        </p:nvGraphicFramePr>
        <p:xfrm>
          <a:off x="2267744" y="476672"/>
          <a:ext cx="6696744" cy="6198644"/>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12204">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680484">
                <a:tc>
                  <a:txBody>
                    <a:bodyPr/>
                    <a:lstStyle/>
                    <a:p>
                      <a:r>
                        <a:rPr kumimoji="1" lang="ja-JP" altLang="ja-JP" sz="1200" kern="1200" dirty="0" smtClean="0">
                          <a:solidFill>
                            <a:schemeClr val="dk1"/>
                          </a:solidFill>
                          <a:effectLst/>
                          <a:latin typeface="+mn-lt"/>
                          <a:ea typeface="+mn-ea"/>
                          <a:cs typeface="+mn-cs"/>
                        </a:rPr>
                        <a:t>・法人が実施している事業について、必要性や効果の検証が、未だ不十分</a:t>
                      </a:r>
                      <a:endParaRPr kumimoji="1" lang="en-US" altLang="ja-JP" sz="1200" kern="1200" dirty="0" smtClean="0">
                        <a:solidFill>
                          <a:schemeClr val="dk1"/>
                        </a:solidFill>
                        <a:effectLst/>
                        <a:latin typeface="+mn-lt"/>
                        <a:ea typeface="+mn-ea"/>
                        <a:cs typeface="+mn-cs"/>
                      </a:endParaRPr>
                    </a:p>
                    <a:p>
                      <a:endParaRPr kumimoji="1" lang="ja-JP" altLang="ja-JP" sz="1200" kern="1200" dirty="0" smtClean="0">
                        <a:solidFill>
                          <a:schemeClr val="dk1"/>
                        </a:solidFill>
                        <a:effectLst/>
                        <a:latin typeface="+mn-lt"/>
                        <a:ea typeface="+mn-ea"/>
                        <a:cs typeface="+mn-cs"/>
                      </a:endParaRPr>
                    </a:p>
                    <a:p>
                      <a:r>
                        <a:rPr kumimoji="1" lang="ja-JP" altLang="ja-JP" sz="1200" kern="1200" dirty="0" smtClean="0">
                          <a:solidFill>
                            <a:schemeClr val="dk1"/>
                          </a:solidFill>
                          <a:effectLst/>
                          <a:latin typeface="+mn-lt"/>
                          <a:ea typeface="+mn-ea"/>
                          <a:cs typeface="+mn-cs"/>
                        </a:rPr>
                        <a:t>・類似する事業を実施する出資法人が複数存在</a:t>
                      </a:r>
                      <a:endParaRPr kumimoji="1" lang="en-US" altLang="ja-JP" sz="1200" kern="1200" dirty="0" smtClean="0">
                        <a:solidFill>
                          <a:schemeClr val="dk1"/>
                        </a:solidFill>
                        <a:effectLst/>
                        <a:latin typeface="+mn-lt"/>
                        <a:ea typeface="+mn-ea"/>
                        <a:cs typeface="+mn-cs"/>
                      </a:endParaRPr>
                    </a:p>
                    <a:p>
                      <a:endParaRPr kumimoji="1" lang="ja-JP" altLang="ja-JP" sz="1200" kern="1200" dirty="0" smtClean="0">
                        <a:solidFill>
                          <a:schemeClr val="dk1"/>
                        </a:solidFill>
                        <a:effectLst/>
                        <a:latin typeface="+mn-lt"/>
                        <a:ea typeface="+mn-ea"/>
                        <a:cs typeface="+mn-cs"/>
                      </a:endParaRPr>
                    </a:p>
                    <a:p>
                      <a:r>
                        <a:rPr kumimoji="1" lang="ja-JP" altLang="ja-JP" sz="1200" kern="1200" dirty="0" smtClean="0">
                          <a:solidFill>
                            <a:schemeClr val="dk1"/>
                          </a:solidFill>
                          <a:effectLst/>
                          <a:latin typeface="+mn-lt"/>
                          <a:ea typeface="+mn-ea"/>
                          <a:cs typeface="+mn-cs"/>
                        </a:rPr>
                        <a:t>・民間・</a:t>
                      </a:r>
                      <a:r>
                        <a:rPr kumimoji="1" lang="en-US" altLang="ja-JP" sz="1200" kern="1200" dirty="0" smtClean="0">
                          <a:solidFill>
                            <a:schemeClr val="dk1"/>
                          </a:solidFill>
                          <a:effectLst/>
                          <a:latin typeface="+mn-lt"/>
                          <a:ea typeface="+mn-ea"/>
                          <a:cs typeface="+mn-cs"/>
                        </a:rPr>
                        <a:t>NPO</a:t>
                      </a:r>
                      <a:r>
                        <a:rPr kumimoji="1" lang="ja-JP" altLang="ja-JP" sz="1200" kern="1200" dirty="0" smtClean="0">
                          <a:solidFill>
                            <a:schemeClr val="dk1"/>
                          </a:solidFill>
                          <a:effectLst/>
                          <a:latin typeface="+mn-lt"/>
                          <a:ea typeface="+mn-ea"/>
                          <a:cs typeface="+mn-cs"/>
                        </a:rPr>
                        <a:t>等の活動領域が広がるなかで、出資法人の役割・あり方を見直す必要性あり</a:t>
                      </a:r>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・出資法人の</a:t>
                      </a:r>
                      <a:r>
                        <a:rPr kumimoji="1" lang="ja-JP" altLang="en-US" sz="1200" u="none" dirty="0" smtClean="0">
                          <a:latin typeface="+mn-ea"/>
                          <a:ea typeface="+mn-ea"/>
                        </a:rPr>
                        <a:t>すべての事業をゼロベースで見直すとともに、府と出資法人の関係（財政的・人的関与など）を見直し</a:t>
                      </a:r>
                      <a:endParaRPr kumimoji="1" lang="en-US" altLang="ja-JP" sz="1200" u="none" dirty="0" smtClean="0">
                        <a:latin typeface="+mn-ea"/>
                        <a:ea typeface="+mn-ea"/>
                      </a:endParaRPr>
                    </a:p>
                    <a:p>
                      <a:pPr algn="l"/>
                      <a:endParaRPr kumimoji="1" lang="ja-JP" altLang="en-US" sz="1200" dirty="0">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latin typeface="+mn-ea"/>
                          <a:ea typeface="+mn-ea"/>
                        </a:rPr>
                        <a:t>・類似する法人の統廃合、法人の自立化・民営化を促進</a:t>
                      </a:r>
                      <a:endParaRPr kumimoji="1" lang="en-US" altLang="ja-JP" sz="1200" dirty="0" smtClean="0">
                        <a:latin typeface="+mn-ea"/>
                        <a:ea typeface="+mn-ea"/>
                      </a:endParaRPr>
                    </a:p>
                    <a:p>
                      <a:pPr algn="l"/>
                      <a:endParaRPr kumimoji="1" lang="en-US" altLang="ja-JP" sz="1200" dirty="0" smtClean="0">
                        <a:latin typeface="+mn-ea"/>
                        <a:ea typeface="+mn-ea"/>
                      </a:endParaRPr>
                    </a:p>
                    <a:p>
                      <a:pPr algn="l"/>
                      <a:r>
                        <a:rPr kumimoji="1" lang="ja-JP" altLang="en-US" sz="1200" dirty="0" smtClean="0">
                          <a:latin typeface="+mn-ea"/>
                          <a:ea typeface="+mn-ea"/>
                        </a:rPr>
                        <a:t>・財政的援助の原則廃止</a:t>
                      </a:r>
                      <a:endParaRPr kumimoji="1" lang="en-US" altLang="ja-JP" sz="1200" dirty="0" smtClean="0">
                        <a:latin typeface="+mn-ea"/>
                        <a:ea typeface="+mn-ea"/>
                      </a:endParaRPr>
                    </a:p>
                    <a:p>
                      <a:pPr algn="l"/>
                      <a:endParaRPr kumimoji="1" lang="en-US" altLang="ja-JP" sz="1200" dirty="0" smtClean="0">
                        <a:latin typeface="+mn-ea"/>
                        <a:ea typeface="+mn-ea"/>
                      </a:endParaRPr>
                    </a:p>
                    <a:p>
                      <a:pPr algn="l"/>
                      <a:r>
                        <a:rPr kumimoji="1" lang="ja-JP" altLang="en-US" sz="1200" dirty="0" smtClean="0">
                          <a:latin typeface="+mn-ea"/>
                          <a:ea typeface="+mn-ea"/>
                        </a:rPr>
                        <a:t>・出資法人役員ポストに府関係者（</a:t>
                      </a:r>
                      <a:r>
                        <a:rPr kumimoji="1" lang="en-US" altLang="ja-JP" sz="1200" dirty="0" smtClean="0">
                          <a:latin typeface="+mn-ea"/>
                          <a:ea typeface="+mn-ea"/>
                        </a:rPr>
                        <a:t>OB</a:t>
                      </a:r>
                      <a:r>
                        <a:rPr kumimoji="1" lang="ja-JP" altLang="en-US" sz="1200" dirty="0" smtClean="0">
                          <a:latin typeface="+mn-ea"/>
                          <a:ea typeface="+mn-ea"/>
                        </a:rPr>
                        <a:t>職員、派遣職員）が就任する必要性を府指定出資法人評価等審議会等で点検（</a:t>
                      </a:r>
                      <a:r>
                        <a:rPr kumimoji="1" lang="en-US" altLang="ja-JP" sz="1200" dirty="0" smtClean="0">
                          <a:latin typeface="+mn-ea"/>
                          <a:ea typeface="+mn-ea"/>
                        </a:rPr>
                        <a:t>2009</a:t>
                      </a:r>
                      <a:r>
                        <a:rPr kumimoji="1" lang="ja-JP" altLang="en-US" sz="1200" dirty="0" smtClean="0">
                          <a:latin typeface="+mn-ea"/>
                          <a:ea typeface="+mn-ea"/>
                        </a:rPr>
                        <a:t>年</a:t>
                      </a:r>
                      <a:r>
                        <a:rPr kumimoji="1" lang="en-US" altLang="ja-JP" sz="1200" dirty="0" smtClean="0">
                          <a:latin typeface="+mn-ea"/>
                          <a:ea typeface="+mn-ea"/>
                        </a:rPr>
                        <a:t>,2013</a:t>
                      </a:r>
                      <a:r>
                        <a:rPr kumimoji="1" lang="ja-JP" altLang="en-US" sz="1200" dirty="0" smtClean="0">
                          <a:solidFill>
                            <a:schemeClr val="tx1"/>
                          </a:solidFill>
                          <a:latin typeface="+mn-ea"/>
                          <a:ea typeface="+mn-ea"/>
                        </a:rPr>
                        <a:t>年</a:t>
                      </a:r>
                      <a:r>
                        <a:rPr kumimoji="1" lang="en-US" altLang="ja-JP" sz="1200" dirty="0" smtClean="0">
                          <a:solidFill>
                            <a:schemeClr val="tx1"/>
                          </a:solidFill>
                          <a:latin typeface="+mn-ea"/>
                          <a:ea typeface="+mn-ea"/>
                        </a:rPr>
                        <a:t>,2016</a:t>
                      </a:r>
                      <a:r>
                        <a:rPr kumimoji="1" lang="ja-JP" altLang="en-US" sz="1200" dirty="0" smtClean="0">
                          <a:solidFill>
                            <a:schemeClr val="tx1"/>
                          </a:solidFill>
                          <a:latin typeface="+mn-ea"/>
                          <a:ea typeface="+mn-ea"/>
                        </a:rPr>
                        <a:t>年）</a:t>
                      </a:r>
                      <a:endParaRPr kumimoji="1" lang="en-US" altLang="ja-JP" sz="1200" dirty="0" smtClean="0">
                        <a:solidFill>
                          <a:schemeClr val="tx1"/>
                        </a:solidFill>
                        <a:latin typeface="+mn-ea"/>
                        <a:ea typeface="+mn-ea"/>
                      </a:endParaRPr>
                    </a:p>
                    <a:p>
                      <a:pPr algn="l"/>
                      <a:endParaRPr kumimoji="1" lang="en-US" altLang="ja-JP" sz="1200" dirty="0" smtClean="0">
                        <a:solidFill>
                          <a:schemeClr val="tx1"/>
                        </a:solidFill>
                        <a:latin typeface="+mn-ea"/>
                        <a:ea typeface="+mn-ea"/>
                      </a:endParaRPr>
                    </a:p>
                    <a:p>
                      <a:r>
                        <a:rPr lang="ja-JP" altLang="en-US" sz="1200" b="0" dirty="0" smtClean="0">
                          <a:solidFill>
                            <a:schemeClr val="tx1"/>
                          </a:solidFill>
                          <a:latin typeface="+mn-ea"/>
                          <a:ea typeface="+mn-ea"/>
                        </a:rPr>
                        <a:t>・府</a:t>
                      </a:r>
                      <a:r>
                        <a:rPr lang="en-US" altLang="ja-JP" sz="1200" b="0" dirty="0" smtClean="0">
                          <a:solidFill>
                            <a:schemeClr val="tx1"/>
                          </a:solidFill>
                          <a:latin typeface="+mn-ea"/>
                          <a:ea typeface="+mn-ea"/>
                        </a:rPr>
                        <a:t>OB</a:t>
                      </a:r>
                      <a:r>
                        <a:rPr lang="ja-JP" altLang="en-US" sz="1200" b="0" dirty="0" smtClean="0">
                          <a:solidFill>
                            <a:schemeClr val="tx1"/>
                          </a:solidFill>
                          <a:latin typeface="+mn-ea"/>
                          <a:ea typeface="+mn-ea"/>
                        </a:rPr>
                        <a:t>役員報酬制度について、</a:t>
                      </a:r>
                      <a:r>
                        <a:rPr kumimoji="1" lang="ja-JP" altLang="en-US" sz="1200" b="0" dirty="0" smtClean="0">
                          <a:solidFill>
                            <a:schemeClr val="tx1"/>
                          </a:solidFill>
                          <a:latin typeface="+mn-ea"/>
                          <a:ea typeface="+mn-ea"/>
                        </a:rPr>
                        <a:t>同審議会等で報酬基準を点検・見直し（</a:t>
                      </a:r>
                      <a:r>
                        <a:rPr kumimoji="1" lang="en-US" altLang="ja-JP" sz="1200" b="0" dirty="0" smtClean="0">
                          <a:solidFill>
                            <a:schemeClr val="tx1"/>
                          </a:solidFill>
                          <a:latin typeface="+mn-ea"/>
                          <a:ea typeface="+mn-ea"/>
                        </a:rPr>
                        <a:t>2010</a:t>
                      </a:r>
                      <a:r>
                        <a:rPr kumimoji="1" lang="ja-JP" altLang="en-US" sz="1200" b="0" dirty="0" smtClean="0">
                          <a:solidFill>
                            <a:schemeClr val="tx1"/>
                          </a:solidFill>
                          <a:latin typeface="+mn-ea"/>
                          <a:ea typeface="+mn-ea"/>
                        </a:rPr>
                        <a:t>年</a:t>
                      </a:r>
                      <a:r>
                        <a:rPr kumimoji="1" lang="en-US" altLang="ja-JP" sz="1200" b="0" dirty="0" smtClean="0">
                          <a:solidFill>
                            <a:schemeClr val="tx1"/>
                          </a:solidFill>
                          <a:latin typeface="+mn-ea"/>
                          <a:ea typeface="+mn-ea"/>
                        </a:rPr>
                        <a:t>,2013</a:t>
                      </a:r>
                      <a:r>
                        <a:rPr kumimoji="1" lang="ja-JP" altLang="en-US" sz="1200" b="0" dirty="0" smtClean="0">
                          <a:solidFill>
                            <a:schemeClr val="tx1"/>
                          </a:solidFill>
                          <a:latin typeface="+mn-ea"/>
                          <a:ea typeface="+mn-ea"/>
                        </a:rPr>
                        <a:t>年</a:t>
                      </a:r>
                      <a:r>
                        <a:rPr kumimoji="1" lang="en-US" altLang="ja-JP" sz="1200" b="0" dirty="0" smtClean="0">
                          <a:solidFill>
                            <a:schemeClr val="tx1"/>
                          </a:solidFill>
                          <a:latin typeface="+mn-ea"/>
                          <a:ea typeface="+mn-ea"/>
                        </a:rPr>
                        <a:t>,2016</a:t>
                      </a:r>
                      <a:r>
                        <a:rPr kumimoji="1" lang="ja-JP" altLang="en-US" sz="1200" b="0" dirty="0" smtClean="0">
                          <a:solidFill>
                            <a:schemeClr val="tx1"/>
                          </a:solidFill>
                          <a:latin typeface="+mn-ea"/>
                          <a:ea typeface="+mn-ea"/>
                        </a:rPr>
                        <a:t>年）</a:t>
                      </a:r>
                      <a:endParaRPr kumimoji="1" lang="en-US" altLang="ja-JP" sz="1200" b="0" dirty="0" smtClean="0">
                        <a:solidFill>
                          <a:schemeClr val="tx1"/>
                        </a:solidFill>
                        <a:latin typeface="+mn-ea"/>
                        <a:ea typeface="+mn-ea"/>
                      </a:endParaRPr>
                    </a:p>
                    <a:p>
                      <a:endParaRPr kumimoji="1" lang="ja-JP" altLang="en-US" sz="1200" b="0" dirty="0">
                        <a:solidFill>
                          <a:schemeClr val="tx1"/>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latin typeface="+mn-ea"/>
                          <a:ea typeface="+mn-ea"/>
                        </a:rPr>
                        <a:t>・指定出資法人数の削減</a:t>
                      </a:r>
                      <a:endParaRPr kumimoji="1" lang="en-US" altLang="ja-JP" sz="1200" dirty="0" smtClean="0">
                        <a:latin typeface="+mn-ea"/>
                        <a:ea typeface="+mn-ea"/>
                      </a:endParaRPr>
                    </a:p>
                    <a:p>
                      <a:pPr algn="l"/>
                      <a:r>
                        <a:rPr kumimoji="1" lang="ja-JP" altLang="en-US" sz="1200" dirty="0" smtClean="0">
                          <a:latin typeface="+mn-ea"/>
                          <a:ea typeface="+mn-ea"/>
                        </a:rPr>
                        <a:t>　４４法人（</a:t>
                      </a:r>
                      <a:r>
                        <a:rPr kumimoji="1" lang="en-US" altLang="ja-JP" sz="1200" dirty="0" smtClean="0">
                          <a:latin typeface="+mn-ea"/>
                          <a:ea typeface="+mn-ea"/>
                        </a:rPr>
                        <a:t>2008</a:t>
                      </a:r>
                      <a:r>
                        <a:rPr kumimoji="1" lang="ja-JP" altLang="en-US" sz="1200" dirty="0" smtClean="0">
                          <a:latin typeface="+mn-ea"/>
                          <a:ea typeface="+mn-ea"/>
                        </a:rPr>
                        <a:t>年）</a:t>
                      </a:r>
                      <a:endParaRPr kumimoji="1" lang="en-US" altLang="ja-JP" sz="1200" dirty="0" smtClean="0">
                        <a:latin typeface="+mn-ea"/>
                        <a:ea typeface="+mn-ea"/>
                      </a:endParaRPr>
                    </a:p>
                    <a:p>
                      <a:pPr algn="l"/>
                      <a:r>
                        <a:rPr kumimoji="1" lang="ja-JP" altLang="en-US" sz="1200" dirty="0" smtClean="0">
                          <a:latin typeface="+mn-ea"/>
                          <a:ea typeface="+mn-ea"/>
                        </a:rPr>
                        <a:t>　　</a:t>
                      </a:r>
                      <a:r>
                        <a:rPr kumimoji="1" lang="ja-JP" altLang="en-US" sz="1200" dirty="0" smtClean="0">
                          <a:solidFill>
                            <a:schemeClr val="tx1"/>
                          </a:solidFill>
                          <a:latin typeface="+mn-ea"/>
                          <a:ea typeface="+mn-ea"/>
                        </a:rPr>
                        <a:t>　　↓</a:t>
                      </a:r>
                      <a:endParaRPr kumimoji="1" lang="en-US" altLang="ja-JP" sz="1200" dirty="0" smtClean="0">
                        <a:solidFill>
                          <a:schemeClr val="tx1"/>
                        </a:solidFill>
                        <a:latin typeface="+mn-ea"/>
                        <a:ea typeface="+mn-ea"/>
                      </a:endParaRPr>
                    </a:p>
                    <a:p>
                      <a:pPr algn="l"/>
                      <a:r>
                        <a:rPr kumimoji="1" lang="ja-JP" altLang="en-US" sz="1200" dirty="0" smtClean="0">
                          <a:solidFill>
                            <a:schemeClr val="tx1"/>
                          </a:solidFill>
                          <a:latin typeface="+mn-ea"/>
                          <a:ea typeface="+mn-ea"/>
                        </a:rPr>
                        <a:t>　２３法人（</a:t>
                      </a:r>
                      <a:r>
                        <a:rPr kumimoji="1" lang="en-US" altLang="ja-JP" sz="1200" dirty="0" smtClean="0">
                          <a:solidFill>
                            <a:schemeClr val="tx1"/>
                          </a:solidFill>
                          <a:latin typeface="+mn-ea"/>
                          <a:ea typeface="+mn-ea"/>
                        </a:rPr>
                        <a:t>2013</a:t>
                      </a:r>
                      <a:r>
                        <a:rPr kumimoji="1" lang="ja-JP" altLang="en-US" sz="1200" dirty="0" smtClean="0">
                          <a:solidFill>
                            <a:schemeClr val="tx1"/>
                          </a:solidFill>
                          <a:latin typeface="+mn-ea"/>
                          <a:ea typeface="+mn-ea"/>
                        </a:rPr>
                        <a:t>年）</a:t>
                      </a:r>
                      <a:endParaRPr kumimoji="1" lang="en-US" altLang="ja-JP" sz="1200" dirty="0" smtClean="0">
                        <a:solidFill>
                          <a:schemeClr val="tx1"/>
                        </a:solidFill>
                        <a:latin typeface="+mn-ea"/>
                        <a:ea typeface="+mn-ea"/>
                      </a:endParaRPr>
                    </a:p>
                    <a:p>
                      <a:pPr algn="l"/>
                      <a:r>
                        <a:rPr kumimoji="1" lang="ja-JP" altLang="en-US" sz="1200" dirty="0" smtClean="0">
                          <a:solidFill>
                            <a:schemeClr val="tx1"/>
                          </a:solidFill>
                          <a:latin typeface="+mn-ea"/>
                          <a:ea typeface="+mn-ea"/>
                        </a:rPr>
                        <a:t>　　　　↓</a:t>
                      </a:r>
                      <a:endParaRPr kumimoji="1" lang="en-US" altLang="ja-JP" sz="1200" dirty="0" smtClean="0">
                        <a:solidFill>
                          <a:schemeClr val="tx1"/>
                        </a:solidFill>
                        <a:latin typeface="+mn-ea"/>
                        <a:ea typeface="+mn-ea"/>
                      </a:endParaRPr>
                    </a:p>
                    <a:p>
                      <a:pPr algn="l"/>
                      <a:r>
                        <a:rPr kumimoji="1" lang="ja-JP" altLang="en-US" sz="1200" dirty="0" smtClean="0">
                          <a:solidFill>
                            <a:schemeClr val="tx1"/>
                          </a:solidFill>
                          <a:latin typeface="+mn-ea"/>
                          <a:ea typeface="+mn-ea"/>
                        </a:rPr>
                        <a:t>　２１法人（</a:t>
                      </a:r>
                      <a:r>
                        <a:rPr kumimoji="1" lang="en-US" altLang="ja-JP" sz="1200" dirty="0" smtClean="0">
                          <a:solidFill>
                            <a:schemeClr val="tx1"/>
                          </a:solidFill>
                          <a:latin typeface="+mn-ea"/>
                          <a:ea typeface="+mn-ea"/>
                        </a:rPr>
                        <a:t>2018</a:t>
                      </a:r>
                      <a:r>
                        <a:rPr kumimoji="1" lang="ja-JP" altLang="en-US" sz="1200" dirty="0" smtClean="0">
                          <a:solidFill>
                            <a:schemeClr val="tx1"/>
                          </a:solidFill>
                          <a:latin typeface="+mn-ea"/>
                          <a:ea typeface="+mn-ea"/>
                        </a:rPr>
                        <a:t>年）</a:t>
                      </a:r>
                      <a:endParaRPr kumimoji="1" lang="en-US" altLang="ja-JP" sz="1200" dirty="0" smtClean="0">
                        <a:solidFill>
                          <a:schemeClr val="tx1"/>
                        </a:solidFill>
                        <a:latin typeface="+mn-ea"/>
                        <a:ea typeface="+mn-ea"/>
                      </a:endParaRPr>
                    </a:p>
                    <a:p>
                      <a:pPr algn="l"/>
                      <a:endParaRPr kumimoji="1" lang="en-US" altLang="ja-JP" sz="1200" dirty="0" smtClean="0">
                        <a:solidFill>
                          <a:schemeClr val="tx1"/>
                        </a:solidFill>
                        <a:latin typeface="+mn-ea"/>
                        <a:ea typeface="+mn-ea"/>
                      </a:endParaRPr>
                    </a:p>
                    <a:p>
                      <a:pPr algn="l"/>
                      <a:endParaRPr kumimoji="1" lang="en-US" altLang="ja-JP" sz="12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a:t>
                      </a:r>
                      <a:r>
                        <a:rPr lang="ja-JP" altLang="en-US" sz="1200" dirty="0" smtClean="0">
                          <a:solidFill>
                            <a:schemeClr val="tx1"/>
                          </a:solidFill>
                          <a:latin typeface="+mn-ea"/>
                          <a:ea typeface="+mn-ea"/>
                        </a:rPr>
                        <a:t>府関係者が就任する必要がある役員ポスト数の削減　</a:t>
                      </a:r>
                      <a:endParaRPr lang="en-US" altLang="ja-JP" sz="12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n-ea"/>
                          <a:ea typeface="+mn-ea"/>
                        </a:rPr>
                        <a:t>　５９（</a:t>
                      </a:r>
                      <a:r>
                        <a:rPr lang="en-US" altLang="ja-JP" sz="1200" dirty="0" smtClean="0">
                          <a:solidFill>
                            <a:schemeClr val="tx1"/>
                          </a:solidFill>
                          <a:latin typeface="+mn-ea"/>
                          <a:ea typeface="+mn-ea"/>
                        </a:rPr>
                        <a:t>2009</a:t>
                      </a:r>
                      <a:r>
                        <a:rPr lang="ja-JP" altLang="en-US" sz="1200" dirty="0" smtClean="0">
                          <a:solidFill>
                            <a:schemeClr val="tx1"/>
                          </a:solidFill>
                          <a:latin typeface="+mn-ea"/>
                          <a:ea typeface="+mn-ea"/>
                        </a:rPr>
                        <a:t>年）</a:t>
                      </a:r>
                      <a:endParaRPr lang="en-US" altLang="ja-JP" sz="1200" b="0" u="non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mn-ea"/>
                          <a:ea typeface="+mn-ea"/>
                        </a:rPr>
                        <a:t>　　　　↓</a:t>
                      </a:r>
                      <a:endParaRPr lang="en-US" altLang="ja-JP" sz="1200" b="0" u="non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mn-ea"/>
                          <a:ea typeface="+mn-ea"/>
                        </a:rPr>
                        <a:t>　２５（</a:t>
                      </a:r>
                      <a:r>
                        <a:rPr lang="en-US" altLang="ja-JP" sz="1200" b="0" u="none" dirty="0" smtClean="0">
                          <a:solidFill>
                            <a:schemeClr val="tx1"/>
                          </a:solidFill>
                          <a:latin typeface="+mn-ea"/>
                          <a:ea typeface="+mn-ea"/>
                        </a:rPr>
                        <a:t>2013</a:t>
                      </a:r>
                      <a:r>
                        <a:rPr lang="ja-JP" altLang="en-US" sz="1200" b="0" u="none" dirty="0" smtClean="0">
                          <a:solidFill>
                            <a:schemeClr val="tx1"/>
                          </a:solidFill>
                          <a:latin typeface="+mn-ea"/>
                          <a:ea typeface="+mn-ea"/>
                        </a:rPr>
                        <a:t>年）</a:t>
                      </a:r>
                      <a:endParaRPr lang="en-US" altLang="ja-JP" sz="1200" b="0" u="non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mn-ea"/>
                          <a:ea typeface="+mn-ea"/>
                        </a:rPr>
                        <a:t>　       ↓</a:t>
                      </a:r>
                      <a:endParaRPr lang="en-US" altLang="ja-JP" sz="1200" b="0" u="non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mn-ea"/>
                          <a:ea typeface="+mn-ea"/>
                        </a:rPr>
                        <a:t>　２３（</a:t>
                      </a:r>
                      <a:r>
                        <a:rPr lang="en-US" altLang="ja-JP" sz="1200" b="0" u="none" dirty="0" smtClean="0">
                          <a:solidFill>
                            <a:schemeClr val="tx1"/>
                          </a:solidFill>
                          <a:latin typeface="+mn-ea"/>
                          <a:ea typeface="+mn-ea"/>
                        </a:rPr>
                        <a:t>2018</a:t>
                      </a:r>
                      <a:r>
                        <a:rPr lang="ja-JP" altLang="en-US" sz="1200" b="0" u="none" dirty="0" smtClean="0">
                          <a:solidFill>
                            <a:schemeClr val="tx1"/>
                          </a:solidFill>
                          <a:latin typeface="+mn-ea"/>
                          <a:ea typeface="+mn-ea"/>
                        </a:rPr>
                        <a:t>年）</a:t>
                      </a:r>
                      <a:endParaRPr lang="en-US" altLang="ja-JP" sz="1200" b="0" u="non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u="non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sng" dirty="0" smtClean="0">
                        <a:solidFill>
                          <a:schemeClr val="tx1"/>
                        </a:solidFill>
                        <a:latin typeface="+mn-ea"/>
                        <a:ea typeface="+mn-ea"/>
                      </a:endParaRPr>
                    </a:p>
                    <a:p>
                      <a:r>
                        <a:rPr kumimoji="1" lang="ja-JP" altLang="en-US" sz="1200" b="0" u="none" dirty="0" smtClean="0">
                          <a:solidFill>
                            <a:schemeClr val="tx1"/>
                          </a:solidFill>
                          <a:latin typeface="+mn-ea"/>
                          <a:ea typeface="+mn-ea"/>
                        </a:rPr>
                        <a:t>・</a:t>
                      </a:r>
                      <a:r>
                        <a:rPr lang="ja-JP" altLang="en-US" sz="1200" b="0" dirty="0" smtClean="0">
                          <a:solidFill>
                            <a:schemeClr val="tx1"/>
                          </a:solidFill>
                          <a:latin typeface="+mn-ea"/>
                          <a:ea typeface="+mn-ea"/>
                        </a:rPr>
                        <a:t>派遣職員引き上げ　　</a:t>
                      </a:r>
                      <a:endParaRPr lang="en-US" altLang="ja-JP" sz="1200" b="0" dirty="0" smtClean="0">
                        <a:solidFill>
                          <a:schemeClr val="tx1"/>
                        </a:solidFill>
                        <a:latin typeface="+mn-ea"/>
                        <a:ea typeface="+mn-ea"/>
                      </a:endParaRPr>
                    </a:p>
                    <a:p>
                      <a:r>
                        <a:rPr lang="ja-JP" altLang="en-US" sz="1200" b="0" dirty="0" smtClean="0">
                          <a:solidFill>
                            <a:schemeClr val="tx1"/>
                          </a:solidFill>
                          <a:latin typeface="+mn-ea"/>
                          <a:ea typeface="+mn-ea"/>
                        </a:rPr>
                        <a:t>　（指定出資法人）</a:t>
                      </a:r>
                      <a:endParaRPr lang="en-US" altLang="ja-JP" sz="1200" b="0" dirty="0" smtClean="0">
                        <a:solidFill>
                          <a:schemeClr val="tx1"/>
                        </a:solidFill>
                        <a:latin typeface="+mn-ea"/>
                        <a:ea typeface="+mn-ea"/>
                      </a:endParaRPr>
                    </a:p>
                    <a:p>
                      <a:r>
                        <a:rPr lang="ja-JP" altLang="en-US" sz="1200" b="0" u="none" dirty="0" smtClean="0">
                          <a:solidFill>
                            <a:schemeClr val="tx1"/>
                          </a:solidFill>
                          <a:latin typeface="+mn-ea"/>
                          <a:ea typeface="+mn-ea"/>
                        </a:rPr>
                        <a:t>　４１法人５７２人　　　　</a:t>
                      </a:r>
                      <a:endParaRPr lang="en-US" altLang="ja-JP" sz="1200" b="0" u="none" dirty="0" smtClean="0">
                        <a:solidFill>
                          <a:schemeClr val="tx1"/>
                        </a:solidFill>
                        <a:latin typeface="+mn-ea"/>
                        <a:ea typeface="+mn-ea"/>
                      </a:endParaRPr>
                    </a:p>
                    <a:p>
                      <a:r>
                        <a:rPr lang="ja-JP" altLang="en-US" sz="1200" b="0" u="none" dirty="0" smtClean="0">
                          <a:solidFill>
                            <a:schemeClr val="tx1"/>
                          </a:solidFill>
                          <a:latin typeface="+mn-ea"/>
                          <a:ea typeface="+mn-ea"/>
                        </a:rPr>
                        <a:t>　　　　　　（</a:t>
                      </a:r>
                      <a:r>
                        <a:rPr lang="en-US" altLang="ja-JP" sz="1200" b="0" u="none" dirty="0" smtClean="0">
                          <a:solidFill>
                            <a:schemeClr val="tx1"/>
                          </a:solidFill>
                          <a:latin typeface="+mn-ea"/>
                          <a:ea typeface="+mn-ea"/>
                        </a:rPr>
                        <a:t>2008</a:t>
                      </a:r>
                      <a:r>
                        <a:rPr lang="ja-JP" altLang="en-US" sz="1200" b="0" u="none" dirty="0" smtClean="0">
                          <a:solidFill>
                            <a:schemeClr val="tx1"/>
                          </a:solidFill>
                          <a:latin typeface="+mn-ea"/>
                          <a:ea typeface="+mn-ea"/>
                        </a:rPr>
                        <a:t>年）</a:t>
                      </a:r>
                      <a:endParaRPr lang="en-US" altLang="ja-JP" sz="1200" b="0" u="none" dirty="0" smtClean="0">
                        <a:solidFill>
                          <a:schemeClr val="tx1"/>
                        </a:solidFill>
                        <a:latin typeface="+mn-ea"/>
                        <a:ea typeface="+mn-ea"/>
                      </a:endParaRPr>
                    </a:p>
                    <a:p>
                      <a:r>
                        <a:rPr lang="ja-JP" altLang="en-US" sz="1200" b="0" u="none" dirty="0" smtClean="0">
                          <a:solidFill>
                            <a:schemeClr val="tx1"/>
                          </a:solidFill>
                          <a:latin typeface="+mn-ea"/>
                          <a:ea typeface="+mn-ea"/>
                        </a:rPr>
                        <a:t>　１７法人８５人　　</a:t>
                      </a:r>
                      <a:endParaRPr lang="en-US" altLang="ja-JP" sz="1200" b="0" u="none" dirty="0" smtClean="0">
                        <a:solidFill>
                          <a:schemeClr val="tx1"/>
                        </a:solidFill>
                        <a:latin typeface="+mn-ea"/>
                        <a:ea typeface="+mn-ea"/>
                      </a:endParaRPr>
                    </a:p>
                    <a:p>
                      <a:r>
                        <a:rPr lang="ja-JP" altLang="en-US" sz="1200" b="0" u="none" dirty="0" smtClean="0">
                          <a:solidFill>
                            <a:schemeClr val="tx1"/>
                          </a:solidFill>
                          <a:latin typeface="+mn-ea"/>
                          <a:ea typeface="+mn-ea"/>
                        </a:rPr>
                        <a:t>　　　　　　（</a:t>
                      </a:r>
                      <a:r>
                        <a:rPr lang="en-US" altLang="ja-JP" sz="1200" b="0" u="none" dirty="0" smtClean="0">
                          <a:solidFill>
                            <a:schemeClr val="tx1"/>
                          </a:solidFill>
                          <a:latin typeface="+mn-ea"/>
                          <a:ea typeface="+mn-ea"/>
                        </a:rPr>
                        <a:t>2013</a:t>
                      </a:r>
                      <a:r>
                        <a:rPr lang="ja-JP" altLang="en-US" sz="1200" b="0" u="none" dirty="0" smtClean="0">
                          <a:solidFill>
                            <a:schemeClr val="tx1"/>
                          </a:solidFill>
                          <a:latin typeface="+mn-ea"/>
                          <a:ea typeface="+mn-ea"/>
                        </a:rPr>
                        <a:t>年）</a:t>
                      </a:r>
                      <a:endParaRPr lang="en-US" altLang="ja-JP" sz="1200" b="0" u="none" dirty="0" smtClean="0">
                        <a:solidFill>
                          <a:schemeClr val="tx1"/>
                        </a:solidFill>
                        <a:latin typeface="+mn-ea"/>
                        <a:ea typeface="+mn-ea"/>
                      </a:endParaRPr>
                    </a:p>
                    <a:p>
                      <a:r>
                        <a:rPr lang="ja-JP" altLang="en-US" sz="1200" b="0" u="none" dirty="0" smtClean="0">
                          <a:solidFill>
                            <a:schemeClr val="tx1"/>
                          </a:solidFill>
                          <a:latin typeface="+mn-ea"/>
                          <a:ea typeface="+mn-ea"/>
                        </a:rPr>
                        <a:t>  １５法人９６人　　</a:t>
                      </a:r>
                      <a:endParaRPr lang="en-US" altLang="ja-JP" sz="1200" b="0" u="none" dirty="0" smtClean="0">
                        <a:solidFill>
                          <a:schemeClr val="tx1"/>
                        </a:solidFill>
                        <a:latin typeface="+mn-ea"/>
                        <a:ea typeface="+mn-ea"/>
                      </a:endParaRPr>
                    </a:p>
                    <a:p>
                      <a:r>
                        <a:rPr lang="ja-JP" altLang="en-US" sz="1200" b="0" u="none" dirty="0" smtClean="0">
                          <a:solidFill>
                            <a:schemeClr val="tx1"/>
                          </a:solidFill>
                          <a:latin typeface="+mn-ea"/>
                          <a:ea typeface="+mn-ea"/>
                        </a:rPr>
                        <a:t>　　　　　　（</a:t>
                      </a:r>
                      <a:r>
                        <a:rPr lang="en-US" altLang="ja-JP" sz="1200" b="0" u="none" dirty="0" smtClean="0">
                          <a:solidFill>
                            <a:schemeClr val="tx1"/>
                          </a:solidFill>
                          <a:latin typeface="+mn-ea"/>
                          <a:ea typeface="+mn-ea"/>
                        </a:rPr>
                        <a:t>2018</a:t>
                      </a:r>
                      <a:r>
                        <a:rPr lang="ja-JP" altLang="en-US" sz="1200" b="0" u="none" dirty="0" smtClean="0">
                          <a:solidFill>
                            <a:schemeClr val="tx1"/>
                          </a:solidFill>
                          <a:latin typeface="+mn-ea"/>
                          <a:ea typeface="+mn-ea"/>
                        </a:rPr>
                        <a:t>年）</a:t>
                      </a:r>
                      <a:endParaRPr lang="en-US" altLang="ja-JP" sz="1200" b="0" u="none" dirty="0" smtClean="0">
                        <a:solidFill>
                          <a:schemeClr val="tx1"/>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0" y="0"/>
            <a:ext cx="9144000" cy="338554"/>
          </a:xfrm>
          <a:prstGeom prst="rect">
            <a:avLst/>
          </a:prstGeom>
          <a:noFill/>
        </p:spPr>
        <p:txBody>
          <a:bodyPr wrap="square" rtlCol="0">
            <a:spAutoFit/>
          </a:bodyPr>
          <a:lstStyle/>
          <a:p>
            <a:r>
              <a:rPr lang="ja-JP" altLang="en-US" sz="1600" u="sng" dirty="0" smtClean="0"/>
              <a:t>出資法人等の改革</a:t>
            </a:r>
            <a:endParaRPr kumimoji="1" lang="en-US" altLang="ja-JP" sz="1600" u="sng" dirty="0" smtClean="0"/>
          </a:p>
        </p:txBody>
      </p:sp>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（３</a:t>
            </a:r>
            <a:r>
              <a:rPr lang="ja-JP" altLang="en-US" sz="1400" u="sng" dirty="0"/>
              <a:t>７</a:t>
            </a:r>
            <a:r>
              <a:rPr lang="ja-JP" altLang="en-US" sz="1400" u="sng" dirty="0" smtClean="0"/>
              <a:t>）</a:t>
            </a:r>
            <a:endParaRPr lang="en-US" altLang="ja-JP" sz="14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177</a:t>
            </a:fld>
            <a:endParaRPr kumimoji="1" lang="ja-JP" altLang="en-US"/>
          </a:p>
        </p:txBody>
      </p:sp>
    </p:spTree>
    <p:extLst>
      <p:ext uri="{BB962C8B-B14F-4D97-AF65-F5344CB8AC3E}">
        <p14:creationId xmlns:p14="http://schemas.microsoft.com/office/powerpoint/2010/main" val="76035612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8460432" cy="338554"/>
          </a:xfrm>
          <a:prstGeom prst="rect">
            <a:avLst/>
          </a:prstGeom>
          <a:noFill/>
        </p:spPr>
        <p:txBody>
          <a:bodyPr wrap="square" rtlCol="0">
            <a:spAutoFit/>
          </a:bodyPr>
          <a:lstStyle/>
          <a:p>
            <a:r>
              <a:rPr kumimoji="1" lang="ja-JP" altLang="en-US" sz="1600" u="sng" dirty="0" smtClean="0"/>
              <a:t>徹底したプロセスの見える化、仕事の内容にも踏み込んだ透明化（オープン府庁）</a:t>
            </a:r>
            <a:endParaRPr kumimoji="1" lang="en-US" altLang="ja-JP" sz="1600" u="sng" dirty="0" smtClean="0"/>
          </a:p>
        </p:txBody>
      </p:sp>
      <p:sp>
        <p:nvSpPr>
          <p:cNvPr id="5" name="テキスト ボックス 4"/>
          <p:cNvSpPr txBox="1"/>
          <p:nvPr/>
        </p:nvSpPr>
        <p:spPr>
          <a:xfrm>
            <a:off x="0" y="476672"/>
            <a:ext cx="2411760" cy="5693866"/>
          </a:xfrm>
          <a:prstGeom prst="rect">
            <a:avLst/>
          </a:prstGeom>
          <a:noFill/>
        </p:spPr>
        <p:txBody>
          <a:bodyPr wrap="square" rtlCol="0">
            <a:spAutoFit/>
          </a:bodyPr>
          <a:lstStyle/>
          <a:p>
            <a:r>
              <a:rPr kumimoji="1" lang="ja-JP" altLang="en-US" sz="1400" dirty="0" smtClean="0"/>
              <a:t>①分野：府政運営</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smtClean="0"/>
              <a:t>　</a:t>
            </a:r>
            <a:r>
              <a:rPr lang="ja-JP" altLang="en-US" sz="1400"/>
              <a:t>☑</a:t>
            </a:r>
            <a:r>
              <a:rPr lang="ja-JP" altLang="en-US" sz="1400" dirty="0" smtClean="0"/>
              <a:t>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府民文化部</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a:t>2008</a:t>
            </a:r>
            <a:r>
              <a:rPr lang="ja-JP" altLang="en-US" sz="1400" dirty="0" smtClean="0"/>
              <a:t>年</a:t>
            </a:r>
            <a:endParaRPr lang="en-US" altLang="ja-JP" sz="1400" dirty="0" smtClean="0"/>
          </a:p>
          <a:p>
            <a:r>
              <a:rPr kumimoji="1" lang="ja-JP" altLang="en-US" sz="1400" dirty="0"/>
              <a:t>　</a:t>
            </a:r>
            <a:r>
              <a:rPr kumimoji="1" lang="ja-JP" altLang="en-US" sz="1400" dirty="0" smtClean="0"/>
              <a:t>　予算編成過程の公表開始</a:t>
            </a:r>
            <a:endParaRPr kumimoji="1" lang="en-US" altLang="ja-JP" sz="1400" dirty="0" smtClean="0"/>
          </a:p>
          <a:p>
            <a:r>
              <a:rPr lang="ja-JP" altLang="en-US" sz="1400" dirty="0" smtClean="0"/>
              <a:t>　　</a:t>
            </a:r>
            <a:r>
              <a:rPr lang="en-US" altLang="ja-JP" sz="1400" dirty="0" smtClean="0"/>
              <a:t>2010</a:t>
            </a:r>
            <a:r>
              <a:rPr lang="ja-JP" altLang="en-US" sz="1400" dirty="0" smtClean="0"/>
              <a:t>年</a:t>
            </a:r>
            <a:endParaRPr lang="en-US" altLang="ja-JP" sz="1400" dirty="0" smtClean="0"/>
          </a:p>
          <a:p>
            <a:r>
              <a:rPr lang="ja-JP" altLang="en-US" sz="1400" dirty="0"/>
              <a:t>　</a:t>
            </a:r>
            <a:r>
              <a:rPr lang="ja-JP" altLang="en-US" sz="1400" dirty="0" smtClean="0"/>
              <a:t>　府民の声の見える化開始</a:t>
            </a:r>
            <a:endParaRPr lang="en-US" altLang="ja-JP" sz="1400" dirty="0" smtClean="0"/>
          </a:p>
          <a:p>
            <a:r>
              <a:rPr lang="ja-JP" altLang="en-US" sz="1400" dirty="0"/>
              <a:t>　</a:t>
            </a:r>
            <a:r>
              <a:rPr lang="ja-JP" altLang="en-US" sz="1400" dirty="0" smtClean="0"/>
              <a:t>　</a:t>
            </a:r>
            <a:r>
              <a:rPr lang="en-US" altLang="ja-JP" sz="1400" dirty="0" smtClean="0"/>
              <a:t>2011</a:t>
            </a:r>
            <a:r>
              <a:rPr lang="ja-JP" altLang="en-US" sz="1400" dirty="0" smtClean="0"/>
              <a:t>年</a:t>
            </a:r>
            <a:endParaRPr lang="en-US" altLang="ja-JP" sz="1400" dirty="0" smtClean="0"/>
          </a:p>
          <a:p>
            <a:r>
              <a:rPr kumimoji="1" lang="ja-JP" altLang="en-US" sz="1400" dirty="0"/>
              <a:t>　</a:t>
            </a:r>
            <a:r>
              <a:rPr kumimoji="1" lang="ja-JP" altLang="en-US" sz="1400" dirty="0" smtClean="0"/>
              <a:t>　</a:t>
            </a:r>
            <a:r>
              <a:rPr lang="ja-JP" altLang="en-US" sz="1400" dirty="0" smtClean="0"/>
              <a:t>施策</a:t>
            </a:r>
            <a:r>
              <a:rPr kumimoji="1" lang="ja-JP" altLang="en-US" sz="1400" dirty="0" smtClean="0"/>
              <a:t>プロセスの見える化</a:t>
            </a:r>
            <a:endParaRPr kumimoji="1" lang="en-US" altLang="ja-JP" sz="1400" dirty="0" smtClean="0"/>
          </a:p>
          <a:p>
            <a:r>
              <a:rPr lang="ja-JP" altLang="en-US" sz="1400" dirty="0"/>
              <a:t>　　</a:t>
            </a:r>
            <a:r>
              <a:rPr kumimoji="1" lang="ja-JP" altLang="en-US" sz="1400" dirty="0" smtClean="0"/>
              <a:t>開始</a:t>
            </a:r>
            <a:endParaRPr kumimoji="1" lang="en-US" altLang="ja-JP" sz="1400" dirty="0" smtClean="0"/>
          </a:p>
          <a:p>
            <a:r>
              <a:rPr lang="ja-JP" altLang="en-US" sz="1400" dirty="0"/>
              <a:t>　</a:t>
            </a:r>
            <a:r>
              <a:rPr lang="ja-JP" altLang="en-US" sz="1400" dirty="0" smtClean="0"/>
              <a:t>　公金支出情報公表開始</a:t>
            </a:r>
            <a:endParaRPr lang="en-US" altLang="ja-JP" sz="1400" dirty="0" smtClean="0"/>
          </a:p>
          <a:p>
            <a:endParaRPr kumimoji="1" lang="ja-JP" altLang="en-US" sz="1400" dirty="0"/>
          </a:p>
        </p:txBody>
      </p:sp>
      <p:graphicFrame>
        <p:nvGraphicFramePr>
          <p:cNvPr id="6" name="表 5"/>
          <p:cNvGraphicFramePr>
            <a:graphicFrameLocks noGrp="1"/>
          </p:cNvGraphicFramePr>
          <p:nvPr>
            <p:extLst/>
          </p:nvPr>
        </p:nvGraphicFramePr>
        <p:xfrm>
          <a:off x="2411760" y="476672"/>
          <a:ext cx="6606558" cy="6339840"/>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marL="85725" indent="-85725" algn="l"/>
                      <a:r>
                        <a:rPr kumimoji="1" lang="ja-JP" altLang="en-US" sz="1200" kern="1200" dirty="0" smtClean="0">
                          <a:solidFill>
                            <a:schemeClr val="dk1"/>
                          </a:solidFill>
                          <a:effectLst/>
                          <a:latin typeface="+mn-lt"/>
                          <a:ea typeface="+mn-ea"/>
                          <a:cs typeface="+mn-cs"/>
                        </a:rPr>
                        <a:t>・</a:t>
                      </a:r>
                      <a:r>
                        <a:rPr kumimoji="1" lang="ja-JP" altLang="ja-JP" sz="1200" kern="1200" dirty="0" smtClean="0">
                          <a:solidFill>
                            <a:schemeClr val="dk1"/>
                          </a:solidFill>
                          <a:effectLst/>
                          <a:latin typeface="+mn-lt"/>
                          <a:ea typeface="+mn-ea"/>
                          <a:cs typeface="+mn-cs"/>
                        </a:rPr>
                        <a:t>従来から、会議の公開や知事に関する情報をはじめ府政情報の公開に努めてきたが、一層府政の透明性を高め、府民の求める情報をわかりやすく公開していくため、「施策プロセスの見える化」などの「オープン府庁」の取り組みを推進していくこととなった。</a:t>
                      </a:r>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5725" indent="-85725" algn="l"/>
                      <a:r>
                        <a:rPr kumimoji="1" lang="ja-JP" altLang="en-US" sz="1200" kern="1200" dirty="0" smtClean="0">
                          <a:solidFill>
                            <a:schemeClr val="dk1"/>
                          </a:solidFill>
                          <a:effectLst/>
                          <a:latin typeface="+mn-lt"/>
                          <a:ea typeface="+mn-ea"/>
                          <a:cs typeface="+mn-cs"/>
                        </a:rPr>
                        <a:t>・</a:t>
                      </a:r>
                      <a:r>
                        <a:rPr kumimoji="1" lang="ja-JP" altLang="ja-JP" sz="1200" kern="1200" dirty="0" smtClean="0">
                          <a:solidFill>
                            <a:schemeClr val="dk1"/>
                          </a:solidFill>
                          <a:effectLst/>
                          <a:latin typeface="+mn-lt"/>
                          <a:ea typeface="+mn-ea"/>
                          <a:cs typeface="+mn-cs"/>
                        </a:rPr>
                        <a:t>府政の透明性をより高め、ガバナンスの向上を図る。</a:t>
                      </a:r>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ja-JP" sz="1200" kern="1200" dirty="0" smtClean="0">
                          <a:solidFill>
                            <a:schemeClr val="dk1"/>
                          </a:solidFill>
                          <a:effectLst/>
                          <a:latin typeface="+mn-lt"/>
                          <a:ea typeface="+mn-ea"/>
                          <a:cs typeface="+mn-cs"/>
                        </a:rPr>
                        <a:t>・府民の関心が高い事</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項の意思形成プロセ</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ス情報をホームページ</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で公表。</a:t>
                      </a:r>
                      <a:endParaRPr kumimoji="1" lang="en-US" altLang="ja-JP" sz="1200" kern="1200" dirty="0" smtClean="0">
                        <a:solidFill>
                          <a:schemeClr val="dk1"/>
                        </a:solidFill>
                        <a:effectLst/>
                        <a:latin typeface="+mn-lt"/>
                        <a:ea typeface="+mn-ea"/>
                        <a:cs typeface="+mn-cs"/>
                      </a:endParaRPr>
                    </a:p>
                    <a:p>
                      <a:endParaRPr kumimoji="1" lang="ja-JP" altLang="ja-JP" sz="1200" kern="1200" dirty="0" smtClean="0">
                        <a:solidFill>
                          <a:schemeClr val="dk1"/>
                        </a:solidFill>
                        <a:effectLst/>
                        <a:latin typeface="+mn-lt"/>
                        <a:ea typeface="+mn-ea"/>
                        <a:cs typeface="+mn-cs"/>
                      </a:endParaRPr>
                    </a:p>
                    <a:p>
                      <a:r>
                        <a:rPr kumimoji="1" lang="ja-JP" altLang="ja-JP" sz="1200" kern="1200" dirty="0" smtClean="0">
                          <a:solidFill>
                            <a:schemeClr val="dk1"/>
                          </a:solidFill>
                          <a:effectLst/>
                          <a:latin typeface="+mn-lt"/>
                          <a:ea typeface="+mn-ea"/>
                          <a:cs typeface="+mn-cs"/>
                        </a:rPr>
                        <a:t>・予算の編成から執行</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に至るまで、予算編成</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過程及び公金支出情</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報としてホームページ</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で公表</a:t>
                      </a:r>
                    </a:p>
                    <a:p>
                      <a:endParaRPr kumimoji="1" lang="en-US" altLang="ja-JP" sz="1200" kern="1200" dirty="0" smtClean="0">
                        <a:solidFill>
                          <a:schemeClr val="dk1"/>
                        </a:solidFill>
                        <a:effectLst/>
                        <a:latin typeface="+mn-lt"/>
                        <a:ea typeface="+mn-ea"/>
                        <a:cs typeface="+mn-cs"/>
                      </a:endParaRPr>
                    </a:p>
                    <a:p>
                      <a:r>
                        <a:rPr kumimoji="1" lang="ja-JP" altLang="ja-JP" sz="1200" kern="1200" dirty="0" smtClean="0">
                          <a:solidFill>
                            <a:schemeClr val="dk1"/>
                          </a:solidFill>
                          <a:effectLst/>
                          <a:latin typeface="+mn-lt"/>
                          <a:ea typeface="+mn-ea"/>
                          <a:cs typeface="+mn-cs"/>
                        </a:rPr>
                        <a:t>・府民からの声を業務</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改善や施策に活かし</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ていくことを目的に、府</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民の声システムを運用</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し、回答した府民の声</a:t>
                      </a:r>
                      <a:endParaRPr kumimoji="1" lang="en-US" altLang="ja-JP" sz="1200" kern="1200" dirty="0" smtClean="0">
                        <a:solidFill>
                          <a:schemeClr val="dk1"/>
                        </a:solidFill>
                        <a:effectLst/>
                        <a:latin typeface="+mn-lt"/>
                        <a:ea typeface="+mn-ea"/>
                        <a:cs typeface="+mn-cs"/>
                      </a:endParaRPr>
                    </a:p>
                    <a:p>
                      <a:r>
                        <a:rPr kumimoji="1" lang="en-US" altLang="ja-JP"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をホームページで公表</a:t>
                      </a:r>
                    </a:p>
                    <a:p>
                      <a:pPr algn="l"/>
                      <a:endParaRPr kumimoji="1" lang="ja-JP" altLang="en-US" sz="105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mn-lt"/>
                          <a:ea typeface="+mn-ea"/>
                          <a:cs typeface="+mn-cs"/>
                        </a:rPr>
                        <a:t>・</a:t>
                      </a:r>
                      <a:r>
                        <a:rPr kumimoji="1" lang="ja-JP" altLang="ja-JP" sz="1200" kern="1200" dirty="0" smtClean="0">
                          <a:solidFill>
                            <a:schemeClr val="dk1"/>
                          </a:solidFill>
                          <a:effectLst/>
                          <a:latin typeface="+mn-lt"/>
                          <a:ea typeface="+mn-ea"/>
                          <a:cs typeface="+mn-cs"/>
                        </a:rPr>
                        <a:t>全国初の取組みである「施策プロセスの見える化」などにより、府民が知りたい情報を分かりやすく迅速に公表することで、全国トップクラスの透明性を実現</a:t>
                      </a:r>
                    </a:p>
                    <a:p>
                      <a:pPr algn="l"/>
                      <a:endParaRPr kumimoji="1" lang="en-US" altLang="ja-JP" sz="1000" dirty="0" smtClean="0">
                        <a:solidFill>
                          <a:srgbClr val="FF0000"/>
                        </a:solidFill>
                      </a:endParaRPr>
                    </a:p>
                    <a:p>
                      <a:pPr algn="l"/>
                      <a:r>
                        <a:rPr kumimoji="1" lang="ja-JP" altLang="en-US" sz="1000" dirty="0" smtClean="0">
                          <a:solidFill>
                            <a:srgbClr val="0070C0"/>
                          </a:solidFill>
                        </a:rPr>
                        <a:t>（</a:t>
                      </a:r>
                      <a:r>
                        <a:rPr kumimoji="1" lang="ja-JP" altLang="en-US" sz="1000" dirty="0" smtClean="0">
                          <a:solidFill>
                            <a:schemeClr val="tx1"/>
                          </a:solidFill>
                        </a:rPr>
                        <a:t>公表実績）</a:t>
                      </a:r>
                      <a:endParaRPr kumimoji="1" lang="en-US" altLang="ja-JP" sz="1000" dirty="0" smtClean="0">
                        <a:solidFill>
                          <a:schemeClr val="tx1"/>
                        </a:solidFill>
                      </a:endParaRPr>
                    </a:p>
                    <a:p>
                      <a:pPr algn="l"/>
                      <a:r>
                        <a:rPr kumimoji="1" lang="en-US" altLang="ja-JP" sz="1000" dirty="0" smtClean="0">
                          <a:solidFill>
                            <a:schemeClr val="tx1"/>
                          </a:solidFill>
                        </a:rPr>
                        <a:t>‐『</a:t>
                      </a:r>
                      <a:r>
                        <a:rPr kumimoji="1" lang="ja-JP" altLang="en-US" sz="1000" dirty="0" smtClean="0">
                          <a:solidFill>
                            <a:schemeClr val="tx1"/>
                          </a:solidFill>
                        </a:rPr>
                        <a:t>予算編成過程の公表</a:t>
                      </a:r>
                      <a:r>
                        <a:rPr kumimoji="1" lang="en-US" altLang="ja-JP" sz="1000" dirty="0" smtClean="0">
                          <a:solidFill>
                            <a:schemeClr val="tx1"/>
                          </a:solidFill>
                        </a:rPr>
                        <a:t>』</a:t>
                      </a:r>
                      <a:r>
                        <a:rPr kumimoji="1" lang="ja-JP" altLang="en-US" sz="1000" dirty="0" smtClean="0">
                          <a:solidFill>
                            <a:schemeClr val="tx1"/>
                          </a:solidFill>
                        </a:rPr>
                        <a:t>　</a:t>
                      </a:r>
                      <a:endParaRPr kumimoji="1" lang="en-US" altLang="ja-JP" sz="1000" dirty="0" smtClean="0">
                        <a:solidFill>
                          <a:schemeClr val="tx1"/>
                        </a:solidFill>
                      </a:endParaRPr>
                    </a:p>
                    <a:p>
                      <a:pPr algn="l"/>
                      <a:r>
                        <a:rPr kumimoji="1" lang="ja-JP" altLang="en-US" sz="1000" dirty="0" smtClean="0">
                          <a:solidFill>
                            <a:schemeClr val="tx1"/>
                          </a:solidFill>
                        </a:rPr>
                        <a:t>～公表延べ事業数</a:t>
                      </a:r>
                      <a:endParaRPr kumimoji="1" lang="en-US" altLang="ja-JP" sz="1000" dirty="0" smtClean="0">
                        <a:solidFill>
                          <a:schemeClr val="tx1"/>
                        </a:solidFill>
                      </a:endParaRPr>
                    </a:p>
                    <a:p>
                      <a:pPr algn="l"/>
                      <a:r>
                        <a:rPr kumimoji="1" lang="ja-JP" altLang="en-US" sz="1000" dirty="0" smtClean="0">
                          <a:solidFill>
                            <a:schemeClr val="tx1"/>
                          </a:solidFill>
                        </a:rPr>
                        <a:t>　・</a:t>
                      </a:r>
                      <a:r>
                        <a:rPr kumimoji="1" lang="en-US" altLang="ja-JP" sz="1000" dirty="0" smtClean="0">
                          <a:solidFill>
                            <a:schemeClr val="tx1"/>
                          </a:solidFill>
                        </a:rPr>
                        <a:t>2014</a:t>
                      </a:r>
                      <a:r>
                        <a:rPr kumimoji="1" lang="ja-JP" altLang="en-US" sz="1000" dirty="0" smtClean="0">
                          <a:solidFill>
                            <a:schemeClr val="tx1"/>
                          </a:solidFill>
                        </a:rPr>
                        <a:t>年度：　</a:t>
                      </a:r>
                      <a:r>
                        <a:rPr kumimoji="1" lang="en-US" altLang="ja-JP" sz="1000" dirty="0" smtClean="0">
                          <a:solidFill>
                            <a:schemeClr val="tx1"/>
                          </a:solidFill>
                        </a:rPr>
                        <a:t>3,761</a:t>
                      </a:r>
                      <a:r>
                        <a:rPr kumimoji="1" lang="ja-JP" altLang="en-US" sz="1000" dirty="0" smtClean="0">
                          <a:solidFill>
                            <a:schemeClr val="tx1"/>
                          </a:solidFill>
                        </a:rPr>
                        <a:t>事業</a:t>
                      </a:r>
                      <a:endParaRPr kumimoji="1" lang="en-US" altLang="ja-JP" sz="1000" dirty="0" smtClean="0">
                        <a:solidFill>
                          <a:schemeClr val="tx1"/>
                        </a:solidFill>
                      </a:endParaRPr>
                    </a:p>
                    <a:p>
                      <a:pPr algn="l"/>
                      <a:r>
                        <a:rPr kumimoji="1" lang="ja-JP" altLang="en-US" sz="1000" dirty="0" smtClean="0">
                          <a:solidFill>
                            <a:schemeClr val="tx1"/>
                          </a:solidFill>
                        </a:rPr>
                        <a:t>　・</a:t>
                      </a:r>
                      <a:r>
                        <a:rPr kumimoji="1" lang="en-US" altLang="ja-JP" sz="1000" dirty="0" smtClean="0">
                          <a:solidFill>
                            <a:schemeClr val="tx1"/>
                          </a:solidFill>
                        </a:rPr>
                        <a:t>2015</a:t>
                      </a:r>
                      <a:r>
                        <a:rPr kumimoji="1" lang="ja-JP" altLang="en-US" sz="1000" dirty="0" smtClean="0">
                          <a:solidFill>
                            <a:schemeClr val="tx1"/>
                          </a:solidFill>
                        </a:rPr>
                        <a:t>年度：　</a:t>
                      </a:r>
                      <a:r>
                        <a:rPr kumimoji="1" lang="en-US" altLang="ja-JP" sz="1000" dirty="0" smtClean="0">
                          <a:solidFill>
                            <a:schemeClr val="tx1"/>
                          </a:solidFill>
                        </a:rPr>
                        <a:t>3,515</a:t>
                      </a:r>
                      <a:r>
                        <a:rPr kumimoji="1" lang="ja-JP" altLang="en-US" sz="1000" dirty="0" smtClean="0">
                          <a:solidFill>
                            <a:schemeClr val="tx1"/>
                          </a:solidFill>
                        </a:rPr>
                        <a:t>事業</a:t>
                      </a:r>
                    </a:p>
                    <a:p>
                      <a:pPr algn="l"/>
                      <a:r>
                        <a:rPr kumimoji="1" lang="ja-JP" altLang="en-US" sz="1000" dirty="0" smtClean="0">
                          <a:solidFill>
                            <a:schemeClr val="tx1"/>
                          </a:solidFill>
                        </a:rPr>
                        <a:t>　・</a:t>
                      </a:r>
                      <a:r>
                        <a:rPr kumimoji="1" lang="en-US" altLang="ja-JP" sz="1000" dirty="0" smtClean="0">
                          <a:solidFill>
                            <a:schemeClr val="tx1"/>
                          </a:solidFill>
                        </a:rPr>
                        <a:t>2016</a:t>
                      </a:r>
                      <a:r>
                        <a:rPr kumimoji="1" lang="ja-JP" altLang="en-US" sz="1000" dirty="0" smtClean="0">
                          <a:solidFill>
                            <a:schemeClr val="tx1"/>
                          </a:solidFill>
                        </a:rPr>
                        <a:t>年度：　</a:t>
                      </a:r>
                      <a:r>
                        <a:rPr kumimoji="1" lang="en-US" altLang="ja-JP" sz="1000" dirty="0" smtClean="0">
                          <a:solidFill>
                            <a:schemeClr val="tx1"/>
                          </a:solidFill>
                        </a:rPr>
                        <a:t>3,250</a:t>
                      </a:r>
                      <a:r>
                        <a:rPr kumimoji="1" lang="ja-JP" altLang="en-US" sz="1000" dirty="0" smtClean="0">
                          <a:solidFill>
                            <a:schemeClr val="tx1"/>
                          </a:solidFill>
                        </a:rPr>
                        <a:t>事業</a:t>
                      </a:r>
                      <a:endParaRPr kumimoji="1" lang="en-US" altLang="ja-JP" sz="1000" dirty="0" smtClean="0">
                        <a:solidFill>
                          <a:schemeClr val="tx1"/>
                        </a:solidFill>
                      </a:endParaRPr>
                    </a:p>
                    <a:p>
                      <a:pPr algn="l"/>
                      <a:r>
                        <a:rPr kumimoji="1" lang="en-US" altLang="ja-JP" sz="1000" dirty="0" smtClean="0">
                          <a:solidFill>
                            <a:schemeClr val="tx1"/>
                          </a:solidFill>
                        </a:rPr>
                        <a:t>   </a:t>
                      </a:r>
                      <a:r>
                        <a:rPr kumimoji="1" lang="ja-JP" altLang="en-US" sz="1000" dirty="0" smtClean="0">
                          <a:solidFill>
                            <a:schemeClr val="tx1"/>
                          </a:solidFill>
                        </a:rPr>
                        <a:t>・</a:t>
                      </a:r>
                      <a:r>
                        <a:rPr kumimoji="1" lang="en-US" altLang="ja-JP" sz="1000" dirty="0" smtClean="0">
                          <a:solidFill>
                            <a:schemeClr val="tx1"/>
                          </a:solidFill>
                        </a:rPr>
                        <a:t>2017</a:t>
                      </a:r>
                      <a:r>
                        <a:rPr kumimoji="1" lang="ja-JP" altLang="en-US" sz="1000" dirty="0" smtClean="0">
                          <a:solidFill>
                            <a:schemeClr val="tx1"/>
                          </a:solidFill>
                        </a:rPr>
                        <a:t>年度：　</a:t>
                      </a:r>
                      <a:r>
                        <a:rPr kumimoji="1" lang="en-US" altLang="ja-JP" sz="1000" dirty="0" smtClean="0">
                          <a:solidFill>
                            <a:schemeClr val="tx1"/>
                          </a:solidFill>
                        </a:rPr>
                        <a:t>2,828</a:t>
                      </a:r>
                      <a:r>
                        <a:rPr kumimoji="1" lang="ja-JP" altLang="en-US" sz="1000" dirty="0" smtClean="0">
                          <a:solidFill>
                            <a:schemeClr val="tx1"/>
                          </a:solidFill>
                        </a:rPr>
                        <a:t>事業　</a:t>
                      </a:r>
                      <a:endParaRPr kumimoji="1" lang="en-US" altLang="ja-JP" sz="1000" dirty="0" smtClean="0">
                        <a:solidFill>
                          <a:schemeClr val="tx1"/>
                        </a:solidFill>
                      </a:endParaRPr>
                    </a:p>
                    <a:p>
                      <a:pPr algn="l"/>
                      <a:r>
                        <a:rPr kumimoji="1" lang="en-US" altLang="ja-JP" sz="1000" dirty="0" smtClean="0">
                          <a:solidFill>
                            <a:schemeClr val="tx1"/>
                          </a:solidFill>
                        </a:rPr>
                        <a:t>‐『</a:t>
                      </a:r>
                      <a:r>
                        <a:rPr kumimoji="1" lang="ja-JP" altLang="en-US" sz="1000" dirty="0" smtClean="0">
                          <a:solidFill>
                            <a:schemeClr val="tx1"/>
                          </a:solidFill>
                        </a:rPr>
                        <a:t>府民の声の見える化</a:t>
                      </a:r>
                      <a:r>
                        <a:rPr kumimoji="1" lang="en-US" altLang="ja-JP" sz="10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～頂いたご意見等に</a:t>
                      </a:r>
                      <a:endParaRPr kumimoji="1" lang="en-US" altLang="ja-JP"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回答・公表した件数</a:t>
                      </a:r>
                      <a:endParaRPr kumimoji="1" lang="en-US" altLang="ja-JP" sz="1000" dirty="0" smtClean="0">
                        <a:solidFill>
                          <a:schemeClr val="tx1"/>
                        </a:solidFill>
                      </a:endParaRPr>
                    </a:p>
                    <a:p>
                      <a:pPr algn="l"/>
                      <a:r>
                        <a:rPr kumimoji="1" lang="ja-JP" altLang="en-US" sz="1000" dirty="0" smtClean="0">
                          <a:solidFill>
                            <a:schemeClr val="tx1"/>
                          </a:solidFill>
                        </a:rPr>
                        <a:t>　・</a:t>
                      </a:r>
                      <a:r>
                        <a:rPr kumimoji="1" lang="en-US" altLang="ja-JP" sz="1000" dirty="0" smtClean="0">
                          <a:solidFill>
                            <a:schemeClr val="tx1"/>
                          </a:solidFill>
                        </a:rPr>
                        <a:t>2014</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257</a:t>
                      </a:r>
                      <a:r>
                        <a:rPr kumimoji="1" lang="ja-JP" altLang="en-US" sz="1000" dirty="0" smtClean="0">
                          <a:solidFill>
                            <a:schemeClr val="tx1"/>
                          </a:solidFill>
                        </a:rPr>
                        <a:t>件</a:t>
                      </a:r>
                    </a:p>
                    <a:p>
                      <a:pPr algn="l"/>
                      <a:r>
                        <a:rPr kumimoji="1" lang="ja-JP" altLang="en-US" sz="1000" dirty="0" smtClean="0">
                          <a:solidFill>
                            <a:schemeClr val="tx1"/>
                          </a:solidFill>
                        </a:rPr>
                        <a:t>　・</a:t>
                      </a:r>
                      <a:r>
                        <a:rPr kumimoji="1" lang="en-US" altLang="ja-JP" sz="1000" dirty="0" smtClean="0">
                          <a:solidFill>
                            <a:schemeClr val="tx1"/>
                          </a:solidFill>
                        </a:rPr>
                        <a:t>2015</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169</a:t>
                      </a:r>
                      <a:r>
                        <a:rPr kumimoji="1" lang="ja-JP" altLang="en-US" sz="1000" dirty="0" smtClean="0">
                          <a:solidFill>
                            <a:schemeClr val="tx1"/>
                          </a:solidFill>
                        </a:rPr>
                        <a:t>件</a:t>
                      </a:r>
                    </a:p>
                    <a:p>
                      <a:pPr algn="l"/>
                      <a:r>
                        <a:rPr kumimoji="1" lang="ja-JP" altLang="en-US" sz="1000" dirty="0" smtClean="0">
                          <a:solidFill>
                            <a:schemeClr val="tx1"/>
                          </a:solidFill>
                        </a:rPr>
                        <a:t>　・</a:t>
                      </a:r>
                      <a:r>
                        <a:rPr kumimoji="1" lang="en-US" altLang="ja-JP" sz="1000" dirty="0" smtClean="0">
                          <a:solidFill>
                            <a:schemeClr val="tx1"/>
                          </a:solidFill>
                        </a:rPr>
                        <a:t>2016</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152</a:t>
                      </a:r>
                      <a:r>
                        <a:rPr kumimoji="1" lang="ja-JP" altLang="en-US" sz="1000" dirty="0" smtClean="0">
                          <a:solidFill>
                            <a:schemeClr val="tx1"/>
                          </a:solidFill>
                        </a:rPr>
                        <a:t>件</a:t>
                      </a:r>
                      <a:endParaRPr kumimoji="1" lang="en-US" altLang="ja-JP" sz="1000" dirty="0" smtClean="0">
                        <a:solidFill>
                          <a:schemeClr val="tx1"/>
                        </a:solidFill>
                      </a:endParaRPr>
                    </a:p>
                    <a:p>
                      <a:pPr algn="l"/>
                      <a:r>
                        <a:rPr kumimoji="1" lang="en-US" altLang="ja-JP" sz="1000" dirty="0" smtClean="0">
                          <a:solidFill>
                            <a:schemeClr val="tx1"/>
                          </a:solidFill>
                        </a:rPr>
                        <a:t>    </a:t>
                      </a:r>
                      <a:r>
                        <a:rPr kumimoji="1" lang="ja-JP" altLang="en-US" sz="1000" dirty="0" smtClean="0">
                          <a:solidFill>
                            <a:schemeClr val="tx1"/>
                          </a:solidFill>
                        </a:rPr>
                        <a:t>・</a:t>
                      </a:r>
                      <a:r>
                        <a:rPr kumimoji="1" lang="en-US" altLang="ja-JP" sz="1000" dirty="0" smtClean="0">
                          <a:solidFill>
                            <a:schemeClr val="tx1"/>
                          </a:solidFill>
                        </a:rPr>
                        <a:t>2017</a:t>
                      </a:r>
                      <a:r>
                        <a:rPr kumimoji="1" lang="ja-JP" altLang="en-US" sz="1000" dirty="0" smtClean="0">
                          <a:solidFill>
                            <a:schemeClr val="tx1"/>
                          </a:solidFill>
                        </a:rPr>
                        <a:t>年度      </a:t>
                      </a:r>
                      <a:r>
                        <a:rPr kumimoji="1" lang="en-US" altLang="ja-JP" sz="1000" dirty="0" smtClean="0">
                          <a:solidFill>
                            <a:schemeClr val="tx1"/>
                          </a:solidFill>
                        </a:rPr>
                        <a:t>115</a:t>
                      </a:r>
                      <a:r>
                        <a:rPr kumimoji="1" lang="ja-JP" altLang="en-US" sz="1000" dirty="0" smtClean="0">
                          <a:solidFill>
                            <a:schemeClr val="tx1"/>
                          </a:solidFill>
                        </a:rPr>
                        <a:t>件</a:t>
                      </a:r>
                      <a:endParaRPr kumimoji="1" lang="en-US" altLang="ja-JP" sz="1000" dirty="0" smtClean="0">
                        <a:solidFill>
                          <a:schemeClr val="tx1"/>
                        </a:solidFill>
                      </a:endParaRPr>
                    </a:p>
                    <a:p>
                      <a:pPr algn="l"/>
                      <a:r>
                        <a:rPr kumimoji="1" lang="en-US" altLang="ja-JP" sz="1000" dirty="0" smtClean="0">
                          <a:solidFill>
                            <a:schemeClr val="tx1"/>
                          </a:solidFill>
                        </a:rPr>
                        <a:t>-『</a:t>
                      </a:r>
                      <a:r>
                        <a:rPr kumimoji="1" lang="ja-JP" altLang="en-US" sz="1000" dirty="0" smtClean="0">
                          <a:solidFill>
                            <a:schemeClr val="tx1"/>
                          </a:solidFill>
                        </a:rPr>
                        <a:t>施策ﾌﾟﾛｾｽの見える化</a:t>
                      </a:r>
                      <a:r>
                        <a:rPr kumimoji="1" lang="en-US" altLang="ja-JP" sz="10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～各年度末時点の公表</a:t>
                      </a:r>
                      <a:endParaRPr kumimoji="1" lang="en-US" altLang="ja-JP"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項目数</a:t>
                      </a:r>
                      <a:endParaRPr kumimoji="1" lang="en-US" altLang="ja-JP" sz="1000" dirty="0" smtClean="0">
                        <a:solidFill>
                          <a:schemeClr val="tx1"/>
                        </a:solidFill>
                      </a:endParaRPr>
                    </a:p>
                    <a:p>
                      <a:pPr algn="l"/>
                      <a:r>
                        <a:rPr kumimoji="1" lang="ja-JP" altLang="en-US" sz="1000" dirty="0" smtClean="0">
                          <a:solidFill>
                            <a:schemeClr val="tx1"/>
                          </a:solidFill>
                        </a:rPr>
                        <a:t>　・</a:t>
                      </a:r>
                      <a:r>
                        <a:rPr kumimoji="1" lang="en-US" altLang="ja-JP" sz="1000" dirty="0" smtClean="0">
                          <a:solidFill>
                            <a:schemeClr val="tx1"/>
                          </a:solidFill>
                        </a:rPr>
                        <a:t>2014</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209</a:t>
                      </a:r>
                      <a:r>
                        <a:rPr kumimoji="1" lang="ja-JP" altLang="en-US" sz="1000" dirty="0" smtClean="0">
                          <a:solidFill>
                            <a:schemeClr val="tx1"/>
                          </a:solidFill>
                        </a:rPr>
                        <a:t>項目</a:t>
                      </a:r>
                    </a:p>
                    <a:p>
                      <a:pPr algn="l"/>
                      <a:r>
                        <a:rPr kumimoji="1" lang="ja-JP" altLang="en-US" sz="1000" dirty="0" smtClean="0">
                          <a:solidFill>
                            <a:schemeClr val="tx1"/>
                          </a:solidFill>
                        </a:rPr>
                        <a:t>　・</a:t>
                      </a:r>
                      <a:r>
                        <a:rPr kumimoji="1" lang="en-US" altLang="ja-JP" sz="1000" dirty="0" smtClean="0">
                          <a:solidFill>
                            <a:schemeClr val="tx1"/>
                          </a:solidFill>
                        </a:rPr>
                        <a:t>2015</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222</a:t>
                      </a:r>
                      <a:r>
                        <a:rPr kumimoji="1" lang="ja-JP" altLang="en-US" sz="1000" dirty="0" smtClean="0">
                          <a:solidFill>
                            <a:schemeClr val="tx1"/>
                          </a:solidFill>
                        </a:rPr>
                        <a:t>項目</a:t>
                      </a:r>
                      <a:endParaRPr kumimoji="1" lang="en-US" altLang="ja-JP" sz="1000" dirty="0" smtClean="0">
                        <a:solidFill>
                          <a:schemeClr val="tx1"/>
                        </a:solidFill>
                      </a:endParaRPr>
                    </a:p>
                    <a:p>
                      <a:pPr algn="l"/>
                      <a:r>
                        <a:rPr kumimoji="1" lang="ja-JP" altLang="en-US" sz="1000" dirty="0" smtClean="0">
                          <a:solidFill>
                            <a:schemeClr val="tx1"/>
                          </a:solidFill>
                        </a:rPr>
                        <a:t>　・</a:t>
                      </a:r>
                      <a:r>
                        <a:rPr kumimoji="1" lang="en-US" altLang="ja-JP" sz="1000" dirty="0" smtClean="0">
                          <a:solidFill>
                            <a:schemeClr val="tx1"/>
                          </a:solidFill>
                        </a:rPr>
                        <a:t>2016</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212</a:t>
                      </a:r>
                      <a:r>
                        <a:rPr kumimoji="1" lang="ja-JP" altLang="en-US" sz="1000" dirty="0" smtClean="0">
                          <a:solidFill>
                            <a:schemeClr val="tx1"/>
                          </a:solidFill>
                        </a:rPr>
                        <a:t>項目</a:t>
                      </a:r>
                      <a:endParaRPr kumimoji="1" lang="en-US" altLang="ja-JP" sz="1000" dirty="0" smtClean="0">
                        <a:solidFill>
                          <a:schemeClr val="tx1"/>
                        </a:solidFill>
                      </a:endParaRPr>
                    </a:p>
                    <a:p>
                      <a:pPr algn="l"/>
                      <a:r>
                        <a:rPr kumimoji="1" lang="ja-JP" altLang="en-US" sz="1000" dirty="0" smtClean="0">
                          <a:solidFill>
                            <a:schemeClr val="tx1"/>
                          </a:solidFill>
                        </a:rPr>
                        <a:t>　・</a:t>
                      </a:r>
                      <a:r>
                        <a:rPr kumimoji="1" lang="en-US" altLang="ja-JP" sz="1000" dirty="0" smtClean="0">
                          <a:solidFill>
                            <a:schemeClr val="tx1"/>
                          </a:solidFill>
                        </a:rPr>
                        <a:t>2017</a:t>
                      </a:r>
                      <a:r>
                        <a:rPr kumimoji="1" lang="ja-JP" altLang="en-US" sz="1000" dirty="0" smtClean="0">
                          <a:solidFill>
                            <a:schemeClr val="tx1"/>
                          </a:solidFill>
                        </a:rPr>
                        <a:t>年度　　 </a:t>
                      </a:r>
                      <a:r>
                        <a:rPr kumimoji="1" lang="en-US" altLang="ja-JP" sz="1000" dirty="0" smtClean="0">
                          <a:solidFill>
                            <a:schemeClr val="tx1"/>
                          </a:solidFill>
                        </a:rPr>
                        <a:t>208</a:t>
                      </a:r>
                      <a:r>
                        <a:rPr kumimoji="1" lang="ja-JP" altLang="en-US" sz="1000" dirty="0" smtClean="0">
                          <a:solidFill>
                            <a:schemeClr val="tx1"/>
                          </a:solidFill>
                        </a:rPr>
                        <a:t>項目　</a:t>
                      </a:r>
                      <a:endParaRPr kumimoji="1" lang="en-US" altLang="ja-JP" sz="1000" dirty="0" smtClean="0">
                        <a:solidFill>
                          <a:schemeClr val="tx1"/>
                        </a:solidFill>
                      </a:endParaRPr>
                    </a:p>
                    <a:p>
                      <a:pPr algn="l"/>
                      <a:r>
                        <a:rPr kumimoji="1" lang="en-US" altLang="ja-JP" sz="1000" dirty="0" smtClean="0">
                          <a:solidFill>
                            <a:schemeClr val="tx1"/>
                          </a:solidFill>
                        </a:rPr>
                        <a:t>‐『</a:t>
                      </a:r>
                      <a:r>
                        <a:rPr kumimoji="1" lang="ja-JP" altLang="en-US" sz="1000" dirty="0" smtClean="0">
                          <a:solidFill>
                            <a:schemeClr val="tx1"/>
                          </a:solidFill>
                        </a:rPr>
                        <a:t>公金支出情報の公表</a:t>
                      </a:r>
                      <a:r>
                        <a:rPr kumimoji="1" lang="en-US" altLang="ja-JP" sz="1000" dirty="0" smtClean="0">
                          <a:solidFill>
                            <a:schemeClr val="tx1"/>
                          </a:solidFill>
                        </a:rPr>
                        <a:t>』</a:t>
                      </a:r>
                      <a:r>
                        <a:rPr kumimoji="1" lang="ja-JP" altLang="en-US" sz="1000" dirty="0" smtClean="0">
                          <a:solidFill>
                            <a:schemeClr val="tx1"/>
                          </a:solidFill>
                        </a:rPr>
                        <a:t>　</a:t>
                      </a:r>
                      <a:endParaRPr kumimoji="1" lang="en-US" altLang="ja-JP"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～公表件数</a:t>
                      </a:r>
                      <a:endParaRPr kumimoji="1" lang="en-US" altLang="ja-JP" sz="1000" dirty="0" smtClean="0">
                        <a:solidFill>
                          <a:schemeClr val="tx1"/>
                        </a:solidFill>
                      </a:endParaRPr>
                    </a:p>
                    <a:p>
                      <a:pPr algn="l"/>
                      <a:r>
                        <a:rPr kumimoji="1" lang="ja-JP" altLang="en-US" sz="1000" dirty="0" smtClean="0">
                          <a:solidFill>
                            <a:schemeClr val="tx1"/>
                          </a:solidFill>
                        </a:rPr>
                        <a:t>　・</a:t>
                      </a:r>
                      <a:r>
                        <a:rPr kumimoji="1" lang="en-US" altLang="ja-JP" sz="1000" dirty="0" smtClean="0">
                          <a:solidFill>
                            <a:schemeClr val="tx1"/>
                          </a:solidFill>
                        </a:rPr>
                        <a:t>2014</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236,698</a:t>
                      </a:r>
                      <a:r>
                        <a:rPr kumimoji="1" lang="ja-JP" altLang="en-US" sz="1000" dirty="0" smtClean="0">
                          <a:solidFill>
                            <a:schemeClr val="tx1"/>
                          </a:solidFill>
                        </a:rPr>
                        <a:t>件</a:t>
                      </a:r>
                    </a:p>
                    <a:p>
                      <a:pPr algn="l"/>
                      <a:r>
                        <a:rPr kumimoji="1" lang="ja-JP" altLang="en-US" sz="1000" dirty="0" smtClean="0">
                          <a:solidFill>
                            <a:schemeClr val="tx1"/>
                          </a:solidFill>
                        </a:rPr>
                        <a:t>　・</a:t>
                      </a:r>
                      <a:r>
                        <a:rPr kumimoji="1" lang="en-US" altLang="ja-JP" sz="1000" dirty="0" smtClean="0">
                          <a:solidFill>
                            <a:schemeClr val="tx1"/>
                          </a:solidFill>
                        </a:rPr>
                        <a:t>2015</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256,708</a:t>
                      </a:r>
                      <a:r>
                        <a:rPr kumimoji="1" lang="ja-JP" altLang="en-US" sz="1000" dirty="0" smtClean="0">
                          <a:solidFill>
                            <a:schemeClr val="tx1"/>
                          </a:solidFill>
                        </a:rPr>
                        <a:t>件</a:t>
                      </a:r>
                    </a:p>
                    <a:p>
                      <a:pPr algn="l"/>
                      <a:r>
                        <a:rPr kumimoji="1" lang="ja-JP" altLang="en-US" sz="1000" dirty="0" smtClean="0">
                          <a:solidFill>
                            <a:schemeClr val="tx1"/>
                          </a:solidFill>
                        </a:rPr>
                        <a:t>　・</a:t>
                      </a:r>
                      <a:r>
                        <a:rPr kumimoji="1" lang="en-US" altLang="ja-JP" sz="1000" dirty="0" smtClean="0">
                          <a:solidFill>
                            <a:schemeClr val="tx1"/>
                          </a:solidFill>
                        </a:rPr>
                        <a:t>2016</a:t>
                      </a:r>
                      <a:r>
                        <a:rPr kumimoji="1" lang="ja-JP" altLang="en-US" sz="1000" dirty="0" smtClean="0">
                          <a:solidFill>
                            <a:schemeClr val="tx1"/>
                          </a:solidFill>
                        </a:rPr>
                        <a:t>年度</a:t>
                      </a:r>
                      <a:r>
                        <a:rPr kumimoji="1" lang="en-US" altLang="ja-JP" sz="1000" dirty="0" smtClean="0">
                          <a:solidFill>
                            <a:schemeClr val="tx1"/>
                          </a:solidFill>
                        </a:rPr>
                        <a:t>:</a:t>
                      </a:r>
                      <a:r>
                        <a:rPr kumimoji="1" lang="ja-JP" altLang="en-US" sz="1000" dirty="0" smtClean="0">
                          <a:solidFill>
                            <a:schemeClr val="tx1"/>
                          </a:solidFill>
                        </a:rPr>
                        <a:t>　　</a:t>
                      </a:r>
                      <a:r>
                        <a:rPr kumimoji="1" lang="en-US" altLang="ja-JP" sz="1000" dirty="0" smtClean="0">
                          <a:solidFill>
                            <a:schemeClr val="tx1"/>
                          </a:solidFill>
                        </a:rPr>
                        <a:t>262,488</a:t>
                      </a:r>
                      <a:r>
                        <a:rPr kumimoji="1" lang="ja-JP" altLang="en-US" sz="1000" dirty="0" smtClean="0">
                          <a:solidFill>
                            <a:schemeClr val="tx1"/>
                          </a:solidFill>
                        </a:rPr>
                        <a:t>件</a:t>
                      </a:r>
                      <a:endParaRPr kumimoji="1" lang="en-US" altLang="ja-JP" sz="1000" dirty="0" smtClean="0">
                        <a:solidFill>
                          <a:schemeClr val="tx1"/>
                        </a:solidFill>
                      </a:endParaRPr>
                    </a:p>
                    <a:p>
                      <a:pPr algn="l"/>
                      <a:r>
                        <a:rPr kumimoji="1" lang="ja-JP" altLang="en-US" sz="1000" dirty="0" smtClean="0">
                          <a:solidFill>
                            <a:schemeClr val="tx1"/>
                          </a:solidFill>
                        </a:rPr>
                        <a:t>　・</a:t>
                      </a:r>
                      <a:r>
                        <a:rPr kumimoji="1" lang="en-US" altLang="ja-JP" sz="1000" dirty="0" smtClean="0">
                          <a:solidFill>
                            <a:schemeClr val="tx1"/>
                          </a:solidFill>
                        </a:rPr>
                        <a:t>2017</a:t>
                      </a:r>
                      <a:r>
                        <a:rPr kumimoji="1" lang="ja-JP" altLang="en-US" sz="1000" dirty="0" smtClean="0">
                          <a:solidFill>
                            <a:schemeClr val="tx1"/>
                          </a:solidFill>
                        </a:rPr>
                        <a:t>年度       </a:t>
                      </a:r>
                      <a:r>
                        <a:rPr kumimoji="1" lang="en-US" altLang="ja-JP" sz="1000" dirty="0" smtClean="0">
                          <a:solidFill>
                            <a:schemeClr val="tx1"/>
                          </a:solidFill>
                        </a:rPr>
                        <a:t>259,112</a:t>
                      </a:r>
                      <a:r>
                        <a:rPr kumimoji="1" lang="ja-JP" altLang="en-US" sz="1000" dirty="0" smtClean="0">
                          <a:solidFill>
                            <a:schemeClr val="tx1"/>
                          </a:solidFill>
                        </a:rPr>
                        <a:t>件</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（３</a:t>
            </a:r>
            <a:r>
              <a:rPr lang="ja-JP" altLang="en-US" sz="1400" u="sng" dirty="0"/>
              <a:t>８</a:t>
            </a:r>
            <a:r>
              <a:rPr lang="ja-JP" altLang="en-US" sz="1400" u="sng" dirty="0" smtClean="0"/>
              <a:t>）</a:t>
            </a:r>
            <a:endParaRPr lang="en-US" altLang="ja-JP" sz="14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178</a:t>
            </a:fld>
            <a:endParaRPr kumimoji="1" lang="ja-JP" altLang="en-US"/>
          </a:p>
        </p:txBody>
      </p:sp>
    </p:spTree>
    <p:extLst>
      <p:ext uri="{BB962C8B-B14F-4D97-AF65-F5344CB8AC3E}">
        <p14:creationId xmlns:p14="http://schemas.microsoft.com/office/powerpoint/2010/main" val="3272351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764704"/>
            <a:ext cx="3633596" cy="338554"/>
          </a:xfrm>
          <a:prstGeom prst="rect">
            <a:avLst/>
          </a:prstGeom>
          <a:noFill/>
        </p:spPr>
        <p:txBody>
          <a:bodyPr wrap="square" rtlCol="0">
            <a:spAutoFit/>
          </a:bodyPr>
          <a:lstStyle/>
          <a:p>
            <a:pPr marL="177800" indent="-177800">
              <a:spcBef>
                <a:spcPts val="600"/>
              </a:spcBef>
            </a:pPr>
            <a:r>
              <a:rPr lang="ja-JP" altLang="en-US" sz="1600" dirty="0" smtClean="0"/>
              <a:t>■関連データその</a:t>
            </a:r>
            <a:r>
              <a:rPr lang="ja-JP" altLang="en-US" sz="1600" dirty="0"/>
              <a:t>２</a:t>
            </a:r>
            <a:endParaRPr kumimoji="1" lang="en-US" altLang="ja-JP" sz="1600" dirty="0" smtClean="0"/>
          </a:p>
        </p:txBody>
      </p:sp>
      <p:sp>
        <p:nvSpPr>
          <p:cNvPr id="12" name="テキスト ボックス 1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２．（７８）</a:t>
            </a:r>
            <a:endParaRPr lang="en-US" altLang="ja-JP" sz="1600" u="sng" dirty="0" smtClean="0"/>
          </a:p>
        </p:txBody>
      </p:sp>
      <p:graphicFrame>
        <p:nvGraphicFramePr>
          <p:cNvPr id="9" name="グラフ 8"/>
          <p:cNvGraphicFramePr>
            <a:graphicFrameLocks noChangeAspect="1"/>
          </p:cNvGraphicFramePr>
          <p:nvPr>
            <p:extLst/>
          </p:nvPr>
        </p:nvGraphicFramePr>
        <p:xfrm>
          <a:off x="262058" y="1340768"/>
          <a:ext cx="3960000" cy="47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noChangeAspect="1"/>
          </p:cNvGraphicFramePr>
          <p:nvPr>
            <p:extLst/>
          </p:nvPr>
        </p:nvGraphicFramePr>
        <p:xfrm>
          <a:off x="4860032" y="1340768"/>
          <a:ext cx="3960000" cy="475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17</a:t>
            </a:fld>
            <a:endParaRPr kumimoji="1" lang="ja-JP" altLang="en-US"/>
          </a:p>
        </p:txBody>
      </p:sp>
    </p:spTree>
    <p:extLst>
      <p:ext uri="{BB962C8B-B14F-4D97-AF65-F5344CB8AC3E}">
        <p14:creationId xmlns:p14="http://schemas.microsoft.com/office/powerpoint/2010/main" val="272475417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5652120" cy="338554"/>
          </a:xfrm>
          <a:prstGeom prst="rect">
            <a:avLst/>
          </a:prstGeom>
          <a:noFill/>
        </p:spPr>
        <p:txBody>
          <a:bodyPr wrap="square" rtlCol="0">
            <a:spAutoFit/>
          </a:bodyPr>
          <a:lstStyle/>
          <a:p>
            <a:r>
              <a:rPr lang="ja-JP" altLang="en-US" sz="1600" u="sng" dirty="0">
                <a:solidFill>
                  <a:prstClr val="black"/>
                </a:solidFill>
              </a:rPr>
              <a:t>新公会計制度の導入</a:t>
            </a:r>
            <a:endParaRPr lang="en-US" altLang="ja-JP" sz="1600" u="sng" dirty="0">
              <a:solidFill>
                <a:prstClr val="black"/>
              </a:solidFill>
            </a:endParaRPr>
          </a:p>
        </p:txBody>
      </p:sp>
      <p:sp>
        <p:nvSpPr>
          <p:cNvPr id="5" name="テキスト ボックス 4"/>
          <p:cNvSpPr txBox="1"/>
          <p:nvPr/>
        </p:nvSpPr>
        <p:spPr>
          <a:xfrm>
            <a:off x="0" y="476672"/>
            <a:ext cx="2411760" cy="3970318"/>
          </a:xfrm>
          <a:prstGeom prst="rect">
            <a:avLst/>
          </a:prstGeom>
          <a:noFill/>
        </p:spPr>
        <p:txBody>
          <a:bodyPr wrap="square" rtlCol="0">
            <a:spAutoFit/>
          </a:bodyPr>
          <a:lstStyle/>
          <a:p>
            <a:r>
              <a:rPr lang="ja-JP" altLang="en-US" sz="1400" dirty="0">
                <a:solidFill>
                  <a:prstClr val="black"/>
                </a:solidFill>
              </a:rPr>
              <a:t>①分野：府政運営</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②タイプ</a:t>
            </a:r>
            <a:endParaRPr lang="en-US" altLang="ja-JP" sz="1400" dirty="0">
              <a:solidFill>
                <a:prstClr val="black"/>
              </a:solidFill>
            </a:endParaRPr>
          </a:p>
          <a:p>
            <a:r>
              <a:rPr lang="ja-JP" altLang="en-US" sz="1400" dirty="0">
                <a:solidFill>
                  <a:prstClr val="black"/>
                </a:solidFill>
              </a:rPr>
              <a:t>　　 □政策の刷新</a:t>
            </a:r>
            <a:endParaRPr lang="en-US" altLang="ja-JP" sz="1400" dirty="0">
              <a:solidFill>
                <a:prstClr val="black"/>
              </a:solidFill>
            </a:endParaRPr>
          </a:p>
          <a:p>
            <a:r>
              <a:rPr lang="ja-JP" altLang="en-US" sz="1400" dirty="0">
                <a:solidFill>
                  <a:prstClr val="black"/>
                </a:solidFill>
              </a:rPr>
              <a:t>　　 ☑ 執行の刷新</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③改革スタイル</a:t>
            </a:r>
            <a:endParaRPr lang="en-US" altLang="ja-JP" sz="1400" dirty="0">
              <a:solidFill>
                <a:prstClr val="black"/>
              </a:solidFill>
            </a:endParaRPr>
          </a:p>
          <a:p>
            <a:r>
              <a:rPr lang="ja-JP" altLang="en-US" sz="1400" dirty="0">
                <a:solidFill>
                  <a:prstClr val="black"/>
                </a:solidFill>
              </a:rPr>
              <a:t>　　☑ 　投資・予算</a:t>
            </a:r>
            <a:endParaRPr lang="en-US" altLang="ja-JP" sz="1400" dirty="0">
              <a:solidFill>
                <a:prstClr val="black"/>
              </a:solidFill>
            </a:endParaRPr>
          </a:p>
          <a:p>
            <a:r>
              <a:rPr lang="ja-JP" altLang="en-US" sz="1400" dirty="0">
                <a:solidFill>
                  <a:prstClr val="black"/>
                </a:solidFill>
              </a:rPr>
              <a:t>　　□　条例・規則・運用ﾙｰﾙ</a:t>
            </a:r>
            <a:endParaRPr lang="en-US" altLang="ja-JP" sz="1400" dirty="0">
              <a:solidFill>
                <a:prstClr val="black"/>
              </a:solidFill>
            </a:endParaRPr>
          </a:p>
          <a:p>
            <a:r>
              <a:rPr lang="ja-JP" altLang="en-US" sz="1400" dirty="0">
                <a:solidFill>
                  <a:prstClr val="black"/>
                </a:solidFill>
              </a:rPr>
              <a:t>　　□　組織・経営形態</a:t>
            </a:r>
            <a:endParaRPr lang="en-US" altLang="ja-JP" sz="1400" dirty="0">
              <a:solidFill>
                <a:prstClr val="black"/>
              </a:solidFill>
            </a:endParaRPr>
          </a:p>
          <a:p>
            <a:r>
              <a:rPr lang="ja-JP" altLang="en-US" sz="1400" dirty="0">
                <a:solidFill>
                  <a:prstClr val="black"/>
                </a:solidFill>
              </a:rPr>
              <a:t>　　□　権限移譲</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④担当部局</a:t>
            </a:r>
            <a:endParaRPr lang="en-US" altLang="ja-JP" sz="1400" dirty="0">
              <a:solidFill>
                <a:prstClr val="black"/>
              </a:solidFill>
            </a:endParaRPr>
          </a:p>
          <a:p>
            <a:r>
              <a:rPr lang="ja-JP" altLang="en-US" sz="1400" dirty="0">
                <a:solidFill>
                  <a:prstClr val="black"/>
                </a:solidFill>
              </a:rPr>
              <a:t>　　府　　会計局</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⑤時期</a:t>
            </a:r>
            <a:endParaRPr lang="en-US" altLang="ja-JP" sz="1400" dirty="0">
              <a:solidFill>
                <a:prstClr val="black"/>
              </a:solidFill>
            </a:endParaRPr>
          </a:p>
          <a:p>
            <a:r>
              <a:rPr lang="ja-JP" altLang="en-US" sz="1400" dirty="0">
                <a:solidFill>
                  <a:prstClr val="black"/>
                </a:solidFill>
              </a:rPr>
              <a:t>　　</a:t>
            </a:r>
            <a:r>
              <a:rPr lang="en-US" altLang="ja-JP" sz="1400" dirty="0">
                <a:solidFill>
                  <a:prstClr val="black"/>
                </a:solidFill>
              </a:rPr>
              <a:t>2011</a:t>
            </a:r>
            <a:r>
              <a:rPr lang="ja-JP" altLang="en-US" sz="1400" dirty="0">
                <a:solidFill>
                  <a:prstClr val="black"/>
                </a:solidFill>
              </a:rPr>
              <a:t>年度</a:t>
            </a:r>
            <a:endParaRPr lang="en-US" altLang="ja-JP" sz="1400" dirty="0">
              <a:solidFill>
                <a:prstClr val="black"/>
              </a:solidFill>
            </a:endParaRPr>
          </a:p>
          <a:p>
            <a:r>
              <a:rPr lang="ja-JP" altLang="en-US" sz="1400" dirty="0">
                <a:solidFill>
                  <a:prstClr val="black"/>
                </a:solidFill>
              </a:rPr>
              <a:t>　　　　新公会計制度導入</a:t>
            </a:r>
            <a:endParaRPr lang="en-US" altLang="ja-JP" sz="1400" dirty="0">
              <a:solidFill>
                <a:prstClr val="black"/>
              </a:solidFill>
            </a:endParaRPr>
          </a:p>
        </p:txBody>
      </p:sp>
      <p:graphicFrame>
        <p:nvGraphicFramePr>
          <p:cNvPr id="6" name="表 5"/>
          <p:cNvGraphicFramePr>
            <a:graphicFrameLocks noGrp="1"/>
          </p:cNvGraphicFramePr>
          <p:nvPr>
            <p:extLst/>
          </p:nvPr>
        </p:nvGraphicFramePr>
        <p:xfrm>
          <a:off x="2303748" y="520784"/>
          <a:ext cx="6696744" cy="6004560"/>
        </p:xfrm>
        <a:graphic>
          <a:graphicData uri="http://schemas.openxmlformats.org/drawingml/2006/table">
            <a:tbl>
              <a:tblPr firstRow="1">
                <a:tableStyleId>{5C22544A-7EE6-4342-B048-85BDC9FD1C3A}</a:tableStyleId>
              </a:tblPr>
              <a:tblGrid>
                <a:gridCol w="1512168">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980220">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029120">
                <a:tc>
                  <a:txBody>
                    <a:bodyPr/>
                    <a:lstStyle/>
                    <a:p>
                      <a:pPr algn="l"/>
                      <a:endParaRPr lang="en-US" altLang="ja-JP" sz="1200" b="0" dirty="0" smtClean="0">
                        <a:latin typeface="+mn-ea"/>
                        <a:ea typeface="+mn-ea"/>
                      </a:endParaRPr>
                    </a:p>
                    <a:p>
                      <a:pPr algn="l"/>
                      <a:r>
                        <a:rPr lang="ja-JP" altLang="en-US" sz="1200" b="0" dirty="0" smtClean="0">
                          <a:latin typeface="+mn-ea"/>
                          <a:ea typeface="+mn-ea"/>
                        </a:rPr>
                        <a:t>・これまでの官庁会</a:t>
                      </a:r>
                      <a:endParaRPr lang="en-US" altLang="ja-JP" sz="1200" b="0" dirty="0" smtClean="0">
                        <a:latin typeface="+mn-ea"/>
                        <a:ea typeface="+mn-ea"/>
                      </a:endParaRPr>
                    </a:p>
                    <a:p>
                      <a:pPr algn="l"/>
                      <a:r>
                        <a:rPr lang="en-US" altLang="ja-JP" sz="1200" b="0" dirty="0" smtClean="0">
                          <a:latin typeface="+mn-ea"/>
                          <a:ea typeface="+mn-ea"/>
                        </a:rPr>
                        <a:t> </a:t>
                      </a:r>
                      <a:r>
                        <a:rPr lang="ja-JP" altLang="en-US" sz="1200" b="0" dirty="0" smtClean="0">
                          <a:latin typeface="+mn-ea"/>
                          <a:ea typeface="+mn-ea"/>
                        </a:rPr>
                        <a:t>計では、資産が</a:t>
                      </a:r>
                      <a:r>
                        <a:rPr lang="ja-JP" altLang="en-US" sz="1200" b="0" dirty="0" err="1" smtClean="0">
                          <a:latin typeface="+mn-ea"/>
                          <a:ea typeface="+mn-ea"/>
                        </a:rPr>
                        <a:t>ど</a:t>
                      </a:r>
                      <a:endParaRPr lang="en-US" altLang="ja-JP" sz="1200" b="0" dirty="0" smtClean="0">
                        <a:latin typeface="+mn-ea"/>
                        <a:ea typeface="+mn-ea"/>
                      </a:endParaRPr>
                    </a:p>
                    <a:p>
                      <a:pPr algn="l"/>
                      <a:r>
                        <a:rPr lang="en-US" altLang="ja-JP" sz="1200" b="0" dirty="0" smtClean="0">
                          <a:latin typeface="+mn-ea"/>
                          <a:ea typeface="+mn-ea"/>
                        </a:rPr>
                        <a:t> </a:t>
                      </a:r>
                      <a:r>
                        <a:rPr lang="ja-JP" altLang="en-US" sz="1200" b="0" dirty="0" smtClean="0">
                          <a:latin typeface="+mn-ea"/>
                          <a:ea typeface="+mn-ea"/>
                        </a:rPr>
                        <a:t>れくらいあって、ひと</a:t>
                      </a:r>
                      <a:endParaRPr lang="en-US" altLang="ja-JP" sz="1200" b="0" dirty="0" smtClean="0">
                        <a:latin typeface="+mn-ea"/>
                        <a:ea typeface="+mn-ea"/>
                      </a:endParaRPr>
                    </a:p>
                    <a:p>
                      <a:pPr algn="l"/>
                      <a:r>
                        <a:rPr lang="en-US" altLang="ja-JP" sz="1200" b="0" dirty="0" smtClean="0">
                          <a:latin typeface="+mn-ea"/>
                          <a:ea typeface="+mn-ea"/>
                        </a:rPr>
                        <a:t> </a:t>
                      </a:r>
                      <a:r>
                        <a:rPr lang="ja-JP" altLang="en-US" sz="1200" b="0" dirty="0" err="1" smtClean="0">
                          <a:latin typeface="+mn-ea"/>
                          <a:ea typeface="+mn-ea"/>
                        </a:rPr>
                        <a:t>つの</a:t>
                      </a:r>
                      <a:r>
                        <a:rPr lang="ja-JP" altLang="en-US" sz="1200" b="0" dirty="0" smtClean="0">
                          <a:latin typeface="+mn-ea"/>
                          <a:ea typeface="+mn-ea"/>
                        </a:rPr>
                        <a:t>事業に人件費</a:t>
                      </a:r>
                      <a:endParaRPr lang="en-US" altLang="ja-JP" sz="1200" b="0" dirty="0" smtClean="0">
                        <a:latin typeface="+mn-ea"/>
                        <a:ea typeface="+mn-ea"/>
                      </a:endParaRPr>
                    </a:p>
                    <a:p>
                      <a:pPr algn="l"/>
                      <a:r>
                        <a:rPr lang="en-US" altLang="ja-JP" sz="1200" b="0" dirty="0" smtClean="0">
                          <a:latin typeface="+mn-ea"/>
                          <a:ea typeface="+mn-ea"/>
                        </a:rPr>
                        <a:t> </a:t>
                      </a:r>
                      <a:r>
                        <a:rPr lang="ja-JP" altLang="en-US" sz="1200" b="0" dirty="0" smtClean="0">
                          <a:latin typeface="+mn-ea"/>
                          <a:ea typeface="+mn-ea"/>
                        </a:rPr>
                        <a:t>などを含めて、トー</a:t>
                      </a:r>
                      <a:endParaRPr lang="en-US" altLang="ja-JP" sz="1200" b="0" dirty="0" smtClean="0">
                        <a:latin typeface="+mn-ea"/>
                        <a:ea typeface="+mn-ea"/>
                      </a:endParaRPr>
                    </a:p>
                    <a:p>
                      <a:pPr algn="l"/>
                      <a:r>
                        <a:rPr lang="en-US" altLang="ja-JP" sz="1200" b="0" dirty="0" smtClean="0">
                          <a:latin typeface="+mn-ea"/>
                          <a:ea typeface="+mn-ea"/>
                        </a:rPr>
                        <a:t> </a:t>
                      </a:r>
                      <a:r>
                        <a:rPr lang="ja-JP" altLang="en-US" sz="1200" b="0" dirty="0" smtClean="0">
                          <a:latin typeface="+mn-ea"/>
                          <a:ea typeface="+mn-ea"/>
                        </a:rPr>
                        <a:t>タルでどれくらいコ</a:t>
                      </a:r>
                      <a:endParaRPr lang="en-US" altLang="ja-JP" sz="1200" b="0" dirty="0" smtClean="0">
                        <a:latin typeface="+mn-ea"/>
                        <a:ea typeface="+mn-ea"/>
                      </a:endParaRPr>
                    </a:p>
                    <a:p>
                      <a:pPr algn="l"/>
                      <a:r>
                        <a:rPr lang="en-US" altLang="ja-JP" sz="1200" b="0" dirty="0" smtClean="0">
                          <a:latin typeface="+mn-ea"/>
                          <a:ea typeface="+mn-ea"/>
                        </a:rPr>
                        <a:t> </a:t>
                      </a:r>
                      <a:r>
                        <a:rPr lang="ja-JP" altLang="en-US" sz="1200" b="0" dirty="0" smtClean="0">
                          <a:latin typeface="+mn-ea"/>
                          <a:ea typeface="+mn-ea"/>
                        </a:rPr>
                        <a:t>ストがかかっている</a:t>
                      </a:r>
                      <a:endParaRPr lang="en-US" altLang="ja-JP" sz="1200" b="0" dirty="0" smtClean="0">
                        <a:latin typeface="+mn-ea"/>
                        <a:ea typeface="+mn-ea"/>
                      </a:endParaRPr>
                    </a:p>
                    <a:p>
                      <a:pPr algn="l"/>
                      <a:r>
                        <a:rPr lang="en-US" altLang="ja-JP" sz="1200" b="0" dirty="0" smtClean="0">
                          <a:latin typeface="+mn-ea"/>
                          <a:ea typeface="+mn-ea"/>
                        </a:rPr>
                        <a:t> </a:t>
                      </a:r>
                      <a:r>
                        <a:rPr lang="ja-JP" altLang="en-US" sz="1200" b="0" dirty="0" smtClean="0">
                          <a:latin typeface="+mn-ea"/>
                          <a:ea typeface="+mn-ea"/>
                        </a:rPr>
                        <a:t>のか、見えない状</a:t>
                      </a:r>
                      <a:endParaRPr lang="en-US" altLang="ja-JP" sz="1200" b="0" dirty="0" smtClean="0">
                        <a:latin typeface="+mn-ea"/>
                        <a:ea typeface="+mn-ea"/>
                      </a:endParaRPr>
                    </a:p>
                    <a:p>
                      <a:pPr algn="l"/>
                      <a:r>
                        <a:rPr lang="en-US" altLang="ja-JP" sz="1200" b="0" dirty="0" smtClean="0">
                          <a:latin typeface="+mn-ea"/>
                          <a:ea typeface="+mn-ea"/>
                        </a:rPr>
                        <a:t> </a:t>
                      </a:r>
                      <a:r>
                        <a:rPr lang="ja-JP" altLang="en-US" sz="1200" b="0" dirty="0" smtClean="0">
                          <a:latin typeface="+mn-ea"/>
                          <a:ea typeface="+mn-ea"/>
                        </a:rPr>
                        <a:t>況。</a:t>
                      </a:r>
                      <a:endParaRPr lang="en-US" altLang="ja-JP" sz="1200" b="0" dirty="0" smtClean="0">
                        <a:latin typeface="+mn-ea"/>
                        <a:ea typeface="+mn-ea"/>
                      </a:endParaRPr>
                    </a:p>
                    <a:p>
                      <a:pPr algn="l"/>
                      <a:endParaRPr kumimoji="1" lang="en-US" altLang="ja-JP" sz="1200" b="0" dirty="0" smtClean="0">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en-US" altLang="ja-JP" sz="1200" b="0" dirty="0" smtClean="0">
                        <a:solidFill>
                          <a:schemeClr val="tx1"/>
                        </a:solidFill>
                        <a:latin typeface="+mn-ea"/>
                        <a:ea typeface="+mn-ea"/>
                      </a:endParaRPr>
                    </a:p>
                    <a:p>
                      <a:pPr algn="l"/>
                      <a:r>
                        <a:rPr lang="ja-JP" altLang="en-US" sz="1200" b="0" dirty="0" smtClean="0">
                          <a:solidFill>
                            <a:schemeClr val="tx1"/>
                          </a:solidFill>
                          <a:latin typeface="+mn-ea"/>
                          <a:ea typeface="+mn-ea"/>
                        </a:rPr>
                        <a:t>・資産の状況や各事</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業のフルコストの情</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報など、必要な財務</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情報が分かるように </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する。</a:t>
                      </a:r>
                      <a:endParaRPr lang="en-US" altLang="ja-JP" sz="1200" b="0" dirty="0" smtClean="0">
                        <a:solidFill>
                          <a:schemeClr val="tx1"/>
                        </a:solidFill>
                        <a:latin typeface="+mn-ea"/>
                        <a:ea typeface="+mn-ea"/>
                      </a:endParaRPr>
                    </a:p>
                    <a:p>
                      <a:pPr algn="l"/>
                      <a:endParaRPr kumimoji="1" lang="en-US" altLang="ja-JP" sz="1200" b="0" dirty="0" smtClean="0">
                        <a:solidFill>
                          <a:schemeClr val="tx1"/>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en-US" altLang="ja-JP" sz="1200" b="0" dirty="0" smtClean="0">
                        <a:solidFill>
                          <a:schemeClr val="tx1"/>
                        </a:solidFill>
                        <a:latin typeface="+mn-ea"/>
                        <a:ea typeface="+mn-ea"/>
                      </a:endParaRPr>
                    </a:p>
                    <a:p>
                      <a:pPr algn="l"/>
                      <a:r>
                        <a:rPr lang="ja-JP" altLang="en-US" sz="1200" b="0" dirty="0" smtClean="0">
                          <a:solidFill>
                            <a:schemeClr val="tx1"/>
                          </a:solidFill>
                          <a:latin typeface="+mn-ea"/>
                          <a:ea typeface="+mn-ea"/>
                        </a:rPr>
                        <a:t>・既存の財務会計シス</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テムの改修、府が保</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有する資産の調査・評</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価、会計基準の策定</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等を行った。（</a:t>
                      </a:r>
                      <a:r>
                        <a:rPr lang="en-US" altLang="ja-JP" sz="1200" b="0" dirty="0" smtClean="0">
                          <a:solidFill>
                            <a:schemeClr val="tx1"/>
                          </a:solidFill>
                          <a:latin typeface="+mn-ea"/>
                          <a:ea typeface="+mn-ea"/>
                        </a:rPr>
                        <a:t>2010</a:t>
                      </a:r>
                      <a:r>
                        <a:rPr lang="ja-JP" altLang="en-US" sz="1200" b="0" dirty="0" smtClean="0">
                          <a:solidFill>
                            <a:schemeClr val="tx1"/>
                          </a:solidFill>
                          <a:latin typeface="+mn-ea"/>
                          <a:ea typeface="+mn-ea"/>
                        </a:rPr>
                        <a:t>年</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度）</a:t>
                      </a:r>
                      <a:endParaRPr lang="en-US" altLang="ja-JP" sz="1200" b="0" dirty="0" smtClean="0">
                        <a:solidFill>
                          <a:schemeClr val="tx1"/>
                        </a:solidFill>
                        <a:latin typeface="+mn-ea"/>
                        <a:ea typeface="+mn-ea"/>
                      </a:endParaRPr>
                    </a:p>
                    <a:p>
                      <a:pPr algn="l"/>
                      <a:endParaRPr lang="en-US" altLang="ja-JP" sz="1200" b="0" dirty="0" smtClean="0">
                        <a:solidFill>
                          <a:schemeClr val="tx1"/>
                        </a:solidFill>
                        <a:latin typeface="+mn-ea"/>
                        <a:ea typeface="+mn-ea"/>
                      </a:endParaRPr>
                    </a:p>
                    <a:p>
                      <a:pPr algn="l"/>
                      <a:r>
                        <a:rPr lang="ja-JP" altLang="en-US" sz="1200" b="0" dirty="0" smtClean="0">
                          <a:solidFill>
                            <a:schemeClr val="tx1"/>
                          </a:solidFill>
                          <a:latin typeface="+mn-ea"/>
                          <a:ea typeface="+mn-ea"/>
                        </a:rPr>
                        <a:t>・東京都に次いで全国</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２番目に、企業会計に</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近い新公会計制度を</a:t>
                      </a:r>
                      <a:endParaRPr lang="en-US" altLang="ja-JP" sz="1200" b="0" dirty="0" smtClean="0">
                        <a:solidFill>
                          <a:schemeClr val="tx1"/>
                        </a:solidFill>
                        <a:latin typeface="+mn-ea"/>
                        <a:ea typeface="+mn-ea"/>
                      </a:endParaRPr>
                    </a:p>
                    <a:p>
                      <a:pPr algn="l"/>
                      <a:r>
                        <a:rPr lang="en-US" altLang="ja-JP" sz="1200" b="0" dirty="0" smtClean="0">
                          <a:solidFill>
                            <a:schemeClr val="tx1"/>
                          </a:solidFill>
                          <a:latin typeface="+mn-ea"/>
                          <a:ea typeface="+mn-ea"/>
                        </a:rPr>
                        <a:t> </a:t>
                      </a:r>
                      <a:r>
                        <a:rPr lang="ja-JP" altLang="en-US" sz="1200" b="0" dirty="0" smtClean="0">
                          <a:solidFill>
                            <a:schemeClr val="tx1"/>
                          </a:solidFill>
                          <a:latin typeface="+mn-ea"/>
                          <a:ea typeface="+mn-ea"/>
                        </a:rPr>
                        <a:t>導入し</a:t>
                      </a:r>
                      <a:r>
                        <a:rPr lang="ja-JP" altLang="en-US" sz="1200" b="0" u="none" dirty="0" smtClean="0">
                          <a:solidFill>
                            <a:schemeClr val="tx1"/>
                          </a:solidFill>
                          <a:latin typeface="+mn-ea"/>
                          <a:ea typeface="+mn-ea"/>
                        </a:rPr>
                        <a:t>、財務諸表を作</a:t>
                      </a:r>
                      <a:endParaRPr lang="en-US" altLang="ja-JP" sz="1200" b="0" u="none" dirty="0" smtClean="0">
                        <a:solidFill>
                          <a:schemeClr val="tx1"/>
                        </a:solidFill>
                        <a:latin typeface="+mn-ea"/>
                        <a:ea typeface="+mn-ea"/>
                      </a:endParaRPr>
                    </a:p>
                    <a:p>
                      <a:pPr algn="l"/>
                      <a:r>
                        <a:rPr lang="en-US" altLang="ja-JP" sz="1200" b="0" u="none" dirty="0" smtClean="0">
                          <a:solidFill>
                            <a:schemeClr val="tx1"/>
                          </a:solidFill>
                          <a:latin typeface="+mn-ea"/>
                          <a:ea typeface="+mn-ea"/>
                        </a:rPr>
                        <a:t> </a:t>
                      </a:r>
                      <a:r>
                        <a:rPr lang="ja-JP" altLang="en-US" sz="1200" b="0" u="none" dirty="0" smtClean="0">
                          <a:solidFill>
                            <a:schemeClr val="tx1"/>
                          </a:solidFill>
                          <a:latin typeface="+mn-ea"/>
                          <a:ea typeface="+mn-ea"/>
                        </a:rPr>
                        <a:t>成・公表。</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a:t>
                      </a:r>
                      <a:r>
                        <a:rPr lang="en-US" altLang="ja-JP" sz="1200" b="0" u="none" dirty="0" smtClean="0">
                          <a:solidFill>
                            <a:schemeClr val="tx1"/>
                          </a:solidFill>
                          <a:latin typeface="+mn-ea"/>
                          <a:ea typeface="+mn-ea"/>
                        </a:rPr>
                        <a:t>2011</a:t>
                      </a:r>
                      <a:r>
                        <a:rPr lang="ja-JP" altLang="en-US" sz="1200" b="0" u="none" dirty="0" smtClean="0">
                          <a:solidFill>
                            <a:schemeClr val="tx1"/>
                          </a:solidFill>
                          <a:latin typeface="+mn-ea"/>
                          <a:ea typeface="+mn-ea"/>
                        </a:rPr>
                        <a:t>年度～）</a:t>
                      </a:r>
                      <a:endParaRPr lang="en-US" altLang="ja-JP" sz="1200" b="0" u="none" dirty="0" smtClean="0">
                        <a:solidFill>
                          <a:schemeClr val="tx1"/>
                        </a:solidFill>
                        <a:latin typeface="+mn-ea"/>
                        <a:ea typeface="+mn-ea"/>
                      </a:endParaRPr>
                    </a:p>
                    <a:p>
                      <a:pPr algn="l"/>
                      <a:endParaRPr lang="en-US" altLang="ja-JP" sz="1200" b="0" u="sng" dirty="0" smtClean="0">
                        <a:solidFill>
                          <a:srgbClr val="FF0000"/>
                        </a:solidFill>
                        <a:latin typeface="+mn-ea"/>
                        <a:ea typeface="+mn-ea"/>
                      </a:endParaRPr>
                    </a:p>
                    <a:p>
                      <a:pPr algn="l"/>
                      <a:endParaRPr lang="en-US" altLang="ja-JP" sz="1200" b="0" dirty="0" smtClean="0">
                        <a:solidFill>
                          <a:schemeClr val="tx1"/>
                        </a:solidFill>
                        <a:latin typeface="+mn-ea"/>
                        <a:ea typeface="+mn-ea"/>
                      </a:endParaRPr>
                    </a:p>
                    <a:p>
                      <a:pPr algn="l"/>
                      <a:endParaRPr kumimoji="1" lang="en-US" altLang="ja-JP" sz="1200" b="0" dirty="0" smtClean="0">
                        <a:solidFill>
                          <a:schemeClr val="tx1"/>
                        </a:solidFill>
                        <a:latin typeface="+mn-ea"/>
                        <a:ea typeface="+mn-ea"/>
                      </a:endParaRPr>
                    </a:p>
                    <a:p>
                      <a:pPr algn="l"/>
                      <a:endParaRPr kumimoji="1" lang="ja-JP" altLang="en-US" sz="1200" b="0" dirty="0">
                        <a:solidFill>
                          <a:schemeClr val="tx1"/>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en-US" altLang="ja-JP" sz="1200" b="0" kern="1200" dirty="0" smtClean="0">
                        <a:solidFill>
                          <a:schemeClr val="dk1"/>
                        </a:solidFill>
                        <a:latin typeface="+mn-ea"/>
                        <a:ea typeface="+mn-ea"/>
                        <a:cs typeface="+mn-cs"/>
                      </a:endParaRPr>
                    </a:p>
                    <a:p>
                      <a:pPr algn="l"/>
                      <a:r>
                        <a:rPr kumimoji="1" lang="ja-JP" altLang="en-US" sz="1200" b="0" u="none" kern="1200" dirty="0" smtClean="0">
                          <a:solidFill>
                            <a:schemeClr val="tx1"/>
                          </a:solidFill>
                          <a:latin typeface="+mn-ea"/>
                          <a:ea typeface="+mn-ea"/>
                          <a:cs typeface="+mn-cs"/>
                        </a:rPr>
                        <a:t>・</a:t>
                      </a:r>
                      <a:r>
                        <a:rPr lang="ja-JP" altLang="en-US" sz="1200" b="0" u="none" dirty="0" smtClean="0">
                          <a:solidFill>
                            <a:schemeClr val="tx1"/>
                          </a:solidFill>
                          <a:latin typeface="+mn-ea"/>
                          <a:ea typeface="+mn-ea"/>
                        </a:rPr>
                        <a:t>新公会計制度（複式）に</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　よる決算状況　</a:t>
                      </a:r>
                      <a:endParaRPr lang="en-US" altLang="ja-JP" sz="1200" b="0" u="none" dirty="0" smtClean="0">
                        <a:solidFill>
                          <a:schemeClr val="tx1"/>
                        </a:solidFill>
                        <a:latin typeface="+mn-ea"/>
                        <a:ea typeface="+mn-ea"/>
                      </a:endParaRPr>
                    </a:p>
                    <a:p>
                      <a:pPr algn="l"/>
                      <a:r>
                        <a:rPr lang="ja-JP" altLang="en-US" sz="1200" b="0" u="none" dirty="0" smtClean="0">
                          <a:solidFill>
                            <a:srgbClr val="FF0000"/>
                          </a:solidFill>
                          <a:latin typeface="+mn-ea"/>
                          <a:ea typeface="+mn-ea"/>
                        </a:rPr>
                        <a:t>　</a:t>
                      </a:r>
                      <a:r>
                        <a:rPr lang="en-US" altLang="ja-JP" sz="1200" b="0" u="none" dirty="0" smtClean="0">
                          <a:solidFill>
                            <a:schemeClr val="tx1"/>
                          </a:solidFill>
                          <a:latin typeface="+mn-ea"/>
                          <a:ea typeface="+mn-ea"/>
                        </a:rPr>
                        <a:t>[2017</a:t>
                      </a:r>
                      <a:r>
                        <a:rPr lang="ja-JP" altLang="en-US" sz="1200" b="0" u="none" dirty="0" smtClean="0">
                          <a:solidFill>
                            <a:schemeClr val="tx1"/>
                          </a:solidFill>
                          <a:latin typeface="+mn-ea"/>
                          <a:ea typeface="+mn-ea"/>
                        </a:rPr>
                        <a:t>年度</a:t>
                      </a:r>
                      <a:r>
                        <a:rPr lang="en-US" altLang="ja-JP" sz="1200" b="0" u="none" dirty="0" smtClean="0">
                          <a:solidFill>
                            <a:schemeClr val="tx1"/>
                          </a:solidFill>
                          <a:latin typeface="+mn-ea"/>
                          <a:ea typeface="+mn-ea"/>
                        </a:rPr>
                        <a:t>]</a:t>
                      </a:r>
                    </a:p>
                    <a:p>
                      <a:pPr algn="l"/>
                      <a:r>
                        <a:rPr lang="ja-JP" altLang="en-US" sz="1200" b="0" u="none" dirty="0" smtClean="0">
                          <a:solidFill>
                            <a:schemeClr val="tx1"/>
                          </a:solidFill>
                          <a:latin typeface="+mn-ea"/>
                          <a:ea typeface="+mn-ea"/>
                        </a:rPr>
                        <a:t>　貸借対照表（ＢＳ）</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　　資産８兆</a:t>
                      </a:r>
                      <a:r>
                        <a:rPr lang="en-US" altLang="ja-JP" sz="1200" b="0" u="none" dirty="0" smtClean="0">
                          <a:solidFill>
                            <a:schemeClr val="tx1"/>
                          </a:solidFill>
                          <a:latin typeface="+mn-ea"/>
                          <a:ea typeface="+mn-ea"/>
                        </a:rPr>
                        <a:t>2,768</a:t>
                      </a:r>
                      <a:r>
                        <a:rPr lang="ja-JP" altLang="en-US" sz="1200" b="0" u="none" dirty="0" smtClean="0">
                          <a:solidFill>
                            <a:schemeClr val="tx1"/>
                          </a:solidFill>
                          <a:latin typeface="+mn-ea"/>
                          <a:ea typeface="+mn-ea"/>
                        </a:rPr>
                        <a:t>億円　</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　行政コスト計算書（ＰＬ）</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　　減価償却費、退職手当</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　　引当金繰入額等の非現</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　　金収支含め　</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　当期収支差額＋</a:t>
                      </a:r>
                      <a:r>
                        <a:rPr lang="en-US" altLang="ja-JP" sz="1200" b="0" u="none" dirty="0" smtClean="0">
                          <a:solidFill>
                            <a:schemeClr val="tx1"/>
                          </a:solidFill>
                          <a:latin typeface="+mn-ea"/>
                          <a:ea typeface="+mn-ea"/>
                        </a:rPr>
                        <a:t>874</a:t>
                      </a:r>
                      <a:r>
                        <a:rPr lang="ja-JP" altLang="en-US" sz="1200" b="0" u="none" dirty="0" smtClean="0">
                          <a:solidFill>
                            <a:schemeClr val="tx1"/>
                          </a:solidFill>
                          <a:latin typeface="+mn-ea"/>
                          <a:ea typeface="+mn-ea"/>
                        </a:rPr>
                        <a:t>億円</a:t>
                      </a:r>
                      <a:r>
                        <a:rPr lang="ja-JP" altLang="en-US" sz="1050" b="0" u="none" dirty="0" smtClean="0">
                          <a:solidFill>
                            <a:schemeClr val="tx1"/>
                          </a:solidFill>
                          <a:latin typeface="+mn-ea"/>
                          <a:ea typeface="+mn-ea"/>
                        </a:rPr>
                        <a:t>（主な要因：</a:t>
                      </a:r>
                      <a:endParaRPr lang="en-US" altLang="ja-JP" sz="1050" b="0" u="none" dirty="0" smtClean="0">
                        <a:solidFill>
                          <a:schemeClr val="tx1"/>
                        </a:solidFill>
                        <a:latin typeface="+mn-ea"/>
                        <a:ea typeface="+mn-ea"/>
                      </a:endParaRPr>
                    </a:p>
                    <a:p>
                      <a:pPr algn="l"/>
                      <a:r>
                        <a:rPr lang="ja-JP" altLang="en-US" sz="1050" b="0" u="none" dirty="0" smtClean="0">
                          <a:solidFill>
                            <a:schemeClr val="tx1"/>
                          </a:solidFill>
                          <a:latin typeface="+mn-ea"/>
                          <a:ea typeface="+mn-ea"/>
                        </a:rPr>
                        <a:t>　　地方税の増、給与関係費の</a:t>
                      </a:r>
                      <a:endParaRPr lang="en-US" altLang="ja-JP" sz="1050" b="0" u="none" dirty="0" smtClean="0">
                        <a:solidFill>
                          <a:schemeClr val="tx1"/>
                        </a:solidFill>
                        <a:latin typeface="+mn-ea"/>
                        <a:ea typeface="+mn-ea"/>
                      </a:endParaRPr>
                    </a:p>
                    <a:p>
                      <a:pPr algn="l"/>
                      <a:r>
                        <a:rPr lang="ja-JP" altLang="en-US" sz="1050" b="0" u="none" dirty="0" smtClean="0">
                          <a:solidFill>
                            <a:schemeClr val="tx1"/>
                          </a:solidFill>
                          <a:latin typeface="+mn-ea"/>
                          <a:ea typeface="+mn-ea"/>
                        </a:rPr>
                        <a:t>　　減、退職手当引当金繰入額</a:t>
                      </a:r>
                      <a:endParaRPr lang="en-US" altLang="ja-JP" sz="1050" b="0" u="none" dirty="0" smtClean="0">
                        <a:solidFill>
                          <a:schemeClr val="tx1"/>
                        </a:solidFill>
                        <a:latin typeface="+mn-ea"/>
                        <a:ea typeface="+mn-ea"/>
                      </a:endParaRPr>
                    </a:p>
                    <a:p>
                      <a:pPr algn="l"/>
                      <a:r>
                        <a:rPr lang="ja-JP" altLang="en-US" sz="1050" b="0" u="none" dirty="0" smtClean="0">
                          <a:solidFill>
                            <a:schemeClr val="tx1"/>
                          </a:solidFill>
                          <a:latin typeface="+mn-ea"/>
                          <a:ea typeface="+mn-ea"/>
                        </a:rPr>
                        <a:t>　　</a:t>
                      </a:r>
                      <a:r>
                        <a:rPr lang="ja-JP" altLang="en-US" sz="1050" b="0" u="none" baseline="0" dirty="0" smtClean="0">
                          <a:solidFill>
                            <a:schemeClr val="tx1"/>
                          </a:solidFill>
                          <a:latin typeface="+mn-ea"/>
                          <a:ea typeface="+mn-ea"/>
                        </a:rPr>
                        <a:t> </a:t>
                      </a:r>
                      <a:r>
                        <a:rPr lang="ja-JP" altLang="en-US" sz="1050" b="0" u="none" dirty="0" smtClean="0">
                          <a:solidFill>
                            <a:schemeClr val="tx1"/>
                          </a:solidFill>
                          <a:latin typeface="+mn-ea"/>
                          <a:ea typeface="+mn-ea"/>
                        </a:rPr>
                        <a:t>の減等）</a:t>
                      </a:r>
                      <a:endParaRPr lang="en-US" altLang="ja-JP" sz="1050" b="0" u="none" dirty="0" smtClean="0">
                        <a:solidFill>
                          <a:schemeClr val="tx1"/>
                        </a:solidFill>
                        <a:latin typeface="+mn-ea"/>
                        <a:ea typeface="+mn-ea"/>
                      </a:endParaRPr>
                    </a:p>
                    <a:p>
                      <a:pPr algn="l"/>
                      <a:r>
                        <a:rPr lang="en-US" altLang="ja-JP" sz="1200" b="0" u="none" dirty="0" smtClean="0">
                          <a:solidFill>
                            <a:schemeClr val="tx1"/>
                          </a:solidFill>
                          <a:latin typeface="+mn-ea"/>
                          <a:ea typeface="+mn-ea"/>
                        </a:rPr>
                        <a:t>〔</a:t>
                      </a:r>
                      <a:r>
                        <a:rPr lang="ja-JP" altLang="en-US" sz="1200" b="0" u="none" dirty="0" smtClean="0">
                          <a:solidFill>
                            <a:schemeClr val="tx1"/>
                          </a:solidFill>
                          <a:latin typeface="+mn-ea"/>
                          <a:ea typeface="+mn-ea"/>
                        </a:rPr>
                        <a:t>参考</a:t>
                      </a:r>
                      <a:r>
                        <a:rPr lang="en-US" altLang="ja-JP" sz="1200" b="0" u="none" dirty="0" smtClean="0">
                          <a:solidFill>
                            <a:schemeClr val="tx1"/>
                          </a:solidFill>
                          <a:latin typeface="+mn-ea"/>
                          <a:ea typeface="+mn-ea"/>
                        </a:rPr>
                        <a:t>〕</a:t>
                      </a:r>
                    </a:p>
                    <a:p>
                      <a:pPr algn="l"/>
                      <a:r>
                        <a:rPr lang="ja-JP" altLang="en-US" sz="1200" b="0" u="none" dirty="0" smtClean="0">
                          <a:solidFill>
                            <a:schemeClr val="tx1"/>
                          </a:solidFill>
                          <a:latin typeface="+mn-ea"/>
                          <a:ea typeface="+mn-ea"/>
                        </a:rPr>
                        <a:t>　官庁会計による決算状況</a:t>
                      </a:r>
                      <a:endParaRPr lang="en-US" altLang="ja-JP" sz="1200" b="0" u="none" dirty="0" smtClean="0">
                        <a:solidFill>
                          <a:schemeClr val="tx1"/>
                        </a:solidFill>
                        <a:latin typeface="+mn-ea"/>
                        <a:ea typeface="+mn-ea"/>
                      </a:endParaRPr>
                    </a:p>
                    <a:p>
                      <a:pPr algn="l"/>
                      <a:r>
                        <a:rPr lang="ja-JP" altLang="en-US" sz="1200" b="0" u="none" dirty="0" smtClean="0">
                          <a:solidFill>
                            <a:schemeClr val="tx1"/>
                          </a:solidFill>
                          <a:latin typeface="+mn-ea"/>
                          <a:ea typeface="+mn-ea"/>
                        </a:rPr>
                        <a:t>　実質収支＋</a:t>
                      </a:r>
                      <a:r>
                        <a:rPr lang="en-US" altLang="ja-JP" sz="1200" b="0" u="none" dirty="0" smtClean="0">
                          <a:solidFill>
                            <a:schemeClr val="tx1"/>
                          </a:solidFill>
                          <a:latin typeface="+mn-ea"/>
                          <a:ea typeface="+mn-ea"/>
                        </a:rPr>
                        <a:t>81</a:t>
                      </a:r>
                      <a:r>
                        <a:rPr lang="ja-JP" altLang="en-US" sz="1200" b="0" u="none" dirty="0" smtClean="0">
                          <a:solidFill>
                            <a:schemeClr val="tx1"/>
                          </a:solidFill>
                          <a:latin typeface="+mn-ea"/>
                          <a:ea typeface="+mn-ea"/>
                        </a:rPr>
                        <a:t>億円</a:t>
                      </a:r>
                    </a:p>
                    <a:p>
                      <a:pPr algn="l"/>
                      <a:endParaRPr kumimoji="1" lang="en-US" altLang="ja-JP" sz="1200" b="0" u="none" kern="1200" dirty="0" smtClean="0">
                        <a:solidFill>
                          <a:schemeClr val="tx1"/>
                        </a:solidFill>
                        <a:latin typeface="+mn-ea"/>
                        <a:ea typeface="+mn-ea"/>
                        <a:cs typeface="+mn-cs"/>
                      </a:endParaRPr>
                    </a:p>
                    <a:p>
                      <a:pPr algn="l"/>
                      <a:r>
                        <a:rPr kumimoji="1" lang="ja-JP" altLang="en-US" sz="1200" b="0" u="none" kern="1200" dirty="0" smtClean="0">
                          <a:solidFill>
                            <a:schemeClr val="tx1"/>
                          </a:solidFill>
                          <a:latin typeface="+mn-ea"/>
                          <a:ea typeface="+mn-ea"/>
                          <a:cs typeface="+mn-cs"/>
                        </a:rPr>
                        <a:t>・財務諸表を分かりやすく</a:t>
                      </a:r>
                      <a:endParaRPr kumimoji="1" lang="en-US" altLang="ja-JP" sz="1200" b="0" u="none" kern="1200" dirty="0" smtClean="0">
                        <a:solidFill>
                          <a:schemeClr val="tx1"/>
                        </a:solidFill>
                        <a:latin typeface="+mn-ea"/>
                        <a:ea typeface="+mn-ea"/>
                        <a:cs typeface="+mn-cs"/>
                      </a:endParaRPr>
                    </a:p>
                    <a:p>
                      <a:pPr algn="l"/>
                      <a:r>
                        <a:rPr kumimoji="1" lang="ja-JP" altLang="en-US" sz="1200" b="0" u="none" kern="1200" dirty="0" smtClean="0">
                          <a:solidFill>
                            <a:schemeClr val="tx1"/>
                          </a:solidFill>
                          <a:latin typeface="+mn-ea"/>
                          <a:ea typeface="+mn-ea"/>
                          <a:cs typeface="+mn-cs"/>
                        </a:rPr>
                        <a:t>　解説した報道発表資料、</a:t>
                      </a:r>
                      <a:endParaRPr kumimoji="1" lang="en-US" altLang="ja-JP" sz="1200" b="0" u="none" kern="1200" dirty="0" smtClean="0">
                        <a:solidFill>
                          <a:schemeClr val="tx1"/>
                        </a:solidFill>
                        <a:latin typeface="+mn-ea"/>
                        <a:ea typeface="+mn-ea"/>
                        <a:cs typeface="+mn-cs"/>
                      </a:endParaRPr>
                    </a:p>
                    <a:p>
                      <a:pPr algn="l"/>
                      <a:r>
                        <a:rPr kumimoji="1" lang="ja-JP" altLang="en-US" sz="1200" b="0" u="none" kern="1200" dirty="0" smtClean="0">
                          <a:solidFill>
                            <a:schemeClr val="tx1"/>
                          </a:solidFill>
                          <a:latin typeface="+mn-ea"/>
                          <a:ea typeface="+mn-ea"/>
                          <a:cs typeface="+mn-cs"/>
                        </a:rPr>
                        <a:t>　パンフレット</a:t>
                      </a:r>
                      <a:r>
                        <a:rPr kumimoji="1" lang="en-US" altLang="ja-JP" sz="1200" b="0" u="none" kern="1200" dirty="0" smtClean="0">
                          <a:solidFill>
                            <a:schemeClr val="tx1"/>
                          </a:solidFill>
                          <a:latin typeface="+mn-ea"/>
                          <a:ea typeface="+mn-ea"/>
                          <a:cs typeface="+mn-cs"/>
                        </a:rPr>
                        <a:t>〔2011</a:t>
                      </a:r>
                      <a:r>
                        <a:rPr kumimoji="1" lang="ja-JP" altLang="en-US" sz="1200" b="0" u="none" kern="1200" dirty="0" smtClean="0">
                          <a:solidFill>
                            <a:schemeClr val="tx1"/>
                          </a:solidFill>
                          <a:latin typeface="+mn-ea"/>
                          <a:ea typeface="+mn-ea"/>
                          <a:cs typeface="+mn-cs"/>
                        </a:rPr>
                        <a:t>年度～</a:t>
                      </a:r>
                      <a:r>
                        <a:rPr kumimoji="1" lang="en-US" altLang="ja-JP" sz="1200" b="0" u="none" kern="1200" dirty="0" smtClean="0">
                          <a:solidFill>
                            <a:schemeClr val="tx1"/>
                          </a:solidFill>
                          <a:latin typeface="+mn-ea"/>
                          <a:ea typeface="+mn-ea"/>
                          <a:cs typeface="+mn-cs"/>
                        </a:rPr>
                        <a:t>〕</a:t>
                      </a:r>
                      <a:r>
                        <a:rPr kumimoji="1" lang="ja-JP" altLang="en-US" sz="1200" b="0" u="none" kern="1200" dirty="0" err="1" smtClean="0">
                          <a:solidFill>
                            <a:schemeClr val="tx1"/>
                          </a:solidFill>
                          <a:latin typeface="+mn-ea"/>
                          <a:ea typeface="+mn-ea"/>
                          <a:cs typeface="+mn-cs"/>
                        </a:rPr>
                        <a:t>、</a:t>
                      </a:r>
                      <a:r>
                        <a:rPr kumimoji="1" lang="ja-JP" altLang="en-US" sz="1200" b="0" u="none" kern="1200" dirty="0" smtClean="0">
                          <a:solidFill>
                            <a:schemeClr val="tx1"/>
                          </a:solidFill>
                          <a:latin typeface="+mn-ea"/>
                          <a:ea typeface="+mn-ea"/>
                          <a:cs typeface="+mn-cs"/>
                        </a:rPr>
                        <a:t>　</a:t>
                      </a:r>
                      <a:endParaRPr kumimoji="1" lang="en-US" altLang="ja-JP" sz="1200" b="0" u="none" kern="1200" dirty="0" smtClean="0">
                        <a:solidFill>
                          <a:schemeClr val="tx1"/>
                        </a:solidFill>
                        <a:latin typeface="+mn-ea"/>
                        <a:ea typeface="+mn-ea"/>
                        <a:cs typeface="+mn-cs"/>
                      </a:endParaRPr>
                    </a:p>
                    <a:p>
                      <a:pPr algn="l"/>
                      <a:r>
                        <a:rPr kumimoji="1" lang="ja-JP" altLang="en-US" sz="1200" b="0" u="none" kern="1200" dirty="0" smtClean="0">
                          <a:solidFill>
                            <a:schemeClr val="tx1"/>
                          </a:solidFill>
                          <a:latin typeface="+mn-ea"/>
                          <a:ea typeface="+mn-ea"/>
                          <a:cs typeface="+mn-cs"/>
                        </a:rPr>
                        <a:t>　新公会計</a:t>
                      </a:r>
                      <a:r>
                        <a:rPr kumimoji="1" lang="en-US" altLang="ja-JP" sz="1200" b="0" u="none" kern="1200" dirty="0" smtClean="0">
                          <a:solidFill>
                            <a:schemeClr val="tx1"/>
                          </a:solidFill>
                          <a:latin typeface="+mn-ea"/>
                          <a:ea typeface="+mn-ea"/>
                          <a:cs typeface="+mn-cs"/>
                        </a:rPr>
                        <a:t>NEWS〔2014</a:t>
                      </a:r>
                      <a:r>
                        <a:rPr kumimoji="1" lang="ja-JP" altLang="en-US" sz="1200" b="0" u="none" kern="1200" dirty="0" smtClean="0">
                          <a:solidFill>
                            <a:schemeClr val="tx1"/>
                          </a:solidFill>
                          <a:latin typeface="+mn-ea"/>
                          <a:ea typeface="+mn-ea"/>
                          <a:cs typeface="+mn-cs"/>
                        </a:rPr>
                        <a:t>年度</a:t>
                      </a:r>
                      <a:endParaRPr kumimoji="1" lang="en-US" altLang="ja-JP" sz="1200" b="0" u="none" kern="1200" dirty="0" smtClean="0">
                        <a:solidFill>
                          <a:schemeClr val="tx1"/>
                        </a:solidFill>
                        <a:latin typeface="+mn-ea"/>
                        <a:ea typeface="+mn-ea"/>
                        <a:cs typeface="+mn-cs"/>
                      </a:endParaRPr>
                    </a:p>
                    <a:p>
                      <a:pPr algn="l"/>
                      <a:r>
                        <a:rPr kumimoji="1" lang="ja-JP" altLang="en-US" sz="1200" b="0" u="none" kern="1200" dirty="0" smtClean="0">
                          <a:solidFill>
                            <a:schemeClr val="tx1"/>
                          </a:solidFill>
                          <a:latin typeface="+mn-ea"/>
                          <a:ea typeface="+mn-ea"/>
                          <a:cs typeface="+mn-cs"/>
                        </a:rPr>
                        <a:t>　～</a:t>
                      </a:r>
                      <a:r>
                        <a:rPr kumimoji="1" lang="en-US" altLang="ja-JP" sz="1200" b="0" u="none" kern="1200" dirty="0" smtClean="0">
                          <a:solidFill>
                            <a:schemeClr val="tx1"/>
                          </a:solidFill>
                          <a:latin typeface="+mn-ea"/>
                          <a:ea typeface="+mn-ea"/>
                          <a:cs typeface="+mn-cs"/>
                        </a:rPr>
                        <a:t>〕</a:t>
                      </a:r>
                      <a:r>
                        <a:rPr kumimoji="1" lang="ja-JP" altLang="en-US" sz="1200" b="0" u="none" kern="1200" dirty="0" smtClean="0">
                          <a:solidFill>
                            <a:schemeClr val="tx1"/>
                          </a:solidFill>
                          <a:latin typeface="+mn-ea"/>
                          <a:ea typeface="+mn-ea"/>
                          <a:cs typeface="+mn-cs"/>
                        </a:rPr>
                        <a:t>等の公表</a:t>
                      </a:r>
                      <a:endParaRPr kumimoji="1" lang="en-US" altLang="ja-JP" sz="1200" b="0" u="none" kern="1200" dirty="0" smtClean="0">
                        <a:solidFill>
                          <a:schemeClr val="tx1"/>
                        </a:solidFill>
                        <a:latin typeface="+mn-ea"/>
                        <a:ea typeface="+mn-ea"/>
                        <a:cs typeface="+mn-cs"/>
                      </a:endParaRPr>
                    </a:p>
                    <a:p>
                      <a:pPr algn="l"/>
                      <a:endParaRPr kumimoji="1" lang="en-US" altLang="ja-JP" sz="1200" b="0" u="none" kern="1200" dirty="0" smtClean="0">
                        <a:solidFill>
                          <a:schemeClr val="tx1"/>
                        </a:solidFill>
                        <a:latin typeface="+mn-ea"/>
                        <a:ea typeface="+mn-ea"/>
                        <a:cs typeface="+mn-cs"/>
                      </a:endParaRPr>
                    </a:p>
                    <a:p>
                      <a:pPr algn="l"/>
                      <a:r>
                        <a:rPr kumimoji="1" lang="ja-JP" altLang="en-US" sz="1200" b="0" u="none" kern="1200" dirty="0" smtClean="0">
                          <a:solidFill>
                            <a:schemeClr val="tx1"/>
                          </a:solidFill>
                          <a:latin typeface="+mn-ea"/>
                          <a:ea typeface="+mn-ea"/>
                          <a:cs typeface="+mn-cs"/>
                        </a:rPr>
                        <a:t>・職員向け新公会計制度</a:t>
                      </a:r>
                      <a:endParaRPr kumimoji="1" lang="en-US" altLang="ja-JP" sz="1200" b="0" u="none" kern="1200" dirty="0" smtClean="0">
                        <a:solidFill>
                          <a:schemeClr val="tx1"/>
                        </a:solidFill>
                        <a:latin typeface="+mn-ea"/>
                        <a:ea typeface="+mn-ea"/>
                        <a:cs typeface="+mn-cs"/>
                      </a:endParaRPr>
                    </a:p>
                    <a:p>
                      <a:pPr algn="l"/>
                      <a:r>
                        <a:rPr kumimoji="1" lang="ja-JP" altLang="en-US" sz="1200" b="0" u="none" kern="1200" dirty="0" smtClean="0">
                          <a:solidFill>
                            <a:schemeClr val="tx1"/>
                          </a:solidFill>
                          <a:latin typeface="+mn-ea"/>
                          <a:ea typeface="+mn-ea"/>
                          <a:cs typeface="+mn-cs"/>
                        </a:rPr>
                        <a:t>　研修の実施</a:t>
                      </a:r>
                      <a:endParaRPr kumimoji="1" lang="en-US" altLang="ja-JP" sz="1200" b="0" u="none" kern="1200" dirty="0" smtClean="0">
                        <a:solidFill>
                          <a:schemeClr val="tx1"/>
                        </a:solidFill>
                        <a:latin typeface="+mn-ea"/>
                        <a:ea typeface="+mn-ea"/>
                        <a:cs typeface="+mn-cs"/>
                      </a:endParaRPr>
                    </a:p>
                    <a:p>
                      <a:pPr algn="l"/>
                      <a:r>
                        <a:rPr kumimoji="1" lang="ja-JP" altLang="en-US" sz="1200" b="0" u="none" kern="1200" dirty="0" smtClean="0">
                          <a:solidFill>
                            <a:schemeClr val="tx1"/>
                          </a:solidFill>
                          <a:latin typeface="+mn-ea"/>
                          <a:ea typeface="+mn-ea"/>
                          <a:cs typeface="+mn-cs"/>
                        </a:rPr>
                        <a:t>　</a:t>
                      </a:r>
                      <a:r>
                        <a:rPr kumimoji="1" lang="en-US" altLang="ja-JP" sz="1200" b="0" u="none" kern="1200" dirty="0" smtClean="0">
                          <a:solidFill>
                            <a:schemeClr val="tx1"/>
                          </a:solidFill>
                          <a:latin typeface="+mn-ea"/>
                          <a:ea typeface="+mn-ea"/>
                          <a:cs typeface="+mn-cs"/>
                        </a:rPr>
                        <a:t>〔2017</a:t>
                      </a:r>
                      <a:r>
                        <a:rPr kumimoji="1" lang="ja-JP" altLang="en-US" sz="1200" b="0" u="none" kern="1200" dirty="0" smtClean="0">
                          <a:solidFill>
                            <a:schemeClr val="tx1"/>
                          </a:solidFill>
                          <a:latin typeface="+mn-ea"/>
                          <a:ea typeface="+mn-ea"/>
                          <a:cs typeface="+mn-cs"/>
                        </a:rPr>
                        <a:t>年度</a:t>
                      </a:r>
                      <a:r>
                        <a:rPr kumimoji="1" lang="en-US" altLang="ja-JP" sz="1200" b="0" u="none" kern="1200" dirty="0" smtClean="0">
                          <a:solidFill>
                            <a:schemeClr val="tx1"/>
                          </a:solidFill>
                          <a:latin typeface="+mn-ea"/>
                          <a:ea typeface="+mn-ea"/>
                          <a:cs typeface="+mn-cs"/>
                        </a:rPr>
                        <a:t>〕</a:t>
                      </a:r>
                    </a:p>
                    <a:p>
                      <a:pPr algn="l"/>
                      <a:r>
                        <a:rPr kumimoji="1" lang="ja-JP" altLang="en-US" sz="1200" b="0" u="none" kern="1200" dirty="0" smtClean="0">
                          <a:solidFill>
                            <a:schemeClr val="tx1"/>
                          </a:solidFill>
                          <a:latin typeface="+mn-ea"/>
                          <a:ea typeface="+mn-ea"/>
                          <a:cs typeface="+mn-cs"/>
                        </a:rPr>
                        <a:t>　　計</a:t>
                      </a:r>
                      <a:r>
                        <a:rPr kumimoji="1" lang="en-US" altLang="ja-JP" sz="1200" b="0" u="none" kern="1200" dirty="0" smtClean="0">
                          <a:solidFill>
                            <a:schemeClr val="tx1"/>
                          </a:solidFill>
                          <a:latin typeface="+mn-ea"/>
                          <a:ea typeface="+mn-ea"/>
                          <a:cs typeface="+mn-cs"/>
                        </a:rPr>
                        <a:t>28</a:t>
                      </a:r>
                      <a:r>
                        <a:rPr kumimoji="1" lang="ja-JP" altLang="en-US" sz="1200" b="0" u="none" kern="1200" dirty="0" smtClean="0">
                          <a:solidFill>
                            <a:schemeClr val="tx1"/>
                          </a:solidFill>
                          <a:latin typeface="+mn-ea"/>
                          <a:ea typeface="+mn-ea"/>
                          <a:cs typeface="+mn-cs"/>
                        </a:rPr>
                        <a:t>回（延</a:t>
                      </a:r>
                      <a:r>
                        <a:rPr kumimoji="1" lang="en-US" altLang="ja-JP" sz="1200" b="0" u="none" kern="1200" dirty="0" smtClean="0">
                          <a:solidFill>
                            <a:schemeClr val="tx1"/>
                          </a:solidFill>
                          <a:latin typeface="+mn-ea"/>
                          <a:ea typeface="+mn-ea"/>
                          <a:cs typeface="+mn-cs"/>
                        </a:rPr>
                        <a:t>2,517</a:t>
                      </a:r>
                      <a:r>
                        <a:rPr kumimoji="1" lang="ja-JP" altLang="en-US" sz="1200" b="0" u="none" kern="1200" dirty="0" smtClean="0">
                          <a:solidFill>
                            <a:schemeClr val="tx1"/>
                          </a:solidFill>
                          <a:latin typeface="+mn-ea"/>
                          <a:ea typeface="+mn-ea"/>
                          <a:cs typeface="+mn-cs"/>
                        </a:rPr>
                        <a:t>名参加</a:t>
                      </a:r>
                      <a:r>
                        <a:rPr kumimoji="1" lang="en-US" altLang="ja-JP" sz="1200" b="0" u="none" kern="1200" dirty="0" smtClean="0">
                          <a:solidFill>
                            <a:schemeClr val="tx1"/>
                          </a:solidFill>
                          <a:latin typeface="+mn-ea"/>
                          <a:ea typeface="+mn-ea"/>
                          <a:cs typeface="+mn-cs"/>
                        </a:rPr>
                        <a:t>〕</a:t>
                      </a:r>
                    </a:p>
                    <a:p>
                      <a:pPr algn="l"/>
                      <a:endParaRPr kumimoji="1" lang="ja-JP" altLang="en-US" sz="1200" b="0" u="none" kern="1200" dirty="0">
                        <a:solidFill>
                          <a:srgbClr val="0070C0"/>
                        </a:solidFill>
                        <a:latin typeface="+mn-ea"/>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solidFill>
                  <a:prstClr val="black"/>
                </a:solidFill>
              </a:rPr>
              <a:t>Ａ（</a:t>
            </a:r>
            <a:r>
              <a:rPr lang="ja-JP" altLang="en-US" sz="1400" u="sng" dirty="0" smtClean="0">
                <a:solidFill>
                  <a:prstClr val="black"/>
                </a:solidFill>
              </a:rPr>
              <a:t>３９）</a:t>
            </a:r>
            <a:endParaRPr lang="en-US" altLang="ja-JP" sz="1400" u="sng" dirty="0">
              <a:solidFill>
                <a:prstClr val="black"/>
              </a:solidFill>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179</a:t>
            </a:fld>
            <a:endParaRPr kumimoji="1" lang="ja-JP" altLang="en-US" dirty="0"/>
          </a:p>
        </p:txBody>
      </p:sp>
    </p:spTree>
    <p:extLst>
      <p:ext uri="{BB962C8B-B14F-4D97-AF65-F5344CB8AC3E}">
        <p14:creationId xmlns:p14="http://schemas.microsoft.com/office/powerpoint/2010/main" val="189219395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lang="ja-JP" altLang="en-US" sz="1600" u="sng" dirty="0" smtClean="0"/>
              <a:t>監査事務局業務の民間への委託</a:t>
            </a:r>
            <a:endParaRPr kumimoji="1" lang="en-US" altLang="ja-JP" sz="1600" u="sng" dirty="0" smtClean="0"/>
          </a:p>
        </p:txBody>
      </p:sp>
      <p:sp>
        <p:nvSpPr>
          <p:cNvPr id="5" name="テキスト ボックス 4"/>
          <p:cNvSpPr txBox="1"/>
          <p:nvPr/>
        </p:nvSpPr>
        <p:spPr>
          <a:xfrm>
            <a:off x="0" y="476672"/>
            <a:ext cx="2411760" cy="6124754"/>
          </a:xfrm>
          <a:prstGeom prst="rect">
            <a:avLst/>
          </a:prstGeom>
          <a:noFill/>
        </p:spPr>
        <p:txBody>
          <a:bodyPr wrap="square" rtlCol="0">
            <a:spAutoFit/>
          </a:bodyPr>
          <a:lstStyle/>
          <a:p>
            <a:r>
              <a:rPr kumimoji="1" lang="ja-JP" altLang="en-US" sz="1400" dirty="0" smtClean="0"/>
              <a:t>①分野：　府政運営</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a:t>
            </a:r>
            <a:r>
              <a:rPr lang="ja-JP" altLang="en-US" sz="1400" dirty="0"/>
              <a:t>□</a:t>
            </a:r>
            <a:r>
              <a:rPr lang="ja-JP" altLang="en-US" sz="1400" dirty="0" smtClean="0"/>
              <a:t>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a:t>
            </a:r>
            <a:r>
              <a:rPr lang="ja-JP" altLang="en-US" sz="1400" dirty="0"/>
              <a:t>□</a:t>
            </a:r>
            <a:r>
              <a:rPr lang="ja-JP" altLang="en-US" sz="1400" dirty="0" smtClean="0"/>
              <a:t>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監査委員事務局</a:t>
            </a:r>
            <a:endParaRPr kumimoji="1" lang="en-US" altLang="ja-JP" sz="1400" dirty="0" smtClean="0"/>
          </a:p>
          <a:p>
            <a:r>
              <a:rPr lang="ja-JP" altLang="en-US" sz="1400" dirty="0"/>
              <a:t>　</a:t>
            </a:r>
            <a:r>
              <a:rPr lang="ja-JP" altLang="en-US" sz="1400" dirty="0" smtClean="0"/>
              <a:t>　</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kumimoji="1" lang="en-US" altLang="ja-JP" sz="1400" dirty="0" smtClean="0"/>
              <a:t>2009</a:t>
            </a:r>
            <a:r>
              <a:rPr kumimoji="1" lang="ja-JP" altLang="en-US" sz="1400" dirty="0" smtClean="0"/>
              <a:t>年</a:t>
            </a:r>
            <a:r>
              <a:rPr kumimoji="1" lang="en-US" altLang="ja-JP" sz="1400" dirty="0" smtClean="0"/>
              <a:t>9</a:t>
            </a:r>
            <a:r>
              <a:rPr kumimoji="1" lang="ja-JP" altLang="en-US" sz="1400" dirty="0" smtClean="0"/>
              <a:t>月</a:t>
            </a:r>
            <a:endParaRPr kumimoji="1" lang="en-US" altLang="ja-JP" sz="1400" dirty="0" smtClean="0"/>
          </a:p>
          <a:p>
            <a:r>
              <a:rPr lang="ja-JP" altLang="en-US" sz="1400" dirty="0"/>
              <a:t>　</a:t>
            </a:r>
            <a:r>
              <a:rPr lang="ja-JP" altLang="en-US" sz="1400" dirty="0" smtClean="0"/>
              <a:t>　業務の民間開放を決定</a:t>
            </a:r>
            <a:endParaRPr lang="en-US" altLang="ja-JP" sz="1400" dirty="0" smtClean="0"/>
          </a:p>
          <a:p>
            <a:r>
              <a:rPr lang="ja-JP" altLang="en-US" sz="1400" dirty="0"/>
              <a:t>　</a:t>
            </a:r>
            <a:r>
              <a:rPr lang="ja-JP" altLang="en-US" sz="1400" dirty="0" smtClean="0"/>
              <a:t>　</a:t>
            </a:r>
            <a:r>
              <a:rPr lang="en-US" altLang="ja-JP" sz="1400" dirty="0" smtClean="0"/>
              <a:t>2009</a:t>
            </a:r>
            <a:r>
              <a:rPr lang="ja-JP" altLang="en-US" sz="1400" dirty="0" smtClean="0"/>
              <a:t>年</a:t>
            </a:r>
            <a:r>
              <a:rPr lang="en-US" altLang="ja-JP" sz="1400" dirty="0" smtClean="0"/>
              <a:t>12</a:t>
            </a:r>
            <a:r>
              <a:rPr lang="ja-JP" altLang="en-US" sz="1400" dirty="0" smtClean="0"/>
              <a:t>月～</a:t>
            </a:r>
            <a:r>
              <a:rPr lang="en-US" altLang="ja-JP" sz="1400" dirty="0" smtClean="0"/>
              <a:t>2010</a:t>
            </a:r>
            <a:r>
              <a:rPr lang="ja-JP" altLang="en-US" sz="1400" dirty="0" smtClean="0"/>
              <a:t>年</a:t>
            </a:r>
            <a:r>
              <a:rPr lang="en-US" altLang="ja-JP" sz="1400" dirty="0" smtClean="0"/>
              <a:t>1</a:t>
            </a:r>
            <a:r>
              <a:rPr lang="ja-JP" altLang="en-US" sz="1400" dirty="0" smtClean="0"/>
              <a:t>月　</a:t>
            </a:r>
            <a:endParaRPr lang="en-US" altLang="ja-JP" sz="1400" dirty="0" smtClean="0"/>
          </a:p>
          <a:p>
            <a:r>
              <a:rPr lang="ja-JP" altLang="en-US" sz="1400" dirty="0" smtClean="0"/>
              <a:t>　　公募型プロポーザル形式　　</a:t>
            </a:r>
            <a:endParaRPr lang="en-US" altLang="ja-JP" sz="1400" dirty="0" smtClean="0"/>
          </a:p>
          <a:p>
            <a:r>
              <a:rPr lang="ja-JP" altLang="en-US" sz="1400" dirty="0"/>
              <a:t>　</a:t>
            </a:r>
            <a:r>
              <a:rPr lang="ja-JP" altLang="en-US" sz="1400" dirty="0" smtClean="0"/>
              <a:t>　による事業者募集</a:t>
            </a:r>
            <a:endParaRPr lang="en-US" altLang="ja-JP" sz="1400" dirty="0" smtClean="0"/>
          </a:p>
          <a:p>
            <a:r>
              <a:rPr lang="ja-JP" altLang="en-US" sz="1400" dirty="0"/>
              <a:t>　</a:t>
            </a:r>
            <a:r>
              <a:rPr lang="ja-JP" altLang="en-US" sz="1400" dirty="0" smtClean="0"/>
              <a:t>　</a:t>
            </a:r>
            <a:r>
              <a:rPr lang="en-US" altLang="ja-JP" sz="1400" dirty="0" smtClean="0"/>
              <a:t>2010</a:t>
            </a:r>
            <a:r>
              <a:rPr kumimoji="1" lang="ja-JP" altLang="en-US" sz="1400" dirty="0" smtClean="0"/>
              <a:t>年</a:t>
            </a:r>
            <a:r>
              <a:rPr kumimoji="1" lang="en-US" altLang="ja-JP" sz="1400" dirty="0" smtClean="0"/>
              <a:t>4</a:t>
            </a:r>
            <a:r>
              <a:rPr kumimoji="1" lang="ja-JP" altLang="en-US" sz="1400" dirty="0" smtClean="0"/>
              <a:t>月～</a:t>
            </a:r>
            <a:r>
              <a:rPr kumimoji="1" lang="en-US" altLang="ja-JP" sz="1400" dirty="0" smtClean="0"/>
              <a:t>2013</a:t>
            </a:r>
            <a:r>
              <a:rPr kumimoji="1" lang="ja-JP" altLang="en-US" sz="1400" dirty="0" smtClean="0"/>
              <a:t>年</a:t>
            </a:r>
            <a:r>
              <a:rPr kumimoji="1" lang="en-US" altLang="ja-JP" sz="1400" dirty="0" smtClean="0"/>
              <a:t>3</a:t>
            </a:r>
            <a:r>
              <a:rPr kumimoji="1" lang="ja-JP" altLang="en-US" sz="1400" dirty="0" smtClean="0"/>
              <a:t>月</a:t>
            </a:r>
            <a:endParaRPr kumimoji="1" lang="en-US" altLang="ja-JP" sz="1400" dirty="0" smtClean="0"/>
          </a:p>
          <a:p>
            <a:r>
              <a:rPr lang="ja-JP" altLang="en-US" sz="1400" dirty="0"/>
              <a:t>　</a:t>
            </a:r>
            <a:r>
              <a:rPr lang="ja-JP" altLang="en-US" sz="1400" dirty="0" smtClean="0"/>
              <a:t>　第１期契約</a:t>
            </a:r>
            <a:endParaRPr lang="en-US" altLang="ja-JP" sz="1400" dirty="0" smtClean="0"/>
          </a:p>
          <a:p>
            <a:r>
              <a:rPr kumimoji="1" lang="ja-JP" altLang="en-US" sz="1400" dirty="0"/>
              <a:t>　</a:t>
            </a:r>
            <a:r>
              <a:rPr kumimoji="1" lang="ja-JP" altLang="en-US" sz="1400" dirty="0" smtClean="0"/>
              <a:t>　</a:t>
            </a:r>
            <a:r>
              <a:rPr kumimoji="1" lang="en-US" altLang="ja-JP" sz="1400" dirty="0" smtClean="0"/>
              <a:t>2013</a:t>
            </a:r>
            <a:r>
              <a:rPr kumimoji="1" lang="ja-JP" altLang="en-US" sz="1400" dirty="0" smtClean="0"/>
              <a:t>年</a:t>
            </a:r>
            <a:r>
              <a:rPr kumimoji="1" lang="en-US" altLang="ja-JP" sz="1400" dirty="0" smtClean="0"/>
              <a:t>4</a:t>
            </a:r>
            <a:r>
              <a:rPr kumimoji="1" lang="ja-JP" altLang="en-US" sz="1400" dirty="0" smtClean="0"/>
              <a:t>月～</a:t>
            </a:r>
            <a:r>
              <a:rPr kumimoji="1" lang="en-US" altLang="ja-JP" sz="1400" dirty="0" smtClean="0"/>
              <a:t>2016</a:t>
            </a:r>
            <a:r>
              <a:rPr kumimoji="1" lang="ja-JP" altLang="en-US" sz="1400" dirty="0" smtClean="0"/>
              <a:t>年</a:t>
            </a:r>
            <a:r>
              <a:rPr kumimoji="1" lang="en-US" altLang="ja-JP" sz="1400" dirty="0" smtClean="0"/>
              <a:t>3</a:t>
            </a:r>
            <a:r>
              <a:rPr kumimoji="1" lang="ja-JP" altLang="en-US" sz="1400" dirty="0" smtClean="0"/>
              <a:t>月</a:t>
            </a:r>
            <a:endParaRPr kumimoji="1" lang="en-US" altLang="ja-JP" sz="1400" dirty="0" smtClean="0"/>
          </a:p>
          <a:p>
            <a:r>
              <a:rPr lang="ja-JP" altLang="en-US" sz="1400" dirty="0"/>
              <a:t>　</a:t>
            </a:r>
            <a:r>
              <a:rPr lang="ja-JP" altLang="en-US" sz="1400" dirty="0" smtClean="0"/>
              <a:t>　第２期契約</a:t>
            </a:r>
            <a:endParaRPr lang="en-US" altLang="ja-JP" sz="1400" dirty="0" smtClean="0"/>
          </a:p>
          <a:p>
            <a:r>
              <a:rPr kumimoji="1" lang="ja-JP" altLang="en-US" sz="1400" dirty="0"/>
              <a:t>　</a:t>
            </a:r>
            <a:r>
              <a:rPr kumimoji="1" lang="ja-JP" altLang="en-US" sz="1400" dirty="0" smtClean="0"/>
              <a:t>　</a:t>
            </a:r>
            <a:r>
              <a:rPr kumimoji="1" lang="en-US" altLang="ja-JP" sz="1400" dirty="0" smtClean="0"/>
              <a:t>2016</a:t>
            </a:r>
            <a:r>
              <a:rPr kumimoji="1" lang="ja-JP" altLang="en-US" sz="1400" dirty="0" smtClean="0"/>
              <a:t>年</a:t>
            </a:r>
            <a:r>
              <a:rPr kumimoji="1" lang="en-US" altLang="ja-JP" sz="1400" dirty="0" smtClean="0"/>
              <a:t>4</a:t>
            </a:r>
            <a:r>
              <a:rPr kumimoji="1" lang="ja-JP" altLang="en-US" sz="1400" dirty="0" smtClean="0"/>
              <a:t>月～</a:t>
            </a:r>
            <a:r>
              <a:rPr kumimoji="1" lang="en-US" altLang="ja-JP" sz="1400" dirty="0" smtClean="0"/>
              <a:t>2019</a:t>
            </a:r>
            <a:r>
              <a:rPr kumimoji="1" lang="ja-JP" altLang="en-US" sz="1400" dirty="0" smtClean="0"/>
              <a:t>年</a:t>
            </a:r>
            <a:r>
              <a:rPr kumimoji="1" lang="en-US" altLang="ja-JP" sz="1400" dirty="0" smtClean="0"/>
              <a:t>3</a:t>
            </a:r>
            <a:r>
              <a:rPr kumimoji="1" lang="ja-JP" altLang="en-US" sz="1400" dirty="0" smtClean="0"/>
              <a:t>月</a:t>
            </a:r>
            <a:endParaRPr kumimoji="1" lang="en-US" altLang="ja-JP" sz="1400" dirty="0" smtClean="0"/>
          </a:p>
          <a:p>
            <a:r>
              <a:rPr lang="ja-JP" altLang="en-US" sz="1400" dirty="0"/>
              <a:t>　</a:t>
            </a:r>
            <a:r>
              <a:rPr lang="ja-JP" altLang="en-US" sz="1400" dirty="0" smtClean="0"/>
              <a:t>　第３期契約</a:t>
            </a:r>
            <a:endParaRPr kumimoji="1" lang="en-US" altLang="ja-JP" sz="1400" dirty="0" smtClean="0"/>
          </a:p>
        </p:txBody>
      </p:sp>
      <p:graphicFrame>
        <p:nvGraphicFramePr>
          <p:cNvPr id="6" name="表 5"/>
          <p:cNvGraphicFramePr>
            <a:graphicFrameLocks noGrp="1"/>
          </p:cNvGraphicFramePr>
          <p:nvPr>
            <p:extLst/>
          </p:nvPr>
        </p:nvGraphicFramePr>
        <p:xfrm>
          <a:off x="2339752" y="476672"/>
          <a:ext cx="6624736" cy="6264696"/>
        </p:xfrm>
        <a:graphic>
          <a:graphicData uri="http://schemas.openxmlformats.org/drawingml/2006/table">
            <a:tbl>
              <a:tblPr firstRow="1">
                <a:tableStyleId>{5C22544A-7EE6-4342-B048-85BDC9FD1C3A}</a:tableStyleId>
              </a:tblPr>
              <a:tblGrid>
                <a:gridCol w="1512168">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r>
                        <a:rPr kumimoji="1" lang="en-US" altLang="ja-JP"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rgbClr val="FF0000"/>
                          </a:solidFill>
                        </a:rPr>
                        <a:t>　</a:t>
                      </a:r>
                      <a:r>
                        <a:rPr kumimoji="1" lang="ja-JP" altLang="en-US" sz="1200" dirty="0" smtClean="0"/>
                        <a:t>民間委託の拡大のための大阪版市場化テストの実施</a:t>
                      </a:r>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　専門性・外部性の発揮</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mtClean="0">
                          <a:solidFill>
                            <a:schemeClr val="tx1"/>
                          </a:solidFill>
                        </a:rPr>
                        <a:t>　人員</a:t>
                      </a:r>
                      <a:r>
                        <a:rPr kumimoji="1" lang="ja-JP" altLang="en-US" sz="1200" dirty="0" smtClean="0">
                          <a:solidFill>
                            <a:schemeClr val="tx1"/>
                          </a:solidFill>
                        </a:rPr>
                        <a:t>の削減</a:t>
                      </a:r>
                      <a:endParaRPr kumimoji="1" lang="en-US" altLang="ja-JP" sz="1200" dirty="0" smtClean="0">
                        <a:solidFill>
                          <a:schemeClr val="tx1"/>
                        </a:solidFill>
                      </a:endParaRPr>
                    </a:p>
                    <a:p>
                      <a:pPr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just"/>
                      <a:r>
                        <a:rPr kumimoji="1" lang="ja-JP" altLang="en-US" sz="1200" dirty="0" smtClean="0">
                          <a:solidFill>
                            <a:schemeClr val="tx1"/>
                          </a:solidFill>
                        </a:rPr>
                        <a:t>　監査業務等の一部の監査法人への委託</a:t>
                      </a:r>
                      <a:endParaRPr kumimoji="1" lang="en-US" altLang="ja-JP" sz="1200" dirty="0" smtClean="0">
                        <a:solidFill>
                          <a:schemeClr val="tx1"/>
                        </a:solidFill>
                      </a:endParaRPr>
                    </a:p>
                    <a:p>
                      <a:pPr algn="just"/>
                      <a:endParaRPr kumimoji="1" lang="en-US" altLang="ja-JP" sz="1200" dirty="0" smtClean="0">
                        <a:solidFill>
                          <a:schemeClr val="tx1"/>
                        </a:solidFill>
                      </a:endParaRPr>
                    </a:p>
                    <a:p>
                      <a:pPr algn="just"/>
                      <a:r>
                        <a:rPr kumimoji="1" lang="ja-JP" altLang="en-US" sz="1200" dirty="0" smtClean="0">
                          <a:solidFill>
                            <a:schemeClr val="tx1"/>
                          </a:solidFill>
                        </a:rPr>
                        <a:t>　・大阪府の機関に</a:t>
                      </a:r>
                      <a:r>
                        <a:rPr kumimoji="1" lang="ja-JP" altLang="en-US" sz="1200" dirty="0" err="1" smtClean="0">
                          <a:solidFill>
                            <a:schemeClr val="tx1"/>
                          </a:solidFill>
                        </a:rPr>
                        <a:t>お</a:t>
                      </a:r>
                      <a:endParaRPr kumimoji="1" lang="en-US" altLang="ja-JP" sz="1200" dirty="0" smtClean="0">
                        <a:solidFill>
                          <a:schemeClr val="tx1"/>
                        </a:solidFill>
                      </a:endParaRPr>
                    </a:p>
                    <a:p>
                      <a:pPr algn="just"/>
                      <a:r>
                        <a:rPr kumimoji="1" lang="ja-JP" altLang="en-US" sz="1200" dirty="0" smtClean="0">
                          <a:solidFill>
                            <a:schemeClr val="tx1"/>
                          </a:solidFill>
                        </a:rPr>
                        <a:t>　　ける新公会計に係</a:t>
                      </a:r>
                      <a:endParaRPr kumimoji="1" lang="en-US" altLang="ja-JP" sz="1200" dirty="0" smtClean="0">
                        <a:solidFill>
                          <a:schemeClr val="tx1"/>
                        </a:solidFill>
                      </a:endParaRPr>
                    </a:p>
                    <a:p>
                      <a:pPr algn="just"/>
                      <a:r>
                        <a:rPr kumimoji="1" lang="ja-JP" altLang="en-US" sz="1200" dirty="0" smtClean="0">
                          <a:solidFill>
                            <a:schemeClr val="tx1"/>
                          </a:solidFill>
                        </a:rPr>
                        <a:t>　　</a:t>
                      </a:r>
                      <a:r>
                        <a:rPr kumimoji="1" lang="ja-JP" altLang="en-US" sz="1200" dirty="0" err="1" smtClean="0">
                          <a:solidFill>
                            <a:schemeClr val="tx1"/>
                          </a:solidFill>
                        </a:rPr>
                        <a:t>る</a:t>
                      </a:r>
                      <a:r>
                        <a:rPr kumimoji="1" lang="ja-JP" altLang="en-US" sz="1200" dirty="0" smtClean="0">
                          <a:solidFill>
                            <a:schemeClr val="tx1"/>
                          </a:solidFill>
                        </a:rPr>
                        <a:t>監査</a:t>
                      </a:r>
                      <a:endParaRPr kumimoji="1" lang="en-US" altLang="ja-JP" sz="1200" dirty="0" smtClean="0">
                        <a:solidFill>
                          <a:schemeClr val="tx1"/>
                        </a:solidFill>
                      </a:endParaRPr>
                    </a:p>
                    <a:p>
                      <a:pPr algn="just"/>
                      <a:r>
                        <a:rPr kumimoji="1" lang="ja-JP" altLang="en-US" sz="1200" dirty="0" smtClean="0">
                          <a:solidFill>
                            <a:schemeClr val="tx1"/>
                          </a:solidFill>
                        </a:rPr>
                        <a:t>　・大阪府の機関に</a:t>
                      </a:r>
                      <a:r>
                        <a:rPr kumimoji="1" lang="ja-JP" altLang="en-US" sz="1200" dirty="0" err="1" smtClean="0">
                          <a:solidFill>
                            <a:schemeClr val="tx1"/>
                          </a:solidFill>
                        </a:rPr>
                        <a:t>お</a:t>
                      </a:r>
                      <a:endParaRPr kumimoji="1" lang="en-US" altLang="ja-JP" sz="1200" dirty="0" smtClean="0">
                        <a:solidFill>
                          <a:schemeClr val="tx1"/>
                        </a:solidFill>
                      </a:endParaRPr>
                    </a:p>
                    <a:p>
                      <a:pPr algn="just"/>
                      <a:r>
                        <a:rPr kumimoji="1" lang="ja-JP" altLang="en-US" sz="1200" dirty="0" smtClean="0">
                          <a:solidFill>
                            <a:schemeClr val="tx1"/>
                          </a:solidFill>
                        </a:rPr>
                        <a:t>　　ける庶務諸給与に</a:t>
                      </a:r>
                      <a:endParaRPr kumimoji="1" lang="en-US" altLang="ja-JP" sz="1200" dirty="0" smtClean="0">
                        <a:solidFill>
                          <a:schemeClr val="tx1"/>
                        </a:solidFill>
                      </a:endParaRPr>
                    </a:p>
                    <a:p>
                      <a:pPr algn="just"/>
                      <a:r>
                        <a:rPr kumimoji="1" lang="en-US" altLang="ja-JP" sz="1200" dirty="0" smtClean="0">
                          <a:solidFill>
                            <a:schemeClr val="tx1"/>
                          </a:solidFill>
                        </a:rPr>
                        <a:t>     </a:t>
                      </a:r>
                      <a:r>
                        <a:rPr kumimoji="1" lang="ja-JP" altLang="en-US" sz="1200" dirty="0" smtClean="0">
                          <a:solidFill>
                            <a:schemeClr val="tx1"/>
                          </a:solidFill>
                        </a:rPr>
                        <a:t>係る監査</a:t>
                      </a:r>
                      <a:endParaRPr kumimoji="1" lang="en-US" altLang="ja-JP" sz="1200" dirty="0" smtClean="0">
                        <a:solidFill>
                          <a:schemeClr val="tx1"/>
                        </a:solidFill>
                      </a:endParaRPr>
                    </a:p>
                    <a:p>
                      <a:pPr algn="just"/>
                      <a:r>
                        <a:rPr kumimoji="1" lang="ja-JP" altLang="en-US" sz="1200" dirty="0" smtClean="0">
                          <a:solidFill>
                            <a:schemeClr val="tx1"/>
                          </a:solidFill>
                        </a:rPr>
                        <a:t>　・財政的援助団体等</a:t>
                      </a:r>
                      <a:endParaRPr kumimoji="1" lang="en-US" altLang="ja-JP" sz="1200" dirty="0" smtClean="0">
                        <a:solidFill>
                          <a:schemeClr val="tx1"/>
                        </a:solidFill>
                      </a:endParaRPr>
                    </a:p>
                    <a:p>
                      <a:pPr algn="just"/>
                      <a:r>
                        <a:rPr kumimoji="1" lang="ja-JP" altLang="en-US" sz="1200" dirty="0" smtClean="0">
                          <a:solidFill>
                            <a:schemeClr val="tx1"/>
                          </a:solidFill>
                        </a:rPr>
                        <a:t>　 </a:t>
                      </a:r>
                      <a:r>
                        <a:rPr kumimoji="1" lang="en-US" altLang="ja-JP" sz="1200" dirty="0" smtClean="0">
                          <a:solidFill>
                            <a:schemeClr val="tx1"/>
                          </a:solidFill>
                        </a:rPr>
                        <a:t> </a:t>
                      </a:r>
                      <a:r>
                        <a:rPr kumimoji="1" lang="ja-JP" altLang="en-US" sz="1200" dirty="0" smtClean="0">
                          <a:solidFill>
                            <a:schemeClr val="tx1"/>
                          </a:solidFill>
                        </a:rPr>
                        <a:t>に対する監査</a:t>
                      </a:r>
                      <a:endParaRPr kumimoji="1" lang="en-US" altLang="ja-JP" sz="1200" dirty="0" smtClean="0">
                        <a:solidFill>
                          <a:schemeClr val="tx1"/>
                        </a:solidFill>
                      </a:endParaRPr>
                    </a:p>
                    <a:p>
                      <a:pPr algn="just"/>
                      <a:r>
                        <a:rPr kumimoji="1" lang="ja-JP" altLang="en-US" sz="1200" dirty="0" smtClean="0">
                          <a:solidFill>
                            <a:schemeClr val="tx1"/>
                          </a:solidFill>
                        </a:rPr>
                        <a:t>　・例月現金出納検査</a:t>
                      </a:r>
                      <a:endParaRPr kumimoji="1" lang="en-US" altLang="ja-JP" sz="1200" dirty="0" smtClean="0">
                        <a:solidFill>
                          <a:schemeClr val="tx1"/>
                        </a:solidFill>
                      </a:endParaRPr>
                    </a:p>
                    <a:p>
                      <a:pPr algn="just"/>
                      <a:r>
                        <a:rPr kumimoji="1" lang="ja-JP" altLang="en-US" sz="1200" baseline="0" dirty="0" smtClean="0">
                          <a:solidFill>
                            <a:schemeClr val="tx1"/>
                          </a:solidFill>
                        </a:rPr>
                        <a:t>　・</a:t>
                      </a:r>
                      <a:r>
                        <a:rPr kumimoji="1" lang="ja-JP" altLang="en-US" sz="1200" dirty="0" smtClean="0">
                          <a:solidFill>
                            <a:schemeClr val="tx1"/>
                          </a:solidFill>
                        </a:rPr>
                        <a:t>決算審査</a:t>
                      </a:r>
                      <a:endParaRPr kumimoji="1" lang="en-US" altLang="ja-JP" sz="1200" dirty="0" smtClean="0">
                        <a:solidFill>
                          <a:schemeClr val="tx1"/>
                        </a:solidFill>
                      </a:endParaRPr>
                    </a:p>
                    <a:p>
                      <a:pPr algn="just"/>
                      <a:r>
                        <a:rPr kumimoji="1" lang="ja-JP" altLang="en-US" sz="1200" dirty="0" smtClean="0">
                          <a:solidFill>
                            <a:schemeClr val="tx1"/>
                          </a:solidFill>
                        </a:rPr>
                        <a:t>　・基金運用状況審査</a:t>
                      </a:r>
                      <a:endParaRPr kumimoji="1" lang="en-US" altLang="ja-JP" sz="1200" dirty="0" smtClean="0">
                        <a:solidFill>
                          <a:schemeClr val="tx1"/>
                        </a:solidFill>
                      </a:endParaRPr>
                    </a:p>
                    <a:p>
                      <a:pPr algn="just"/>
                      <a:r>
                        <a:rPr kumimoji="1" lang="ja-JP" altLang="en-US" sz="1200" dirty="0" smtClean="0">
                          <a:solidFill>
                            <a:schemeClr val="tx1"/>
                          </a:solidFill>
                        </a:rPr>
                        <a:t>　・健全化判断比率の</a:t>
                      </a:r>
                      <a:endParaRPr kumimoji="1" lang="en-US" altLang="ja-JP" sz="1200" dirty="0" smtClean="0">
                        <a:solidFill>
                          <a:schemeClr val="tx1"/>
                        </a:solidFill>
                      </a:endParaRPr>
                    </a:p>
                    <a:p>
                      <a:pPr algn="just"/>
                      <a:r>
                        <a:rPr kumimoji="1" lang="en-US" altLang="ja-JP" sz="1200" dirty="0" smtClean="0">
                          <a:solidFill>
                            <a:schemeClr val="tx1"/>
                          </a:solidFill>
                        </a:rPr>
                        <a:t>     </a:t>
                      </a:r>
                      <a:r>
                        <a:rPr kumimoji="1" lang="ja-JP" altLang="en-US" sz="1200" dirty="0" smtClean="0">
                          <a:solidFill>
                            <a:schemeClr val="tx1"/>
                          </a:solidFill>
                        </a:rPr>
                        <a:t>審査及び資金不足</a:t>
                      </a:r>
                      <a:endParaRPr kumimoji="1" lang="en-US" altLang="ja-JP" sz="1200" dirty="0" smtClean="0">
                        <a:solidFill>
                          <a:schemeClr val="tx1"/>
                        </a:solidFill>
                      </a:endParaRPr>
                    </a:p>
                    <a:p>
                      <a:pPr algn="just"/>
                      <a:r>
                        <a:rPr kumimoji="1" lang="en-US" altLang="ja-JP" sz="1200" dirty="0" smtClean="0">
                          <a:solidFill>
                            <a:schemeClr val="tx1"/>
                          </a:solidFill>
                        </a:rPr>
                        <a:t>     </a:t>
                      </a:r>
                      <a:r>
                        <a:rPr kumimoji="1" lang="ja-JP" altLang="en-US" sz="1200" dirty="0" smtClean="0">
                          <a:solidFill>
                            <a:schemeClr val="tx1"/>
                          </a:solidFill>
                        </a:rPr>
                        <a:t>比率の審査</a:t>
                      </a:r>
                      <a:endParaRPr kumimoji="1" lang="en-US" altLang="ja-JP" sz="1200" dirty="0" smtClean="0">
                        <a:solidFill>
                          <a:schemeClr val="tx1"/>
                        </a:solidFill>
                      </a:endParaRPr>
                    </a:p>
                    <a:p>
                      <a:pPr algn="just"/>
                      <a:r>
                        <a:rPr kumimoji="1" lang="ja-JP" altLang="en-US" sz="1200" dirty="0" smtClean="0">
                          <a:solidFill>
                            <a:schemeClr val="tx1"/>
                          </a:solidFill>
                        </a:rPr>
                        <a:t>　・監査手法等に関す</a:t>
                      </a:r>
                      <a:endParaRPr kumimoji="1" lang="en-US" altLang="ja-JP" sz="1200" dirty="0" smtClean="0">
                        <a:solidFill>
                          <a:schemeClr val="tx1"/>
                        </a:solidFill>
                      </a:endParaRPr>
                    </a:p>
                    <a:p>
                      <a:pPr algn="just"/>
                      <a:r>
                        <a:rPr kumimoji="1" lang="ja-JP" altLang="en-US" sz="1200" dirty="0" smtClean="0">
                          <a:solidFill>
                            <a:schemeClr val="tx1"/>
                          </a:solidFill>
                        </a:rPr>
                        <a:t> 　 </a:t>
                      </a:r>
                      <a:r>
                        <a:rPr kumimoji="1" lang="ja-JP" altLang="en-US" sz="1200" dirty="0" err="1" smtClean="0">
                          <a:solidFill>
                            <a:schemeClr val="tx1"/>
                          </a:solidFill>
                        </a:rPr>
                        <a:t>る</a:t>
                      </a:r>
                      <a:r>
                        <a:rPr kumimoji="1" lang="ja-JP" altLang="en-US" sz="1200" dirty="0" smtClean="0">
                          <a:solidFill>
                            <a:schemeClr val="tx1"/>
                          </a:solidFill>
                        </a:rPr>
                        <a:t>助言、職員研修　</a:t>
                      </a:r>
                      <a:endParaRPr kumimoji="1" lang="en-US" altLang="ja-JP" sz="1200" dirty="0" smtClean="0">
                        <a:solidFill>
                          <a:schemeClr val="tx1"/>
                        </a:solidFill>
                      </a:endParaRPr>
                    </a:p>
                    <a:p>
                      <a:pPr algn="just"/>
                      <a:r>
                        <a:rPr kumimoji="1" lang="en-US" altLang="ja-JP" sz="1200" dirty="0" smtClean="0">
                          <a:solidFill>
                            <a:schemeClr val="tx1"/>
                          </a:solidFill>
                        </a:rPr>
                        <a:t>     </a:t>
                      </a:r>
                      <a:r>
                        <a:rPr kumimoji="1" lang="ja-JP" altLang="en-US" sz="1200" dirty="0" smtClean="0">
                          <a:solidFill>
                            <a:schemeClr val="tx1"/>
                          </a:solidFill>
                        </a:rPr>
                        <a:t>等</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監査法人の専門性を活かした業務委託による監査の充実</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algn="l"/>
                      <a:endParaRPr kumimoji="1" lang="en-US" altLang="ja-JP" sz="1200" dirty="0" smtClean="0">
                        <a:solidFill>
                          <a:schemeClr val="tx1"/>
                        </a:solidFill>
                      </a:endParaRPr>
                    </a:p>
                    <a:p>
                      <a:pPr algn="l"/>
                      <a:r>
                        <a:rPr kumimoji="1" lang="ja-JP" altLang="en-US" sz="1200" dirty="0" smtClean="0">
                          <a:solidFill>
                            <a:schemeClr val="tx1"/>
                          </a:solidFill>
                        </a:rPr>
                        <a:t>　監査法人に監査業務等を委託することによる府職員６名の削減</a:t>
                      </a:r>
                      <a:endParaRPr kumimoji="1" lang="en-US" altLang="ja-JP" sz="1200" dirty="0" smtClean="0">
                        <a:solidFill>
                          <a:schemeClr val="tx1"/>
                        </a:solidFill>
                      </a:endParaRPr>
                    </a:p>
                    <a:p>
                      <a:pPr algn="l"/>
                      <a:r>
                        <a:rPr kumimoji="1" lang="ja-JP" altLang="en-US" sz="1200" dirty="0" smtClean="0">
                          <a:solidFill>
                            <a:schemeClr val="tx1"/>
                          </a:solidFill>
                        </a:rPr>
                        <a:t>（第３期契約時点）</a:t>
                      </a:r>
                      <a:endParaRPr kumimoji="1" lang="en-US" altLang="ja-JP" sz="1200" dirty="0" smtClean="0">
                        <a:solidFill>
                          <a:schemeClr val="tx1"/>
                        </a:solidFill>
                      </a:endParaRPr>
                    </a:p>
                    <a:p>
                      <a:pPr algn="l"/>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（民間委託契約）</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2010</a:t>
                      </a:r>
                      <a:r>
                        <a:rPr kumimoji="1" lang="ja-JP" altLang="en-US" sz="1200" dirty="0" smtClean="0">
                          <a:solidFill>
                            <a:schemeClr val="tx1"/>
                          </a:solidFill>
                        </a:rPr>
                        <a:t>～</a:t>
                      </a:r>
                      <a:r>
                        <a:rPr kumimoji="1" lang="en-US" altLang="ja-JP" sz="1200" dirty="0" smtClean="0">
                          <a:solidFill>
                            <a:schemeClr val="tx1"/>
                          </a:solidFill>
                        </a:rPr>
                        <a:t>12</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ja-JP" altLang="en-US" sz="1200" dirty="0" smtClean="0">
                          <a:solidFill>
                            <a:schemeClr val="tx1"/>
                          </a:solidFill>
                        </a:rPr>
                        <a:t>　　 （第１期契約）</a:t>
                      </a:r>
                      <a:endParaRPr kumimoji="1" lang="en-US" altLang="ja-JP" sz="1200" dirty="0" smtClean="0">
                        <a:solidFill>
                          <a:schemeClr val="tx1"/>
                        </a:solidFill>
                      </a:endParaRPr>
                    </a:p>
                    <a:p>
                      <a:pPr algn="l"/>
                      <a:r>
                        <a:rPr kumimoji="1" lang="ja-JP" altLang="en-US" sz="1200" baseline="0" dirty="0" smtClean="0">
                          <a:solidFill>
                            <a:schemeClr val="tx1"/>
                          </a:solidFill>
                        </a:rPr>
                        <a:t>　 </a:t>
                      </a:r>
                      <a:r>
                        <a:rPr kumimoji="1" lang="ja-JP" altLang="en-US" sz="1200" dirty="0" smtClean="0">
                          <a:solidFill>
                            <a:schemeClr val="tx1"/>
                          </a:solidFill>
                        </a:rPr>
                        <a:t>・</a:t>
                      </a:r>
                      <a:r>
                        <a:rPr kumimoji="1" lang="en-US" altLang="ja-JP" sz="1200" dirty="0" smtClean="0">
                          <a:solidFill>
                            <a:schemeClr val="tx1"/>
                          </a:solidFill>
                        </a:rPr>
                        <a:t>2013</a:t>
                      </a:r>
                      <a:r>
                        <a:rPr kumimoji="1" lang="ja-JP" altLang="en-US" sz="1200" dirty="0" smtClean="0">
                          <a:solidFill>
                            <a:schemeClr val="tx1"/>
                          </a:solidFill>
                        </a:rPr>
                        <a:t>～</a:t>
                      </a:r>
                      <a:r>
                        <a:rPr kumimoji="1" lang="en-US" altLang="ja-JP" sz="1200" dirty="0" smtClean="0">
                          <a:solidFill>
                            <a:schemeClr val="tx1"/>
                          </a:solidFill>
                        </a:rPr>
                        <a:t>15</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ja-JP" altLang="en-US" sz="1200" dirty="0" smtClean="0">
                          <a:solidFill>
                            <a:schemeClr val="tx1"/>
                          </a:solidFill>
                        </a:rPr>
                        <a:t>　　 （第２期契約）</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 </a:t>
                      </a:r>
                      <a:r>
                        <a:rPr kumimoji="1" lang="ja-JP" altLang="en-US" sz="1200" dirty="0" smtClean="0">
                          <a:solidFill>
                            <a:schemeClr val="tx1"/>
                          </a:solidFill>
                        </a:rPr>
                        <a:t>・</a:t>
                      </a:r>
                      <a:r>
                        <a:rPr kumimoji="1" lang="en-US" altLang="ja-JP" sz="1200" dirty="0" smtClean="0">
                          <a:solidFill>
                            <a:schemeClr val="tx1"/>
                          </a:solidFill>
                        </a:rPr>
                        <a:t>2016</a:t>
                      </a:r>
                      <a:r>
                        <a:rPr kumimoji="1" lang="ja-JP" altLang="en-US" sz="1200" dirty="0" smtClean="0">
                          <a:solidFill>
                            <a:schemeClr val="tx1"/>
                          </a:solidFill>
                        </a:rPr>
                        <a:t>～</a:t>
                      </a:r>
                      <a:r>
                        <a:rPr kumimoji="1" lang="en-US" altLang="ja-JP" sz="1200" dirty="0" smtClean="0">
                          <a:solidFill>
                            <a:schemeClr val="tx1"/>
                          </a:solidFill>
                        </a:rPr>
                        <a:t>18</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ja-JP" altLang="en-US" sz="1200" dirty="0" smtClean="0">
                          <a:solidFill>
                            <a:schemeClr val="tx1"/>
                          </a:solidFill>
                        </a:rPr>
                        <a:t>　　 （第３期契約）</a:t>
                      </a:r>
                      <a:endParaRPr kumimoji="1" lang="en-US" altLang="ja-JP" sz="1200" dirty="0" smtClean="0">
                        <a:solidFill>
                          <a:schemeClr val="tx1"/>
                        </a:solidFill>
                      </a:endParaRPr>
                    </a:p>
                    <a:p>
                      <a:pPr algn="l">
                        <a:lnSpc>
                          <a:spcPts val="500"/>
                        </a:lnSpc>
                      </a:pPr>
                      <a:r>
                        <a:rPr kumimoji="1" lang="ja-JP" altLang="en-US" sz="1200" baseline="0" dirty="0" smtClean="0">
                          <a:solidFill>
                            <a:schemeClr val="tx1"/>
                          </a:solidFill>
                        </a:rPr>
                        <a:t> </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（４</a:t>
            </a:r>
            <a:r>
              <a:rPr lang="ja-JP" altLang="en-US" sz="1400" u="sng" dirty="0"/>
              <a:t>０</a:t>
            </a:r>
            <a:r>
              <a:rPr lang="ja-JP" altLang="en-US" sz="1400" u="sng" dirty="0" smtClean="0"/>
              <a:t>）</a:t>
            </a:r>
            <a:endParaRPr lang="en-US" altLang="ja-JP" sz="14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180</a:t>
            </a:fld>
            <a:endParaRPr kumimoji="1" lang="ja-JP" altLang="en-US"/>
          </a:p>
        </p:txBody>
      </p:sp>
    </p:spTree>
    <p:extLst>
      <p:ext uri="{BB962C8B-B14F-4D97-AF65-F5344CB8AC3E}">
        <p14:creationId xmlns:p14="http://schemas.microsoft.com/office/powerpoint/2010/main" val="325350702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lang="ja-JP" altLang="en-US" sz="1600" u="sng" dirty="0" smtClean="0">
                <a:solidFill>
                  <a:prstClr val="black"/>
                </a:solidFill>
              </a:rPr>
              <a:t>府営住宅の運営見直し</a:t>
            </a:r>
            <a:endParaRPr lang="en-US" altLang="ja-JP" sz="1600" u="sng" dirty="0" smtClean="0">
              <a:solidFill>
                <a:prstClr val="black"/>
              </a:solidFill>
            </a:endParaRPr>
          </a:p>
        </p:txBody>
      </p:sp>
      <p:sp>
        <p:nvSpPr>
          <p:cNvPr id="5" name="テキスト ボックス 4"/>
          <p:cNvSpPr txBox="1"/>
          <p:nvPr/>
        </p:nvSpPr>
        <p:spPr>
          <a:xfrm>
            <a:off x="0" y="476672"/>
            <a:ext cx="2411760" cy="5047536"/>
          </a:xfrm>
          <a:prstGeom prst="rect">
            <a:avLst/>
          </a:prstGeom>
          <a:noFill/>
        </p:spPr>
        <p:txBody>
          <a:bodyPr wrap="square" rtlCol="0">
            <a:spAutoFit/>
          </a:bodyPr>
          <a:lstStyle/>
          <a:p>
            <a:r>
              <a:rPr lang="ja-JP" altLang="en-US" sz="1400" dirty="0" smtClean="0">
                <a:solidFill>
                  <a:prstClr val="black"/>
                </a:solidFill>
              </a:rPr>
              <a:t>①分野：</a:t>
            </a:r>
            <a:r>
              <a:rPr lang="ja-JP" altLang="en-US" sz="1400" spc="-150" dirty="0" smtClean="0">
                <a:solidFill>
                  <a:prstClr val="black"/>
                </a:solidFill>
              </a:rPr>
              <a:t>くらし・住まい・まちづくり</a:t>
            </a:r>
            <a:endParaRPr lang="en-US" altLang="ja-JP" sz="1400" spc="-15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②タイプ</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政策の刷新</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執行の刷新</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③改革スタイル</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投資・予算</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条例・規則・運用ﾙｰﾙ</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a:solidFill>
                  <a:prstClr val="black"/>
                </a:solidFill>
              </a:rPr>
              <a:t>☑　組織</a:t>
            </a:r>
            <a:r>
              <a:rPr lang="ja-JP" altLang="en-US" sz="1400" dirty="0" smtClean="0">
                <a:solidFill>
                  <a:prstClr val="black"/>
                </a:solidFill>
              </a:rPr>
              <a:t>・経営形態</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権限移譲</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④担当部局</a:t>
            </a:r>
            <a:endParaRPr lang="en-US" altLang="ja-JP" sz="1400" dirty="0" smtClean="0">
              <a:solidFill>
                <a:prstClr val="black"/>
              </a:solidFill>
            </a:endParaRPr>
          </a:p>
          <a:p>
            <a:r>
              <a:rPr lang="ja-JP" altLang="en-US" sz="1400" dirty="0" smtClean="0">
                <a:solidFill>
                  <a:prstClr val="black"/>
                </a:solidFill>
              </a:rPr>
              <a:t>　　府　　住宅</a:t>
            </a:r>
            <a:r>
              <a:rPr lang="ja-JP" altLang="en-US" sz="1400" dirty="0" smtClean="0"/>
              <a:t>まちづくり部</a:t>
            </a:r>
            <a:endParaRPr lang="en-US" altLang="ja-JP" sz="1400" dirty="0" smtClean="0"/>
          </a:p>
          <a:p>
            <a:endParaRPr lang="en-US" altLang="ja-JP" sz="1400" dirty="0"/>
          </a:p>
          <a:p>
            <a:r>
              <a:rPr lang="ja-JP" altLang="en-US" sz="1400" dirty="0"/>
              <a:t>⑤</a:t>
            </a:r>
            <a:r>
              <a:rPr lang="ja-JP" altLang="en-US" sz="1400" dirty="0" smtClean="0"/>
              <a:t>時期</a:t>
            </a:r>
            <a:endParaRPr lang="en-US" altLang="ja-JP" sz="1400" dirty="0" smtClean="0"/>
          </a:p>
          <a:p>
            <a:pPr marL="234950" indent="-234950"/>
            <a:r>
              <a:rPr lang="ja-JP" altLang="en-US" sz="1400" dirty="0"/>
              <a:t>　　</a:t>
            </a:r>
            <a:r>
              <a:rPr lang="en-US" altLang="ja-JP" sz="1400" dirty="0" smtClean="0"/>
              <a:t>2012</a:t>
            </a:r>
            <a:r>
              <a:rPr lang="ja-JP" altLang="en-US" sz="1400" dirty="0" smtClean="0"/>
              <a:t>年</a:t>
            </a:r>
            <a:r>
              <a:rPr lang="en-US" altLang="ja-JP" sz="1400" dirty="0"/>
              <a:t>3</a:t>
            </a:r>
            <a:r>
              <a:rPr lang="ja-JP" altLang="en-US" sz="1400" dirty="0" smtClean="0"/>
              <a:t>月</a:t>
            </a:r>
            <a:endParaRPr lang="en-US" altLang="ja-JP" sz="1400" dirty="0"/>
          </a:p>
          <a:p>
            <a:pPr marL="182563" indent="-182563"/>
            <a:r>
              <a:rPr lang="ja-JP" altLang="en-US" sz="1400" dirty="0"/>
              <a:t>　　</a:t>
            </a:r>
            <a:r>
              <a:rPr lang="ja-JP" altLang="en-US" sz="1100" dirty="0"/>
              <a:t>府営住宅ストック</a:t>
            </a:r>
            <a:r>
              <a:rPr lang="ja-JP" altLang="en-US" sz="1100" dirty="0" smtClean="0"/>
              <a:t>総合活用計画</a:t>
            </a:r>
            <a:endParaRPr lang="en-US" altLang="ja-JP" sz="1100" dirty="0" smtClean="0"/>
          </a:p>
          <a:p>
            <a:pPr marL="182563" indent="-182563"/>
            <a:r>
              <a:rPr lang="ja-JP" altLang="en-US" sz="1100" dirty="0"/>
              <a:t>　</a:t>
            </a:r>
            <a:r>
              <a:rPr lang="ja-JP" altLang="en-US" sz="1100" dirty="0" smtClean="0"/>
              <a:t>　  改定</a:t>
            </a:r>
            <a:endParaRPr lang="en-US" altLang="ja-JP" sz="1100" dirty="0"/>
          </a:p>
          <a:p>
            <a:pPr marL="234950" indent="-234950"/>
            <a:r>
              <a:rPr lang="ja-JP" altLang="en-US" sz="1400" dirty="0"/>
              <a:t>　　</a:t>
            </a:r>
            <a:r>
              <a:rPr lang="en-US" altLang="ja-JP" sz="1400" dirty="0" smtClean="0"/>
              <a:t>2016</a:t>
            </a:r>
            <a:r>
              <a:rPr lang="ja-JP" altLang="en-US" sz="1400" dirty="0" smtClean="0"/>
              <a:t>年</a:t>
            </a:r>
            <a:r>
              <a:rPr lang="en-US" altLang="ja-JP" sz="1400" dirty="0"/>
              <a:t>12</a:t>
            </a:r>
            <a:r>
              <a:rPr lang="ja-JP" altLang="en-US" sz="1400" dirty="0" smtClean="0"/>
              <a:t>月</a:t>
            </a:r>
            <a:endParaRPr lang="en-US" altLang="ja-JP" sz="1400" dirty="0" smtClean="0"/>
          </a:p>
          <a:p>
            <a:pPr marL="182563" indent="-182563"/>
            <a:r>
              <a:rPr lang="ja-JP" altLang="en-US" sz="1400" dirty="0"/>
              <a:t>　</a:t>
            </a:r>
            <a:r>
              <a:rPr lang="ja-JP" altLang="en-US" sz="1400" dirty="0" smtClean="0"/>
              <a:t>　</a:t>
            </a:r>
            <a:r>
              <a:rPr lang="ja-JP" altLang="en-US" sz="1100" dirty="0" smtClean="0"/>
              <a:t>府営住宅ストック総合活用計画</a:t>
            </a:r>
            <a:endParaRPr lang="en-US" altLang="ja-JP" sz="1100" dirty="0" smtClean="0"/>
          </a:p>
          <a:p>
            <a:pPr marL="182563" indent="-182563"/>
            <a:r>
              <a:rPr lang="ja-JP" altLang="en-US" sz="1100" dirty="0"/>
              <a:t>　</a:t>
            </a:r>
            <a:r>
              <a:rPr lang="ja-JP" altLang="en-US" sz="1100" dirty="0" smtClean="0"/>
              <a:t>　  改定</a:t>
            </a:r>
            <a:endParaRPr lang="en-US" altLang="ja-JP" sz="1100" dirty="0" smtClean="0"/>
          </a:p>
          <a:p>
            <a:pPr marL="182563" indent="-182563"/>
            <a:r>
              <a:rPr lang="ja-JP" altLang="en-US" sz="1400" dirty="0" smtClean="0"/>
              <a:t>　　</a:t>
            </a:r>
            <a:endParaRPr lang="ja-JP" altLang="en-US" sz="1400" dirty="0"/>
          </a:p>
        </p:txBody>
      </p:sp>
      <p:graphicFrame>
        <p:nvGraphicFramePr>
          <p:cNvPr id="6" name="表 5"/>
          <p:cNvGraphicFramePr>
            <a:graphicFrameLocks noGrp="1"/>
          </p:cNvGraphicFramePr>
          <p:nvPr>
            <p:extLst/>
          </p:nvPr>
        </p:nvGraphicFramePr>
        <p:xfrm>
          <a:off x="2349632" y="476672"/>
          <a:ext cx="6696744" cy="6278880"/>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u="none" dirty="0" smtClean="0"/>
                        <a:t>改革前の課題</a:t>
                      </a:r>
                      <a:endParaRPr kumimoji="1" lang="en-US" altLang="ja-JP" sz="1400" u="none" dirty="0" smtClean="0"/>
                    </a:p>
                    <a:p>
                      <a:pPr algn="ctr"/>
                      <a:r>
                        <a:rPr kumimoji="1" lang="ja-JP" altLang="en-US" sz="1400" u="none" dirty="0" smtClean="0"/>
                        <a:t>（</a:t>
                      </a:r>
                      <a:r>
                        <a:rPr kumimoji="1" lang="en-US" altLang="ja-JP" sz="1400" u="none" dirty="0" smtClean="0"/>
                        <a:t>Why</a:t>
                      </a:r>
                      <a:r>
                        <a:rPr kumimoji="1" lang="ja-JP" altLang="en-US" sz="1400" u="none" dirty="0" smtClean="0"/>
                        <a:t>）</a:t>
                      </a:r>
                      <a:endParaRPr kumimoji="1" lang="ja-JP" altLang="en-US" sz="1400" u="none"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u="none" dirty="0" smtClean="0"/>
                        <a:t>改革の方向性</a:t>
                      </a:r>
                      <a:endParaRPr kumimoji="1" lang="en-US" altLang="ja-JP" sz="1400" u="none" dirty="0" smtClean="0"/>
                    </a:p>
                    <a:p>
                      <a:pPr algn="ctr"/>
                      <a:r>
                        <a:rPr kumimoji="1" lang="ja-JP" altLang="en-US" sz="1400" u="none" dirty="0" smtClean="0"/>
                        <a:t>（</a:t>
                      </a:r>
                      <a:r>
                        <a:rPr kumimoji="1" lang="en-US" altLang="ja-JP" sz="1400" u="none" dirty="0" smtClean="0"/>
                        <a:t>Vision)</a:t>
                      </a:r>
                      <a:endParaRPr kumimoji="1" lang="ja-JP" altLang="en-US" sz="1400" u="none"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u="none" dirty="0" smtClean="0"/>
                        <a:t>何をどう改革したか</a:t>
                      </a:r>
                      <a:endParaRPr kumimoji="1" lang="en-US" altLang="ja-JP" sz="1400" u="none" dirty="0" smtClean="0"/>
                    </a:p>
                    <a:p>
                      <a:pPr algn="ctr"/>
                      <a:r>
                        <a:rPr kumimoji="1" lang="ja-JP" altLang="en-US" sz="1400" u="none" dirty="0" smtClean="0"/>
                        <a:t>（</a:t>
                      </a:r>
                      <a:r>
                        <a:rPr kumimoji="1" lang="en-US" altLang="ja-JP" sz="1400" u="none" dirty="0" smtClean="0"/>
                        <a:t>What</a:t>
                      </a:r>
                      <a:r>
                        <a:rPr kumimoji="1" lang="ja-JP" altLang="en-US" sz="1400" u="none" dirty="0" smtClean="0"/>
                        <a:t>）</a:t>
                      </a:r>
                      <a:endParaRPr kumimoji="1" lang="ja-JP" altLang="en-US" sz="1400" u="none"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u="none" dirty="0" smtClean="0"/>
                        <a:t>主な成果</a:t>
                      </a:r>
                      <a:endParaRPr kumimoji="1" lang="en-US" altLang="ja-JP" sz="1400" u="none" dirty="0" smtClean="0"/>
                    </a:p>
                    <a:p>
                      <a:pPr algn="ctr"/>
                      <a:r>
                        <a:rPr kumimoji="1" lang="ja-JP" altLang="en-US" sz="1400" u="none" dirty="0" smtClean="0"/>
                        <a:t>（</a:t>
                      </a:r>
                      <a:r>
                        <a:rPr kumimoji="1" lang="en-US" altLang="ja-JP" sz="1400" u="none" dirty="0" smtClean="0"/>
                        <a:t>Outcome</a:t>
                      </a:r>
                      <a:r>
                        <a:rPr kumimoji="1" lang="ja-JP" altLang="en-US" sz="1400" u="none" dirty="0" smtClean="0"/>
                        <a:t>）</a:t>
                      </a:r>
                      <a:endParaRPr kumimoji="1" lang="ja-JP" altLang="en-US" sz="1400" u="none"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u="none" dirty="0" smtClean="0">
                          <a:solidFill>
                            <a:schemeClr val="tx1"/>
                          </a:solidFill>
                        </a:rPr>
                        <a:t>・高度経済成長期の流入人口への対応として大量に整備し、一挙に老朽化が進み、更新・耐震性確保の需要が高まっている</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・住民の高齢化に対応するバリアフリーなどの改良のニーズも増加</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・あわせて、効率的・効果的な経営も求められてきた</a:t>
                      </a:r>
                      <a:endParaRPr kumimoji="1" lang="en-US" altLang="ja-JP" sz="1200" u="none" dirty="0" smtClean="0">
                        <a:solidFill>
                          <a:schemeClr val="tx1"/>
                        </a:solidFill>
                      </a:endParaRPr>
                    </a:p>
                    <a:p>
                      <a:pPr algn="l"/>
                      <a:endParaRPr kumimoji="1" lang="ja-JP" altLang="en-US" sz="1200" u="none"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・地域経営の主体である基礎自治体が、魅力ある地域づくりとまちの活力の創出に活用する。</a:t>
                      </a:r>
                      <a:endParaRPr kumimoji="1" lang="en-US" altLang="ja-JP" sz="1200" u="none" dirty="0" smtClean="0">
                        <a:solidFill>
                          <a:schemeClr val="tx1"/>
                        </a:solidFill>
                      </a:endParaRPr>
                    </a:p>
                    <a:p>
                      <a:pPr marL="85725" indent="-85725" algn="l"/>
                      <a:endParaRPr kumimoji="1" lang="en-US" altLang="ja-JP" sz="1200" u="none" dirty="0" smtClean="0">
                        <a:solidFill>
                          <a:schemeClr val="tx1"/>
                        </a:solidFill>
                      </a:endParaRPr>
                    </a:p>
                    <a:p>
                      <a:pPr marL="85725" indent="-85725" algn="l"/>
                      <a:r>
                        <a:rPr kumimoji="1" lang="ja-JP" altLang="en-US" sz="1200" u="none" dirty="0" smtClean="0">
                          <a:solidFill>
                            <a:schemeClr val="tx1"/>
                          </a:solidFill>
                        </a:rPr>
                        <a:t>・将来的に量的な縮小を図る。</a:t>
                      </a:r>
                      <a:endParaRPr kumimoji="1" lang="en-US" altLang="ja-JP" sz="1200" u="none" dirty="0" smtClean="0">
                        <a:solidFill>
                          <a:schemeClr val="tx1"/>
                        </a:solidFill>
                      </a:endParaRPr>
                    </a:p>
                    <a:p>
                      <a:pPr marL="85725" indent="-85725" algn="l"/>
                      <a:r>
                        <a:rPr kumimoji="1" lang="en-US" altLang="ja-JP" sz="1200" u="none" dirty="0" smtClean="0">
                          <a:solidFill>
                            <a:schemeClr val="tx1"/>
                          </a:solidFill>
                        </a:rPr>
                        <a:t>‐</a:t>
                      </a:r>
                      <a:r>
                        <a:rPr kumimoji="1" lang="ja-JP" altLang="en-US" sz="1200" u="none" dirty="0" smtClean="0">
                          <a:solidFill>
                            <a:schemeClr val="tx1"/>
                          </a:solidFill>
                        </a:rPr>
                        <a:t>良質なものは可能な限り活用することを基本</a:t>
                      </a:r>
                      <a:endParaRPr kumimoji="1" lang="en-US" altLang="ja-JP" sz="1200" u="none" dirty="0" smtClean="0">
                        <a:solidFill>
                          <a:schemeClr val="tx1"/>
                        </a:solidFill>
                      </a:endParaRPr>
                    </a:p>
                    <a:p>
                      <a:pPr marL="85725" indent="-85725" algn="l"/>
                      <a:endParaRPr kumimoji="1" lang="en-US" altLang="ja-JP" sz="1200" u="none" dirty="0" smtClean="0">
                        <a:solidFill>
                          <a:schemeClr val="tx1"/>
                        </a:solidFill>
                      </a:endParaRPr>
                    </a:p>
                    <a:p>
                      <a:pPr marL="85725" indent="-85725" algn="l"/>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5725" indent="-85725" algn="l"/>
                      <a:r>
                        <a:rPr kumimoji="1" lang="ja-JP" altLang="en-US" sz="1200" u="none" dirty="0" smtClean="0">
                          <a:solidFill>
                            <a:schemeClr val="tx1"/>
                          </a:solidFill>
                        </a:rPr>
                        <a:t>・地域の福祉ニーズ等に対応した多様な住宅等への転換など、府営住宅の地域資源化を推進。</a:t>
                      </a:r>
                      <a:endParaRPr kumimoji="1" lang="en-US" altLang="ja-JP" sz="1200" u="none" dirty="0" smtClean="0">
                        <a:solidFill>
                          <a:schemeClr val="tx1"/>
                        </a:solidFill>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dirty="0" smtClean="0">
                          <a:solidFill>
                            <a:schemeClr val="tx1"/>
                          </a:solidFill>
                        </a:rPr>
                        <a:t>グループホームへの活用</a:t>
                      </a:r>
                      <a:endParaRPr kumimoji="1" lang="en-US" altLang="ja-JP" sz="1200" u="none" dirty="0" smtClean="0">
                        <a:solidFill>
                          <a:schemeClr val="tx1"/>
                        </a:solidFill>
                      </a:endParaRPr>
                    </a:p>
                    <a:p>
                      <a:pPr marL="85725" indent="-85725" algn="l"/>
                      <a:endParaRPr kumimoji="1" lang="en-US" altLang="ja-JP" sz="1200" u="none" dirty="0" smtClean="0">
                        <a:solidFill>
                          <a:schemeClr val="tx1"/>
                        </a:solidFill>
                      </a:endParaRPr>
                    </a:p>
                    <a:p>
                      <a:pPr marL="85725" indent="-85725" algn="l"/>
                      <a:r>
                        <a:rPr kumimoji="1" lang="ja-JP" altLang="en-US" sz="1200" u="none" dirty="0" smtClean="0">
                          <a:solidFill>
                            <a:schemeClr val="tx1"/>
                          </a:solidFill>
                        </a:rPr>
                        <a:t>・公営住宅のまちづくりへの活用等の観点から、市町への移管を推進。</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・耐震化の推進</a:t>
                      </a:r>
                      <a:endParaRPr kumimoji="1" lang="en-US" altLang="ja-JP" sz="1200" u="none" dirty="0" smtClean="0">
                        <a:solidFill>
                          <a:schemeClr val="tx1"/>
                        </a:solidFill>
                      </a:endParaRPr>
                    </a:p>
                    <a:p>
                      <a:pPr algn="l"/>
                      <a:r>
                        <a:rPr kumimoji="1" lang="en-US" altLang="ja-JP" sz="1200" u="none" dirty="0" smtClean="0">
                          <a:solidFill>
                            <a:schemeClr val="tx1"/>
                          </a:solidFill>
                        </a:rPr>
                        <a:t>‐</a:t>
                      </a:r>
                      <a:r>
                        <a:rPr kumimoji="1" lang="ja-JP" altLang="en-US" sz="1200" u="none" dirty="0" smtClean="0">
                          <a:solidFill>
                            <a:schemeClr val="tx1"/>
                          </a:solidFill>
                        </a:rPr>
                        <a:t>耐震改修事業</a:t>
                      </a:r>
                      <a:endParaRPr kumimoji="1" lang="en-US" altLang="ja-JP" sz="1200" u="none" dirty="0" smtClean="0">
                        <a:solidFill>
                          <a:schemeClr val="tx1"/>
                        </a:solidFill>
                      </a:endParaRPr>
                    </a:p>
                    <a:p>
                      <a:pPr algn="l"/>
                      <a:r>
                        <a:rPr kumimoji="1" lang="en-US" altLang="ja-JP" sz="1200" u="none" dirty="0" smtClean="0">
                          <a:solidFill>
                            <a:schemeClr val="tx1"/>
                          </a:solidFill>
                        </a:rPr>
                        <a:t>‐</a:t>
                      </a:r>
                      <a:r>
                        <a:rPr kumimoji="1" lang="ja-JP" altLang="en-US" sz="1200" u="none" dirty="0" smtClean="0">
                          <a:solidFill>
                            <a:schemeClr val="tx1"/>
                          </a:solidFill>
                        </a:rPr>
                        <a:t>建替事業</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・高齢化への対応</a:t>
                      </a:r>
                      <a:endParaRPr kumimoji="1" lang="en-US" altLang="ja-JP" sz="1200" u="none" dirty="0" smtClean="0">
                        <a:solidFill>
                          <a:schemeClr val="tx1"/>
                        </a:solidFill>
                      </a:endParaRPr>
                    </a:p>
                    <a:p>
                      <a:pPr marL="88900" indent="-88900" algn="l"/>
                      <a:r>
                        <a:rPr kumimoji="1" lang="en-US" altLang="ja-JP" sz="1200" u="none" dirty="0" smtClean="0">
                          <a:solidFill>
                            <a:schemeClr val="tx1"/>
                          </a:solidFill>
                        </a:rPr>
                        <a:t>-</a:t>
                      </a:r>
                      <a:r>
                        <a:rPr kumimoji="1" lang="ja-JP" altLang="en-US" sz="1200" u="none" dirty="0" smtClean="0">
                          <a:solidFill>
                            <a:schemeClr val="tx1"/>
                          </a:solidFill>
                        </a:rPr>
                        <a:t>バリアフリー化の推進</a:t>
                      </a:r>
                      <a:endParaRPr kumimoji="1" lang="en-US" altLang="ja-JP" sz="1200" u="none" dirty="0" smtClean="0">
                        <a:solidFill>
                          <a:schemeClr val="tx1"/>
                        </a:solidFill>
                      </a:endParaRPr>
                    </a:p>
                    <a:p>
                      <a:pPr marL="88900" indent="-88900" algn="l"/>
                      <a:r>
                        <a:rPr kumimoji="1" lang="en-US" altLang="ja-JP" sz="1200" u="none" dirty="0" smtClean="0">
                          <a:solidFill>
                            <a:schemeClr val="tx1"/>
                          </a:solidFill>
                        </a:rPr>
                        <a:t>-</a:t>
                      </a:r>
                      <a:r>
                        <a:rPr kumimoji="1" lang="ja-JP" altLang="en-US" sz="1200" u="none" dirty="0" smtClean="0">
                          <a:solidFill>
                            <a:schemeClr val="tx1"/>
                          </a:solidFill>
                        </a:rPr>
                        <a:t>中層住宅へのエレベーター設置</a:t>
                      </a:r>
                      <a:endParaRPr kumimoji="1" lang="en-US" altLang="ja-JP" sz="1200" u="none" strike="sngStrike" baseline="0" dirty="0" smtClean="0">
                        <a:solidFill>
                          <a:schemeClr val="tx1"/>
                        </a:solidFill>
                      </a:endParaRPr>
                    </a:p>
                    <a:p>
                      <a:pPr marL="88900" indent="-88900" algn="l"/>
                      <a:endParaRPr kumimoji="1" lang="en-US" altLang="ja-JP" sz="1200" u="none" dirty="0" smtClean="0">
                        <a:solidFill>
                          <a:schemeClr val="tx1"/>
                        </a:solidFill>
                      </a:endParaRPr>
                    </a:p>
                    <a:p>
                      <a:pPr algn="l"/>
                      <a:r>
                        <a:rPr kumimoji="1" lang="ja-JP" altLang="en-US" sz="1200" u="none" dirty="0" smtClean="0">
                          <a:solidFill>
                            <a:schemeClr val="tx1"/>
                          </a:solidFill>
                        </a:rPr>
                        <a:t>・良質なストック形成と有効活用</a:t>
                      </a:r>
                      <a:endParaRPr kumimoji="1" lang="en-US" altLang="ja-JP" sz="1200" u="none" dirty="0" smtClean="0">
                        <a:solidFill>
                          <a:schemeClr val="tx1"/>
                        </a:solidFill>
                      </a:endParaRPr>
                    </a:p>
                    <a:p>
                      <a:pPr marL="85725" indent="-85725" algn="l"/>
                      <a:r>
                        <a:rPr kumimoji="1" lang="en-US" altLang="ja-JP" sz="1200" u="none" dirty="0" smtClean="0">
                          <a:solidFill>
                            <a:schemeClr val="tx1"/>
                          </a:solidFill>
                        </a:rPr>
                        <a:t>‐</a:t>
                      </a:r>
                      <a:r>
                        <a:rPr kumimoji="1" lang="ja-JP" altLang="en-US" sz="1200" u="none" dirty="0" smtClean="0">
                          <a:solidFill>
                            <a:schemeClr val="tx1"/>
                          </a:solidFill>
                        </a:rPr>
                        <a:t>ファシリティマネジメントの推進</a:t>
                      </a:r>
                      <a:endParaRPr kumimoji="1" lang="en-US" altLang="ja-JP" sz="1200" u="none" dirty="0" smtClean="0">
                        <a:solidFill>
                          <a:schemeClr val="tx1"/>
                        </a:solidFill>
                      </a:endParaRPr>
                    </a:p>
                    <a:p>
                      <a:pPr marL="88900" indent="-88900" algn="l"/>
                      <a:r>
                        <a:rPr kumimoji="1" lang="en-US" altLang="ja-JP" sz="1200" u="none" dirty="0" smtClean="0">
                          <a:solidFill>
                            <a:schemeClr val="tx1"/>
                          </a:solidFill>
                        </a:rPr>
                        <a:t>-</a:t>
                      </a:r>
                      <a:r>
                        <a:rPr kumimoji="1" lang="ja-JP" altLang="en-US" sz="1200" u="none" dirty="0" smtClean="0">
                          <a:solidFill>
                            <a:schemeClr val="tx1"/>
                          </a:solidFill>
                        </a:rPr>
                        <a:t>指定管理者制度の導入（</a:t>
                      </a:r>
                      <a:r>
                        <a:rPr kumimoji="1" lang="en-US" altLang="ja-JP" sz="1200" u="none" dirty="0" smtClean="0">
                          <a:solidFill>
                            <a:schemeClr val="tx1"/>
                          </a:solidFill>
                        </a:rPr>
                        <a:t>2012</a:t>
                      </a:r>
                      <a:r>
                        <a:rPr kumimoji="1" lang="ja-JP" altLang="en-US" sz="1200" u="none" dirty="0" smtClean="0">
                          <a:solidFill>
                            <a:schemeClr val="tx1"/>
                          </a:solidFill>
                        </a:rPr>
                        <a:t>年度～本格実施）</a:t>
                      </a:r>
                      <a:endParaRPr kumimoji="1" lang="en-US" altLang="ja-JP" sz="1200" u="none" dirty="0" smtClean="0">
                        <a:solidFill>
                          <a:schemeClr val="tx1"/>
                        </a:solidFill>
                      </a:endParaRPr>
                    </a:p>
                    <a:p>
                      <a:pPr marL="88900" indent="-88900" algn="l"/>
                      <a:r>
                        <a:rPr kumimoji="1" lang="en-US" altLang="ja-JP" sz="1200" u="none" dirty="0" smtClean="0">
                          <a:solidFill>
                            <a:schemeClr val="tx1"/>
                          </a:solidFill>
                        </a:rPr>
                        <a:t>-</a:t>
                      </a:r>
                      <a:r>
                        <a:rPr kumimoji="1" lang="ja-JP" altLang="en-US" sz="1200" u="none" dirty="0" smtClean="0">
                          <a:solidFill>
                            <a:schemeClr val="tx1"/>
                          </a:solidFill>
                        </a:rPr>
                        <a:t>特別会計の導入（</a:t>
                      </a:r>
                      <a:r>
                        <a:rPr kumimoji="1" lang="en-US" altLang="ja-JP" sz="1200" u="none" dirty="0" smtClean="0">
                          <a:solidFill>
                            <a:schemeClr val="tx1"/>
                          </a:solidFill>
                        </a:rPr>
                        <a:t>2012</a:t>
                      </a:r>
                      <a:r>
                        <a:rPr kumimoji="1" lang="ja-JP" altLang="en-US" sz="1200" u="none" dirty="0" smtClean="0">
                          <a:solidFill>
                            <a:schemeClr val="tx1"/>
                          </a:solidFill>
                        </a:rPr>
                        <a:t>年度～）</a:t>
                      </a:r>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5725" indent="-85725" algn="l"/>
                      <a:r>
                        <a:rPr kumimoji="1" lang="ja-JP" altLang="en-US" sz="1200" u="none" dirty="0" smtClean="0">
                          <a:solidFill>
                            <a:schemeClr val="tx1"/>
                          </a:solidFill>
                        </a:rPr>
                        <a:t>・府営住宅の地域資源化（空室活用）</a:t>
                      </a:r>
                      <a:endParaRPr kumimoji="1" lang="en-US" altLang="ja-JP" sz="1200" u="none" dirty="0" smtClean="0">
                        <a:solidFill>
                          <a:schemeClr val="tx1"/>
                        </a:solidFill>
                      </a:endParaRPr>
                    </a:p>
                    <a:p>
                      <a:pPr marL="85725" indent="-85725" algn="l"/>
                      <a:r>
                        <a:rPr kumimoji="1" lang="en-US" altLang="ja-JP" sz="1200" u="none" dirty="0" smtClean="0">
                          <a:solidFill>
                            <a:schemeClr val="tx1"/>
                          </a:solidFill>
                        </a:rPr>
                        <a:t>‐</a:t>
                      </a:r>
                      <a:r>
                        <a:rPr kumimoji="1" lang="ja-JP" altLang="en-US" sz="1200" u="none" dirty="0" smtClean="0">
                          <a:solidFill>
                            <a:schemeClr val="tx1"/>
                          </a:solidFill>
                        </a:rPr>
                        <a:t>子育て支援（一時預かり等）（</a:t>
                      </a:r>
                      <a:r>
                        <a:rPr kumimoji="1" lang="en-US" altLang="ja-JP" sz="1200" u="none" dirty="0" smtClean="0">
                          <a:solidFill>
                            <a:schemeClr val="tx1"/>
                          </a:solidFill>
                        </a:rPr>
                        <a:t>2013</a:t>
                      </a:r>
                      <a:r>
                        <a:rPr kumimoji="1" lang="ja-JP" altLang="en-US" sz="1200" u="none" dirty="0" smtClean="0">
                          <a:solidFill>
                            <a:schemeClr val="tx1"/>
                          </a:solidFill>
                        </a:rPr>
                        <a:t>年度～）</a:t>
                      </a:r>
                      <a:endParaRPr kumimoji="1" lang="en-US" altLang="ja-JP" sz="1200" u="none" dirty="0" smtClean="0">
                        <a:solidFill>
                          <a:schemeClr val="tx1"/>
                        </a:solidFill>
                      </a:endParaRPr>
                    </a:p>
                    <a:p>
                      <a:pPr marL="85725" indent="-85725" algn="l"/>
                      <a:r>
                        <a:rPr kumimoji="1" lang="en-US" altLang="ja-JP" sz="1200" u="none" dirty="0" smtClean="0">
                          <a:solidFill>
                            <a:schemeClr val="tx1"/>
                          </a:solidFill>
                        </a:rPr>
                        <a:t>‐</a:t>
                      </a:r>
                      <a:r>
                        <a:rPr kumimoji="1" lang="ja-JP" altLang="en-US" sz="1200" u="none" dirty="0" smtClean="0">
                          <a:solidFill>
                            <a:schemeClr val="tx1"/>
                          </a:solidFill>
                        </a:rPr>
                        <a:t>高齢者支援（見守り拠点等）（</a:t>
                      </a:r>
                      <a:r>
                        <a:rPr kumimoji="1" lang="en-US" altLang="ja-JP" sz="1200" u="none" dirty="0" smtClean="0">
                          <a:solidFill>
                            <a:schemeClr val="tx1"/>
                          </a:solidFill>
                        </a:rPr>
                        <a:t>2012</a:t>
                      </a:r>
                      <a:r>
                        <a:rPr kumimoji="1" lang="ja-JP" altLang="en-US" sz="1200" u="none" dirty="0" smtClean="0">
                          <a:solidFill>
                            <a:schemeClr val="tx1"/>
                          </a:solidFill>
                        </a:rPr>
                        <a:t>年度～）</a:t>
                      </a:r>
                      <a:endParaRPr kumimoji="1" lang="en-US" altLang="ja-JP" sz="1200" u="none" dirty="0" smtClean="0">
                        <a:solidFill>
                          <a:schemeClr val="tx1"/>
                        </a:solidFill>
                      </a:endParaRPr>
                    </a:p>
                    <a:p>
                      <a:pPr marL="85725" indent="-85725" algn="l"/>
                      <a:r>
                        <a:rPr kumimoji="1" lang="en-US" altLang="ja-JP" sz="1200" u="none" dirty="0" smtClean="0">
                          <a:solidFill>
                            <a:schemeClr val="tx1"/>
                          </a:solidFill>
                        </a:rPr>
                        <a:t>‐</a:t>
                      </a:r>
                      <a:r>
                        <a:rPr kumimoji="1" lang="ja-JP" altLang="en-US" sz="1200" u="none" dirty="0" smtClean="0">
                          <a:solidFill>
                            <a:schemeClr val="tx1"/>
                          </a:solidFill>
                        </a:rPr>
                        <a:t>就業支援（</a:t>
                      </a:r>
                      <a:r>
                        <a:rPr kumimoji="1" lang="en-US" altLang="ja-JP" sz="1200" u="none" dirty="0" smtClean="0">
                          <a:solidFill>
                            <a:schemeClr val="tx1"/>
                          </a:solidFill>
                        </a:rPr>
                        <a:t>2017</a:t>
                      </a:r>
                      <a:r>
                        <a:rPr kumimoji="1" lang="ja-JP" altLang="en-US" sz="1200" u="none" dirty="0" smtClean="0">
                          <a:solidFill>
                            <a:schemeClr val="tx1"/>
                          </a:solidFill>
                        </a:rPr>
                        <a:t>年度～）</a:t>
                      </a:r>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・グループホームへの活用</a:t>
                      </a:r>
                      <a:r>
                        <a:rPr kumimoji="1" lang="en-US" altLang="ja-JP" sz="1200" u="none" dirty="0" smtClean="0">
                          <a:solidFill>
                            <a:schemeClr val="tx1"/>
                          </a:solidFill>
                        </a:rPr>
                        <a:t>540</a:t>
                      </a:r>
                      <a:r>
                        <a:rPr kumimoji="1" lang="ja-JP" altLang="en-US" sz="1200" u="none" dirty="0" smtClean="0">
                          <a:solidFill>
                            <a:schemeClr val="tx1"/>
                          </a:solidFill>
                        </a:rPr>
                        <a:t>戸（</a:t>
                      </a:r>
                      <a:r>
                        <a:rPr kumimoji="1" lang="en-US" altLang="ja-JP" sz="1200" u="none" dirty="0" smtClean="0">
                          <a:solidFill>
                            <a:schemeClr val="tx1"/>
                          </a:solidFill>
                        </a:rPr>
                        <a:t>2017</a:t>
                      </a:r>
                      <a:r>
                        <a:rPr kumimoji="1" lang="ja-JP" altLang="en-US" sz="1200" u="none" dirty="0" smtClean="0">
                          <a:solidFill>
                            <a:schemeClr val="tx1"/>
                          </a:solidFill>
                        </a:rPr>
                        <a:t>年度末）</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marL="85725" indent="-85725" algn="l"/>
                      <a:r>
                        <a:rPr kumimoji="1" lang="ja-JP" altLang="en-US" sz="1200" u="none" dirty="0" smtClean="0">
                          <a:solidFill>
                            <a:schemeClr val="tx1"/>
                          </a:solidFill>
                        </a:rPr>
                        <a:t>・府営住宅の所在する市町（</a:t>
                      </a:r>
                      <a:r>
                        <a:rPr kumimoji="1" lang="en-US" altLang="ja-JP" sz="1200" u="none" dirty="0" smtClean="0">
                          <a:solidFill>
                            <a:schemeClr val="tx1"/>
                          </a:solidFill>
                        </a:rPr>
                        <a:t>38</a:t>
                      </a:r>
                      <a:r>
                        <a:rPr kumimoji="1" lang="ja-JP" altLang="en-US" sz="1200" u="none" dirty="0" smtClean="0">
                          <a:solidFill>
                            <a:schemeClr val="tx1"/>
                          </a:solidFill>
                        </a:rPr>
                        <a:t>市町）とまちづくり協議の場を設置</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en-US" altLang="ja-JP" sz="1200" u="none" strike="noStrike" baseline="0" dirty="0" smtClean="0">
                          <a:solidFill>
                            <a:schemeClr val="tx1"/>
                          </a:solidFill>
                        </a:rPr>
                        <a:t>【</a:t>
                      </a:r>
                      <a:r>
                        <a:rPr kumimoji="1" lang="ja-JP" altLang="en-US" sz="1200" u="none" strike="noStrike" baseline="0" dirty="0" smtClean="0">
                          <a:solidFill>
                            <a:schemeClr val="tx1"/>
                          </a:solidFill>
                        </a:rPr>
                        <a:t>市町への移管状況</a:t>
                      </a:r>
                      <a:r>
                        <a:rPr kumimoji="1" lang="en-US" altLang="ja-JP" sz="1200" u="none" strike="noStrike" baseline="0" dirty="0" smtClean="0">
                          <a:solidFill>
                            <a:schemeClr val="tx1"/>
                          </a:solidFill>
                        </a:rPr>
                        <a:t>】</a:t>
                      </a:r>
                    </a:p>
                    <a:p>
                      <a:pPr marL="85725" indent="-85725" algn="l"/>
                      <a:r>
                        <a:rPr kumimoji="1" lang="ja-JP" altLang="en-US" sz="1200" u="none" strike="noStrike" baseline="0" dirty="0" smtClean="0">
                          <a:solidFill>
                            <a:schemeClr val="tx1"/>
                          </a:solidFill>
                        </a:rPr>
                        <a:t>・大阪市：</a:t>
                      </a:r>
                      <a:r>
                        <a:rPr kumimoji="1" lang="en-US" altLang="ja-JP" sz="1200" u="none" strike="noStrike" baseline="0" dirty="0" smtClean="0">
                          <a:solidFill>
                            <a:schemeClr val="tx1"/>
                          </a:solidFill>
                        </a:rPr>
                        <a:t>2015</a:t>
                      </a:r>
                      <a:r>
                        <a:rPr kumimoji="1" lang="ja-JP" altLang="en-US" sz="1200" u="none" strike="noStrike" baseline="0" dirty="0" smtClean="0">
                          <a:solidFill>
                            <a:schemeClr val="tx1"/>
                          </a:solidFill>
                        </a:rPr>
                        <a:t>年</a:t>
                      </a:r>
                      <a:r>
                        <a:rPr kumimoji="1" lang="en-US" altLang="ja-JP" sz="1200" u="none" strike="noStrike" baseline="0" dirty="0" smtClean="0">
                          <a:solidFill>
                            <a:schemeClr val="tx1"/>
                          </a:solidFill>
                        </a:rPr>
                        <a:t>8</a:t>
                      </a:r>
                      <a:r>
                        <a:rPr kumimoji="1" lang="ja-JP" altLang="en-US" sz="1200" u="none" strike="noStrike" baseline="0" dirty="0" smtClean="0">
                          <a:solidFill>
                            <a:schemeClr val="tx1"/>
                          </a:solidFill>
                        </a:rPr>
                        <a:t>月から移管（約１</a:t>
                      </a:r>
                      <a:r>
                        <a:rPr kumimoji="1" lang="en-US" altLang="ja-JP" sz="1200" u="none" strike="noStrike" baseline="0" dirty="0" smtClean="0">
                          <a:solidFill>
                            <a:schemeClr val="tx1"/>
                          </a:solidFill>
                          <a:latin typeface="+mn-ea"/>
                          <a:ea typeface="+mn-ea"/>
                        </a:rPr>
                        <a:t>.2</a:t>
                      </a:r>
                      <a:r>
                        <a:rPr kumimoji="1" lang="ja-JP" altLang="en-US" sz="1200" u="none" strike="noStrike" baseline="0" dirty="0" smtClean="0">
                          <a:solidFill>
                            <a:schemeClr val="tx1"/>
                          </a:solidFill>
                        </a:rPr>
                        <a:t>万戸）</a:t>
                      </a:r>
                      <a:endParaRPr kumimoji="1" lang="en-US" altLang="ja-JP" sz="1200" u="none" strike="noStrike" baseline="0" dirty="0" smtClean="0">
                        <a:solidFill>
                          <a:schemeClr val="tx1"/>
                        </a:solidFill>
                      </a:endParaRPr>
                    </a:p>
                    <a:p>
                      <a:pPr marL="85725" indent="-85725" algn="l"/>
                      <a:r>
                        <a:rPr kumimoji="1" lang="ja-JP" altLang="en-US" sz="1200" u="none" strike="noStrike" baseline="0" dirty="0" smtClean="0">
                          <a:solidFill>
                            <a:schemeClr val="tx1"/>
                          </a:solidFill>
                        </a:rPr>
                        <a:t>・大東市：</a:t>
                      </a:r>
                      <a:r>
                        <a:rPr kumimoji="1" lang="en-US" altLang="ja-JP" sz="1200" u="none" strike="noStrike" baseline="0" dirty="0" smtClean="0">
                          <a:solidFill>
                            <a:schemeClr val="tx1"/>
                          </a:solidFill>
                        </a:rPr>
                        <a:t>2018</a:t>
                      </a:r>
                      <a:r>
                        <a:rPr kumimoji="1" lang="ja-JP" altLang="en-US" sz="1200" u="none" strike="noStrike" baseline="0" dirty="0" smtClean="0">
                          <a:solidFill>
                            <a:schemeClr val="tx1"/>
                          </a:solidFill>
                        </a:rPr>
                        <a:t>年</a:t>
                      </a:r>
                      <a:r>
                        <a:rPr kumimoji="1" lang="en-US" altLang="ja-JP" sz="1200" u="none" strike="noStrike" baseline="0" dirty="0" smtClean="0">
                          <a:solidFill>
                            <a:schemeClr val="tx1"/>
                          </a:solidFill>
                        </a:rPr>
                        <a:t>4</a:t>
                      </a:r>
                      <a:r>
                        <a:rPr kumimoji="1" lang="ja-JP" altLang="en-US" sz="1200" u="none" strike="noStrike" baseline="0" dirty="0" smtClean="0">
                          <a:solidFill>
                            <a:schemeClr val="tx1"/>
                          </a:solidFill>
                        </a:rPr>
                        <a:t>月（第</a:t>
                      </a:r>
                      <a:r>
                        <a:rPr kumimoji="1" lang="en-US" altLang="ja-JP" sz="1200" u="none" strike="noStrike" baseline="0" dirty="0" smtClean="0">
                          <a:solidFill>
                            <a:schemeClr val="tx1"/>
                          </a:solidFill>
                        </a:rPr>
                        <a:t>1</a:t>
                      </a:r>
                      <a:r>
                        <a:rPr kumimoji="1" lang="ja-JP" altLang="en-US" sz="1200" u="none" strike="noStrike" baseline="0" dirty="0" smtClean="0">
                          <a:solidFill>
                            <a:schemeClr val="tx1"/>
                          </a:solidFill>
                        </a:rPr>
                        <a:t>次移管</a:t>
                      </a:r>
                      <a:r>
                        <a:rPr kumimoji="1" lang="en-US" altLang="ja-JP" sz="1200" u="none" strike="noStrike" baseline="0" dirty="0" smtClean="0">
                          <a:solidFill>
                            <a:schemeClr val="tx1"/>
                          </a:solidFill>
                        </a:rPr>
                        <a:t>144</a:t>
                      </a:r>
                      <a:r>
                        <a:rPr kumimoji="1" lang="ja-JP" altLang="en-US" sz="1200" u="none" strike="noStrike" baseline="0" dirty="0" smtClean="0">
                          <a:solidFill>
                            <a:schemeClr val="tx1"/>
                          </a:solidFill>
                        </a:rPr>
                        <a:t>戸）から順次移管</a:t>
                      </a:r>
                      <a:endParaRPr kumimoji="1" lang="en-US" altLang="ja-JP" sz="1200" u="none" strike="sngStrike" baseline="0"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・指定管理者制度の導入による縮減効果約</a:t>
                      </a:r>
                      <a:r>
                        <a:rPr kumimoji="1" lang="en-US" altLang="ja-JP" sz="1200" u="none" dirty="0" smtClean="0">
                          <a:solidFill>
                            <a:schemeClr val="tx1"/>
                          </a:solidFill>
                        </a:rPr>
                        <a:t>136</a:t>
                      </a:r>
                      <a:r>
                        <a:rPr kumimoji="1" lang="ja-JP" altLang="en-US" sz="1200" u="none" dirty="0" smtClean="0">
                          <a:solidFill>
                            <a:schemeClr val="tx1"/>
                          </a:solidFill>
                        </a:rPr>
                        <a:t>億円（累計）</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・売却・貸付等により約</a:t>
                      </a:r>
                      <a:r>
                        <a:rPr kumimoji="1" lang="en-US" altLang="ja-JP" sz="1200" u="none" dirty="0" smtClean="0">
                          <a:solidFill>
                            <a:schemeClr val="tx1"/>
                          </a:solidFill>
                        </a:rPr>
                        <a:t>520</a:t>
                      </a:r>
                      <a:r>
                        <a:rPr kumimoji="1" lang="ja-JP" altLang="en-US" sz="1200" u="none" dirty="0" smtClean="0">
                          <a:solidFill>
                            <a:schemeClr val="tx1"/>
                          </a:solidFill>
                        </a:rPr>
                        <a:t>億円の歳入確保（</a:t>
                      </a:r>
                      <a:r>
                        <a:rPr kumimoji="1" lang="en-US" altLang="ja-JP" sz="1200" u="none" dirty="0" smtClean="0">
                          <a:solidFill>
                            <a:schemeClr val="tx1"/>
                          </a:solidFill>
                        </a:rPr>
                        <a:t>2008</a:t>
                      </a:r>
                      <a:r>
                        <a:rPr kumimoji="1" lang="ja-JP" altLang="en-US" sz="1200" u="none" dirty="0" smtClean="0">
                          <a:solidFill>
                            <a:schemeClr val="tx1"/>
                          </a:solidFill>
                        </a:rPr>
                        <a:t>～</a:t>
                      </a:r>
                      <a:r>
                        <a:rPr kumimoji="1" lang="en-US" altLang="ja-JP" sz="1200" u="none" dirty="0" smtClean="0">
                          <a:solidFill>
                            <a:schemeClr val="tx1"/>
                          </a:solidFill>
                        </a:rPr>
                        <a:t>2017</a:t>
                      </a:r>
                      <a:r>
                        <a:rPr kumimoji="1" lang="ja-JP" altLang="en-US" sz="1200" u="none" dirty="0" smtClean="0">
                          <a:solidFill>
                            <a:schemeClr val="tx1"/>
                          </a:solidFill>
                        </a:rPr>
                        <a:t>年度）</a:t>
                      </a:r>
                      <a:endParaRPr kumimoji="1" lang="en-US" altLang="ja-JP" sz="1200" u="none" dirty="0" smtClean="0">
                        <a:solidFill>
                          <a:schemeClr val="tx1"/>
                        </a:solidFill>
                      </a:endParaRPr>
                    </a:p>
                    <a:p>
                      <a:pPr algn="l"/>
                      <a:endParaRPr kumimoji="1" lang="ja-JP" altLang="en-US" sz="1200" u="none"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（４</a:t>
            </a:r>
            <a:r>
              <a:rPr lang="ja-JP" altLang="en-US" sz="1400" u="sng" dirty="0"/>
              <a:t>１</a:t>
            </a:r>
            <a:r>
              <a:rPr lang="ja-JP" altLang="en-US" sz="1400" u="sng" dirty="0" smtClean="0"/>
              <a:t>）</a:t>
            </a:r>
            <a:endParaRPr lang="en-US" altLang="ja-JP" sz="14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181</a:t>
            </a:fld>
            <a:endParaRPr kumimoji="1" lang="ja-JP" altLang="en-US"/>
          </a:p>
        </p:txBody>
      </p:sp>
    </p:spTree>
    <p:extLst>
      <p:ext uri="{BB962C8B-B14F-4D97-AF65-F5344CB8AC3E}">
        <p14:creationId xmlns:p14="http://schemas.microsoft.com/office/powerpoint/2010/main" val="259294633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0" y="0"/>
            <a:ext cx="9144000" cy="338554"/>
          </a:xfrm>
          <a:prstGeom prst="rect">
            <a:avLst/>
          </a:prstGeom>
          <a:noFill/>
        </p:spPr>
        <p:txBody>
          <a:bodyPr wrap="square" rtlCol="0">
            <a:spAutoFit/>
          </a:bodyPr>
          <a:lstStyle/>
          <a:p>
            <a:r>
              <a:rPr lang="ja-JP" altLang="en-US" sz="1600" u="sng" dirty="0" smtClean="0"/>
              <a:t>市町村国保の累積赤字の削減に向けた府の特別調整交付金の配分基準の見直し</a:t>
            </a:r>
            <a:endParaRPr kumimoji="1" lang="en-US" altLang="ja-JP" sz="1600" u="sng" dirty="0" smtClean="0"/>
          </a:p>
        </p:txBody>
      </p:sp>
      <p:sp>
        <p:nvSpPr>
          <p:cNvPr id="5" name="テキスト ボックス 4"/>
          <p:cNvSpPr txBox="1"/>
          <p:nvPr/>
        </p:nvSpPr>
        <p:spPr>
          <a:xfrm>
            <a:off x="0" y="476672"/>
            <a:ext cx="2411760" cy="4832092"/>
          </a:xfrm>
          <a:prstGeom prst="rect">
            <a:avLst/>
          </a:prstGeom>
          <a:noFill/>
        </p:spPr>
        <p:txBody>
          <a:bodyPr wrap="square" rtlCol="0">
            <a:spAutoFit/>
          </a:bodyPr>
          <a:lstStyle/>
          <a:p>
            <a:r>
              <a:rPr kumimoji="1" lang="ja-JP" altLang="en-US" sz="1400" dirty="0" smtClean="0"/>
              <a:t>①分野：</a:t>
            </a:r>
            <a:r>
              <a:rPr lang="ja-JP" altLang="en-US" sz="1400" dirty="0" smtClean="0"/>
              <a:t>福祉・子育て</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福祉部</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lang="ja-JP" altLang="en-US" sz="1400" dirty="0" smtClean="0"/>
              <a:t>　　</a:t>
            </a:r>
            <a:r>
              <a:rPr lang="en-US" altLang="ja-JP" sz="1400" dirty="0" smtClean="0"/>
              <a:t>2011</a:t>
            </a:r>
            <a:r>
              <a:rPr lang="ja-JP" altLang="en-US" sz="1400" dirty="0"/>
              <a:t>年　特別調整交付金</a:t>
            </a:r>
            <a:endParaRPr lang="en-US" altLang="ja-JP" sz="1400" dirty="0"/>
          </a:p>
          <a:p>
            <a:r>
              <a:rPr lang="ja-JP" altLang="en-US" sz="1400" dirty="0"/>
              <a:t>　　　交付方法変更</a:t>
            </a:r>
            <a:endParaRPr lang="en-US" altLang="ja-JP" sz="1400" dirty="0"/>
          </a:p>
          <a:p>
            <a:pPr marL="355600" indent="-355600"/>
            <a:r>
              <a:rPr lang="ja-JP" altLang="en-US" sz="1400" dirty="0"/>
              <a:t>　　</a:t>
            </a:r>
            <a:r>
              <a:rPr lang="en-US" altLang="ja-JP" sz="1400" dirty="0"/>
              <a:t>2012</a:t>
            </a:r>
            <a:r>
              <a:rPr lang="ja-JP" altLang="en-US" sz="1400" dirty="0"/>
              <a:t>年　「大阪府市町村国民健康保険赤字解消計画基準」策定</a:t>
            </a:r>
          </a:p>
          <a:p>
            <a:endParaRPr kumimoji="1" lang="ja-JP" altLang="en-US" sz="1400" dirty="0"/>
          </a:p>
        </p:txBody>
      </p:sp>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Ａ</a:t>
            </a:r>
            <a:r>
              <a:rPr lang="ja-JP" altLang="en-US" sz="1400" u="sng" dirty="0" smtClean="0"/>
              <a:t>（４</a:t>
            </a:r>
            <a:r>
              <a:rPr lang="ja-JP" altLang="en-US" sz="1400" u="sng" dirty="0"/>
              <a:t>２</a:t>
            </a:r>
            <a:r>
              <a:rPr lang="ja-JP" altLang="en-US" sz="1400" u="sng" dirty="0" smtClean="0"/>
              <a:t>）</a:t>
            </a:r>
            <a:endParaRPr lang="en-US" altLang="ja-JP" sz="1400" u="sng" dirty="0" smtClean="0"/>
          </a:p>
        </p:txBody>
      </p:sp>
      <p:graphicFrame>
        <p:nvGraphicFramePr>
          <p:cNvPr id="9" name="表 8"/>
          <p:cNvGraphicFramePr>
            <a:graphicFrameLocks noGrp="1"/>
          </p:cNvGraphicFramePr>
          <p:nvPr>
            <p:extLst/>
          </p:nvPr>
        </p:nvGraphicFramePr>
        <p:xfrm>
          <a:off x="2339812" y="418830"/>
          <a:ext cx="6696744" cy="6197600"/>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494337">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482327">
                <a:tc>
                  <a:txBody>
                    <a:bodyPr/>
                    <a:lstStyle/>
                    <a:p>
                      <a:pPr marL="39688" indent="-39688" algn="l">
                        <a:lnSpc>
                          <a:spcPts val="2000"/>
                        </a:lnSpc>
                      </a:pPr>
                      <a:r>
                        <a:rPr kumimoji="1" lang="ja-JP" altLang="en-US" sz="1200" dirty="0" smtClean="0"/>
                        <a:t>・府内市町村の国民健康保険会計の累積赤字額は、</a:t>
                      </a:r>
                      <a:r>
                        <a:rPr kumimoji="1" lang="en-US" altLang="ja-JP" sz="1200" dirty="0" smtClean="0"/>
                        <a:t>2008</a:t>
                      </a:r>
                      <a:r>
                        <a:rPr kumimoji="1" lang="ja-JP" altLang="en-US" sz="1200" dirty="0" smtClean="0"/>
                        <a:t>年度決算において過去最高額となる約８３０億円の赤字を計上。</a:t>
                      </a:r>
                      <a:endParaRPr kumimoji="1" lang="en-US" altLang="ja-JP" sz="1200" dirty="0" smtClean="0"/>
                    </a:p>
                    <a:p>
                      <a:pPr marL="39688" indent="-39688" algn="l">
                        <a:lnSpc>
                          <a:spcPts val="2000"/>
                        </a:lnSpc>
                      </a:pPr>
                      <a:r>
                        <a:rPr kumimoji="1" lang="ja-JP" altLang="en-US" sz="1200" dirty="0" smtClean="0"/>
                        <a:t>  これは、全国市町村国保の累積赤字の</a:t>
                      </a:r>
                      <a:endParaRPr kumimoji="1" lang="en-US" altLang="ja-JP" sz="1200" dirty="0" smtClean="0"/>
                    </a:p>
                    <a:p>
                      <a:pPr marL="39688" indent="-39688" algn="l">
                        <a:lnSpc>
                          <a:spcPts val="2000"/>
                        </a:lnSpc>
                      </a:pPr>
                      <a:r>
                        <a:rPr kumimoji="1" lang="en-US" altLang="ja-JP" sz="1200" dirty="0" smtClean="0"/>
                        <a:t> </a:t>
                      </a:r>
                      <a:r>
                        <a:rPr kumimoji="1" lang="ja-JP" altLang="en-US" sz="1200" dirty="0" smtClean="0"/>
                        <a:t>約４５％を</a:t>
                      </a:r>
                      <a:r>
                        <a:rPr kumimoji="1" lang="ja-JP" altLang="en-US" sz="1200" dirty="0" smtClean="0">
                          <a:solidFill>
                            <a:schemeClr val="tx1"/>
                          </a:solidFill>
                        </a:rPr>
                        <a:t>占める状況</a:t>
                      </a:r>
                      <a:endParaRPr kumimoji="1" lang="en-US" altLang="ja-JP" sz="1200" dirty="0" smtClean="0">
                        <a:solidFill>
                          <a:schemeClr val="tx1"/>
                        </a:solidFill>
                      </a:endParaRPr>
                    </a:p>
                    <a:p>
                      <a:pPr marL="52388" indent="-52388" algn="l">
                        <a:lnSpc>
                          <a:spcPts val="2000"/>
                        </a:lnSpc>
                      </a:pPr>
                      <a:r>
                        <a:rPr kumimoji="1" lang="ja-JP" altLang="en-US" sz="1200" dirty="0" smtClean="0">
                          <a:solidFill>
                            <a:schemeClr val="tx1"/>
                          </a:solidFill>
                        </a:rPr>
                        <a:t>・今後の国保の広域化を見据え、累積赤字の解消を急ぐ必要がある。</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lnSpc>
                          <a:spcPts val="2000"/>
                        </a:lnSpc>
                      </a:pPr>
                      <a:r>
                        <a:rPr kumimoji="1" lang="ja-JP" altLang="en-US" sz="1200" dirty="0" smtClean="0"/>
                        <a:t>・累積赤字の主な要因である</a:t>
                      </a:r>
                      <a:endParaRPr kumimoji="1" lang="en-US" altLang="ja-JP" sz="1200" dirty="0" smtClean="0"/>
                    </a:p>
                    <a:p>
                      <a:pPr algn="l">
                        <a:lnSpc>
                          <a:spcPts val="2000"/>
                        </a:lnSpc>
                      </a:pPr>
                      <a:r>
                        <a:rPr kumimoji="1" lang="ja-JP" altLang="en-US" sz="1200" dirty="0" smtClean="0"/>
                        <a:t>　</a:t>
                      </a:r>
                      <a:r>
                        <a:rPr kumimoji="1" lang="en-US" altLang="ja-JP" sz="1200" dirty="0" smtClean="0"/>
                        <a:t>-</a:t>
                      </a:r>
                      <a:r>
                        <a:rPr kumimoji="1" lang="ja-JP" altLang="en-US" sz="1200" dirty="0" smtClean="0"/>
                        <a:t>収納率</a:t>
                      </a:r>
                      <a:r>
                        <a:rPr kumimoji="1" lang="ja-JP" altLang="en-US" sz="1200" dirty="0" smtClean="0">
                          <a:solidFill>
                            <a:schemeClr val="tx1"/>
                          </a:solidFill>
                        </a:rPr>
                        <a:t>の低さ、</a:t>
                      </a:r>
                      <a:endParaRPr kumimoji="1" lang="en-US" altLang="ja-JP" sz="1200" dirty="0" smtClean="0">
                        <a:solidFill>
                          <a:schemeClr val="tx1"/>
                        </a:solidFill>
                      </a:endParaRPr>
                    </a:p>
                    <a:p>
                      <a:pPr marL="177800" indent="-177800" algn="l">
                        <a:lnSpc>
                          <a:spcPts val="2000"/>
                        </a:lnSpc>
                      </a:pPr>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保険財政</a:t>
                      </a:r>
                      <a:r>
                        <a:rPr kumimoji="1" lang="ja-JP" altLang="en-US" sz="1200" u="none" dirty="0" smtClean="0">
                          <a:solidFill>
                            <a:schemeClr val="tx1"/>
                          </a:solidFill>
                        </a:rPr>
                        <a:t>運営の基本的事項が適切に</a:t>
                      </a:r>
                      <a:r>
                        <a:rPr kumimoji="1" lang="ja-JP" altLang="en-US" sz="1200" dirty="0" smtClean="0">
                          <a:solidFill>
                            <a:schemeClr val="tx1"/>
                          </a:solidFill>
                        </a:rPr>
                        <a:t>行われていないこと</a:t>
                      </a:r>
                      <a:endParaRPr kumimoji="1" lang="en-US" altLang="ja-JP" sz="1200" dirty="0" smtClean="0">
                        <a:solidFill>
                          <a:schemeClr val="tx1"/>
                        </a:solidFill>
                      </a:endParaRPr>
                    </a:p>
                    <a:p>
                      <a:pPr algn="l">
                        <a:lnSpc>
                          <a:spcPts val="2000"/>
                        </a:lnSpc>
                      </a:pPr>
                      <a:r>
                        <a:rPr kumimoji="1" lang="ja-JP" altLang="en-US" sz="1200" dirty="0" smtClean="0">
                          <a:solidFill>
                            <a:schemeClr val="tx1"/>
                          </a:solidFill>
                        </a:rPr>
                        <a:t>の２点の改善</a:t>
                      </a:r>
                      <a:r>
                        <a:rPr kumimoji="1" lang="ja-JP" altLang="en-US" sz="1200" dirty="0" smtClean="0"/>
                        <a:t>に取り組む。</a:t>
                      </a:r>
                      <a:endParaRPr kumimoji="1" lang="en-US" altLang="ja-JP" sz="1200" dirty="0" smtClean="0"/>
                    </a:p>
                    <a:p>
                      <a:pPr algn="l">
                        <a:lnSpc>
                          <a:spcPts val="2000"/>
                        </a:lnSpc>
                      </a:pPr>
                      <a:endParaRPr kumimoji="1" lang="en-US" altLang="ja-JP" sz="1200" dirty="0" smtClean="0"/>
                    </a:p>
                    <a:p>
                      <a:pPr algn="l">
                        <a:lnSpc>
                          <a:spcPts val="2000"/>
                        </a:lnSpc>
                      </a:pPr>
                      <a:r>
                        <a:rPr kumimoji="1" lang="ja-JP" altLang="en-US" sz="1200" dirty="0" smtClean="0"/>
                        <a:t>・市町村が積極的に収</a:t>
                      </a:r>
                      <a:endParaRPr kumimoji="1" lang="en-US" altLang="ja-JP" sz="1200" dirty="0" smtClean="0"/>
                    </a:p>
                    <a:p>
                      <a:pPr algn="l">
                        <a:lnSpc>
                          <a:spcPts val="2000"/>
                        </a:lnSpc>
                      </a:pPr>
                      <a:r>
                        <a:rPr kumimoji="1" lang="en-US" altLang="ja-JP" sz="1200" dirty="0" smtClean="0"/>
                        <a:t> </a:t>
                      </a:r>
                      <a:r>
                        <a:rPr kumimoji="1" lang="ja-JP" altLang="en-US" sz="1200" dirty="0" smtClean="0"/>
                        <a:t>納率の改善などに取</a:t>
                      </a:r>
                      <a:endParaRPr kumimoji="1" lang="en-US" altLang="ja-JP" sz="1200" dirty="0" smtClean="0"/>
                    </a:p>
                    <a:p>
                      <a:pPr algn="l">
                        <a:lnSpc>
                          <a:spcPts val="2000"/>
                        </a:lnSpc>
                      </a:pPr>
                      <a:r>
                        <a:rPr kumimoji="1" lang="en-US" altLang="ja-JP" sz="1200" dirty="0" smtClean="0"/>
                        <a:t> </a:t>
                      </a:r>
                      <a:r>
                        <a:rPr kumimoji="1" lang="ja-JP" altLang="en-US" sz="1200" dirty="0" smtClean="0"/>
                        <a:t>組み、計画的に累積赤字の解消を図る仕組みを導入する。</a:t>
                      </a:r>
                      <a:endParaRPr kumimoji="1" lang="en-US" altLang="ja-JP" sz="1200" dirty="0" smtClean="0"/>
                    </a:p>
                    <a:p>
                      <a:pPr algn="l">
                        <a:lnSpc>
                          <a:spcPts val="2000"/>
                        </a:lnSpc>
                      </a:pPr>
                      <a:endParaRPr kumimoji="1" lang="en-US" altLang="ja-JP" sz="1200" dirty="0" smtClean="0"/>
                    </a:p>
                    <a:p>
                      <a:pPr algn="l">
                        <a:lnSpc>
                          <a:spcPts val="2000"/>
                        </a:lnSpc>
                      </a:pPr>
                      <a:r>
                        <a:rPr kumimoji="1" lang="ja-JP" altLang="en-US" sz="1200" dirty="0" smtClean="0"/>
                        <a:t>・府から市町村へ交付</a:t>
                      </a:r>
                      <a:endParaRPr kumimoji="1" lang="en-US" altLang="ja-JP" sz="1200" dirty="0" smtClean="0"/>
                    </a:p>
                    <a:p>
                      <a:pPr algn="l">
                        <a:lnSpc>
                          <a:spcPts val="2000"/>
                        </a:lnSpc>
                      </a:pPr>
                      <a:r>
                        <a:rPr kumimoji="1" lang="en-US" altLang="ja-JP" sz="1200" dirty="0" smtClean="0"/>
                        <a:t> </a:t>
                      </a:r>
                      <a:r>
                        <a:rPr kumimoji="1" lang="ja-JP" altLang="en-US" sz="1200" dirty="0" smtClean="0"/>
                        <a:t>する調整交付金などを</a:t>
                      </a:r>
                      <a:endParaRPr kumimoji="1" lang="en-US" altLang="ja-JP" sz="1200" dirty="0" smtClean="0"/>
                    </a:p>
                    <a:p>
                      <a:pPr algn="l">
                        <a:lnSpc>
                          <a:spcPts val="2000"/>
                        </a:lnSpc>
                      </a:pPr>
                      <a:r>
                        <a:rPr kumimoji="1" lang="en-US" altLang="ja-JP" sz="1200" dirty="0" smtClean="0"/>
                        <a:t> </a:t>
                      </a:r>
                      <a:r>
                        <a:rPr kumimoji="1" lang="ja-JP" altLang="en-US" sz="1200" dirty="0" smtClean="0"/>
                        <a:t>活用し、市町村の国保</a:t>
                      </a:r>
                      <a:endParaRPr kumimoji="1" lang="en-US" altLang="ja-JP" sz="1200" dirty="0" smtClean="0"/>
                    </a:p>
                    <a:p>
                      <a:pPr algn="l">
                        <a:lnSpc>
                          <a:spcPts val="2000"/>
                        </a:lnSpc>
                      </a:pPr>
                      <a:r>
                        <a:rPr kumimoji="1" lang="en-US" altLang="ja-JP" sz="1200" dirty="0" smtClean="0"/>
                        <a:t> </a:t>
                      </a:r>
                      <a:r>
                        <a:rPr kumimoji="1" lang="ja-JP" altLang="en-US" sz="1200" dirty="0" smtClean="0"/>
                        <a:t>財政運営の改善を促す。</a:t>
                      </a:r>
                      <a:endParaRPr kumimoji="1" lang="en-US" altLang="ja-JP" sz="1200" dirty="0" smtClean="0"/>
                    </a:p>
                    <a:p>
                      <a:pPr algn="l">
                        <a:lnSpc>
                          <a:spcPts val="2000"/>
                        </a:lnSpc>
                      </a:pPr>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lnSpc>
                          <a:spcPts val="2000"/>
                        </a:lnSpc>
                      </a:pPr>
                      <a:r>
                        <a:rPr kumimoji="1" lang="ja-JP" altLang="en-US" sz="1200" dirty="0" smtClean="0"/>
                        <a:t>・</a:t>
                      </a:r>
                      <a:r>
                        <a:rPr kumimoji="1" lang="en-US" altLang="ja-JP" sz="1200" dirty="0" smtClean="0"/>
                        <a:t>2012</a:t>
                      </a:r>
                      <a:r>
                        <a:rPr kumimoji="1" lang="ja-JP" altLang="en-US" sz="1200" dirty="0" smtClean="0"/>
                        <a:t>年度に、</a:t>
                      </a:r>
                      <a:endParaRPr kumimoji="1" lang="en-US" altLang="ja-JP" sz="1200" dirty="0" smtClean="0"/>
                    </a:p>
                    <a:p>
                      <a:pPr algn="l">
                        <a:lnSpc>
                          <a:spcPts val="2000"/>
                        </a:lnSpc>
                      </a:pPr>
                      <a:r>
                        <a:rPr kumimoji="1" lang="ja-JP" altLang="en-US" sz="1200" dirty="0" smtClean="0"/>
                        <a:t> 「大阪府市町村国民健</a:t>
                      </a:r>
                      <a:endParaRPr kumimoji="1" lang="en-US" altLang="ja-JP" sz="1200" dirty="0" smtClean="0"/>
                    </a:p>
                    <a:p>
                      <a:pPr algn="l">
                        <a:lnSpc>
                          <a:spcPts val="2000"/>
                        </a:lnSpc>
                      </a:pPr>
                      <a:r>
                        <a:rPr kumimoji="1" lang="en-US" altLang="ja-JP" sz="1200" dirty="0" smtClean="0"/>
                        <a:t> </a:t>
                      </a:r>
                      <a:r>
                        <a:rPr kumimoji="1" lang="ja-JP" altLang="en-US" sz="1200" dirty="0" smtClean="0"/>
                        <a:t>康保険赤字解消計画</a:t>
                      </a:r>
                      <a:endParaRPr kumimoji="1" lang="en-US" altLang="ja-JP" sz="1200" dirty="0" smtClean="0"/>
                    </a:p>
                    <a:p>
                      <a:pPr algn="l">
                        <a:lnSpc>
                          <a:spcPts val="2000"/>
                        </a:lnSpc>
                      </a:pPr>
                      <a:r>
                        <a:rPr kumimoji="1" lang="en-US" altLang="ja-JP" sz="1200" dirty="0" smtClean="0"/>
                        <a:t> </a:t>
                      </a:r>
                      <a:r>
                        <a:rPr kumimoji="1" lang="ja-JP" altLang="en-US" sz="1200" dirty="0" smtClean="0"/>
                        <a:t>基準」を定め、累積赤</a:t>
                      </a:r>
                      <a:endParaRPr kumimoji="1" lang="en-US" altLang="ja-JP" sz="1200" dirty="0" smtClean="0"/>
                    </a:p>
                    <a:p>
                      <a:pPr algn="l">
                        <a:lnSpc>
                          <a:spcPts val="2000"/>
                        </a:lnSpc>
                      </a:pPr>
                      <a:r>
                        <a:rPr kumimoji="1" lang="en-US" altLang="ja-JP" sz="1200" dirty="0" smtClean="0"/>
                        <a:t> </a:t>
                      </a:r>
                      <a:r>
                        <a:rPr kumimoji="1" lang="ja-JP" altLang="en-US" sz="1200" dirty="0" smtClean="0"/>
                        <a:t>字率の特に高い団体</a:t>
                      </a:r>
                      <a:endParaRPr kumimoji="1" lang="en-US" altLang="ja-JP" sz="1200" dirty="0" smtClean="0"/>
                    </a:p>
                    <a:p>
                      <a:pPr algn="l">
                        <a:lnSpc>
                          <a:spcPts val="2000"/>
                        </a:lnSpc>
                      </a:pPr>
                      <a:r>
                        <a:rPr kumimoji="1" lang="en-US" altLang="ja-JP" sz="1200" dirty="0" smtClean="0"/>
                        <a:t> </a:t>
                      </a:r>
                      <a:r>
                        <a:rPr kumimoji="1" lang="ja-JP" altLang="en-US" sz="1200" dirty="0" smtClean="0"/>
                        <a:t>に対して、赤字解消計</a:t>
                      </a:r>
                      <a:endParaRPr kumimoji="1" lang="en-US" altLang="ja-JP" sz="1200" dirty="0" smtClean="0"/>
                    </a:p>
                    <a:p>
                      <a:pPr algn="l">
                        <a:lnSpc>
                          <a:spcPts val="2000"/>
                        </a:lnSpc>
                      </a:pPr>
                      <a:r>
                        <a:rPr kumimoji="1" lang="en-US" altLang="ja-JP" sz="1200" dirty="0" smtClean="0"/>
                        <a:t> </a:t>
                      </a:r>
                      <a:r>
                        <a:rPr kumimoji="1" lang="ja-JP" altLang="en-US" sz="1200" dirty="0" smtClean="0"/>
                        <a:t>画の策定を求め、累積</a:t>
                      </a:r>
                      <a:endParaRPr kumimoji="1" lang="en-US" altLang="ja-JP" sz="1200" dirty="0" smtClean="0"/>
                    </a:p>
                    <a:p>
                      <a:pPr algn="l">
                        <a:lnSpc>
                          <a:spcPts val="2000"/>
                        </a:lnSpc>
                      </a:pPr>
                      <a:r>
                        <a:rPr kumimoji="1" lang="en-US" altLang="ja-JP" sz="1200" dirty="0" smtClean="0"/>
                        <a:t> </a:t>
                      </a:r>
                      <a:r>
                        <a:rPr kumimoji="1" lang="ja-JP" altLang="en-US" sz="1200" dirty="0" smtClean="0"/>
                        <a:t>赤字の計画的な解消</a:t>
                      </a:r>
                      <a:endParaRPr kumimoji="1" lang="en-US" altLang="ja-JP" sz="1200" dirty="0" smtClean="0"/>
                    </a:p>
                    <a:p>
                      <a:pPr algn="l">
                        <a:lnSpc>
                          <a:spcPts val="2000"/>
                        </a:lnSpc>
                      </a:pPr>
                      <a:r>
                        <a:rPr kumimoji="1" lang="en-US" altLang="ja-JP" sz="1200" dirty="0" smtClean="0"/>
                        <a:t> </a:t>
                      </a:r>
                      <a:r>
                        <a:rPr kumimoji="1" lang="ja-JP" altLang="en-US" sz="1200" dirty="0" smtClean="0"/>
                        <a:t>を促している。</a:t>
                      </a:r>
                      <a:endParaRPr kumimoji="1" lang="en-US" altLang="ja-JP" sz="1200" dirty="0" smtClean="0"/>
                    </a:p>
                    <a:p>
                      <a:pPr algn="l">
                        <a:lnSpc>
                          <a:spcPts val="2000"/>
                        </a:lnSpc>
                      </a:pPr>
                      <a:endParaRPr kumimoji="1" lang="en-US" altLang="ja-JP" sz="1200" dirty="0" smtClean="0"/>
                    </a:p>
                    <a:p>
                      <a:pPr algn="l">
                        <a:lnSpc>
                          <a:spcPts val="2000"/>
                        </a:lnSpc>
                      </a:pPr>
                      <a:r>
                        <a:rPr kumimoji="1" lang="ja-JP" altLang="en-US" sz="1200" dirty="0" smtClean="0"/>
                        <a:t>・</a:t>
                      </a:r>
                      <a:r>
                        <a:rPr kumimoji="1" lang="en-US" altLang="ja-JP" sz="1200" dirty="0" smtClean="0"/>
                        <a:t>2011</a:t>
                      </a:r>
                      <a:r>
                        <a:rPr kumimoji="1" lang="ja-JP" altLang="en-US" sz="1200" dirty="0" smtClean="0"/>
                        <a:t>年度から、府特</a:t>
                      </a:r>
                      <a:endParaRPr kumimoji="1" lang="en-US" altLang="ja-JP" sz="1200" dirty="0" smtClean="0"/>
                    </a:p>
                    <a:p>
                      <a:pPr algn="l">
                        <a:lnSpc>
                          <a:spcPts val="2000"/>
                        </a:lnSpc>
                      </a:pPr>
                      <a:r>
                        <a:rPr kumimoji="1" lang="en-US" altLang="ja-JP" sz="1200" dirty="0" smtClean="0"/>
                        <a:t> </a:t>
                      </a:r>
                      <a:r>
                        <a:rPr kumimoji="1" lang="ja-JP" altLang="en-US" sz="1200" dirty="0" smtClean="0"/>
                        <a:t>別調整交付金の交付</a:t>
                      </a:r>
                      <a:endParaRPr kumimoji="1" lang="en-US" altLang="ja-JP" sz="1200" dirty="0" smtClean="0"/>
                    </a:p>
                    <a:p>
                      <a:pPr algn="l">
                        <a:lnSpc>
                          <a:spcPts val="2000"/>
                        </a:lnSpc>
                      </a:pPr>
                      <a:r>
                        <a:rPr kumimoji="1" lang="en-US" altLang="ja-JP" sz="1200" dirty="0" smtClean="0"/>
                        <a:t> </a:t>
                      </a:r>
                      <a:r>
                        <a:rPr kumimoji="1" lang="ja-JP" altLang="en-US" sz="1200" dirty="0" smtClean="0"/>
                        <a:t>方法を、「事業実績に</a:t>
                      </a:r>
                      <a:endParaRPr kumimoji="1" lang="en-US" altLang="ja-JP" sz="1200" dirty="0" smtClean="0"/>
                    </a:p>
                    <a:p>
                      <a:pPr algn="l">
                        <a:lnSpc>
                          <a:spcPts val="2000"/>
                        </a:lnSpc>
                      </a:pPr>
                      <a:r>
                        <a:rPr kumimoji="1" lang="en-US" altLang="ja-JP" sz="1200" dirty="0" smtClean="0"/>
                        <a:t> </a:t>
                      </a:r>
                      <a:r>
                        <a:rPr kumimoji="1" lang="ja-JP" altLang="en-US" sz="1200" dirty="0" smtClean="0"/>
                        <a:t>応じた交付」</a:t>
                      </a:r>
                      <a:r>
                        <a:rPr kumimoji="1" lang="en-US" altLang="ja-JP" sz="1200" dirty="0" smtClean="0"/>
                        <a:t>(</a:t>
                      </a:r>
                      <a:r>
                        <a:rPr kumimoji="1" lang="ja-JP" altLang="en-US" sz="1200" dirty="0" smtClean="0"/>
                        <a:t>アウト プット評価）から、「基本的</a:t>
                      </a:r>
                      <a:r>
                        <a:rPr kumimoji="1" lang="ja-JP" altLang="en-US" sz="1200" dirty="0" smtClean="0">
                          <a:solidFill>
                            <a:schemeClr val="tx1"/>
                          </a:solidFill>
                        </a:rPr>
                        <a:t>プロセスと成果を重視した交付」（アウトカム評価）に変更した</a:t>
                      </a:r>
                      <a:r>
                        <a:rPr kumimoji="1" lang="ja-JP" altLang="en-US" sz="1200" u="none" dirty="0" smtClean="0">
                          <a:solidFill>
                            <a:schemeClr val="tx1"/>
                          </a:solidFill>
                        </a:rPr>
                        <a:t>（</a:t>
                      </a:r>
                      <a:r>
                        <a:rPr kumimoji="1" lang="en-US" altLang="ja-JP" sz="1200" u="none" dirty="0" smtClean="0">
                          <a:solidFill>
                            <a:schemeClr val="tx1"/>
                          </a:solidFill>
                        </a:rPr>
                        <a:t>※</a:t>
                      </a:r>
                      <a:r>
                        <a:rPr kumimoji="1" lang="ja-JP" altLang="en-US" sz="1200" u="none" dirty="0" smtClean="0">
                          <a:solidFill>
                            <a:schemeClr val="tx1"/>
                          </a:solidFill>
                        </a:rPr>
                        <a:t>）。（</a:t>
                      </a:r>
                      <a:r>
                        <a:rPr kumimoji="1" lang="en-US" altLang="ja-JP" sz="1200" u="none" dirty="0" smtClean="0">
                          <a:solidFill>
                            <a:schemeClr val="tx1"/>
                          </a:solidFill>
                        </a:rPr>
                        <a:t>※</a:t>
                      </a:r>
                      <a:r>
                        <a:rPr kumimoji="1" lang="ja-JP" altLang="en-US" sz="1200" u="none" dirty="0" smtClean="0">
                          <a:solidFill>
                            <a:schemeClr val="tx1"/>
                          </a:solidFill>
                        </a:rPr>
                        <a:t>）</a:t>
                      </a:r>
                      <a:r>
                        <a:rPr kumimoji="1" lang="en-US" altLang="ja-JP" sz="1200" u="none" dirty="0" smtClean="0">
                          <a:solidFill>
                            <a:schemeClr val="tx1"/>
                          </a:solidFill>
                        </a:rPr>
                        <a:t>2018</a:t>
                      </a:r>
                      <a:r>
                        <a:rPr kumimoji="1" lang="ja-JP" altLang="en-US" sz="1200" u="none" dirty="0" smtClean="0">
                          <a:solidFill>
                            <a:schemeClr val="tx1"/>
                          </a:solidFill>
                        </a:rPr>
                        <a:t>年度からは、国保制度改革に伴い、府２号繰入金に財源を変更。</a:t>
                      </a:r>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lnSpc>
                          <a:spcPts val="2000"/>
                        </a:lnSpc>
                      </a:pPr>
                      <a:r>
                        <a:rPr kumimoji="1" lang="ja-JP" altLang="en-US" sz="1200" b="0" dirty="0" smtClean="0">
                          <a:solidFill>
                            <a:schemeClr val="tx1"/>
                          </a:solidFill>
                        </a:rPr>
                        <a:t>・累積赤字について、</a:t>
                      </a:r>
                      <a:endParaRPr kumimoji="1" lang="en-US" altLang="ja-JP" sz="1200" b="0" dirty="0" smtClean="0">
                        <a:solidFill>
                          <a:schemeClr val="tx1"/>
                        </a:solidFill>
                      </a:endParaRPr>
                    </a:p>
                    <a:p>
                      <a:pPr algn="l">
                        <a:lnSpc>
                          <a:spcPts val="2000"/>
                        </a:lnSpc>
                      </a:pPr>
                      <a:r>
                        <a:rPr kumimoji="1" lang="en-US" altLang="ja-JP" sz="1200" b="0" u="none" dirty="0" smtClean="0">
                          <a:solidFill>
                            <a:schemeClr val="tx1"/>
                          </a:solidFill>
                        </a:rPr>
                        <a:t> 2016</a:t>
                      </a:r>
                      <a:r>
                        <a:rPr kumimoji="1" lang="ja-JP" altLang="en-US" sz="1200" b="0" u="none" dirty="0" smtClean="0">
                          <a:solidFill>
                            <a:schemeClr val="tx1"/>
                          </a:solidFill>
                        </a:rPr>
                        <a:t>年度決算では約</a:t>
                      </a:r>
                      <a:endParaRPr kumimoji="1" lang="en-US" altLang="ja-JP" sz="1200" b="0" u="none" dirty="0" smtClean="0">
                        <a:solidFill>
                          <a:schemeClr val="tx1"/>
                        </a:solidFill>
                      </a:endParaRPr>
                    </a:p>
                    <a:p>
                      <a:pPr algn="l">
                        <a:lnSpc>
                          <a:spcPts val="2000"/>
                        </a:lnSpc>
                      </a:pPr>
                      <a:r>
                        <a:rPr kumimoji="1" lang="en-US" altLang="ja-JP" sz="1200" b="0" u="none" strike="noStrike" dirty="0" smtClean="0">
                          <a:solidFill>
                            <a:schemeClr val="tx1"/>
                          </a:solidFill>
                        </a:rPr>
                        <a:t> 194</a:t>
                      </a:r>
                      <a:r>
                        <a:rPr kumimoji="1" lang="ja-JP" altLang="en-US" sz="1200" b="0" u="none" dirty="0" smtClean="0">
                          <a:solidFill>
                            <a:schemeClr val="tx1"/>
                          </a:solidFill>
                        </a:rPr>
                        <a:t>億円まで減少</a:t>
                      </a:r>
                      <a:endParaRPr kumimoji="1" lang="en-US" altLang="ja-JP" sz="1200" b="0" u="none" dirty="0" smtClean="0">
                        <a:solidFill>
                          <a:schemeClr val="tx1"/>
                        </a:solidFill>
                      </a:endParaRPr>
                    </a:p>
                    <a:p>
                      <a:pPr algn="l">
                        <a:lnSpc>
                          <a:spcPts val="2000"/>
                        </a:lnSpc>
                      </a:pPr>
                      <a:r>
                        <a:rPr kumimoji="1" lang="en-US" altLang="ja-JP" sz="1200" b="0" u="none" dirty="0" smtClean="0">
                          <a:solidFill>
                            <a:schemeClr val="tx1"/>
                          </a:solidFill>
                        </a:rPr>
                        <a:t>※2008</a:t>
                      </a:r>
                      <a:r>
                        <a:rPr kumimoji="1" lang="ja-JP" altLang="en-US" sz="1200" b="0" u="none" dirty="0" smtClean="0">
                          <a:solidFill>
                            <a:schemeClr val="tx1"/>
                          </a:solidFill>
                        </a:rPr>
                        <a:t>年度比</a:t>
                      </a: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　・削減額６３６億円</a:t>
                      </a: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　・削減率約７６．６％</a:t>
                      </a:r>
                      <a:endParaRPr kumimoji="1" lang="en-US" altLang="ja-JP" sz="1200" b="0" u="none" dirty="0" smtClean="0">
                        <a:solidFill>
                          <a:schemeClr val="tx1"/>
                        </a:solidFill>
                      </a:endParaRPr>
                    </a:p>
                    <a:p>
                      <a:pPr algn="l">
                        <a:lnSpc>
                          <a:spcPts val="2000"/>
                        </a:lnSpc>
                      </a:pP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・収納率の改善</a:t>
                      </a: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　</a:t>
                      </a:r>
                      <a:r>
                        <a:rPr kumimoji="1" lang="en-US" altLang="ja-JP" sz="1200" b="0" u="none" dirty="0" smtClean="0">
                          <a:solidFill>
                            <a:schemeClr val="tx1"/>
                          </a:solidFill>
                        </a:rPr>
                        <a:t>2009</a:t>
                      </a:r>
                      <a:r>
                        <a:rPr kumimoji="1" lang="ja-JP" altLang="en-US" sz="1200" b="0" u="none" dirty="0" smtClean="0">
                          <a:solidFill>
                            <a:schemeClr val="tx1"/>
                          </a:solidFill>
                        </a:rPr>
                        <a:t>年度</a:t>
                      </a: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　　　８５．７８％</a:t>
                      </a: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　　　↓</a:t>
                      </a: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　</a:t>
                      </a:r>
                      <a:r>
                        <a:rPr kumimoji="1" lang="en-US" altLang="ja-JP" sz="1200" b="0" u="none" dirty="0" smtClean="0">
                          <a:solidFill>
                            <a:schemeClr val="tx1"/>
                          </a:solidFill>
                        </a:rPr>
                        <a:t>2016</a:t>
                      </a:r>
                      <a:r>
                        <a:rPr kumimoji="1" lang="ja-JP" altLang="en-US" sz="1200" b="0" u="none" dirty="0" smtClean="0">
                          <a:solidFill>
                            <a:schemeClr val="tx1"/>
                          </a:solidFill>
                        </a:rPr>
                        <a:t>年度</a:t>
                      </a: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　　　９０．９４％</a:t>
                      </a:r>
                      <a:endParaRPr kumimoji="1" lang="en-US" altLang="ja-JP" sz="1200" b="0" u="none" dirty="0" smtClean="0">
                        <a:solidFill>
                          <a:schemeClr val="tx1"/>
                        </a:solidFill>
                      </a:endParaRPr>
                    </a:p>
                    <a:p>
                      <a:pPr algn="l">
                        <a:lnSpc>
                          <a:spcPts val="2000"/>
                        </a:lnSpc>
                      </a:pPr>
                      <a:r>
                        <a:rPr kumimoji="1" lang="ja-JP" altLang="en-US" sz="1200" b="0" u="none" dirty="0" smtClean="0">
                          <a:solidFill>
                            <a:schemeClr val="tx1"/>
                          </a:solidFill>
                        </a:rPr>
                        <a:t>　　　</a:t>
                      </a:r>
                      <a:r>
                        <a:rPr kumimoji="1" lang="en-US" altLang="ja-JP" sz="1200" b="0" u="none" dirty="0" smtClean="0">
                          <a:solidFill>
                            <a:schemeClr val="tx1"/>
                          </a:solidFill>
                        </a:rPr>
                        <a:t>(</a:t>
                      </a:r>
                      <a:r>
                        <a:rPr kumimoji="1" lang="ja-JP" altLang="en-US" sz="1200" b="0" u="none" dirty="0" smtClean="0">
                          <a:solidFill>
                            <a:schemeClr val="tx1"/>
                          </a:solidFill>
                        </a:rPr>
                        <a:t>＋５．１６ポイント</a:t>
                      </a:r>
                      <a:r>
                        <a:rPr kumimoji="1" lang="en-US" altLang="ja-JP" sz="1200" b="0" dirty="0" smtClean="0">
                          <a:solidFill>
                            <a:schemeClr val="tx1"/>
                          </a:solidFill>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182</a:t>
            </a:fld>
            <a:endParaRPr kumimoji="1" lang="ja-JP" altLang="en-US"/>
          </a:p>
        </p:txBody>
      </p:sp>
    </p:spTree>
    <p:extLst>
      <p:ext uri="{BB962C8B-B14F-4D97-AF65-F5344CB8AC3E}">
        <p14:creationId xmlns:p14="http://schemas.microsoft.com/office/powerpoint/2010/main" val="231099239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lang="ja-JP" altLang="en-US" sz="1600" u="sng" dirty="0" smtClean="0"/>
              <a:t>総合治安対策の推進（１）</a:t>
            </a:r>
            <a:endParaRPr kumimoji="1" lang="en-US" altLang="ja-JP" sz="1600" u="sng" dirty="0" smtClean="0"/>
          </a:p>
        </p:txBody>
      </p:sp>
      <p:sp>
        <p:nvSpPr>
          <p:cNvPr id="5" name="テキスト ボックス 4"/>
          <p:cNvSpPr txBox="1"/>
          <p:nvPr/>
        </p:nvSpPr>
        <p:spPr>
          <a:xfrm>
            <a:off x="0" y="476672"/>
            <a:ext cx="2411760" cy="4955203"/>
          </a:xfrm>
          <a:prstGeom prst="rect">
            <a:avLst/>
          </a:prstGeom>
          <a:noFill/>
        </p:spPr>
        <p:txBody>
          <a:bodyPr wrap="square" rtlCol="0">
            <a:spAutoFit/>
          </a:bodyPr>
          <a:lstStyle/>
          <a:p>
            <a:r>
              <a:rPr kumimoji="1" lang="ja-JP" altLang="en-US" sz="1400" dirty="0" smtClean="0"/>
              <a:t>①分野：</a:t>
            </a:r>
            <a:r>
              <a:rPr kumimoji="1" lang="ja-JP" altLang="en-US" sz="1400" spc="-150" dirty="0" smtClean="0"/>
              <a:t>防災・安全・危機管理</a:t>
            </a:r>
            <a:endParaRPr kumimoji="1" lang="en-US" altLang="ja-JP" sz="1400" spc="-15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a:t>
            </a:r>
            <a:r>
              <a:rPr lang="ja-JP" altLang="en-US" sz="1400" dirty="0"/>
              <a:t>☑</a:t>
            </a:r>
            <a:r>
              <a:rPr lang="ja-JP" altLang="en-US" sz="1400" dirty="0" smtClean="0"/>
              <a:t>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青少年・地域安全室</a:t>
            </a:r>
            <a:endParaRPr kumimoji="1" lang="en-US" altLang="ja-JP" sz="1400" dirty="0" smtClean="0"/>
          </a:p>
          <a:p>
            <a:r>
              <a:rPr lang="ja-JP" altLang="en-US" sz="1400" dirty="0"/>
              <a:t>　</a:t>
            </a:r>
            <a:r>
              <a:rPr lang="ja-JP" altLang="en-US" sz="1400" dirty="0" smtClean="0"/>
              <a:t>　</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a:t>2009</a:t>
            </a:r>
            <a:r>
              <a:rPr lang="ja-JP" altLang="en-US" sz="1400" dirty="0" smtClean="0"/>
              <a:t>年度</a:t>
            </a:r>
            <a:endParaRPr lang="en-US" altLang="ja-JP" sz="1400" dirty="0" smtClean="0"/>
          </a:p>
          <a:p>
            <a:r>
              <a:rPr lang="ja-JP" altLang="en-US" sz="1200" dirty="0"/>
              <a:t>　「青少年・地域安全室」設置</a:t>
            </a:r>
          </a:p>
          <a:p>
            <a:r>
              <a:rPr lang="ja-JP" altLang="en-US" sz="1400" dirty="0" smtClean="0"/>
              <a:t>　　</a:t>
            </a:r>
            <a:r>
              <a:rPr lang="en-US" altLang="ja-JP" sz="1400" dirty="0" smtClean="0"/>
              <a:t>2012</a:t>
            </a:r>
            <a:r>
              <a:rPr lang="ja-JP" altLang="en-US" sz="1400" dirty="0" smtClean="0"/>
              <a:t>年度</a:t>
            </a:r>
            <a:endParaRPr lang="en-US" altLang="ja-JP" sz="1400" dirty="0" smtClean="0"/>
          </a:p>
          <a:p>
            <a:r>
              <a:rPr lang="ja-JP" altLang="en-US" sz="1200" dirty="0"/>
              <a:t>　「大阪府子どもを性犯罪</a:t>
            </a:r>
            <a:r>
              <a:rPr lang="ja-JP" altLang="en-US" sz="1200" dirty="0" smtClean="0"/>
              <a:t>から</a:t>
            </a:r>
            <a:endParaRPr lang="en-US" altLang="ja-JP" sz="1200" dirty="0" smtClean="0"/>
          </a:p>
          <a:p>
            <a:r>
              <a:rPr lang="ja-JP" altLang="en-US" sz="1200" dirty="0"/>
              <a:t>　</a:t>
            </a:r>
            <a:r>
              <a:rPr lang="ja-JP" altLang="en-US" sz="1200" dirty="0" smtClean="0"/>
              <a:t>守る</a:t>
            </a:r>
            <a:r>
              <a:rPr lang="ja-JP" altLang="en-US" sz="1200" dirty="0"/>
              <a:t>条例」施行</a:t>
            </a:r>
          </a:p>
          <a:p>
            <a:endParaRPr kumimoji="1" lang="ja-JP" altLang="en-US" sz="1400" dirty="0"/>
          </a:p>
        </p:txBody>
      </p:sp>
      <p:graphicFrame>
        <p:nvGraphicFramePr>
          <p:cNvPr id="6" name="表 5"/>
          <p:cNvGraphicFramePr>
            <a:graphicFrameLocks noGrp="1"/>
          </p:cNvGraphicFramePr>
          <p:nvPr>
            <p:extLst/>
          </p:nvPr>
        </p:nvGraphicFramePr>
        <p:xfrm>
          <a:off x="2296641" y="465670"/>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t>・</a:t>
                      </a:r>
                      <a:r>
                        <a:rPr kumimoji="1" lang="en-US" altLang="ja-JP" sz="1200" dirty="0" smtClean="0"/>
                        <a:t>2008</a:t>
                      </a:r>
                      <a:r>
                        <a:rPr kumimoji="1" lang="ja-JP" altLang="en-US" sz="1200" dirty="0" smtClean="0"/>
                        <a:t>年末まで街頭犯罪認知件数が</a:t>
                      </a:r>
                      <a:r>
                        <a:rPr kumimoji="1" lang="en-US" altLang="ja-JP" sz="1200" dirty="0" smtClean="0"/>
                        <a:t>9</a:t>
                      </a:r>
                      <a:r>
                        <a:rPr kumimoji="1" lang="ja-JP" altLang="en-US" sz="1200" dirty="0" smtClean="0"/>
                        <a:t>年連続で全国ワースト</a:t>
                      </a:r>
                      <a:r>
                        <a:rPr kumimoji="1" lang="en-US" altLang="ja-JP" sz="1200" dirty="0" smtClean="0"/>
                        <a:t>1</a:t>
                      </a:r>
                      <a:r>
                        <a:rPr kumimoji="1" lang="ja-JP" altLang="en-US" sz="1200" dirty="0" smtClean="0"/>
                        <a:t>を記録するなど、大阪の治安情勢は極めて厳しい状況にあった。</a:t>
                      </a:r>
                      <a:endParaRPr kumimoji="1" lang="en-US" altLang="ja-JP" sz="1200" dirty="0" smtClean="0"/>
                    </a:p>
                    <a:p>
                      <a:pPr algn="l"/>
                      <a:endParaRPr kumimoji="1" lang="en-US" altLang="ja-JP" sz="1200" dirty="0" smtClean="0"/>
                    </a:p>
                    <a:p>
                      <a:pPr algn="l"/>
                      <a:r>
                        <a:rPr kumimoji="1" lang="ja-JP" altLang="en-US" sz="1200" dirty="0" smtClean="0"/>
                        <a:t>・子供に対する性犯罪の認知件数も多発し近年増加傾向にある。</a:t>
                      </a:r>
                      <a:endParaRPr kumimoji="1" lang="en-US" altLang="ja-JP" sz="1200" dirty="0" smtClean="0"/>
                    </a:p>
                    <a:p>
                      <a:pPr algn="l"/>
                      <a:endParaRPr kumimoji="1" lang="en-US" altLang="ja-JP" sz="1200" dirty="0" smtClean="0"/>
                    </a:p>
                    <a:p>
                      <a:pPr algn="l"/>
                      <a:r>
                        <a:rPr kumimoji="1" lang="ja-JP" altLang="en-US" sz="1200" dirty="0" smtClean="0"/>
                        <a:t>・厳しい治安情勢を受け、府民の体感治安の改善が喫緊の課題となっていたが、警察、府、市町村、地域が個別で対策を進めており、総合調整機能がなかった。</a:t>
                      </a:r>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・府警、市町村と連携し、街頭犯罪ワースト</a:t>
                      </a:r>
                      <a:r>
                        <a:rPr kumimoji="1" lang="en-US" altLang="ja-JP" sz="1200" u="none" dirty="0" smtClean="0">
                          <a:solidFill>
                            <a:schemeClr val="tx1"/>
                          </a:solidFill>
                        </a:rPr>
                        <a:t>1</a:t>
                      </a:r>
                      <a:r>
                        <a:rPr kumimoji="1" lang="ja-JP" altLang="en-US" sz="1200" u="none" dirty="0" smtClean="0">
                          <a:solidFill>
                            <a:schemeClr val="tx1"/>
                          </a:solidFill>
                        </a:rPr>
                        <a:t>返上に向けた総合的な治安対策を推進するための司令塔機能を整備</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・子供の性犯罪被害防止のため、府警と連携して加害者の再犯防止、立ち直り支援の仕組みを新たに構築</a:t>
                      </a:r>
                      <a:endParaRPr kumimoji="1" lang="ja-JP" altLang="en-US" sz="1200" u="none"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・知事部局に青少年・地域安全室を設置。</a:t>
                      </a:r>
                      <a:endParaRPr kumimoji="1" lang="en-US" altLang="ja-JP" sz="1200" u="none" dirty="0" smtClean="0">
                        <a:solidFill>
                          <a:schemeClr val="tx1"/>
                        </a:solidFill>
                      </a:endParaRPr>
                    </a:p>
                    <a:p>
                      <a:pPr algn="l"/>
                      <a:r>
                        <a:rPr kumimoji="1" lang="ja-JP" altLang="en-US" sz="1200" u="none" dirty="0" smtClean="0">
                          <a:solidFill>
                            <a:schemeClr val="tx1"/>
                          </a:solidFill>
                        </a:rPr>
                        <a:t>府警から併任発令の警察官</a:t>
                      </a:r>
                      <a:r>
                        <a:rPr kumimoji="1" lang="en-US" altLang="ja-JP" sz="1200" u="none" dirty="0" smtClean="0">
                          <a:solidFill>
                            <a:schemeClr val="tx1"/>
                          </a:solidFill>
                        </a:rPr>
                        <a:t>6</a:t>
                      </a:r>
                      <a:r>
                        <a:rPr kumimoji="1" lang="ja-JP" altLang="en-US" sz="1200" u="none" dirty="0" smtClean="0">
                          <a:solidFill>
                            <a:schemeClr val="tx1"/>
                          </a:solidFill>
                        </a:rPr>
                        <a:t>名を配置。</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2014</a:t>
                      </a:r>
                      <a:r>
                        <a:rPr kumimoji="1" lang="ja-JP" altLang="en-US" sz="1200" u="none" dirty="0" smtClean="0">
                          <a:solidFill>
                            <a:schemeClr val="tx1"/>
                          </a:solidFill>
                        </a:rPr>
                        <a:t>年度当初時点で土木事務所への配置も含めて</a:t>
                      </a:r>
                      <a:r>
                        <a:rPr kumimoji="1" lang="en-US" altLang="ja-JP" sz="1200" u="none" dirty="0" smtClean="0">
                          <a:solidFill>
                            <a:schemeClr val="tx1"/>
                          </a:solidFill>
                        </a:rPr>
                        <a:t>15</a:t>
                      </a:r>
                      <a:r>
                        <a:rPr kumimoji="1" lang="ja-JP" altLang="en-US" sz="1200" u="none" dirty="0" smtClean="0">
                          <a:solidFill>
                            <a:schemeClr val="tx1"/>
                          </a:solidFill>
                        </a:rPr>
                        <a:t>名を配置）</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・市町村が自治会等を通じて行う防犯カメラ設置に対して補助</a:t>
                      </a:r>
                      <a:endParaRPr kumimoji="1" lang="en-US" altLang="ja-JP" sz="1200" u="none" dirty="0" smtClean="0">
                        <a:solidFill>
                          <a:schemeClr val="tx1"/>
                        </a:solidFill>
                      </a:endParaRPr>
                    </a:p>
                    <a:p>
                      <a:pPr algn="l"/>
                      <a:r>
                        <a:rPr kumimoji="1" lang="en-US" altLang="ja-JP" sz="1200" u="none" dirty="0" smtClean="0">
                          <a:solidFill>
                            <a:schemeClr val="tx1"/>
                          </a:solidFill>
                        </a:rPr>
                        <a:t>2009</a:t>
                      </a:r>
                      <a:r>
                        <a:rPr kumimoji="1" lang="ja-JP" altLang="en-US" sz="1200" u="none" dirty="0" smtClean="0">
                          <a:solidFill>
                            <a:schemeClr val="tx1"/>
                          </a:solidFill>
                        </a:rPr>
                        <a:t>～</a:t>
                      </a:r>
                      <a:r>
                        <a:rPr kumimoji="1" lang="en-US" altLang="ja-JP" sz="1200" u="none" dirty="0" smtClean="0">
                          <a:solidFill>
                            <a:schemeClr val="tx1"/>
                          </a:solidFill>
                        </a:rPr>
                        <a:t>2013</a:t>
                      </a:r>
                      <a:r>
                        <a:rPr kumimoji="1" lang="ja-JP" altLang="en-US" sz="1200" u="none" dirty="0" smtClean="0">
                          <a:solidFill>
                            <a:schemeClr val="tx1"/>
                          </a:solidFill>
                        </a:rPr>
                        <a:t>年度</a:t>
                      </a:r>
                      <a:endParaRPr kumimoji="1" lang="en-US" altLang="ja-JP" sz="1200" u="none" dirty="0" smtClean="0">
                        <a:solidFill>
                          <a:schemeClr val="tx1"/>
                        </a:solidFill>
                      </a:endParaRPr>
                    </a:p>
                    <a:p>
                      <a:pPr algn="l"/>
                      <a:r>
                        <a:rPr kumimoji="1" lang="en-US" altLang="ja-JP" sz="1200" u="none" dirty="0" smtClean="0">
                          <a:solidFill>
                            <a:schemeClr val="tx1"/>
                          </a:solidFill>
                        </a:rPr>
                        <a:t>17</a:t>
                      </a:r>
                      <a:r>
                        <a:rPr kumimoji="1" lang="ja-JP" altLang="en-US" sz="1200" u="none" dirty="0" smtClean="0">
                          <a:solidFill>
                            <a:schemeClr val="tx1"/>
                          </a:solidFill>
                        </a:rPr>
                        <a:t>市町計</a:t>
                      </a:r>
                      <a:r>
                        <a:rPr kumimoji="1" lang="en-US" altLang="ja-JP" sz="1200" u="none" dirty="0" smtClean="0">
                          <a:solidFill>
                            <a:schemeClr val="tx1"/>
                          </a:solidFill>
                        </a:rPr>
                        <a:t>14,415</a:t>
                      </a:r>
                      <a:r>
                        <a:rPr kumimoji="1" lang="ja-JP" altLang="en-US" sz="1200" u="none" dirty="0" smtClean="0">
                          <a:solidFill>
                            <a:schemeClr val="tx1"/>
                          </a:solidFill>
                        </a:rPr>
                        <a:t>台設置</a:t>
                      </a:r>
                      <a:endParaRPr kumimoji="1" lang="en-US" altLang="ja-JP" sz="1200" u="none" dirty="0" smtClean="0">
                        <a:solidFill>
                          <a:schemeClr val="tx1"/>
                        </a:solidFill>
                      </a:endParaRPr>
                    </a:p>
                    <a:p>
                      <a:pPr algn="l"/>
                      <a:r>
                        <a:rPr kumimoji="1" lang="en-US" altLang="ja-JP" sz="1200" u="none" dirty="0" smtClean="0">
                          <a:solidFill>
                            <a:schemeClr val="tx1"/>
                          </a:solidFill>
                        </a:rPr>
                        <a:t>2014</a:t>
                      </a:r>
                      <a:r>
                        <a:rPr kumimoji="1" lang="ja-JP" altLang="en-US" sz="1200" u="none" dirty="0" smtClean="0">
                          <a:solidFill>
                            <a:schemeClr val="tx1"/>
                          </a:solidFill>
                        </a:rPr>
                        <a:t>年度</a:t>
                      </a:r>
                      <a:r>
                        <a:rPr kumimoji="1" lang="zh-TW" altLang="en-US" sz="1200" u="none" dirty="0" smtClean="0">
                          <a:solidFill>
                            <a:schemeClr val="tx1"/>
                          </a:solidFill>
                        </a:rPr>
                        <a:t>～</a:t>
                      </a:r>
                      <a:r>
                        <a:rPr kumimoji="1" lang="en-US" altLang="zh-TW" sz="1200" u="none" dirty="0" smtClean="0">
                          <a:solidFill>
                            <a:schemeClr val="tx1"/>
                          </a:solidFill>
                        </a:rPr>
                        <a:t>2016</a:t>
                      </a:r>
                      <a:r>
                        <a:rPr kumimoji="1" lang="zh-TW" altLang="en-US" sz="1200" u="none" dirty="0" smtClean="0">
                          <a:solidFill>
                            <a:schemeClr val="tx1"/>
                          </a:solidFill>
                        </a:rPr>
                        <a:t>年度</a:t>
                      </a:r>
                    </a:p>
                    <a:p>
                      <a:pPr algn="l"/>
                      <a:r>
                        <a:rPr kumimoji="1" lang="ja-JP" altLang="en-US" sz="1200" u="none" dirty="0" smtClean="0">
                          <a:solidFill>
                            <a:schemeClr val="tx1"/>
                          </a:solidFill>
                        </a:rPr>
                        <a:t>２２市町村計４００台設置</a:t>
                      </a:r>
                      <a:endParaRPr kumimoji="1" lang="zh-TW" altLang="en-US"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・小学校区単位で防犯ボランティアの活動拠点を整備。　</a:t>
                      </a:r>
                      <a:r>
                        <a:rPr kumimoji="1" lang="en-US" altLang="ja-JP" sz="1200" u="none" dirty="0" smtClean="0">
                          <a:solidFill>
                            <a:schemeClr val="tx1"/>
                          </a:solidFill>
                        </a:rPr>
                        <a:t>【</a:t>
                      </a:r>
                      <a:r>
                        <a:rPr kumimoji="1" lang="ja-JP" altLang="en-US" sz="1200" u="none" dirty="0" smtClean="0">
                          <a:solidFill>
                            <a:schemeClr val="tx1"/>
                          </a:solidFill>
                        </a:rPr>
                        <a:t>大阪発</a:t>
                      </a:r>
                      <a:r>
                        <a:rPr kumimoji="1" lang="en-US" altLang="ja-JP" sz="1200" u="none" dirty="0" smtClean="0">
                          <a:solidFill>
                            <a:schemeClr val="tx1"/>
                          </a:solidFill>
                        </a:rPr>
                        <a:t>】</a:t>
                      </a:r>
                    </a:p>
                    <a:p>
                      <a:pPr algn="l"/>
                      <a:r>
                        <a:rPr kumimoji="1" lang="en-US" altLang="ja-JP" sz="1200" u="none" dirty="0" smtClean="0">
                          <a:solidFill>
                            <a:schemeClr val="tx1"/>
                          </a:solidFill>
                        </a:rPr>
                        <a:t>2013</a:t>
                      </a:r>
                      <a:r>
                        <a:rPr kumimoji="1" lang="ja-JP" altLang="en-US" sz="1200" u="none" dirty="0" smtClean="0">
                          <a:solidFill>
                            <a:schemeClr val="tx1"/>
                          </a:solidFill>
                        </a:rPr>
                        <a:t>年度末</a:t>
                      </a:r>
                      <a:endParaRPr kumimoji="1" lang="en-US" altLang="ja-JP" sz="1200" u="none" dirty="0" smtClean="0">
                        <a:solidFill>
                          <a:schemeClr val="tx1"/>
                        </a:solidFill>
                      </a:endParaRPr>
                    </a:p>
                    <a:p>
                      <a:pPr algn="l"/>
                      <a:r>
                        <a:rPr kumimoji="1" lang="ja-JP" altLang="en-US" sz="1200" u="none" dirty="0" smtClean="0">
                          <a:solidFill>
                            <a:schemeClr val="tx1"/>
                          </a:solidFill>
                        </a:rPr>
                        <a:t>　</a:t>
                      </a:r>
                      <a:r>
                        <a:rPr kumimoji="1" lang="en-US" altLang="ja-JP" sz="1200" u="none" dirty="0" smtClean="0">
                          <a:solidFill>
                            <a:schemeClr val="tx1"/>
                          </a:solidFill>
                        </a:rPr>
                        <a:t>582</a:t>
                      </a:r>
                      <a:r>
                        <a:rPr kumimoji="1" lang="ja-JP" altLang="en-US" sz="1200" u="none" dirty="0" smtClean="0">
                          <a:solidFill>
                            <a:schemeClr val="tx1"/>
                          </a:solidFill>
                        </a:rPr>
                        <a:t>小学校区に整備</a:t>
                      </a:r>
                      <a:endParaRPr kumimoji="1" lang="en-US" altLang="ja-JP" sz="1200" u="none" dirty="0" smtClean="0">
                        <a:solidFill>
                          <a:schemeClr val="tx1"/>
                        </a:solidFill>
                      </a:endParaRPr>
                    </a:p>
                    <a:p>
                      <a:pPr algn="l"/>
                      <a:r>
                        <a:rPr kumimoji="1" lang="ja-JP" altLang="en-US" sz="1200" u="none" dirty="0" smtClean="0">
                          <a:solidFill>
                            <a:schemeClr val="tx1"/>
                          </a:solidFill>
                        </a:rPr>
                        <a:t>（府内設置率　</a:t>
                      </a:r>
                      <a:r>
                        <a:rPr kumimoji="1" lang="en-US" altLang="ja-JP" sz="1200" u="none" dirty="0" smtClean="0">
                          <a:solidFill>
                            <a:schemeClr val="tx1"/>
                          </a:solidFill>
                        </a:rPr>
                        <a:t>58</a:t>
                      </a:r>
                      <a:r>
                        <a:rPr kumimoji="1" lang="ja-JP" altLang="en-US" sz="1200" u="none" dirty="0" smtClean="0">
                          <a:solidFill>
                            <a:schemeClr val="tx1"/>
                          </a:solidFill>
                        </a:rPr>
                        <a:t>％）</a:t>
                      </a:r>
                      <a:endParaRPr kumimoji="1" lang="en-US" altLang="ja-JP" sz="1200" u="none" dirty="0" smtClean="0">
                        <a:solidFill>
                          <a:schemeClr val="tx1"/>
                        </a:solidFill>
                      </a:endParaRPr>
                    </a:p>
                    <a:p>
                      <a:pPr algn="l"/>
                      <a:r>
                        <a:rPr kumimoji="1" lang="en-US" altLang="ja-JP" sz="1200" u="none" dirty="0" smtClean="0">
                          <a:solidFill>
                            <a:schemeClr val="tx1"/>
                          </a:solidFill>
                        </a:rPr>
                        <a:t>2017</a:t>
                      </a:r>
                      <a:r>
                        <a:rPr kumimoji="1" lang="ja-JP" altLang="en-US" sz="1200" u="none" dirty="0" smtClean="0">
                          <a:solidFill>
                            <a:schemeClr val="tx1"/>
                          </a:solidFill>
                        </a:rPr>
                        <a:t>年度末</a:t>
                      </a:r>
                      <a:endParaRPr kumimoji="1" lang="en-US" altLang="ja-JP" sz="1200" u="none" dirty="0" smtClean="0">
                        <a:solidFill>
                          <a:schemeClr val="tx1"/>
                        </a:solidFill>
                      </a:endParaRPr>
                    </a:p>
                    <a:p>
                      <a:pPr algn="l"/>
                      <a:r>
                        <a:rPr kumimoji="1" lang="ja-JP" altLang="en-US" sz="1200" u="none" dirty="0" smtClean="0">
                          <a:solidFill>
                            <a:schemeClr val="tx1"/>
                          </a:solidFill>
                        </a:rPr>
                        <a:t>　</a:t>
                      </a:r>
                      <a:r>
                        <a:rPr kumimoji="1" lang="en-US" altLang="ja-JP" sz="1200" u="none" dirty="0" smtClean="0">
                          <a:solidFill>
                            <a:schemeClr val="tx1"/>
                          </a:solidFill>
                        </a:rPr>
                        <a:t>982</a:t>
                      </a:r>
                      <a:r>
                        <a:rPr kumimoji="1" lang="ja-JP" altLang="en-US" sz="1200" u="none" dirty="0" smtClean="0">
                          <a:solidFill>
                            <a:schemeClr val="tx1"/>
                          </a:solidFill>
                        </a:rPr>
                        <a:t>小学校区に整備</a:t>
                      </a:r>
                    </a:p>
                    <a:p>
                      <a:pPr algn="l"/>
                      <a:r>
                        <a:rPr kumimoji="1" lang="ja-JP" altLang="en-US" sz="1200" u="none" dirty="0" smtClean="0">
                          <a:solidFill>
                            <a:schemeClr val="tx1"/>
                          </a:solidFill>
                        </a:rPr>
                        <a:t>（府内設置率　</a:t>
                      </a:r>
                      <a:r>
                        <a:rPr kumimoji="1" lang="en-US" altLang="ja-JP" sz="1200" u="none" dirty="0" smtClean="0">
                          <a:solidFill>
                            <a:schemeClr val="tx1"/>
                          </a:solidFill>
                        </a:rPr>
                        <a:t>99.7%</a:t>
                      </a:r>
                      <a:r>
                        <a:rPr kumimoji="1" lang="ja-JP" altLang="en-US" sz="1200" u="none" dirty="0" smtClean="0">
                          <a:solidFill>
                            <a:schemeClr val="tx1"/>
                          </a:solidFill>
                        </a:rPr>
                        <a:t>）</a:t>
                      </a: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・刑法犯認知件</a:t>
                      </a:r>
                      <a:endParaRPr kumimoji="1" lang="en-US" altLang="ja-JP" sz="1200" u="none" dirty="0" smtClean="0">
                        <a:solidFill>
                          <a:schemeClr val="tx1"/>
                        </a:solidFill>
                      </a:endParaRPr>
                    </a:p>
                    <a:p>
                      <a:pPr algn="l"/>
                      <a:r>
                        <a:rPr kumimoji="1" lang="ja-JP" altLang="en-US" sz="1200" u="none" dirty="0" smtClean="0">
                          <a:solidFill>
                            <a:schemeClr val="tx1"/>
                          </a:solidFill>
                        </a:rPr>
                        <a:t>ピークの</a:t>
                      </a:r>
                      <a:r>
                        <a:rPr kumimoji="1" lang="en-US" altLang="ja-JP" sz="1200" u="none" dirty="0" smtClean="0">
                          <a:solidFill>
                            <a:schemeClr val="tx1"/>
                          </a:solidFill>
                        </a:rPr>
                        <a:t>H13</a:t>
                      </a:r>
                      <a:r>
                        <a:rPr kumimoji="1" lang="ja-JP" altLang="en-US" sz="1200" u="none" dirty="0" smtClean="0">
                          <a:solidFill>
                            <a:schemeClr val="tx1"/>
                          </a:solidFill>
                        </a:rPr>
                        <a:t>（</a:t>
                      </a:r>
                      <a:r>
                        <a:rPr kumimoji="1" lang="en-US" altLang="ja-JP" sz="1200" u="none" dirty="0" smtClean="0">
                          <a:solidFill>
                            <a:schemeClr val="tx1"/>
                          </a:solidFill>
                        </a:rPr>
                        <a:t>2001</a:t>
                      </a:r>
                      <a:r>
                        <a:rPr kumimoji="1" lang="ja-JP" altLang="en-US" sz="1200" u="none" dirty="0" smtClean="0">
                          <a:solidFill>
                            <a:schemeClr val="tx1"/>
                          </a:solidFill>
                        </a:rPr>
                        <a:t>）年</a:t>
                      </a:r>
                      <a:endParaRPr kumimoji="1" lang="en-US" altLang="ja-JP" sz="1200" u="none" dirty="0" smtClean="0">
                        <a:solidFill>
                          <a:schemeClr val="tx1"/>
                        </a:solidFill>
                      </a:endParaRPr>
                    </a:p>
                    <a:p>
                      <a:pPr algn="l"/>
                      <a:r>
                        <a:rPr kumimoji="1" lang="ja-JP" altLang="en-US" sz="1200" u="none" dirty="0" smtClean="0">
                          <a:solidFill>
                            <a:schemeClr val="tx1"/>
                          </a:solidFill>
                        </a:rPr>
                        <a:t>から約</a:t>
                      </a:r>
                      <a:r>
                        <a:rPr kumimoji="1" lang="en-US" altLang="ja-JP" sz="1200" u="none" dirty="0" smtClean="0">
                          <a:solidFill>
                            <a:schemeClr val="tx1"/>
                          </a:solidFill>
                        </a:rPr>
                        <a:t>68</a:t>
                      </a:r>
                      <a:r>
                        <a:rPr kumimoji="1" lang="ja-JP" altLang="en-US" sz="1200" u="none" dirty="0" smtClean="0">
                          <a:solidFill>
                            <a:schemeClr val="tx1"/>
                          </a:solidFill>
                        </a:rPr>
                        <a:t>％の減少</a:t>
                      </a:r>
                      <a:endParaRPr kumimoji="1" lang="en-US" altLang="ja-JP" sz="1200" u="none" dirty="0" smtClean="0">
                        <a:solidFill>
                          <a:schemeClr val="tx1"/>
                        </a:solidFill>
                      </a:endParaRPr>
                    </a:p>
                    <a:p>
                      <a:pPr algn="l"/>
                      <a:r>
                        <a:rPr kumimoji="1" lang="en-US" altLang="ja-JP" sz="1200" u="none" dirty="0" smtClean="0">
                          <a:solidFill>
                            <a:schemeClr val="tx1"/>
                          </a:solidFill>
                        </a:rPr>
                        <a:t>2001</a:t>
                      </a:r>
                      <a:r>
                        <a:rPr kumimoji="1" lang="ja-JP" altLang="en-US" sz="1200" u="none" dirty="0" smtClean="0">
                          <a:solidFill>
                            <a:schemeClr val="tx1"/>
                          </a:solidFill>
                        </a:rPr>
                        <a:t>年　</a:t>
                      </a:r>
                      <a:r>
                        <a:rPr kumimoji="1" lang="en-US" altLang="ja-JP" sz="1200" u="none" dirty="0" smtClean="0">
                          <a:solidFill>
                            <a:schemeClr val="tx1"/>
                          </a:solidFill>
                        </a:rPr>
                        <a:t>327,262</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en-US" altLang="ja-JP" sz="1200" u="none" dirty="0" smtClean="0">
                          <a:solidFill>
                            <a:schemeClr val="tx1"/>
                          </a:solidFill>
                        </a:rPr>
                        <a:t>2013</a:t>
                      </a:r>
                      <a:r>
                        <a:rPr kumimoji="1" lang="ja-JP" altLang="en-US" sz="1200" u="none" dirty="0" smtClean="0">
                          <a:solidFill>
                            <a:schemeClr val="tx1"/>
                          </a:solidFill>
                        </a:rPr>
                        <a:t>年　</a:t>
                      </a:r>
                      <a:r>
                        <a:rPr kumimoji="1" lang="en-US" altLang="ja-JP" sz="1200" u="none" dirty="0" smtClean="0">
                          <a:solidFill>
                            <a:schemeClr val="tx1"/>
                          </a:solidFill>
                        </a:rPr>
                        <a:t>151,413</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en-US" altLang="ja-JP" sz="1200" u="none" dirty="0" smtClean="0">
                          <a:solidFill>
                            <a:schemeClr val="tx1"/>
                          </a:solidFill>
                        </a:rPr>
                        <a:t>2014</a:t>
                      </a:r>
                      <a:r>
                        <a:rPr kumimoji="1" lang="ja-JP" altLang="en-US" sz="1200" u="none" dirty="0" smtClean="0">
                          <a:solidFill>
                            <a:schemeClr val="tx1"/>
                          </a:solidFill>
                        </a:rPr>
                        <a:t>年　</a:t>
                      </a:r>
                      <a:r>
                        <a:rPr kumimoji="1" lang="en-US" altLang="ja-JP" sz="1200" u="none" dirty="0" smtClean="0">
                          <a:solidFill>
                            <a:schemeClr val="tx1"/>
                          </a:solidFill>
                        </a:rPr>
                        <a:t>148,257</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en-US" altLang="ja-JP" sz="1200" u="none" dirty="0" smtClean="0">
                          <a:solidFill>
                            <a:schemeClr val="tx1"/>
                          </a:solidFill>
                        </a:rPr>
                        <a:t>2015</a:t>
                      </a:r>
                      <a:r>
                        <a:rPr kumimoji="1" lang="ja-JP" altLang="en-US" sz="1200" u="none" dirty="0" smtClean="0">
                          <a:solidFill>
                            <a:schemeClr val="tx1"/>
                          </a:solidFill>
                        </a:rPr>
                        <a:t>年　</a:t>
                      </a:r>
                      <a:r>
                        <a:rPr kumimoji="1" lang="en-US" altLang="ja-JP" sz="1200" u="none" dirty="0" smtClean="0">
                          <a:solidFill>
                            <a:schemeClr val="tx1"/>
                          </a:solidFill>
                        </a:rPr>
                        <a:t>132,471</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en-US" altLang="ja-JP" sz="1200" u="none" dirty="0" smtClean="0">
                          <a:solidFill>
                            <a:schemeClr val="tx1"/>
                          </a:solidFill>
                        </a:rPr>
                        <a:t>2016</a:t>
                      </a:r>
                      <a:r>
                        <a:rPr kumimoji="1" lang="ja-JP" altLang="en-US" sz="1200" u="none" dirty="0" smtClean="0">
                          <a:solidFill>
                            <a:schemeClr val="tx1"/>
                          </a:solidFill>
                        </a:rPr>
                        <a:t>年　</a:t>
                      </a:r>
                      <a:r>
                        <a:rPr kumimoji="1" lang="en-US" altLang="ja-JP" sz="1200" u="none" dirty="0" smtClean="0">
                          <a:solidFill>
                            <a:schemeClr val="tx1"/>
                          </a:solidFill>
                        </a:rPr>
                        <a:t>122,136</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en-US" altLang="ja-JP" sz="1200" u="none" dirty="0" smtClean="0">
                          <a:solidFill>
                            <a:schemeClr val="tx1"/>
                          </a:solidFill>
                        </a:rPr>
                        <a:t>2017</a:t>
                      </a:r>
                      <a:r>
                        <a:rPr kumimoji="1" lang="ja-JP" altLang="en-US" sz="1200" u="none" dirty="0" smtClean="0">
                          <a:solidFill>
                            <a:schemeClr val="tx1"/>
                          </a:solidFill>
                        </a:rPr>
                        <a:t>年　</a:t>
                      </a:r>
                      <a:r>
                        <a:rPr kumimoji="1" lang="en-US" altLang="ja-JP" sz="1200" u="none" dirty="0" smtClean="0">
                          <a:solidFill>
                            <a:schemeClr val="tx1"/>
                          </a:solidFill>
                        </a:rPr>
                        <a:t>107,023</a:t>
                      </a:r>
                      <a:r>
                        <a:rPr kumimoji="1" lang="ja-JP" altLang="en-US" sz="1200" u="none" dirty="0" smtClean="0">
                          <a:solidFill>
                            <a:schemeClr val="tx1"/>
                          </a:solidFill>
                        </a:rPr>
                        <a:t>件</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en-US" altLang="ja-JP" sz="1200" u="none" dirty="0" smtClean="0">
                          <a:solidFill>
                            <a:schemeClr val="tx1"/>
                          </a:solidFill>
                        </a:rPr>
                        <a:t>※ </a:t>
                      </a:r>
                      <a:r>
                        <a:rPr kumimoji="1" lang="ja-JP" altLang="en-US" sz="1200" u="none" dirty="0" smtClean="0">
                          <a:solidFill>
                            <a:schemeClr val="tx1"/>
                          </a:solidFill>
                        </a:rPr>
                        <a:t>東京</a:t>
                      </a:r>
                      <a:endParaRPr kumimoji="1" lang="en-US" altLang="ja-JP" sz="1200" u="none" dirty="0" smtClean="0">
                        <a:solidFill>
                          <a:schemeClr val="tx1"/>
                        </a:solidFill>
                      </a:endParaRPr>
                    </a:p>
                    <a:p>
                      <a:pPr algn="l"/>
                      <a:r>
                        <a:rPr kumimoji="1" lang="ja-JP" altLang="en-US" sz="1200" u="none" dirty="0" smtClean="0">
                          <a:solidFill>
                            <a:schemeClr val="tx1"/>
                          </a:solidFill>
                        </a:rPr>
                        <a:t>ピークの</a:t>
                      </a:r>
                      <a:r>
                        <a:rPr kumimoji="1" lang="en-US" altLang="ja-JP" sz="1200" u="none" dirty="0" smtClean="0">
                          <a:solidFill>
                            <a:schemeClr val="tx1"/>
                          </a:solidFill>
                        </a:rPr>
                        <a:t>H14</a:t>
                      </a:r>
                      <a:r>
                        <a:rPr kumimoji="1" lang="ja-JP" altLang="en-US" sz="1200" u="none" dirty="0" smtClean="0">
                          <a:solidFill>
                            <a:schemeClr val="tx1"/>
                          </a:solidFill>
                        </a:rPr>
                        <a:t>年（</a:t>
                      </a:r>
                      <a:r>
                        <a:rPr kumimoji="1" lang="en-US" altLang="ja-JP" sz="1200" u="none" dirty="0" smtClean="0">
                          <a:solidFill>
                            <a:schemeClr val="tx1"/>
                          </a:solidFill>
                        </a:rPr>
                        <a:t>2002</a:t>
                      </a:r>
                      <a:r>
                        <a:rPr kumimoji="1" lang="ja-JP" altLang="en-US" sz="1200" u="none" dirty="0" smtClean="0">
                          <a:solidFill>
                            <a:schemeClr val="tx1"/>
                          </a:solidFill>
                        </a:rPr>
                        <a:t>）年から約</a:t>
                      </a:r>
                      <a:r>
                        <a:rPr kumimoji="1" lang="en-US" altLang="ja-JP" sz="1200" u="none" dirty="0" smtClean="0">
                          <a:solidFill>
                            <a:schemeClr val="tx1"/>
                          </a:solidFill>
                        </a:rPr>
                        <a:t>59</a:t>
                      </a:r>
                      <a:r>
                        <a:rPr kumimoji="1" lang="ja-JP" altLang="en-US" sz="1200" u="none" dirty="0" smtClean="0">
                          <a:solidFill>
                            <a:schemeClr val="tx1"/>
                          </a:solidFill>
                        </a:rPr>
                        <a:t>％の減少</a:t>
                      </a:r>
                      <a:r>
                        <a:rPr kumimoji="1" lang="ja-JP" altLang="en-US" sz="900" u="none" dirty="0" smtClean="0">
                          <a:solidFill>
                            <a:schemeClr val="tx1"/>
                          </a:solidFill>
                        </a:rPr>
                        <a:t>　</a:t>
                      </a:r>
                      <a:endParaRPr kumimoji="1" lang="en-US" altLang="ja-JP" sz="900" u="none" dirty="0" smtClean="0">
                        <a:solidFill>
                          <a:schemeClr val="tx1"/>
                        </a:solidFill>
                      </a:endParaRPr>
                    </a:p>
                    <a:p>
                      <a:pPr algn="l"/>
                      <a:r>
                        <a:rPr kumimoji="1" lang="en-US" altLang="ja-JP" sz="1200" u="none" dirty="0" smtClean="0">
                          <a:solidFill>
                            <a:schemeClr val="tx1"/>
                          </a:solidFill>
                        </a:rPr>
                        <a:t>2002</a:t>
                      </a:r>
                      <a:r>
                        <a:rPr kumimoji="1" lang="ja-JP" altLang="en-US" sz="1200" u="none" dirty="0" smtClean="0">
                          <a:solidFill>
                            <a:schemeClr val="tx1"/>
                          </a:solidFill>
                        </a:rPr>
                        <a:t>年</a:t>
                      </a:r>
                      <a:r>
                        <a:rPr kumimoji="1" lang="en-US" altLang="ja-JP" sz="1200" u="none" dirty="0" smtClean="0">
                          <a:solidFill>
                            <a:schemeClr val="tx1"/>
                          </a:solidFill>
                        </a:rPr>
                        <a:t>301,913</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en-US" altLang="ja-JP" sz="1200" u="none" dirty="0" smtClean="0">
                          <a:solidFill>
                            <a:schemeClr val="tx1"/>
                          </a:solidFill>
                        </a:rPr>
                        <a:t>2008</a:t>
                      </a:r>
                      <a:r>
                        <a:rPr kumimoji="1" lang="ja-JP" altLang="en-US" sz="1200" u="none" dirty="0" smtClean="0">
                          <a:solidFill>
                            <a:schemeClr val="tx1"/>
                          </a:solidFill>
                        </a:rPr>
                        <a:t>年</a:t>
                      </a:r>
                      <a:r>
                        <a:rPr kumimoji="1" lang="en-US" altLang="ja-JP" sz="1200" u="none" dirty="0" smtClean="0">
                          <a:solidFill>
                            <a:schemeClr val="tx1"/>
                          </a:solidFill>
                        </a:rPr>
                        <a:t>212,152</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ja-JP" altLang="en-US" sz="1200" u="none" dirty="0" smtClean="0">
                          <a:solidFill>
                            <a:schemeClr val="tx1"/>
                          </a:solidFill>
                        </a:rPr>
                        <a:t>　→</a:t>
                      </a:r>
                      <a:r>
                        <a:rPr kumimoji="1" lang="en-US" altLang="ja-JP" sz="1200" u="none" dirty="0" smtClean="0">
                          <a:solidFill>
                            <a:schemeClr val="tx1"/>
                          </a:solidFill>
                        </a:rPr>
                        <a:t>2013</a:t>
                      </a:r>
                      <a:r>
                        <a:rPr kumimoji="1" lang="ja-JP" altLang="en-US" sz="1200" u="none" dirty="0" smtClean="0">
                          <a:solidFill>
                            <a:schemeClr val="tx1"/>
                          </a:solidFill>
                        </a:rPr>
                        <a:t>年</a:t>
                      </a:r>
                      <a:r>
                        <a:rPr kumimoji="1" lang="en-US" altLang="ja-JP" sz="1200" u="none" dirty="0" smtClean="0">
                          <a:solidFill>
                            <a:schemeClr val="tx1"/>
                          </a:solidFill>
                        </a:rPr>
                        <a:t>162,557</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ja-JP" altLang="en-US" sz="1200" u="none" dirty="0" smtClean="0">
                          <a:solidFill>
                            <a:schemeClr val="tx1"/>
                          </a:solidFill>
                        </a:rPr>
                        <a:t>　→</a:t>
                      </a:r>
                      <a:r>
                        <a:rPr kumimoji="1" lang="en-US" altLang="ja-JP" sz="1200" u="none" dirty="0" smtClean="0">
                          <a:solidFill>
                            <a:schemeClr val="tx1"/>
                          </a:solidFill>
                        </a:rPr>
                        <a:t>2016</a:t>
                      </a:r>
                      <a:r>
                        <a:rPr kumimoji="1" lang="ja-JP" altLang="en-US" sz="1200" u="none" dirty="0" smtClean="0">
                          <a:solidFill>
                            <a:schemeClr val="tx1"/>
                          </a:solidFill>
                        </a:rPr>
                        <a:t>年</a:t>
                      </a:r>
                      <a:r>
                        <a:rPr kumimoji="1" lang="en-US" altLang="ja-JP" sz="1200" u="none" dirty="0" smtClean="0">
                          <a:solidFill>
                            <a:schemeClr val="tx1"/>
                          </a:solidFill>
                        </a:rPr>
                        <a:t>134,619</a:t>
                      </a:r>
                      <a:r>
                        <a:rPr kumimoji="1" lang="ja-JP" altLang="en-US" sz="1200" u="none" dirty="0" smtClean="0">
                          <a:solidFill>
                            <a:schemeClr val="tx1"/>
                          </a:solidFill>
                        </a:rPr>
                        <a:t>件</a:t>
                      </a:r>
                      <a:endParaRPr kumimoji="1" lang="en-US" altLang="ja-JP" sz="1200" u="none" dirty="0" smtClean="0">
                        <a:solidFill>
                          <a:schemeClr val="tx1"/>
                        </a:solidFill>
                      </a:endParaRPr>
                    </a:p>
                    <a:p>
                      <a:pPr algn="l"/>
                      <a:r>
                        <a:rPr kumimoji="1" lang="ja-JP" altLang="en-US" sz="1200" u="none" dirty="0" smtClean="0">
                          <a:solidFill>
                            <a:schemeClr val="tx1"/>
                          </a:solidFill>
                        </a:rPr>
                        <a:t>　→</a:t>
                      </a:r>
                      <a:r>
                        <a:rPr kumimoji="1" lang="en-US" altLang="ja-JP" sz="1200" u="none" dirty="0" smtClean="0">
                          <a:solidFill>
                            <a:schemeClr val="tx1"/>
                          </a:solidFill>
                        </a:rPr>
                        <a:t>2017</a:t>
                      </a:r>
                      <a:r>
                        <a:rPr kumimoji="1" lang="ja-JP" altLang="en-US" sz="1200" u="none" dirty="0" smtClean="0">
                          <a:solidFill>
                            <a:schemeClr val="tx1"/>
                          </a:solidFill>
                        </a:rPr>
                        <a:t>年</a:t>
                      </a:r>
                      <a:r>
                        <a:rPr kumimoji="1" lang="en-US" altLang="ja-JP" sz="1200" u="none" dirty="0" smtClean="0">
                          <a:solidFill>
                            <a:schemeClr val="tx1"/>
                          </a:solidFill>
                        </a:rPr>
                        <a:t>125,251</a:t>
                      </a:r>
                      <a:r>
                        <a:rPr kumimoji="1" lang="ja-JP" altLang="en-US" sz="1200" u="none" dirty="0" smtClean="0">
                          <a:solidFill>
                            <a:schemeClr val="tx1"/>
                          </a:solidFill>
                        </a:rPr>
                        <a:t>件</a:t>
                      </a:r>
                      <a:endParaRPr kumimoji="1" lang="en-US" altLang="ja-JP" sz="900" u="none" dirty="0" smtClean="0">
                        <a:solidFill>
                          <a:schemeClr val="tx1"/>
                        </a:solidFill>
                      </a:endParaRPr>
                    </a:p>
                    <a:p>
                      <a:pPr algn="l"/>
                      <a:endParaRPr kumimoji="1" lang="en-US" altLang="ja-JP" sz="1200" u="none" dirty="0" smtClean="0">
                        <a:solidFill>
                          <a:srgbClr val="FF0000"/>
                        </a:solidFill>
                      </a:endParaRPr>
                    </a:p>
                    <a:p>
                      <a:pPr algn="l"/>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t>Ｂ（６</a:t>
            </a:r>
            <a:r>
              <a:rPr lang="ja-JP" altLang="en-US" sz="1400" u="sng" dirty="0"/>
              <a:t>６</a:t>
            </a:r>
            <a:r>
              <a:rPr lang="ja-JP" altLang="en-US" sz="1400" u="sng" dirty="0" smtClean="0"/>
              <a:t>）</a:t>
            </a:r>
            <a:endParaRPr lang="en-US" altLang="ja-JP" sz="1400" u="sng" dirty="0" smtClean="0"/>
          </a:p>
        </p:txBody>
      </p:sp>
      <p:sp>
        <p:nvSpPr>
          <p:cNvPr id="11" name="正方形/長方形 10"/>
          <p:cNvSpPr/>
          <p:nvPr/>
        </p:nvSpPr>
        <p:spPr>
          <a:xfrm>
            <a:off x="5635024" y="880398"/>
            <a:ext cx="3312368" cy="5635955"/>
          </a:xfrm>
          <a:prstGeom prst="rect">
            <a:avLst/>
          </a:prstGeom>
          <a:noFill/>
          <a:ln w="25400" cap="flat" cmpd="sng" algn="ctr">
            <a:noFill/>
            <a:prstDash val="dash"/>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a:cs typeface="+mn-cs"/>
            </a:endParaRPr>
          </a:p>
        </p:txBody>
      </p:sp>
      <p:sp>
        <p:nvSpPr>
          <p:cNvPr id="3" name="スライド番号プレースホルダー 2"/>
          <p:cNvSpPr>
            <a:spLocks noGrp="1"/>
          </p:cNvSpPr>
          <p:nvPr>
            <p:ph type="sldNum" sz="quarter" idx="12"/>
          </p:nvPr>
        </p:nvSpPr>
        <p:spPr>
          <a:xfrm>
            <a:off x="6876256" y="6453336"/>
            <a:ext cx="2133600" cy="365125"/>
          </a:xfrm>
        </p:spPr>
        <p:txBody>
          <a:bodyPr/>
          <a:lstStyle/>
          <a:p>
            <a:fld id="{63BC356D-1576-478B-8647-1361C6E9DFF7}" type="slidenum">
              <a:rPr kumimoji="1" lang="ja-JP" altLang="en-US" smtClean="0"/>
              <a:t>183</a:t>
            </a:fld>
            <a:endParaRPr kumimoji="1" lang="ja-JP" altLang="en-US"/>
          </a:p>
        </p:txBody>
      </p:sp>
    </p:spTree>
    <p:extLst>
      <p:ext uri="{BB962C8B-B14F-4D97-AF65-F5344CB8AC3E}">
        <p14:creationId xmlns:p14="http://schemas.microsoft.com/office/powerpoint/2010/main" val="281847897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4955203"/>
          </a:xfrm>
          <a:prstGeom prst="rect">
            <a:avLst/>
          </a:prstGeom>
          <a:noFill/>
        </p:spPr>
        <p:txBody>
          <a:bodyPr wrap="square" rtlCol="0">
            <a:spAutoFit/>
          </a:bodyPr>
          <a:lstStyle/>
          <a:p>
            <a:r>
              <a:rPr kumimoji="1" lang="ja-JP" altLang="en-US" sz="1400" dirty="0" smtClean="0"/>
              <a:t>①分野：</a:t>
            </a:r>
            <a:r>
              <a:rPr kumimoji="1" lang="ja-JP" altLang="en-US" sz="1400" spc="-150" dirty="0" smtClean="0"/>
              <a:t>防災・安全・危機管理</a:t>
            </a:r>
            <a:endParaRPr kumimoji="1" lang="en-US" altLang="ja-JP" sz="1400" spc="-15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a:t>
            </a:r>
            <a:r>
              <a:rPr lang="ja-JP" altLang="en-US" sz="1400" dirty="0"/>
              <a:t>☑</a:t>
            </a:r>
            <a:r>
              <a:rPr lang="ja-JP" altLang="en-US" sz="1400" dirty="0" smtClean="0"/>
              <a:t>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青少年・地域安全室</a:t>
            </a:r>
            <a:endParaRPr kumimoji="1" lang="en-US" altLang="ja-JP" sz="1400" dirty="0" smtClean="0"/>
          </a:p>
          <a:p>
            <a:r>
              <a:rPr lang="ja-JP" altLang="en-US" sz="1400" dirty="0"/>
              <a:t>　</a:t>
            </a:r>
            <a:r>
              <a:rPr lang="ja-JP" altLang="en-US" sz="1400" dirty="0" smtClean="0"/>
              <a:t>　</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a:t>2009</a:t>
            </a:r>
            <a:r>
              <a:rPr lang="ja-JP" altLang="en-US" sz="1400" dirty="0" smtClean="0"/>
              <a:t>年度</a:t>
            </a:r>
            <a:endParaRPr lang="en-US" altLang="ja-JP" sz="1400" dirty="0" smtClean="0"/>
          </a:p>
          <a:p>
            <a:r>
              <a:rPr lang="ja-JP" altLang="en-US" sz="1200" dirty="0"/>
              <a:t>　「青少年・地域安全室」設置</a:t>
            </a:r>
          </a:p>
          <a:p>
            <a:r>
              <a:rPr lang="ja-JP" altLang="en-US" sz="1400" dirty="0" smtClean="0"/>
              <a:t>　　</a:t>
            </a:r>
            <a:r>
              <a:rPr lang="en-US" altLang="ja-JP" sz="1400" dirty="0" smtClean="0"/>
              <a:t>2012</a:t>
            </a:r>
            <a:r>
              <a:rPr lang="ja-JP" altLang="en-US" sz="1400" dirty="0" smtClean="0"/>
              <a:t>年度</a:t>
            </a:r>
            <a:endParaRPr lang="en-US" altLang="ja-JP" sz="1400" dirty="0" smtClean="0"/>
          </a:p>
          <a:p>
            <a:r>
              <a:rPr lang="ja-JP" altLang="en-US" sz="1200" dirty="0"/>
              <a:t>　「大阪府子どもを性犯罪</a:t>
            </a:r>
            <a:r>
              <a:rPr lang="ja-JP" altLang="en-US" sz="1200" dirty="0" smtClean="0"/>
              <a:t>から</a:t>
            </a:r>
            <a:endParaRPr lang="en-US" altLang="ja-JP" sz="1200" dirty="0" smtClean="0"/>
          </a:p>
          <a:p>
            <a:r>
              <a:rPr lang="ja-JP" altLang="en-US" sz="1200" dirty="0"/>
              <a:t>　</a:t>
            </a:r>
            <a:r>
              <a:rPr lang="ja-JP" altLang="en-US" sz="1200" dirty="0" smtClean="0"/>
              <a:t>守る</a:t>
            </a:r>
            <a:r>
              <a:rPr lang="ja-JP" altLang="en-US" sz="1200" dirty="0"/>
              <a:t>条例」施行</a:t>
            </a:r>
          </a:p>
          <a:p>
            <a:endParaRPr kumimoji="1" lang="ja-JP" altLang="en-US" sz="1400" dirty="0"/>
          </a:p>
        </p:txBody>
      </p:sp>
      <p:graphicFrame>
        <p:nvGraphicFramePr>
          <p:cNvPr id="6" name="表 5"/>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ja-JP" altLang="en-US" sz="1200" u="none"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・「子どもを性犯罪から守る条例」を施行。</a:t>
                      </a:r>
                      <a:endParaRPr kumimoji="1" lang="en-US" altLang="ja-JP" sz="1200" u="none" dirty="0" smtClean="0">
                        <a:solidFill>
                          <a:schemeClr val="tx1"/>
                        </a:solidFill>
                      </a:endParaRPr>
                    </a:p>
                    <a:p>
                      <a:pPr algn="l"/>
                      <a:r>
                        <a:rPr kumimoji="1" lang="ja-JP" altLang="en-US" sz="1200" u="none" dirty="0" smtClean="0">
                          <a:solidFill>
                            <a:schemeClr val="tx1"/>
                          </a:solidFill>
                        </a:rPr>
                        <a:t>　　　　　　　</a:t>
                      </a:r>
                      <a:r>
                        <a:rPr kumimoji="1" lang="en-US" altLang="ja-JP" sz="1200" u="none" dirty="0" smtClean="0">
                          <a:solidFill>
                            <a:schemeClr val="tx1"/>
                          </a:solidFill>
                        </a:rPr>
                        <a:t>【</a:t>
                      </a:r>
                      <a:r>
                        <a:rPr kumimoji="1" lang="ja-JP" altLang="en-US" sz="1200" u="none" dirty="0" smtClean="0">
                          <a:solidFill>
                            <a:schemeClr val="tx1"/>
                          </a:solidFill>
                        </a:rPr>
                        <a:t>全国初</a:t>
                      </a:r>
                      <a:r>
                        <a:rPr kumimoji="1" lang="en-US" altLang="ja-JP" sz="1200" u="none" dirty="0" smtClean="0">
                          <a:solidFill>
                            <a:schemeClr val="tx1"/>
                          </a:solidFill>
                        </a:rPr>
                        <a:t>】</a:t>
                      </a:r>
                    </a:p>
                    <a:p>
                      <a:pPr algn="l"/>
                      <a:r>
                        <a:rPr kumimoji="1" lang="ja-JP" altLang="en-US" sz="1200" u="none" dirty="0" smtClean="0">
                          <a:solidFill>
                            <a:schemeClr val="tx1"/>
                          </a:solidFill>
                        </a:rPr>
                        <a:t>　性犯罪の再犯防止に向けて刑期満了者の社会復帰支援に着手</a:t>
                      </a:r>
                      <a:endParaRPr kumimoji="1" lang="en-US" altLang="ja-JP" sz="1200" u="none" dirty="0" smtClean="0">
                        <a:solidFill>
                          <a:schemeClr val="tx1"/>
                        </a:solidFill>
                      </a:endParaRPr>
                    </a:p>
                    <a:p>
                      <a:pPr algn="l"/>
                      <a:endParaRPr kumimoji="1" lang="en-US" altLang="ja-JP" sz="1200" u="none" dirty="0" smtClean="0">
                        <a:solidFill>
                          <a:srgbClr val="FF0000"/>
                        </a:solidFill>
                      </a:endParaRPr>
                    </a:p>
                    <a:p>
                      <a:pPr algn="l"/>
                      <a:endParaRPr kumimoji="1" lang="ja-JP" altLang="en-US" sz="1200" u="none"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参考：犯罪件数について</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2016</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年から「地域の犯罪情勢に即した犯罪抑止総合対策」を推進するため「大阪重点犯罪」を提唱</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大阪重点犯罪</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・子どもや女性を狙った性犯罪　（強姦、強制わいせつ、公然わいせつ、痴漢）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・ひったくり・路上強盗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・自動車関連犯罪（自動車盗、車上ねらい、部品ねらい）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・署指定犯罪　（警察署管内の犯罪情勢に応じて、大阪重点犯罪以外の犯罪を指定）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以降、大阪は街頭犯罪という名称を使用しない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年から「大阪重点犯罪」に「特殊詐欺」を追加し対策を推進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・大阪重点犯罪認知件数</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2016</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23,484</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19,913</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件　　</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・特殊詐欺被害認知件数</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2016</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1,633</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年　</a:t>
                      </a:r>
                      <a:r>
                        <a:rPr kumimoji="1" lang="en-US" altLang="ja-JP" sz="900" b="0" i="0" u="none" strike="noStrike" kern="1200" cap="none" spc="0" normalizeH="0" baseline="0" noProof="0" dirty="0" smtClean="0">
                          <a:ln>
                            <a:noFill/>
                          </a:ln>
                          <a:solidFill>
                            <a:schemeClr val="tx1"/>
                          </a:solidFill>
                          <a:effectLst/>
                          <a:uLnTx/>
                          <a:uFillTx/>
                          <a:latin typeface="+mn-lt"/>
                          <a:ea typeface="+mn-ea"/>
                          <a:cs typeface="+mn-cs"/>
                        </a:rPr>
                        <a:t>1,597</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件</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algn="l"/>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支援者数</a:t>
                      </a:r>
                      <a:endParaRPr kumimoji="1" lang="en-US" altLang="ja-JP" sz="1200" u="none" dirty="0" smtClean="0">
                        <a:solidFill>
                          <a:schemeClr val="tx1"/>
                        </a:solidFill>
                      </a:endParaRPr>
                    </a:p>
                    <a:p>
                      <a:pPr algn="l"/>
                      <a:r>
                        <a:rPr kumimoji="1" lang="en-US" altLang="ja-JP" sz="1200" u="none" dirty="0" smtClean="0">
                          <a:solidFill>
                            <a:schemeClr val="tx1"/>
                          </a:solidFill>
                        </a:rPr>
                        <a:t>2012</a:t>
                      </a:r>
                      <a:r>
                        <a:rPr kumimoji="1" lang="ja-JP" altLang="en-US" sz="1200" u="none" dirty="0" smtClean="0">
                          <a:solidFill>
                            <a:schemeClr val="tx1"/>
                          </a:solidFill>
                        </a:rPr>
                        <a:t>年度：</a:t>
                      </a:r>
                      <a:r>
                        <a:rPr kumimoji="1" lang="en-US" altLang="ja-JP" sz="1200" u="none" dirty="0" smtClean="0">
                          <a:solidFill>
                            <a:schemeClr val="tx1"/>
                          </a:solidFill>
                        </a:rPr>
                        <a:t>5</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2012</a:t>
                      </a:r>
                      <a:r>
                        <a:rPr kumimoji="1" lang="ja-JP" altLang="en-US" sz="1200" u="none" dirty="0" smtClean="0">
                          <a:solidFill>
                            <a:schemeClr val="tx1"/>
                          </a:solidFill>
                        </a:rPr>
                        <a:t>年</a:t>
                      </a:r>
                      <a:r>
                        <a:rPr kumimoji="1" lang="en-US" altLang="ja-JP" sz="1200" u="none" dirty="0" smtClean="0">
                          <a:solidFill>
                            <a:schemeClr val="tx1"/>
                          </a:solidFill>
                        </a:rPr>
                        <a:t>10</a:t>
                      </a:r>
                      <a:r>
                        <a:rPr kumimoji="1" lang="ja-JP" altLang="en-US" sz="1200" u="none" dirty="0" smtClean="0">
                          <a:solidFill>
                            <a:schemeClr val="tx1"/>
                          </a:solidFill>
                        </a:rPr>
                        <a:t>月～</a:t>
                      </a:r>
                      <a:r>
                        <a:rPr kumimoji="1" lang="en-US" altLang="ja-JP" sz="1200" u="none" dirty="0" smtClean="0">
                          <a:solidFill>
                            <a:schemeClr val="tx1"/>
                          </a:solidFill>
                        </a:rPr>
                        <a:t>2013</a:t>
                      </a:r>
                      <a:r>
                        <a:rPr kumimoji="1" lang="ja-JP" altLang="en-US" sz="1200" u="none" dirty="0" smtClean="0">
                          <a:solidFill>
                            <a:schemeClr val="tx1"/>
                          </a:solidFill>
                        </a:rPr>
                        <a:t>年</a:t>
                      </a:r>
                      <a:r>
                        <a:rPr kumimoji="1" lang="en-US" altLang="ja-JP" sz="1200" u="none" dirty="0" smtClean="0">
                          <a:solidFill>
                            <a:schemeClr val="tx1"/>
                          </a:solidFill>
                        </a:rPr>
                        <a:t>3</a:t>
                      </a:r>
                      <a:r>
                        <a:rPr kumimoji="1" lang="ja-JP" altLang="en-US" sz="1200" u="none" dirty="0" smtClean="0">
                          <a:solidFill>
                            <a:schemeClr val="tx1"/>
                          </a:solidFill>
                        </a:rPr>
                        <a:t>月）</a:t>
                      </a:r>
                      <a:endParaRPr kumimoji="1" lang="en-US" altLang="ja-JP" sz="1200" u="none" dirty="0" smtClean="0">
                        <a:solidFill>
                          <a:schemeClr val="tx1"/>
                        </a:solidFill>
                      </a:endParaRPr>
                    </a:p>
                    <a:p>
                      <a:pPr algn="l"/>
                      <a:r>
                        <a:rPr kumimoji="1" lang="en-US" altLang="ja-JP" sz="1200" u="none" dirty="0" smtClean="0">
                          <a:solidFill>
                            <a:schemeClr val="tx1"/>
                          </a:solidFill>
                        </a:rPr>
                        <a:t>2013</a:t>
                      </a:r>
                      <a:r>
                        <a:rPr kumimoji="1" lang="ja-JP" altLang="en-US" sz="1200" u="none" dirty="0" smtClean="0">
                          <a:solidFill>
                            <a:schemeClr val="tx1"/>
                          </a:solidFill>
                        </a:rPr>
                        <a:t>年度：</a:t>
                      </a:r>
                      <a:r>
                        <a:rPr kumimoji="1" lang="en-US" altLang="ja-JP" sz="1200" u="none" dirty="0" smtClean="0">
                          <a:solidFill>
                            <a:schemeClr val="tx1"/>
                          </a:solidFill>
                        </a:rPr>
                        <a:t>12</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en-US" altLang="ja-JP" sz="1200" u="none" dirty="0" smtClean="0">
                          <a:solidFill>
                            <a:schemeClr val="tx1"/>
                          </a:solidFill>
                        </a:rPr>
                        <a:t>2014</a:t>
                      </a:r>
                      <a:r>
                        <a:rPr kumimoji="1" lang="ja-JP" altLang="en-US" sz="1200" u="none" dirty="0" smtClean="0">
                          <a:solidFill>
                            <a:schemeClr val="tx1"/>
                          </a:solidFill>
                        </a:rPr>
                        <a:t>年度：</a:t>
                      </a:r>
                      <a:r>
                        <a:rPr kumimoji="1" lang="en-US" altLang="ja-JP" sz="1200" u="none" dirty="0" smtClean="0">
                          <a:solidFill>
                            <a:schemeClr val="tx1"/>
                          </a:solidFill>
                        </a:rPr>
                        <a:t>5</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en-US" altLang="ja-JP" sz="1200" u="none" dirty="0" smtClean="0">
                          <a:solidFill>
                            <a:schemeClr val="tx1"/>
                          </a:solidFill>
                        </a:rPr>
                        <a:t>2015</a:t>
                      </a:r>
                      <a:r>
                        <a:rPr kumimoji="1" lang="ja-JP" altLang="en-US" sz="1200" u="none" dirty="0" smtClean="0">
                          <a:solidFill>
                            <a:schemeClr val="tx1"/>
                          </a:solidFill>
                        </a:rPr>
                        <a:t>年度：</a:t>
                      </a:r>
                      <a:r>
                        <a:rPr kumimoji="1" lang="en-US" altLang="ja-JP" sz="1200" u="none" dirty="0" smtClean="0">
                          <a:solidFill>
                            <a:schemeClr val="tx1"/>
                          </a:solidFill>
                        </a:rPr>
                        <a:t>13</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en-US" altLang="ja-JP" sz="1200" u="none" dirty="0" smtClean="0">
                          <a:solidFill>
                            <a:schemeClr val="tx1"/>
                          </a:solidFill>
                        </a:rPr>
                        <a:t>2016</a:t>
                      </a:r>
                      <a:r>
                        <a:rPr kumimoji="1" lang="ja-JP" altLang="en-US" sz="1200" u="none" dirty="0" smtClean="0">
                          <a:solidFill>
                            <a:schemeClr val="tx1"/>
                          </a:solidFill>
                        </a:rPr>
                        <a:t>年度：</a:t>
                      </a:r>
                      <a:r>
                        <a:rPr kumimoji="1" lang="en-US" altLang="ja-JP" sz="1200" u="none" dirty="0" smtClean="0">
                          <a:solidFill>
                            <a:schemeClr val="tx1"/>
                          </a:solidFill>
                        </a:rPr>
                        <a:t>10</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en-US" altLang="ja-JP" sz="1200" u="none" dirty="0" smtClean="0">
                          <a:solidFill>
                            <a:schemeClr val="tx1"/>
                          </a:solidFill>
                        </a:rPr>
                        <a:t>2017</a:t>
                      </a:r>
                      <a:r>
                        <a:rPr kumimoji="1" lang="ja-JP" altLang="en-US" sz="1200" u="none" dirty="0" smtClean="0">
                          <a:solidFill>
                            <a:schemeClr val="tx1"/>
                          </a:solidFill>
                        </a:rPr>
                        <a:t>年度：</a:t>
                      </a:r>
                      <a:r>
                        <a:rPr kumimoji="1" lang="en-US" altLang="ja-JP" sz="1200" u="none" strike="noStrike" baseline="0" dirty="0" smtClean="0">
                          <a:solidFill>
                            <a:schemeClr val="tx1"/>
                          </a:solidFill>
                        </a:rPr>
                        <a:t>4</a:t>
                      </a:r>
                      <a:r>
                        <a:rPr kumimoji="1" lang="ja-JP" altLang="en-US" sz="1200" u="none" dirty="0" smtClean="0">
                          <a:solidFill>
                            <a:schemeClr val="tx1"/>
                          </a:solidFill>
                        </a:rPr>
                        <a:t>人</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支援実施回数</a:t>
                      </a:r>
                      <a:endParaRPr kumimoji="1" lang="en-US" altLang="ja-JP" sz="1200" u="none" dirty="0" smtClean="0">
                        <a:solidFill>
                          <a:schemeClr val="tx1"/>
                        </a:solidFill>
                      </a:endParaRPr>
                    </a:p>
                    <a:p>
                      <a:pPr algn="l"/>
                      <a:r>
                        <a:rPr kumimoji="1" lang="en-US" altLang="ja-JP" sz="1200" u="none" dirty="0" smtClean="0">
                          <a:solidFill>
                            <a:schemeClr val="tx1"/>
                          </a:solidFill>
                        </a:rPr>
                        <a:t>2012</a:t>
                      </a:r>
                      <a:r>
                        <a:rPr kumimoji="1" lang="ja-JP" altLang="en-US" sz="1200" u="none" dirty="0" smtClean="0">
                          <a:solidFill>
                            <a:schemeClr val="tx1"/>
                          </a:solidFill>
                        </a:rPr>
                        <a:t>年度：</a:t>
                      </a:r>
                      <a:r>
                        <a:rPr kumimoji="1" lang="en-US" altLang="ja-JP" sz="1200" u="none" dirty="0" smtClean="0">
                          <a:solidFill>
                            <a:schemeClr val="tx1"/>
                          </a:solidFill>
                        </a:rPr>
                        <a:t>14</a:t>
                      </a:r>
                      <a:r>
                        <a:rPr kumimoji="1" lang="ja-JP" altLang="en-US" sz="1200" u="none" dirty="0" smtClean="0">
                          <a:solidFill>
                            <a:schemeClr val="tx1"/>
                          </a:solidFill>
                        </a:rPr>
                        <a:t>回</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2012</a:t>
                      </a:r>
                      <a:r>
                        <a:rPr kumimoji="1" lang="ja-JP" altLang="en-US" sz="1200" u="none" dirty="0" smtClean="0">
                          <a:solidFill>
                            <a:schemeClr val="tx1"/>
                          </a:solidFill>
                        </a:rPr>
                        <a:t>年</a:t>
                      </a:r>
                      <a:r>
                        <a:rPr kumimoji="1" lang="en-US" altLang="ja-JP" sz="1200" u="none" dirty="0" smtClean="0">
                          <a:solidFill>
                            <a:schemeClr val="tx1"/>
                          </a:solidFill>
                        </a:rPr>
                        <a:t>10</a:t>
                      </a:r>
                      <a:r>
                        <a:rPr kumimoji="1" lang="ja-JP" altLang="en-US" sz="1200" u="none" dirty="0" smtClean="0">
                          <a:solidFill>
                            <a:schemeClr val="tx1"/>
                          </a:solidFill>
                        </a:rPr>
                        <a:t>月～</a:t>
                      </a:r>
                      <a:r>
                        <a:rPr kumimoji="1" lang="en-US" altLang="ja-JP" sz="1200" u="none" dirty="0" smtClean="0">
                          <a:solidFill>
                            <a:schemeClr val="tx1"/>
                          </a:solidFill>
                        </a:rPr>
                        <a:t>2013</a:t>
                      </a:r>
                      <a:r>
                        <a:rPr kumimoji="1" lang="ja-JP" altLang="en-US" sz="1200" u="none" dirty="0" smtClean="0">
                          <a:solidFill>
                            <a:schemeClr val="tx1"/>
                          </a:solidFill>
                        </a:rPr>
                        <a:t>年</a:t>
                      </a:r>
                      <a:r>
                        <a:rPr kumimoji="1" lang="en-US" altLang="ja-JP" sz="1200" u="none" dirty="0" smtClean="0">
                          <a:solidFill>
                            <a:schemeClr val="tx1"/>
                          </a:solidFill>
                        </a:rPr>
                        <a:t>3</a:t>
                      </a:r>
                      <a:r>
                        <a:rPr kumimoji="1" lang="ja-JP" altLang="en-US" sz="1200" u="none" dirty="0" smtClean="0">
                          <a:solidFill>
                            <a:schemeClr val="tx1"/>
                          </a:solidFill>
                        </a:rPr>
                        <a:t>月）</a:t>
                      </a:r>
                      <a:endParaRPr kumimoji="1" lang="en-US" altLang="ja-JP" sz="1200" u="none" dirty="0" smtClean="0">
                        <a:solidFill>
                          <a:schemeClr val="tx1"/>
                        </a:solidFill>
                      </a:endParaRPr>
                    </a:p>
                    <a:p>
                      <a:pPr algn="l"/>
                      <a:r>
                        <a:rPr kumimoji="1" lang="en-US" altLang="ja-JP" sz="1200" u="none" dirty="0" smtClean="0">
                          <a:solidFill>
                            <a:schemeClr val="tx1"/>
                          </a:solidFill>
                        </a:rPr>
                        <a:t>2013</a:t>
                      </a:r>
                      <a:r>
                        <a:rPr kumimoji="1" lang="ja-JP" altLang="en-US" sz="1200" u="none" dirty="0" smtClean="0">
                          <a:solidFill>
                            <a:schemeClr val="tx1"/>
                          </a:solidFill>
                        </a:rPr>
                        <a:t>年度：</a:t>
                      </a:r>
                      <a:r>
                        <a:rPr kumimoji="1" lang="en-US" altLang="ja-JP" sz="1200" u="none" dirty="0" smtClean="0">
                          <a:solidFill>
                            <a:schemeClr val="tx1"/>
                          </a:solidFill>
                        </a:rPr>
                        <a:t>84</a:t>
                      </a:r>
                      <a:r>
                        <a:rPr kumimoji="1" lang="ja-JP" altLang="en-US" sz="1200" u="none" dirty="0" smtClean="0">
                          <a:solidFill>
                            <a:schemeClr val="tx1"/>
                          </a:solidFill>
                        </a:rPr>
                        <a:t>回</a:t>
                      </a:r>
                      <a:endParaRPr kumimoji="1" lang="en-US" altLang="ja-JP" sz="1200" u="none" dirty="0" smtClean="0">
                        <a:solidFill>
                          <a:schemeClr val="tx1"/>
                        </a:solidFill>
                      </a:endParaRPr>
                    </a:p>
                    <a:p>
                      <a:pPr algn="l"/>
                      <a:r>
                        <a:rPr kumimoji="1" lang="en-US" altLang="ja-JP" sz="1200" u="none" dirty="0" smtClean="0">
                          <a:solidFill>
                            <a:schemeClr val="tx1"/>
                          </a:solidFill>
                        </a:rPr>
                        <a:t>2014</a:t>
                      </a:r>
                      <a:r>
                        <a:rPr kumimoji="1" lang="ja-JP" altLang="en-US" sz="1200" u="none" dirty="0" smtClean="0">
                          <a:solidFill>
                            <a:schemeClr val="tx1"/>
                          </a:solidFill>
                        </a:rPr>
                        <a:t>年度：</a:t>
                      </a:r>
                      <a:r>
                        <a:rPr kumimoji="1" lang="en-US" altLang="ja-JP" sz="1200" u="none" dirty="0" smtClean="0">
                          <a:solidFill>
                            <a:schemeClr val="tx1"/>
                          </a:solidFill>
                        </a:rPr>
                        <a:t>94</a:t>
                      </a:r>
                      <a:r>
                        <a:rPr kumimoji="1" lang="ja-JP" altLang="en-US" sz="1200" u="none" dirty="0" smtClean="0">
                          <a:solidFill>
                            <a:schemeClr val="tx1"/>
                          </a:solidFill>
                        </a:rPr>
                        <a:t>回</a:t>
                      </a:r>
                      <a:endParaRPr kumimoji="1" lang="en-US" altLang="ja-JP" sz="1200" u="none" dirty="0" smtClean="0">
                        <a:solidFill>
                          <a:schemeClr val="tx1"/>
                        </a:solidFill>
                      </a:endParaRPr>
                    </a:p>
                    <a:p>
                      <a:pPr algn="l"/>
                      <a:r>
                        <a:rPr kumimoji="1" lang="en-US" altLang="ja-JP" sz="1200" u="none" dirty="0" smtClean="0">
                          <a:solidFill>
                            <a:schemeClr val="tx1"/>
                          </a:solidFill>
                        </a:rPr>
                        <a:t>2015</a:t>
                      </a:r>
                      <a:r>
                        <a:rPr kumimoji="1" lang="ja-JP" altLang="en-US" sz="1200" u="none" dirty="0" smtClean="0">
                          <a:solidFill>
                            <a:schemeClr val="tx1"/>
                          </a:solidFill>
                        </a:rPr>
                        <a:t>年度：</a:t>
                      </a:r>
                      <a:r>
                        <a:rPr kumimoji="1" lang="en-US" altLang="ja-JP" sz="1200" u="none" dirty="0" smtClean="0">
                          <a:solidFill>
                            <a:schemeClr val="tx1"/>
                          </a:solidFill>
                        </a:rPr>
                        <a:t>137</a:t>
                      </a:r>
                      <a:r>
                        <a:rPr kumimoji="1" lang="ja-JP" altLang="en-US" sz="1200" u="none" dirty="0" smtClean="0">
                          <a:solidFill>
                            <a:schemeClr val="tx1"/>
                          </a:solidFill>
                        </a:rPr>
                        <a:t>回</a:t>
                      </a:r>
                      <a:endParaRPr kumimoji="1" lang="en-US" altLang="ja-JP" sz="1200" u="none" dirty="0" smtClean="0">
                        <a:solidFill>
                          <a:schemeClr val="tx1"/>
                        </a:solidFill>
                      </a:endParaRPr>
                    </a:p>
                    <a:p>
                      <a:pPr algn="l"/>
                      <a:r>
                        <a:rPr kumimoji="1" lang="en-US" altLang="ja-JP" sz="1200" u="none" dirty="0" smtClean="0">
                          <a:solidFill>
                            <a:schemeClr val="tx1"/>
                          </a:solidFill>
                        </a:rPr>
                        <a:t>2016</a:t>
                      </a:r>
                      <a:r>
                        <a:rPr kumimoji="1" lang="ja-JP" altLang="en-US" sz="1200" u="none" dirty="0" smtClean="0">
                          <a:solidFill>
                            <a:schemeClr val="tx1"/>
                          </a:solidFill>
                        </a:rPr>
                        <a:t>年度：</a:t>
                      </a:r>
                      <a:r>
                        <a:rPr kumimoji="1" lang="en-US" altLang="ja-JP" sz="1200" u="none" dirty="0" smtClean="0">
                          <a:solidFill>
                            <a:schemeClr val="tx1"/>
                          </a:solidFill>
                        </a:rPr>
                        <a:t>175</a:t>
                      </a:r>
                      <a:r>
                        <a:rPr kumimoji="1" lang="ja-JP" altLang="en-US" sz="1200" u="none" dirty="0" smtClean="0">
                          <a:solidFill>
                            <a:schemeClr val="tx1"/>
                          </a:solidFill>
                        </a:rPr>
                        <a:t>回</a:t>
                      </a:r>
                      <a:endParaRPr kumimoji="1" lang="en-US" altLang="ja-JP" sz="1200" u="none" dirty="0" smtClean="0">
                        <a:solidFill>
                          <a:schemeClr val="tx1"/>
                        </a:solidFill>
                      </a:endParaRPr>
                    </a:p>
                    <a:p>
                      <a:pPr algn="l"/>
                      <a:r>
                        <a:rPr kumimoji="1" lang="en-US" altLang="ja-JP" sz="1200" u="none" dirty="0" smtClean="0">
                          <a:solidFill>
                            <a:schemeClr val="tx1"/>
                          </a:solidFill>
                        </a:rPr>
                        <a:t>2017</a:t>
                      </a:r>
                      <a:r>
                        <a:rPr kumimoji="1" lang="ja-JP" altLang="en-US" sz="1200" u="none" dirty="0" smtClean="0">
                          <a:solidFill>
                            <a:schemeClr val="tx1"/>
                          </a:solidFill>
                        </a:rPr>
                        <a:t>年度：</a:t>
                      </a:r>
                      <a:r>
                        <a:rPr kumimoji="1" lang="en-US" altLang="ja-JP" sz="1200" u="none" dirty="0" smtClean="0">
                          <a:solidFill>
                            <a:schemeClr val="tx1"/>
                          </a:solidFill>
                        </a:rPr>
                        <a:t>174</a:t>
                      </a:r>
                      <a:r>
                        <a:rPr kumimoji="1" lang="ja-JP" altLang="en-US" sz="1200" u="none" dirty="0" smtClean="0">
                          <a:solidFill>
                            <a:schemeClr val="tx1"/>
                          </a:solidFill>
                        </a:rPr>
                        <a:t>回</a:t>
                      </a:r>
                      <a:endParaRPr kumimoji="1" lang="en-US" altLang="ja-JP" sz="1200" u="none" dirty="0" smtClean="0">
                        <a:solidFill>
                          <a:schemeClr val="tx1"/>
                        </a:solidFill>
                      </a:endParaRPr>
                    </a:p>
                    <a:p>
                      <a:pPr algn="l"/>
                      <a:endParaRPr kumimoji="1" lang="en-US" altLang="ja-JP" sz="1200" u="none" dirty="0" smtClean="0">
                        <a:solidFill>
                          <a:srgbClr val="FF0000"/>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t>Ｂ（６６）</a:t>
            </a:r>
            <a:endParaRPr lang="en-US" altLang="ja-JP" sz="1400" u="sng" dirty="0" smtClean="0"/>
          </a:p>
        </p:txBody>
      </p:sp>
      <p:sp>
        <p:nvSpPr>
          <p:cNvPr id="10" name="テキスト ボックス 9"/>
          <p:cNvSpPr txBox="1"/>
          <p:nvPr/>
        </p:nvSpPr>
        <p:spPr>
          <a:xfrm>
            <a:off x="-36512" y="0"/>
            <a:ext cx="7776864" cy="338554"/>
          </a:xfrm>
          <a:prstGeom prst="rect">
            <a:avLst/>
          </a:prstGeom>
          <a:noFill/>
        </p:spPr>
        <p:txBody>
          <a:bodyPr wrap="square" rtlCol="0">
            <a:spAutoFit/>
          </a:bodyPr>
          <a:lstStyle/>
          <a:p>
            <a:r>
              <a:rPr lang="ja-JP" altLang="en-US" sz="1600" u="sng" dirty="0" smtClean="0"/>
              <a:t>総合治安対策の推進（２）</a:t>
            </a:r>
            <a:endParaRPr kumimoji="1" lang="en-US" altLang="ja-JP" sz="1600" u="sng" dirty="0" smtClean="0"/>
          </a:p>
        </p:txBody>
      </p:sp>
      <p:sp>
        <p:nvSpPr>
          <p:cNvPr id="3" name="スライド番号プレースホルダー 2"/>
          <p:cNvSpPr>
            <a:spLocks noGrp="1"/>
          </p:cNvSpPr>
          <p:nvPr>
            <p:ph type="sldNum" sz="quarter" idx="12"/>
          </p:nvPr>
        </p:nvSpPr>
        <p:spPr>
          <a:xfrm>
            <a:off x="6876256" y="6453336"/>
            <a:ext cx="2133600" cy="365125"/>
          </a:xfrm>
        </p:spPr>
        <p:txBody>
          <a:bodyPr/>
          <a:lstStyle/>
          <a:p>
            <a:fld id="{63BC356D-1576-478B-8647-1361C6E9DFF7}" type="slidenum">
              <a:rPr kumimoji="1" lang="ja-JP" altLang="en-US" smtClean="0"/>
              <a:t>184</a:t>
            </a:fld>
            <a:endParaRPr kumimoji="1" lang="ja-JP" altLang="en-US" dirty="0"/>
          </a:p>
        </p:txBody>
      </p:sp>
    </p:spTree>
    <p:extLst>
      <p:ext uri="{BB962C8B-B14F-4D97-AF65-F5344CB8AC3E}">
        <p14:creationId xmlns:p14="http://schemas.microsoft.com/office/powerpoint/2010/main" val="346896988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lang="ja-JP" altLang="en-US" sz="1600" u="sng" dirty="0" smtClean="0"/>
              <a:t>青少年</a:t>
            </a:r>
            <a:r>
              <a:rPr lang="ja-JP" altLang="en-US" sz="1600" u="sng" dirty="0"/>
              <a:t>の社会参加・社会的自立に向けた支援の仕組みの整備</a:t>
            </a:r>
            <a:r>
              <a:rPr lang="ja-JP" altLang="en-US" sz="1600" u="sng" dirty="0" smtClean="0"/>
              <a:t>（１）</a:t>
            </a:r>
            <a:endParaRPr lang="en-US" altLang="ja-JP" sz="1600" u="sng" dirty="0" smtClean="0"/>
          </a:p>
        </p:txBody>
      </p:sp>
      <p:sp>
        <p:nvSpPr>
          <p:cNvPr id="5" name="テキスト ボックス 4"/>
          <p:cNvSpPr txBox="1"/>
          <p:nvPr/>
        </p:nvSpPr>
        <p:spPr>
          <a:xfrm>
            <a:off x="0" y="574559"/>
            <a:ext cx="2411760" cy="6555641"/>
          </a:xfrm>
          <a:prstGeom prst="rect">
            <a:avLst/>
          </a:prstGeom>
          <a:noFill/>
        </p:spPr>
        <p:txBody>
          <a:bodyPr wrap="square" rtlCol="0">
            <a:spAutoFit/>
          </a:bodyPr>
          <a:lstStyle/>
          <a:p>
            <a:r>
              <a:rPr lang="ja-JP" altLang="en-US" sz="1400" dirty="0" smtClean="0"/>
              <a:t>①分野：教育・学校・青少年</a:t>
            </a:r>
            <a:endParaRPr lang="en-US" altLang="ja-JP" sz="1400" dirty="0" smtClean="0"/>
          </a:p>
          <a:p>
            <a:endParaRPr lang="en-US" altLang="ja-JP" sz="1400" dirty="0"/>
          </a:p>
          <a:p>
            <a:r>
              <a:rPr lang="ja-JP" altLang="en-US" sz="1400" dirty="0" smtClean="0"/>
              <a:t>②タイプ</a:t>
            </a:r>
            <a:endParaRPr lang="en-US" altLang="ja-JP" sz="1400" dirty="0" smtClean="0"/>
          </a:p>
          <a:p>
            <a:r>
              <a:rPr lang="ja-JP" altLang="en-US" sz="1400" dirty="0"/>
              <a:t>　</a:t>
            </a:r>
            <a:r>
              <a:rPr lang="ja-JP" altLang="en-US" sz="1400" dirty="0" smtClean="0"/>
              <a:t>　☑　政策の刷新</a:t>
            </a:r>
            <a:endParaRPr lang="en-US" altLang="ja-JP" sz="1400" dirty="0" smtClean="0"/>
          </a:p>
          <a:p>
            <a:r>
              <a:rPr lang="ja-JP" altLang="en-US" sz="1400" dirty="0"/>
              <a:t>　</a:t>
            </a:r>
            <a:r>
              <a:rPr lang="ja-JP" altLang="en-US" sz="1400" dirty="0" smtClean="0"/>
              <a:t>　□　執行の刷新</a:t>
            </a:r>
            <a:endParaRPr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a:t>
            </a:r>
            <a:r>
              <a:rPr lang="ja-JP" altLang="en-US" sz="1400" dirty="0"/>
              <a:t> </a:t>
            </a:r>
            <a:r>
              <a:rPr lang="ja-JP" altLang="en-US" sz="1400" dirty="0" smtClean="0"/>
              <a:t>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lang="en-US" altLang="ja-JP" sz="1400" dirty="0"/>
          </a:p>
          <a:p>
            <a:r>
              <a:rPr lang="ja-JP" altLang="en-US" sz="1400" dirty="0" smtClean="0"/>
              <a:t>④担当部局</a:t>
            </a:r>
            <a:endParaRPr lang="en-US" altLang="ja-JP" sz="1400" dirty="0" smtClean="0"/>
          </a:p>
          <a:p>
            <a:r>
              <a:rPr lang="ja-JP" altLang="en-US" sz="1400" dirty="0" smtClean="0"/>
              <a:t>　　府　　</a:t>
            </a:r>
            <a:r>
              <a:rPr lang="ja-JP" altLang="en-US" sz="1400" dirty="0"/>
              <a:t>青少年・地域安全室</a:t>
            </a:r>
            <a:endParaRPr lang="en-US" altLang="ja-JP" sz="1400" dirty="0" smtClean="0"/>
          </a:p>
          <a:p>
            <a:r>
              <a:rPr lang="ja-JP" altLang="en-US" sz="1400" dirty="0"/>
              <a:t>　</a:t>
            </a:r>
            <a:r>
              <a:rPr lang="ja-JP" altLang="en-US" sz="1400" dirty="0" smtClean="0"/>
              <a:t>　</a:t>
            </a:r>
            <a:endParaRPr lang="en-US" altLang="ja-JP" sz="1400" dirty="0" smtClean="0"/>
          </a:p>
          <a:p>
            <a:endParaRPr lang="en-US" altLang="ja-JP" sz="1400" dirty="0"/>
          </a:p>
          <a:p>
            <a:r>
              <a:rPr lang="ja-JP" altLang="en-US" sz="1400" dirty="0" smtClean="0"/>
              <a:t>⑤時期</a:t>
            </a:r>
            <a:endParaRPr lang="en-US" altLang="ja-JP" sz="1400" dirty="0" smtClean="0"/>
          </a:p>
          <a:p>
            <a:r>
              <a:rPr lang="ja-JP" altLang="en-US" sz="1400" dirty="0"/>
              <a:t>　</a:t>
            </a:r>
            <a:r>
              <a:rPr lang="en-US" altLang="ja-JP" sz="1400" dirty="0"/>
              <a:t>2010</a:t>
            </a:r>
            <a:r>
              <a:rPr lang="ja-JP" altLang="en-US" sz="1400" dirty="0" smtClean="0"/>
              <a:t>年</a:t>
            </a:r>
            <a:r>
              <a:rPr lang="en-US" altLang="ja-JP" sz="1400" dirty="0" smtClean="0"/>
              <a:t>3</a:t>
            </a:r>
            <a:r>
              <a:rPr lang="ja-JP" altLang="en-US" sz="1400" dirty="0" smtClean="0"/>
              <a:t>月</a:t>
            </a:r>
            <a:endParaRPr lang="ja-JP" altLang="en-US" sz="1400" dirty="0"/>
          </a:p>
          <a:p>
            <a:r>
              <a:rPr lang="ja-JP" altLang="en-US" sz="1400" dirty="0"/>
              <a:t>　　こども・未来</a:t>
            </a:r>
            <a:r>
              <a:rPr lang="ja-JP" altLang="en-US" sz="1400" dirty="0" smtClean="0"/>
              <a:t>プラン後期計</a:t>
            </a:r>
            <a:endParaRPr lang="en-US" altLang="ja-JP" sz="1400" dirty="0" smtClean="0"/>
          </a:p>
          <a:p>
            <a:r>
              <a:rPr lang="ja-JP" altLang="en-US" sz="1400" dirty="0" smtClean="0"/>
              <a:t>　　画策定</a:t>
            </a:r>
            <a:endParaRPr lang="en-US" altLang="ja-JP" sz="1400" dirty="0" smtClean="0"/>
          </a:p>
          <a:p>
            <a:r>
              <a:rPr lang="ja-JP" altLang="en-US" sz="1400" dirty="0"/>
              <a:t>　</a:t>
            </a:r>
            <a:r>
              <a:rPr lang="en-US" altLang="ja-JP" sz="1400" dirty="0" smtClean="0"/>
              <a:t>2010</a:t>
            </a:r>
            <a:r>
              <a:rPr lang="ja-JP" altLang="en-US" sz="1400" dirty="0" smtClean="0"/>
              <a:t>年</a:t>
            </a:r>
            <a:r>
              <a:rPr lang="en-US" altLang="ja-JP" sz="1400" dirty="0" smtClean="0"/>
              <a:t>4</a:t>
            </a:r>
            <a:r>
              <a:rPr lang="ja-JP" altLang="en-US" sz="1400" dirty="0" smtClean="0"/>
              <a:t>月</a:t>
            </a:r>
            <a:endParaRPr lang="en-US" altLang="ja-JP" sz="1400" dirty="0" smtClean="0"/>
          </a:p>
          <a:p>
            <a:r>
              <a:rPr lang="ja-JP" altLang="en-US" sz="1400" dirty="0"/>
              <a:t>　</a:t>
            </a:r>
            <a:r>
              <a:rPr lang="ja-JP" altLang="en-US" sz="1400" dirty="0" smtClean="0"/>
              <a:t>　子ども・若者育成支援推</a:t>
            </a:r>
            <a:endParaRPr lang="en-US" altLang="ja-JP" sz="1400" dirty="0" smtClean="0"/>
          </a:p>
          <a:p>
            <a:r>
              <a:rPr lang="ja-JP" altLang="en-US" sz="1400" dirty="0"/>
              <a:t>　</a:t>
            </a:r>
            <a:r>
              <a:rPr lang="ja-JP" altLang="en-US" sz="1400" dirty="0" smtClean="0"/>
              <a:t>　進法施行</a:t>
            </a:r>
            <a:endParaRPr lang="en-US" altLang="ja-JP" sz="1400" dirty="0" smtClean="0"/>
          </a:p>
          <a:p>
            <a:r>
              <a:rPr lang="ja-JP" altLang="en-US" sz="1400" dirty="0"/>
              <a:t>　</a:t>
            </a:r>
            <a:r>
              <a:rPr lang="en-US" altLang="ja-JP" sz="1400" dirty="0" smtClean="0"/>
              <a:t>2010</a:t>
            </a:r>
            <a:r>
              <a:rPr lang="ja-JP" altLang="en-US" sz="1400" dirty="0" smtClean="0"/>
              <a:t>年</a:t>
            </a:r>
            <a:r>
              <a:rPr lang="en-US" altLang="ja-JP" sz="1400" dirty="0" smtClean="0"/>
              <a:t>7</a:t>
            </a:r>
            <a:r>
              <a:rPr lang="ja-JP" altLang="en-US" sz="1400" dirty="0" smtClean="0"/>
              <a:t>月</a:t>
            </a:r>
            <a:endParaRPr lang="en-US" altLang="ja-JP" sz="1400" dirty="0" smtClean="0"/>
          </a:p>
          <a:p>
            <a:r>
              <a:rPr lang="ja-JP" altLang="en-US" sz="1400" dirty="0"/>
              <a:t>　</a:t>
            </a:r>
            <a:r>
              <a:rPr lang="ja-JP" altLang="en-US" sz="1400" dirty="0" smtClean="0"/>
              <a:t>　子ども・若者ビジョン策定</a:t>
            </a:r>
            <a:endParaRPr lang="en-US" altLang="ja-JP" sz="1400" dirty="0" smtClean="0"/>
          </a:p>
          <a:p>
            <a:r>
              <a:rPr lang="ja-JP" altLang="en-US" sz="1400" dirty="0"/>
              <a:t>　</a:t>
            </a:r>
            <a:r>
              <a:rPr lang="en-US" altLang="ja-JP" sz="1400" dirty="0"/>
              <a:t>2015</a:t>
            </a:r>
            <a:r>
              <a:rPr lang="ja-JP" altLang="en-US" sz="1400" dirty="0"/>
              <a:t>年</a:t>
            </a:r>
            <a:r>
              <a:rPr lang="en-US" altLang="ja-JP" sz="1400" dirty="0"/>
              <a:t>3</a:t>
            </a:r>
            <a:r>
              <a:rPr lang="ja-JP" altLang="en-US" sz="1400" dirty="0"/>
              <a:t>月</a:t>
            </a:r>
            <a:endParaRPr lang="en-US" altLang="ja-JP" sz="1400" dirty="0"/>
          </a:p>
          <a:p>
            <a:r>
              <a:rPr lang="ja-JP" altLang="en-US" sz="1400" dirty="0"/>
              <a:t>　　大阪府子ども総合計画策　　</a:t>
            </a:r>
            <a:endParaRPr lang="en-US" altLang="ja-JP" sz="1400" dirty="0"/>
          </a:p>
          <a:p>
            <a:r>
              <a:rPr lang="ja-JP" altLang="en-US" sz="1400" dirty="0"/>
              <a:t>　　定</a:t>
            </a:r>
          </a:p>
          <a:p>
            <a:endParaRPr lang="en-US" altLang="ja-JP" sz="1400" dirty="0" smtClean="0"/>
          </a:p>
          <a:p>
            <a:r>
              <a:rPr lang="ja-JP" altLang="en-US" sz="1400" dirty="0"/>
              <a:t>　</a:t>
            </a:r>
          </a:p>
        </p:txBody>
      </p:sp>
      <p:graphicFrame>
        <p:nvGraphicFramePr>
          <p:cNvPr id="6" name="表 5"/>
          <p:cNvGraphicFramePr>
            <a:graphicFrameLocks noGrp="1"/>
          </p:cNvGraphicFramePr>
          <p:nvPr>
            <p:extLst/>
          </p:nvPr>
        </p:nvGraphicFramePr>
        <p:xfrm>
          <a:off x="2253205" y="597019"/>
          <a:ext cx="6696744" cy="6022199"/>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496294">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504039">
                <a:tc>
                  <a:txBody>
                    <a:bodyPr/>
                    <a:lstStyle/>
                    <a:p>
                      <a:pPr algn="l"/>
                      <a:r>
                        <a:rPr kumimoji="1" lang="ja-JP" altLang="en-US" sz="1200" dirty="0" smtClean="0"/>
                        <a:t>・ひきこもり青少年は、　</a:t>
                      </a:r>
                      <a:endParaRPr kumimoji="1" lang="en-US" altLang="ja-JP" sz="1200" dirty="0" smtClean="0"/>
                    </a:p>
                    <a:p>
                      <a:pPr algn="l"/>
                      <a:r>
                        <a:rPr kumimoji="1" lang="ja-JP" altLang="en-US" sz="1200" dirty="0" smtClean="0"/>
                        <a:t>　全国　</a:t>
                      </a:r>
                      <a:r>
                        <a:rPr kumimoji="1" lang="en-US" altLang="ja-JP" sz="1200" dirty="0" smtClean="0"/>
                        <a:t>69.6</a:t>
                      </a:r>
                      <a:r>
                        <a:rPr kumimoji="1" lang="ja-JP" altLang="en-US" sz="1200" dirty="0" smtClean="0"/>
                        <a:t>万人</a:t>
                      </a:r>
                      <a:endParaRPr kumimoji="1" lang="en-US" altLang="ja-JP" sz="1200" dirty="0" smtClean="0"/>
                    </a:p>
                    <a:p>
                      <a:pPr algn="l"/>
                      <a:r>
                        <a:rPr kumimoji="1" lang="ja-JP" altLang="en-US" sz="1200" dirty="0" smtClean="0"/>
                        <a:t>　府内　　約</a:t>
                      </a:r>
                      <a:r>
                        <a:rPr kumimoji="1" lang="en-US" altLang="ja-JP" sz="1200" dirty="0" smtClean="0"/>
                        <a:t>5</a:t>
                      </a:r>
                      <a:r>
                        <a:rPr kumimoji="1" lang="ja-JP" altLang="en-US" sz="1200" dirty="0" smtClean="0"/>
                        <a:t>万人　　　　と推計されるが、予防としての不登校対応から地域での発見、社会的自立に向けた支援までの一貫した取り組み体制がなかった。</a:t>
                      </a:r>
                      <a:endParaRPr kumimoji="1" lang="en-US" altLang="ja-JP" sz="1200" dirty="0" smtClean="0"/>
                    </a:p>
                    <a:p>
                      <a:pPr algn="l"/>
                      <a:endParaRPr kumimoji="1" lang="en-US" altLang="ja-JP" sz="1200" dirty="0" smtClean="0"/>
                    </a:p>
                    <a:p>
                      <a:pPr algn="l"/>
                      <a:r>
                        <a:rPr kumimoji="1" lang="ja-JP" altLang="en-US" sz="1200" dirty="0" smtClean="0"/>
                        <a:t>・高校・大学を中退してしまうと、支援を受けるための契機がなくなり問題が潜在化。</a:t>
                      </a:r>
                      <a:endParaRPr kumimoji="1" lang="en-US" altLang="ja-JP" sz="1200" dirty="0" smtClean="0"/>
                    </a:p>
                    <a:p>
                      <a:pPr algn="l"/>
                      <a:r>
                        <a:rPr kumimoji="1" lang="ja-JP" altLang="en-US" sz="1200" dirty="0" smtClean="0"/>
                        <a:t>加えて支援にあたる</a:t>
                      </a:r>
                      <a:r>
                        <a:rPr kumimoji="1" lang="en-US" altLang="ja-JP" sz="1200" dirty="0" smtClean="0"/>
                        <a:t>NPO</a:t>
                      </a:r>
                      <a:r>
                        <a:rPr kumimoji="1" lang="ja-JP" altLang="en-US" sz="1200" dirty="0" smtClean="0"/>
                        <a:t>等の社会的資源が不足している状況にある。</a:t>
                      </a:r>
                      <a:endParaRPr kumimoji="1" lang="en-US" altLang="ja-JP" sz="1200" dirty="0" smtClean="0"/>
                    </a:p>
                    <a:p>
                      <a:pPr algn="l"/>
                      <a:endParaRPr kumimoji="1" lang="en-US" altLang="ja-JP" sz="1200" dirty="0" smtClean="0"/>
                    </a:p>
                    <a:p>
                      <a:pPr algn="l"/>
                      <a:r>
                        <a:rPr kumimoji="1" lang="ja-JP" altLang="en-US" sz="1200" dirty="0" smtClean="0"/>
                        <a:t>・結果として、将来の生活保護受給者数の増加がなど社会問題化が予想されていたが、総合的な取り組みが遅れていた。</a:t>
                      </a:r>
                      <a:endParaRPr kumimoji="1" lang="en-US" altLang="ja-JP" sz="1200" dirty="0" smtClean="0"/>
                    </a:p>
                    <a:p>
                      <a:pPr algn="l"/>
                      <a:endParaRPr kumimoji="1" lang="en-US" altLang="ja-JP"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t>・ひきこもり青少年を地域で期発見・支援するシステムの構築</a:t>
                      </a:r>
                      <a:endParaRPr kumimoji="1" lang="en-US" altLang="ja-JP" sz="1200" dirty="0" smtClean="0"/>
                    </a:p>
                    <a:p>
                      <a:pPr algn="l"/>
                      <a:r>
                        <a:rPr kumimoji="1" lang="ja-JP" altLang="en-US" sz="1200" dirty="0" smtClean="0"/>
                        <a:t>　　　　　　　　</a:t>
                      </a:r>
                      <a:r>
                        <a:rPr kumimoji="1" lang="en-US" altLang="ja-JP" sz="1200" dirty="0" smtClean="0"/>
                        <a:t>【</a:t>
                      </a:r>
                      <a:r>
                        <a:rPr kumimoji="1" lang="ja-JP" altLang="en-US" sz="1200" dirty="0" smtClean="0"/>
                        <a:t>大阪発</a:t>
                      </a:r>
                      <a:r>
                        <a:rPr kumimoji="1" lang="en-US" altLang="ja-JP" sz="1200" dirty="0" smtClean="0"/>
                        <a:t>】</a:t>
                      </a:r>
                    </a:p>
                    <a:p>
                      <a:pPr algn="l"/>
                      <a:r>
                        <a:rPr kumimoji="1" lang="ja-JP" altLang="en-US" sz="1200" dirty="0" smtClean="0"/>
                        <a:t>（取組み</a:t>
                      </a:r>
                      <a:r>
                        <a:rPr kumimoji="1" lang="en-US" altLang="ja-JP" sz="1200" dirty="0" smtClean="0"/>
                        <a:t>1</a:t>
                      </a:r>
                      <a:r>
                        <a:rPr kumimoji="1" lang="ja-JP" altLang="en-US" sz="1200" dirty="0" smtClean="0"/>
                        <a:t>）</a:t>
                      </a:r>
                      <a:endParaRPr kumimoji="1" lang="en-US" altLang="ja-JP" sz="1200" dirty="0" smtClean="0"/>
                    </a:p>
                    <a:p>
                      <a:pPr algn="l"/>
                      <a:r>
                        <a:rPr kumimoji="1" lang="ja-JP" altLang="en-US" sz="1200" dirty="0" smtClean="0"/>
                        <a:t>福祉、保健・医療の関係機関や</a:t>
                      </a:r>
                      <a:r>
                        <a:rPr kumimoji="1" lang="en-US" altLang="ja-JP" sz="1200" dirty="0" smtClean="0"/>
                        <a:t>NPO</a:t>
                      </a:r>
                      <a:r>
                        <a:rPr kumimoji="1" lang="ja-JP" altLang="en-US" sz="1200" dirty="0" smtClean="0"/>
                        <a:t>団体との連携を通じて、ひきこもり青少年に対する総合的な支援体制を整備</a:t>
                      </a:r>
                      <a:endParaRPr kumimoji="1" lang="en-US" altLang="ja-JP" sz="1200" dirty="0" smtClean="0"/>
                    </a:p>
                    <a:p>
                      <a:pPr algn="l"/>
                      <a:endParaRPr kumimoji="1" lang="en-US" altLang="ja-JP" sz="1200" dirty="0" smtClean="0"/>
                    </a:p>
                    <a:p>
                      <a:pPr algn="l"/>
                      <a:r>
                        <a:rPr kumimoji="1" lang="ja-JP" altLang="en-US" sz="1200" dirty="0" smtClean="0"/>
                        <a:t>（取組み</a:t>
                      </a:r>
                      <a:r>
                        <a:rPr kumimoji="1" lang="en-US" altLang="ja-JP" sz="1200" dirty="0" smtClean="0"/>
                        <a:t>2</a:t>
                      </a:r>
                      <a:r>
                        <a:rPr kumimoji="1" lang="ja-JP" altLang="en-US" sz="1200" dirty="0" smtClean="0"/>
                        <a:t>）</a:t>
                      </a:r>
                      <a:endParaRPr kumimoji="1" lang="en-US" altLang="ja-JP" sz="1200" dirty="0" smtClean="0"/>
                    </a:p>
                    <a:p>
                      <a:pPr algn="l"/>
                      <a:r>
                        <a:rPr kumimoji="1" lang="ja-JP" altLang="en-US" sz="1200" dirty="0" smtClean="0"/>
                        <a:t>市町村を核として、学校、民生委員、福祉事務所等からなる「地域支援ネットワーク」を構築し、ひきこもり青少年の早期発見・支援体制を構築</a:t>
                      </a:r>
                      <a:endParaRPr kumimoji="1" lang="en-US" altLang="ja-JP" sz="1200" dirty="0" smtClean="0"/>
                    </a:p>
                    <a:p>
                      <a:pPr algn="l"/>
                      <a:endParaRPr kumimoji="1" lang="en-US" altLang="ja-JP" sz="1200" dirty="0" smtClean="0"/>
                    </a:p>
                    <a:p>
                      <a:pPr algn="l"/>
                      <a:endParaRPr kumimoji="1" lang="en-US" altLang="ja-JP"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・府内</a:t>
                      </a:r>
                      <a:r>
                        <a:rPr kumimoji="1" lang="en-US" altLang="ja-JP" sz="1200" u="none" dirty="0" smtClean="0">
                          <a:solidFill>
                            <a:schemeClr val="tx1"/>
                          </a:solidFill>
                        </a:rPr>
                        <a:t>10</a:t>
                      </a:r>
                      <a:r>
                        <a:rPr kumimoji="1" lang="ja-JP" altLang="en-US" sz="1200" u="none" dirty="0" smtClean="0">
                          <a:solidFill>
                            <a:schemeClr val="tx1"/>
                          </a:solidFill>
                        </a:rPr>
                        <a:t>か所に</a:t>
                      </a:r>
                      <a:r>
                        <a:rPr kumimoji="1" lang="en-US" altLang="ja-JP" sz="1200" u="none" dirty="0" smtClean="0">
                          <a:solidFill>
                            <a:schemeClr val="tx1"/>
                          </a:solidFill>
                        </a:rPr>
                        <a:t>NPO</a:t>
                      </a:r>
                      <a:r>
                        <a:rPr kumimoji="1" lang="ja-JP" altLang="en-US" sz="1200" u="none" dirty="0" smtClean="0">
                          <a:solidFill>
                            <a:schemeClr val="tx1"/>
                          </a:solidFill>
                        </a:rPr>
                        <a:t>等が運営する「子ども・若者自立支援センター」を開設し、ひきこもり青少年を支援する「子ども・若者自立サポート事業」を実施。</a:t>
                      </a:r>
                      <a:endParaRPr kumimoji="1" lang="en-US" altLang="ja-JP" sz="1200" u="none" dirty="0" smtClean="0">
                        <a:solidFill>
                          <a:schemeClr val="tx1"/>
                        </a:solidFill>
                      </a:endParaRPr>
                    </a:p>
                    <a:p>
                      <a:pPr algn="l"/>
                      <a:r>
                        <a:rPr kumimoji="1" lang="ja-JP" altLang="en-US" sz="1200" u="none" dirty="0" smtClean="0">
                          <a:solidFill>
                            <a:schemeClr val="tx1"/>
                          </a:solidFill>
                        </a:rPr>
                        <a:t>（府は運営</a:t>
                      </a:r>
                      <a:r>
                        <a:rPr kumimoji="1" lang="en-US" altLang="ja-JP" sz="1200" u="none" dirty="0" smtClean="0">
                          <a:solidFill>
                            <a:schemeClr val="tx1"/>
                          </a:solidFill>
                        </a:rPr>
                        <a:t>NPO</a:t>
                      </a:r>
                      <a:r>
                        <a:rPr kumimoji="1" lang="ja-JP" altLang="en-US" sz="1200" u="none" dirty="0" smtClean="0">
                          <a:solidFill>
                            <a:schemeClr val="tx1"/>
                          </a:solidFill>
                        </a:rPr>
                        <a:t>に対して委託費を支払い）</a:t>
                      </a:r>
                      <a:endParaRPr kumimoji="1" lang="en-US" altLang="ja-JP" sz="1200" u="none" dirty="0" smtClean="0">
                        <a:solidFill>
                          <a:schemeClr val="tx1"/>
                        </a:solidFill>
                      </a:endParaRPr>
                    </a:p>
                    <a:p>
                      <a:pPr algn="l"/>
                      <a:r>
                        <a:rPr kumimoji="1" lang="en-US" altLang="ja-JP" sz="1200" u="none" dirty="0" smtClean="0">
                          <a:solidFill>
                            <a:schemeClr val="tx1"/>
                          </a:solidFill>
                        </a:rPr>
                        <a:t>(2012</a:t>
                      </a:r>
                      <a:r>
                        <a:rPr kumimoji="1" lang="ja-JP" altLang="en-US" sz="1200" u="none" dirty="0" smtClean="0">
                          <a:solidFill>
                            <a:schemeClr val="tx1"/>
                          </a:solidFill>
                        </a:rPr>
                        <a:t>～</a:t>
                      </a:r>
                      <a:r>
                        <a:rPr kumimoji="1" lang="en-US" altLang="ja-JP" sz="1200" u="none" dirty="0" smtClean="0">
                          <a:solidFill>
                            <a:schemeClr val="tx1"/>
                          </a:solidFill>
                        </a:rPr>
                        <a:t>2014</a:t>
                      </a:r>
                      <a:r>
                        <a:rPr kumimoji="1" lang="ja-JP" altLang="en-US" sz="1200" u="none" dirty="0" smtClean="0">
                          <a:solidFill>
                            <a:schemeClr val="tx1"/>
                          </a:solidFill>
                        </a:rPr>
                        <a:t>）</a:t>
                      </a:r>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・「子ども・若者自立支援センター登録制度」を実施し、市町村への登録団体活用を促進。（</a:t>
                      </a:r>
                      <a:r>
                        <a:rPr kumimoji="1" lang="en-US" altLang="ja-JP" sz="1200" u="none" dirty="0" smtClean="0">
                          <a:solidFill>
                            <a:schemeClr val="tx1"/>
                          </a:solidFill>
                        </a:rPr>
                        <a:t>2015</a:t>
                      </a:r>
                      <a:r>
                        <a:rPr kumimoji="1" lang="ja-JP" altLang="en-US" sz="1200" u="none" dirty="0" smtClean="0">
                          <a:solidFill>
                            <a:schemeClr val="tx1"/>
                          </a:solidFill>
                        </a:rPr>
                        <a:t>～</a:t>
                      </a:r>
                      <a:r>
                        <a:rPr kumimoji="1" lang="en-US" altLang="ja-JP" sz="1200" u="none" dirty="0" smtClean="0">
                          <a:solidFill>
                            <a:schemeClr val="tx1"/>
                          </a:solidFill>
                        </a:rPr>
                        <a:t>2017</a:t>
                      </a:r>
                      <a:r>
                        <a:rPr kumimoji="1" lang="ja-JP" altLang="en-US" sz="1200" u="none"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dirty="0" smtClean="0">
                        <a:solidFill>
                          <a:srgbClr val="FF0000"/>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・大阪府ひきこもり青少年支援市町村連絡会や支援センターの充実など市町村と連携した地域支援ネットワークを推進</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2012</a:t>
                      </a:r>
                      <a:r>
                        <a:rPr kumimoji="1" lang="ja-JP" altLang="en-US" sz="1200" u="none" dirty="0" smtClean="0">
                          <a:solidFill>
                            <a:schemeClr val="tx1"/>
                          </a:solidFill>
                        </a:rPr>
                        <a:t>年度の支援実績</a:t>
                      </a:r>
                      <a:endParaRPr kumimoji="1" lang="en-US" altLang="ja-JP" sz="1200" u="none" dirty="0" smtClean="0">
                        <a:solidFill>
                          <a:schemeClr val="tx1"/>
                        </a:solidFill>
                      </a:endParaRPr>
                    </a:p>
                    <a:p>
                      <a:pPr algn="l"/>
                      <a:r>
                        <a:rPr kumimoji="1" lang="en-US" altLang="ja-JP" sz="1200" u="none" dirty="0" smtClean="0">
                          <a:solidFill>
                            <a:schemeClr val="tx1"/>
                          </a:solidFill>
                        </a:rPr>
                        <a:t>633</a:t>
                      </a:r>
                      <a:r>
                        <a:rPr kumimoji="1" lang="ja-JP" altLang="en-US" sz="1200" u="none" dirty="0" smtClean="0">
                          <a:solidFill>
                            <a:schemeClr val="tx1"/>
                          </a:solidFill>
                        </a:rPr>
                        <a:t>人（延べ</a:t>
                      </a:r>
                      <a:r>
                        <a:rPr kumimoji="1" lang="en-US" altLang="ja-JP" sz="1200" u="none" dirty="0" smtClean="0">
                          <a:solidFill>
                            <a:schemeClr val="tx1"/>
                          </a:solidFill>
                        </a:rPr>
                        <a:t>6,514</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2013</a:t>
                      </a:r>
                      <a:r>
                        <a:rPr kumimoji="1" lang="ja-JP" altLang="en-US" sz="1200" u="none" dirty="0" smtClean="0">
                          <a:solidFill>
                            <a:schemeClr val="tx1"/>
                          </a:solidFill>
                        </a:rPr>
                        <a:t>年度の支援実績</a:t>
                      </a:r>
                      <a:endParaRPr kumimoji="1" lang="en-US" altLang="ja-JP" sz="1200" u="none" dirty="0" smtClean="0">
                        <a:solidFill>
                          <a:schemeClr val="tx1"/>
                        </a:solidFill>
                      </a:endParaRPr>
                    </a:p>
                    <a:p>
                      <a:pPr algn="l"/>
                      <a:r>
                        <a:rPr kumimoji="1" lang="en-US" altLang="ja-JP" sz="1200" u="none" dirty="0" smtClean="0">
                          <a:solidFill>
                            <a:schemeClr val="tx1"/>
                          </a:solidFill>
                        </a:rPr>
                        <a:t>837</a:t>
                      </a:r>
                      <a:r>
                        <a:rPr kumimoji="1" lang="ja-JP" altLang="en-US" sz="1200" u="none" dirty="0" smtClean="0">
                          <a:solidFill>
                            <a:schemeClr val="tx1"/>
                          </a:solidFill>
                        </a:rPr>
                        <a:t>人（</a:t>
                      </a:r>
                      <a:r>
                        <a:rPr kumimoji="1" lang="en-US" altLang="ja-JP" sz="1200" u="none" dirty="0" smtClean="0">
                          <a:solidFill>
                            <a:schemeClr val="tx1"/>
                          </a:solidFill>
                        </a:rPr>
                        <a:t>11,256</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2014</a:t>
                      </a:r>
                      <a:r>
                        <a:rPr kumimoji="1" lang="ja-JP" altLang="en-US" sz="1200" u="none" dirty="0" smtClean="0">
                          <a:solidFill>
                            <a:schemeClr val="tx1"/>
                          </a:solidFill>
                        </a:rPr>
                        <a:t>年度の支援実績</a:t>
                      </a:r>
                    </a:p>
                    <a:p>
                      <a:pPr algn="l"/>
                      <a:r>
                        <a:rPr kumimoji="1" lang="en-US" altLang="ja-JP" sz="1200" u="none" dirty="0" smtClean="0">
                          <a:solidFill>
                            <a:schemeClr val="tx1"/>
                          </a:solidFill>
                        </a:rPr>
                        <a:t>966</a:t>
                      </a:r>
                      <a:r>
                        <a:rPr kumimoji="1" lang="ja-JP" altLang="en-US" sz="1200" u="none" dirty="0" smtClean="0">
                          <a:solidFill>
                            <a:schemeClr val="tx1"/>
                          </a:solidFill>
                        </a:rPr>
                        <a:t>人（延べ</a:t>
                      </a:r>
                      <a:r>
                        <a:rPr kumimoji="1" lang="en-US" altLang="ja-JP" sz="1200" u="none" dirty="0" smtClean="0">
                          <a:solidFill>
                            <a:schemeClr val="tx1"/>
                          </a:solidFill>
                        </a:rPr>
                        <a:t>12,973</a:t>
                      </a:r>
                      <a:r>
                        <a:rPr kumimoji="1" lang="ja-JP" altLang="en-US" sz="1200" u="none" dirty="0" smtClean="0">
                          <a:solidFill>
                            <a:schemeClr val="tx1"/>
                          </a:solidFill>
                        </a:rPr>
                        <a:t>人）</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2015</a:t>
                      </a:r>
                      <a:r>
                        <a:rPr kumimoji="1" lang="ja-JP" altLang="en-US" sz="1200" u="none" dirty="0" smtClean="0">
                          <a:solidFill>
                            <a:schemeClr val="tx1"/>
                          </a:solidFill>
                        </a:rPr>
                        <a:t>年の登録数</a:t>
                      </a:r>
                    </a:p>
                    <a:p>
                      <a:pPr algn="l"/>
                      <a:r>
                        <a:rPr kumimoji="1" lang="ja-JP" altLang="en-US" sz="1200" u="none" dirty="0" smtClean="0">
                          <a:solidFill>
                            <a:schemeClr val="tx1"/>
                          </a:solidFill>
                        </a:rPr>
                        <a:t>　</a:t>
                      </a:r>
                      <a:r>
                        <a:rPr kumimoji="1" lang="en-US" altLang="ja-JP" sz="1200" u="none" dirty="0" smtClean="0">
                          <a:solidFill>
                            <a:schemeClr val="tx1"/>
                          </a:solidFill>
                        </a:rPr>
                        <a:t>7</a:t>
                      </a:r>
                      <a:r>
                        <a:rPr kumimoji="1" lang="ja-JP" altLang="en-US" sz="1200" u="none" dirty="0" smtClean="0">
                          <a:solidFill>
                            <a:schemeClr val="tx1"/>
                          </a:solidFill>
                        </a:rPr>
                        <a:t>団体</a:t>
                      </a:r>
                      <a:r>
                        <a:rPr kumimoji="1" lang="en-US" altLang="ja-JP" sz="1200" u="none" dirty="0" smtClean="0">
                          <a:solidFill>
                            <a:schemeClr val="tx1"/>
                          </a:solidFill>
                        </a:rPr>
                        <a:t>10</a:t>
                      </a:r>
                      <a:r>
                        <a:rPr kumimoji="1" lang="ja-JP" altLang="en-US" sz="1200" u="none" dirty="0" smtClean="0">
                          <a:solidFill>
                            <a:schemeClr val="tx1"/>
                          </a:solidFill>
                        </a:rPr>
                        <a:t>ヶ所</a:t>
                      </a:r>
                    </a:p>
                    <a:p>
                      <a:pPr algn="l"/>
                      <a:r>
                        <a:rPr kumimoji="1" lang="ja-JP" altLang="en-US" sz="1200" u="none" dirty="0" smtClean="0">
                          <a:solidFill>
                            <a:schemeClr val="tx1"/>
                          </a:solidFill>
                        </a:rPr>
                        <a:t>　</a:t>
                      </a:r>
                      <a:r>
                        <a:rPr kumimoji="1" lang="en-US" altLang="ja-JP" sz="1200" u="none" dirty="0" smtClean="0">
                          <a:solidFill>
                            <a:schemeClr val="tx1"/>
                          </a:solidFill>
                        </a:rPr>
                        <a:t>2016</a:t>
                      </a:r>
                      <a:r>
                        <a:rPr kumimoji="1" lang="ja-JP" altLang="en-US" sz="1200" u="none" dirty="0" smtClean="0">
                          <a:solidFill>
                            <a:schemeClr val="tx1"/>
                          </a:solidFill>
                        </a:rPr>
                        <a:t>年の登録数</a:t>
                      </a:r>
                    </a:p>
                    <a:p>
                      <a:pPr algn="l"/>
                      <a:r>
                        <a:rPr kumimoji="1" lang="ja-JP" altLang="en-US" sz="1200" u="none" dirty="0" smtClean="0">
                          <a:solidFill>
                            <a:schemeClr val="tx1"/>
                          </a:solidFill>
                        </a:rPr>
                        <a:t>　</a:t>
                      </a:r>
                      <a:r>
                        <a:rPr kumimoji="1" lang="en-US" altLang="ja-JP" sz="1200" u="none" dirty="0" smtClean="0">
                          <a:solidFill>
                            <a:schemeClr val="tx1"/>
                          </a:solidFill>
                        </a:rPr>
                        <a:t>5</a:t>
                      </a:r>
                      <a:r>
                        <a:rPr kumimoji="1" lang="ja-JP" altLang="en-US" sz="1200" u="none" dirty="0" smtClean="0">
                          <a:solidFill>
                            <a:schemeClr val="tx1"/>
                          </a:solidFill>
                        </a:rPr>
                        <a:t>団体</a:t>
                      </a:r>
                      <a:r>
                        <a:rPr kumimoji="1" lang="en-US" altLang="ja-JP" sz="1200" u="none" dirty="0" smtClean="0">
                          <a:solidFill>
                            <a:schemeClr val="tx1"/>
                          </a:solidFill>
                        </a:rPr>
                        <a:t>7</a:t>
                      </a:r>
                      <a:r>
                        <a:rPr kumimoji="1" lang="ja-JP" altLang="en-US" sz="1200" u="none" dirty="0" smtClean="0">
                          <a:solidFill>
                            <a:schemeClr val="tx1"/>
                          </a:solidFill>
                        </a:rPr>
                        <a:t>ヶ所</a:t>
                      </a:r>
                    </a:p>
                    <a:p>
                      <a:pPr algn="l"/>
                      <a:r>
                        <a:rPr kumimoji="1" lang="ja-JP" altLang="en-US" sz="1200" u="none" dirty="0" smtClean="0">
                          <a:solidFill>
                            <a:schemeClr val="tx1"/>
                          </a:solidFill>
                        </a:rPr>
                        <a:t>　</a:t>
                      </a:r>
                      <a:r>
                        <a:rPr kumimoji="1" lang="en-US" altLang="ja-JP" sz="1200" u="none" dirty="0" smtClean="0">
                          <a:solidFill>
                            <a:schemeClr val="tx1"/>
                          </a:solidFill>
                        </a:rPr>
                        <a:t>2017</a:t>
                      </a:r>
                      <a:r>
                        <a:rPr kumimoji="1" lang="ja-JP" altLang="en-US" sz="1200" u="none" dirty="0" smtClean="0">
                          <a:solidFill>
                            <a:schemeClr val="tx1"/>
                          </a:solidFill>
                        </a:rPr>
                        <a:t>年の登録数</a:t>
                      </a:r>
                    </a:p>
                    <a:p>
                      <a:pPr algn="l"/>
                      <a:r>
                        <a:rPr kumimoji="1" lang="ja-JP" altLang="en-US" sz="1200" u="none" dirty="0" smtClean="0">
                          <a:solidFill>
                            <a:schemeClr val="tx1"/>
                          </a:solidFill>
                        </a:rPr>
                        <a:t>　</a:t>
                      </a:r>
                      <a:r>
                        <a:rPr kumimoji="1" lang="en-US" altLang="ja-JP" sz="1200" u="none" dirty="0" smtClean="0">
                          <a:solidFill>
                            <a:schemeClr val="tx1"/>
                          </a:solidFill>
                        </a:rPr>
                        <a:t>5</a:t>
                      </a:r>
                      <a:r>
                        <a:rPr kumimoji="1" lang="ja-JP" altLang="en-US" sz="1200" u="none" dirty="0" smtClean="0">
                          <a:solidFill>
                            <a:schemeClr val="tx1"/>
                          </a:solidFill>
                        </a:rPr>
                        <a:t>団体</a:t>
                      </a:r>
                      <a:r>
                        <a:rPr kumimoji="1" lang="en-US" altLang="ja-JP" sz="1200" u="none" dirty="0" smtClean="0">
                          <a:solidFill>
                            <a:schemeClr val="tx1"/>
                          </a:solidFill>
                        </a:rPr>
                        <a:t>7</a:t>
                      </a:r>
                      <a:r>
                        <a:rPr kumimoji="1" lang="ja-JP" altLang="en-US" sz="1200" u="none" dirty="0" smtClean="0">
                          <a:solidFill>
                            <a:schemeClr val="tx1"/>
                          </a:solidFill>
                        </a:rPr>
                        <a:t>ヶ所</a:t>
                      </a:r>
                    </a:p>
                    <a:p>
                      <a:pPr algn="l"/>
                      <a:r>
                        <a:rPr kumimoji="1" lang="ja-JP" altLang="en-US" sz="1200" u="none" dirty="0" smtClean="0">
                          <a:solidFill>
                            <a:schemeClr val="tx1"/>
                          </a:solidFill>
                        </a:rPr>
                        <a:t>・４市（枚方市、東大阪市、大東市、泉佐野市）が登録団体へ事業を委託。</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・民生委員・児童委員や高校などと連携したひきこもり青少年や中退・不登校者等に対する支援の仕組みを構築。</a:t>
                      </a:r>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solidFill>
                  <a:prstClr val="black"/>
                </a:solidFill>
              </a:rPr>
              <a:t>Ｂ（６７）</a:t>
            </a:r>
            <a:endParaRPr lang="en-US" altLang="ja-JP" sz="1400" u="sng" dirty="0" smtClean="0">
              <a:solidFill>
                <a:prstClr val="black"/>
              </a:solidFill>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185</a:t>
            </a:fld>
            <a:endParaRPr kumimoji="1" lang="ja-JP" altLang="en-US"/>
          </a:p>
        </p:txBody>
      </p:sp>
    </p:spTree>
    <p:extLst>
      <p:ext uri="{BB962C8B-B14F-4D97-AF65-F5344CB8AC3E}">
        <p14:creationId xmlns:p14="http://schemas.microsoft.com/office/powerpoint/2010/main" val="354812773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574062"/>
            <a:ext cx="2411760" cy="6555641"/>
          </a:xfrm>
          <a:prstGeom prst="rect">
            <a:avLst/>
          </a:prstGeom>
          <a:noFill/>
        </p:spPr>
        <p:txBody>
          <a:bodyPr wrap="square" rtlCol="0">
            <a:spAutoFit/>
          </a:bodyPr>
          <a:lstStyle/>
          <a:p>
            <a:r>
              <a:rPr lang="ja-JP" altLang="en-US" sz="1400" dirty="0" smtClean="0"/>
              <a:t>①分野：教育・学校・青少年</a:t>
            </a:r>
            <a:endParaRPr lang="en-US" altLang="ja-JP" sz="1400" dirty="0" smtClean="0"/>
          </a:p>
          <a:p>
            <a:endParaRPr lang="en-US" altLang="ja-JP" sz="1400" dirty="0"/>
          </a:p>
          <a:p>
            <a:r>
              <a:rPr lang="ja-JP" altLang="en-US" sz="1400" dirty="0" smtClean="0"/>
              <a:t>②タイプ</a:t>
            </a:r>
            <a:endParaRPr lang="en-US" altLang="ja-JP" sz="1400" dirty="0" smtClean="0"/>
          </a:p>
          <a:p>
            <a:r>
              <a:rPr lang="ja-JP" altLang="en-US" sz="1400" dirty="0"/>
              <a:t>　</a:t>
            </a:r>
            <a:r>
              <a:rPr lang="ja-JP" altLang="en-US" sz="1400" dirty="0" smtClean="0"/>
              <a:t>　☑　政策の刷新</a:t>
            </a:r>
            <a:endParaRPr lang="en-US" altLang="ja-JP" sz="1400" dirty="0" smtClean="0"/>
          </a:p>
          <a:p>
            <a:r>
              <a:rPr lang="ja-JP" altLang="en-US" sz="1400" dirty="0"/>
              <a:t>　</a:t>
            </a:r>
            <a:r>
              <a:rPr lang="ja-JP" altLang="en-US" sz="1400" dirty="0" smtClean="0"/>
              <a:t>　□　執行の刷新</a:t>
            </a:r>
            <a:endParaRPr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a:t>
            </a:r>
            <a:r>
              <a:rPr lang="ja-JP" altLang="en-US" sz="1400" dirty="0"/>
              <a:t> </a:t>
            </a:r>
            <a:r>
              <a:rPr lang="ja-JP" altLang="en-US" sz="1400" dirty="0" smtClean="0"/>
              <a:t>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lang="en-US" altLang="ja-JP" sz="1400" dirty="0"/>
          </a:p>
          <a:p>
            <a:r>
              <a:rPr lang="ja-JP" altLang="en-US" sz="1400" dirty="0" smtClean="0"/>
              <a:t>④担当部局</a:t>
            </a:r>
            <a:endParaRPr lang="en-US" altLang="ja-JP" sz="1400" dirty="0" smtClean="0"/>
          </a:p>
          <a:p>
            <a:r>
              <a:rPr lang="ja-JP" altLang="en-US" sz="1400" dirty="0" smtClean="0"/>
              <a:t>　　府　青少年</a:t>
            </a:r>
            <a:r>
              <a:rPr lang="ja-JP" altLang="en-US" sz="1400" dirty="0"/>
              <a:t>・地域安全室</a:t>
            </a:r>
            <a:endParaRPr lang="en-US" altLang="ja-JP" sz="1400" dirty="0" smtClean="0"/>
          </a:p>
          <a:p>
            <a:r>
              <a:rPr lang="ja-JP" altLang="en-US" sz="1400" dirty="0"/>
              <a:t>　</a:t>
            </a:r>
            <a:r>
              <a:rPr lang="ja-JP" altLang="en-US" sz="1400" dirty="0" smtClean="0"/>
              <a:t>　</a:t>
            </a:r>
            <a:endParaRPr lang="en-US" altLang="ja-JP" sz="1400" dirty="0" smtClean="0"/>
          </a:p>
          <a:p>
            <a:endParaRPr lang="en-US" altLang="ja-JP" sz="1400" dirty="0"/>
          </a:p>
          <a:p>
            <a:r>
              <a:rPr lang="ja-JP" altLang="en-US" sz="1400" dirty="0" smtClean="0"/>
              <a:t>⑤時期</a:t>
            </a:r>
            <a:endParaRPr lang="en-US" altLang="ja-JP" sz="1400" dirty="0" smtClean="0"/>
          </a:p>
          <a:p>
            <a:r>
              <a:rPr lang="ja-JP" altLang="en-US" sz="1400" dirty="0"/>
              <a:t>　</a:t>
            </a:r>
            <a:r>
              <a:rPr lang="en-US" altLang="ja-JP" sz="1400" dirty="0"/>
              <a:t>2010</a:t>
            </a:r>
            <a:r>
              <a:rPr lang="ja-JP" altLang="en-US" sz="1400" dirty="0" smtClean="0"/>
              <a:t>年</a:t>
            </a:r>
            <a:r>
              <a:rPr lang="en-US" altLang="ja-JP" sz="1400" dirty="0" smtClean="0"/>
              <a:t>3</a:t>
            </a:r>
            <a:r>
              <a:rPr lang="ja-JP" altLang="en-US" sz="1400" dirty="0" smtClean="0"/>
              <a:t>月</a:t>
            </a:r>
            <a:endParaRPr lang="ja-JP" altLang="en-US" sz="1400" dirty="0"/>
          </a:p>
          <a:p>
            <a:r>
              <a:rPr lang="ja-JP" altLang="en-US" sz="1400" dirty="0"/>
              <a:t>　　こども・未来</a:t>
            </a:r>
            <a:r>
              <a:rPr lang="ja-JP" altLang="en-US" sz="1400" dirty="0" smtClean="0"/>
              <a:t>プラン後期計</a:t>
            </a:r>
            <a:endParaRPr lang="en-US" altLang="ja-JP" sz="1400" dirty="0" smtClean="0"/>
          </a:p>
          <a:p>
            <a:r>
              <a:rPr lang="ja-JP" altLang="en-US" sz="1400" dirty="0" smtClean="0"/>
              <a:t>　　画策定</a:t>
            </a:r>
            <a:endParaRPr lang="en-US" altLang="ja-JP" sz="1400" dirty="0" smtClean="0"/>
          </a:p>
          <a:p>
            <a:r>
              <a:rPr lang="ja-JP" altLang="en-US" sz="1400" dirty="0"/>
              <a:t>　</a:t>
            </a:r>
            <a:r>
              <a:rPr lang="en-US" altLang="ja-JP" sz="1400" dirty="0" smtClean="0"/>
              <a:t>2010</a:t>
            </a:r>
            <a:r>
              <a:rPr lang="ja-JP" altLang="en-US" sz="1400" dirty="0" smtClean="0"/>
              <a:t>年</a:t>
            </a:r>
            <a:r>
              <a:rPr lang="en-US" altLang="ja-JP" sz="1400" dirty="0" smtClean="0"/>
              <a:t>4</a:t>
            </a:r>
            <a:r>
              <a:rPr lang="ja-JP" altLang="en-US" sz="1400" dirty="0" smtClean="0"/>
              <a:t>月</a:t>
            </a:r>
            <a:endParaRPr lang="en-US" altLang="ja-JP" sz="1400" dirty="0" smtClean="0"/>
          </a:p>
          <a:p>
            <a:r>
              <a:rPr lang="ja-JP" altLang="en-US" sz="1400" dirty="0"/>
              <a:t>　</a:t>
            </a:r>
            <a:r>
              <a:rPr lang="ja-JP" altLang="en-US" sz="1400" dirty="0" smtClean="0"/>
              <a:t>　子ども・若者育成支援推</a:t>
            </a:r>
            <a:endParaRPr lang="en-US" altLang="ja-JP" sz="1400" dirty="0" smtClean="0"/>
          </a:p>
          <a:p>
            <a:r>
              <a:rPr lang="ja-JP" altLang="en-US" sz="1400" dirty="0"/>
              <a:t>　</a:t>
            </a:r>
            <a:r>
              <a:rPr lang="ja-JP" altLang="en-US" sz="1400" dirty="0" smtClean="0"/>
              <a:t>　進法施行</a:t>
            </a:r>
            <a:endParaRPr lang="en-US" altLang="ja-JP" sz="1400" dirty="0" smtClean="0"/>
          </a:p>
          <a:p>
            <a:r>
              <a:rPr lang="ja-JP" altLang="en-US" sz="1400" dirty="0"/>
              <a:t>　</a:t>
            </a:r>
            <a:r>
              <a:rPr lang="en-US" altLang="ja-JP" sz="1400" dirty="0" smtClean="0"/>
              <a:t>2010</a:t>
            </a:r>
            <a:r>
              <a:rPr lang="ja-JP" altLang="en-US" sz="1400" dirty="0" smtClean="0"/>
              <a:t>年</a:t>
            </a:r>
            <a:r>
              <a:rPr lang="en-US" altLang="ja-JP" sz="1400" dirty="0" smtClean="0"/>
              <a:t>7</a:t>
            </a:r>
            <a:r>
              <a:rPr lang="ja-JP" altLang="en-US" sz="1400" dirty="0" smtClean="0"/>
              <a:t>月</a:t>
            </a:r>
            <a:endParaRPr lang="en-US" altLang="ja-JP" sz="1400" dirty="0" smtClean="0"/>
          </a:p>
          <a:p>
            <a:r>
              <a:rPr lang="ja-JP" altLang="en-US" sz="1400" dirty="0"/>
              <a:t>　</a:t>
            </a:r>
            <a:r>
              <a:rPr lang="ja-JP" altLang="en-US" sz="1400" dirty="0" smtClean="0"/>
              <a:t>　子ども・若者ビジョン策定</a:t>
            </a:r>
            <a:endParaRPr lang="en-US" altLang="ja-JP" sz="1400" dirty="0" smtClean="0"/>
          </a:p>
          <a:p>
            <a:r>
              <a:rPr lang="ja-JP" altLang="en-US" sz="1400" dirty="0" smtClean="0">
                <a:solidFill>
                  <a:srgbClr val="FF0000"/>
                </a:solidFill>
              </a:rPr>
              <a:t>　</a:t>
            </a:r>
            <a:r>
              <a:rPr lang="en-US" altLang="ja-JP" sz="1400" dirty="0" smtClean="0"/>
              <a:t>2015</a:t>
            </a:r>
            <a:r>
              <a:rPr lang="ja-JP" altLang="en-US" sz="1400" dirty="0"/>
              <a:t>年</a:t>
            </a:r>
            <a:r>
              <a:rPr lang="en-US" altLang="ja-JP" sz="1400" dirty="0"/>
              <a:t>3</a:t>
            </a:r>
            <a:r>
              <a:rPr lang="ja-JP" altLang="en-US" sz="1400" dirty="0"/>
              <a:t>月</a:t>
            </a:r>
            <a:endParaRPr lang="en-US" altLang="ja-JP" sz="1400" dirty="0"/>
          </a:p>
          <a:p>
            <a:r>
              <a:rPr lang="ja-JP" altLang="en-US" sz="1400" dirty="0"/>
              <a:t>　　大阪府子ども総合計画策　　</a:t>
            </a:r>
            <a:endParaRPr lang="en-US" altLang="ja-JP" sz="1400" dirty="0"/>
          </a:p>
          <a:p>
            <a:r>
              <a:rPr lang="ja-JP" altLang="en-US" sz="1400" dirty="0"/>
              <a:t>　　定</a:t>
            </a:r>
          </a:p>
          <a:p>
            <a:endParaRPr lang="en-US" altLang="ja-JP" sz="1400" dirty="0" smtClean="0"/>
          </a:p>
          <a:p>
            <a:r>
              <a:rPr lang="ja-JP" altLang="en-US" sz="1400" dirty="0"/>
              <a:t>　</a:t>
            </a:r>
          </a:p>
        </p:txBody>
      </p:sp>
      <p:graphicFrame>
        <p:nvGraphicFramePr>
          <p:cNvPr id="6" name="表 5"/>
          <p:cNvGraphicFramePr>
            <a:graphicFrameLocks noGrp="1"/>
          </p:cNvGraphicFramePr>
          <p:nvPr>
            <p:extLst/>
          </p:nvPr>
        </p:nvGraphicFramePr>
        <p:xfrm>
          <a:off x="2195736" y="574062"/>
          <a:ext cx="6696744" cy="6278880"/>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371949">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316683">
                <a:tc>
                  <a:txBody>
                    <a:bodyPr/>
                    <a:lstStyle/>
                    <a:p>
                      <a:pPr algn="l"/>
                      <a:endParaRPr kumimoji="1" lang="en-US" altLang="ja-JP"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en-US" altLang="ja-JP" sz="1200" dirty="0" smtClean="0"/>
                    </a:p>
                    <a:p>
                      <a:pPr algn="l"/>
                      <a:endParaRPr kumimoji="1" lang="en-US" altLang="ja-JP"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・府内</a:t>
                      </a:r>
                      <a:r>
                        <a:rPr kumimoji="1" lang="en-US" altLang="ja-JP" sz="1200" u="none" dirty="0" smtClean="0">
                          <a:solidFill>
                            <a:schemeClr val="tx1"/>
                          </a:solidFill>
                        </a:rPr>
                        <a:t>8</a:t>
                      </a:r>
                      <a:r>
                        <a:rPr kumimoji="1" lang="ja-JP" altLang="en-US" sz="1200" u="none" dirty="0" smtClean="0">
                          <a:solidFill>
                            <a:schemeClr val="tx1"/>
                          </a:solidFill>
                        </a:rPr>
                        <a:t>校と連携して、「高校中退・不登校フォローアップ事業」を実施。</a:t>
                      </a:r>
                      <a:endParaRPr kumimoji="1" lang="en-US" altLang="ja-JP" sz="1200" u="none" dirty="0" smtClean="0">
                        <a:solidFill>
                          <a:schemeClr val="tx1"/>
                        </a:solidFill>
                      </a:endParaRPr>
                    </a:p>
                    <a:p>
                      <a:pPr algn="l"/>
                      <a:r>
                        <a:rPr kumimoji="1" lang="ja-JP" altLang="en-US" sz="1200" u="none" dirty="0" smtClean="0">
                          <a:solidFill>
                            <a:schemeClr val="tx1"/>
                          </a:solidFill>
                        </a:rPr>
                        <a:t>（府は相談支援員の人件費等を負担）</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strike="noStrike" dirty="0" smtClean="0">
                          <a:solidFill>
                            <a:schemeClr val="tx1"/>
                          </a:solidFill>
                        </a:rPr>
                        <a:t>2013</a:t>
                      </a:r>
                      <a:r>
                        <a:rPr kumimoji="1" lang="ja-JP" altLang="en-US" sz="1200" u="none" dirty="0" smtClean="0">
                          <a:solidFill>
                            <a:schemeClr val="tx1"/>
                          </a:solidFill>
                        </a:rPr>
                        <a:t>～</a:t>
                      </a:r>
                      <a:r>
                        <a:rPr kumimoji="1" lang="en-US" altLang="ja-JP" sz="1200" u="none" dirty="0" smtClean="0">
                          <a:solidFill>
                            <a:schemeClr val="tx1"/>
                          </a:solidFill>
                        </a:rPr>
                        <a:t>2014</a:t>
                      </a:r>
                      <a:r>
                        <a:rPr kumimoji="1" lang="ja-JP" altLang="en-US" sz="1200" u="none" dirty="0" smtClean="0">
                          <a:solidFill>
                            <a:schemeClr val="tx1"/>
                          </a:solidFill>
                        </a:rPr>
                        <a:t>）</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・府内高校と連携して、「高校内における居場所のプラットフォーム化事業」を実施。</a:t>
                      </a:r>
                    </a:p>
                    <a:p>
                      <a:pPr algn="l"/>
                      <a:r>
                        <a:rPr kumimoji="1" lang="ja-JP" altLang="en-US" sz="1200" u="none" dirty="0" smtClean="0">
                          <a:solidFill>
                            <a:schemeClr val="tx1"/>
                          </a:solidFill>
                        </a:rPr>
                        <a:t>（</a:t>
                      </a:r>
                      <a:r>
                        <a:rPr kumimoji="1" lang="en-US" altLang="ja-JP" sz="1200" u="none" dirty="0" smtClean="0">
                          <a:solidFill>
                            <a:schemeClr val="tx1"/>
                          </a:solidFill>
                        </a:rPr>
                        <a:t>2015</a:t>
                      </a:r>
                      <a:r>
                        <a:rPr kumimoji="1" lang="ja-JP" altLang="en-US" sz="1200" u="none" dirty="0" smtClean="0">
                          <a:solidFill>
                            <a:schemeClr val="tx1"/>
                          </a:solidFill>
                        </a:rPr>
                        <a:t>～</a:t>
                      </a:r>
                      <a:r>
                        <a:rPr kumimoji="1" lang="en-US" altLang="ja-JP" sz="1200" u="none" dirty="0" smtClean="0">
                          <a:solidFill>
                            <a:schemeClr val="tx1"/>
                          </a:solidFill>
                        </a:rPr>
                        <a:t>2016</a:t>
                      </a:r>
                      <a:r>
                        <a:rPr kumimoji="1" lang="ja-JP" altLang="en-US" sz="1200" u="none" dirty="0" smtClean="0">
                          <a:solidFill>
                            <a:schemeClr val="tx1"/>
                          </a:solidFill>
                        </a:rPr>
                        <a:t>）</a:t>
                      </a:r>
                      <a:endParaRPr kumimoji="1" lang="en-US" altLang="ja-JP" sz="1200" u="none" dirty="0" smtClean="0">
                        <a:solidFill>
                          <a:schemeClr val="tx1"/>
                        </a:solidFill>
                      </a:endParaRPr>
                    </a:p>
                    <a:p>
                      <a:pPr algn="l"/>
                      <a:r>
                        <a:rPr kumimoji="1" lang="ja-JP" altLang="en-US" sz="1200" u="none" dirty="0" smtClean="0">
                          <a:solidFill>
                            <a:schemeClr val="tx1"/>
                          </a:solidFill>
                        </a:rPr>
                        <a:t>・「課題早期発見フォローアップ事業」として、教育庁において引き続き実施（</a:t>
                      </a:r>
                      <a:r>
                        <a:rPr kumimoji="1" lang="en-US" altLang="ja-JP" sz="1200" u="none" dirty="0" smtClean="0">
                          <a:solidFill>
                            <a:schemeClr val="tx1"/>
                          </a:solidFill>
                        </a:rPr>
                        <a:t>2017</a:t>
                      </a:r>
                      <a:r>
                        <a:rPr kumimoji="1" lang="ja-JP" altLang="en-US" sz="1200" u="none" dirty="0" smtClean="0">
                          <a:solidFill>
                            <a:schemeClr val="tx1"/>
                          </a:solidFill>
                        </a:rPr>
                        <a:t>～）</a:t>
                      </a:r>
                    </a:p>
                    <a:p>
                      <a:pPr algn="l"/>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・ひきこもりや高校中退、不登校など、直ちに一般就労に従事することが困難な若者が就労経験を積むための「中間的就労の場づくり支援事業」を実施（府は運営</a:t>
                      </a:r>
                      <a:r>
                        <a:rPr kumimoji="1" lang="en-US" altLang="ja-JP" sz="1200" u="none" dirty="0" smtClean="0">
                          <a:solidFill>
                            <a:schemeClr val="tx1"/>
                          </a:solidFill>
                        </a:rPr>
                        <a:t>NPO</a:t>
                      </a:r>
                      <a:r>
                        <a:rPr kumimoji="1" lang="ja-JP" altLang="en-US" sz="1200" u="none" dirty="0" smtClean="0">
                          <a:solidFill>
                            <a:schemeClr val="tx1"/>
                          </a:solidFill>
                        </a:rPr>
                        <a:t>等に対して委託費を支払い）</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2014.3</a:t>
                      </a:r>
                      <a:r>
                        <a:rPr kumimoji="1" lang="ja-JP" altLang="en-US" sz="1200" u="none" dirty="0" smtClean="0">
                          <a:solidFill>
                            <a:schemeClr val="tx1"/>
                          </a:solidFill>
                        </a:rPr>
                        <a:t>～</a:t>
                      </a:r>
                      <a:r>
                        <a:rPr kumimoji="1" lang="en-US" altLang="ja-JP" sz="1200" u="none" dirty="0" smtClean="0">
                          <a:solidFill>
                            <a:schemeClr val="tx1"/>
                          </a:solidFill>
                        </a:rPr>
                        <a:t>2015.2</a:t>
                      </a:r>
                      <a:r>
                        <a:rPr kumimoji="1" lang="ja-JP" altLang="en-US" sz="1200" u="none" dirty="0" smtClean="0">
                          <a:solidFill>
                            <a:schemeClr val="tx1"/>
                          </a:solidFill>
                        </a:rPr>
                        <a:t>）</a:t>
                      </a:r>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・ひきこもり青少年の早期発見のため、民生委員・児童委員向け研修会を実施。</a:t>
                      </a:r>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a:t>
                      </a:r>
                      <a:r>
                        <a:rPr kumimoji="1" lang="en-US" altLang="ja-JP" sz="1200" u="none" dirty="0" smtClean="0">
                          <a:solidFill>
                            <a:schemeClr val="tx1"/>
                          </a:solidFill>
                        </a:rPr>
                        <a:t>2013</a:t>
                      </a:r>
                      <a:r>
                        <a:rPr kumimoji="1" lang="ja-JP" altLang="en-US" sz="1200" u="none" dirty="0" smtClean="0">
                          <a:solidFill>
                            <a:schemeClr val="tx1"/>
                          </a:solidFill>
                        </a:rPr>
                        <a:t>年度の支援実績</a:t>
                      </a:r>
                      <a:endParaRPr kumimoji="1" lang="en-US" altLang="ja-JP" sz="1200" u="none" dirty="0" smtClean="0">
                        <a:solidFill>
                          <a:schemeClr val="tx1"/>
                        </a:solidFill>
                      </a:endParaRPr>
                    </a:p>
                    <a:p>
                      <a:pPr algn="l"/>
                      <a:r>
                        <a:rPr kumimoji="1" lang="en-US" altLang="ja-JP" sz="1200" u="none" dirty="0" smtClean="0">
                          <a:solidFill>
                            <a:schemeClr val="tx1"/>
                          </a:solidFill>
                        </a:rPr>
                        <a:t>759</a:t>
                      </a:r>
                      <a:r>
                        <a:rPr kumimoji="1" lang="ja-JP" altLang="en-US" sz="1200" u="none" dirty="0" smtClean="0">
                          <a:solidFill>
                            <a:schemeClr val="tx1"/>
                          </a:solidFill>
                        </a:rPr>
                        <a:t>人（延べ</a:t>
                      </a:r>
                      <a:r>
                        <a:rPr kumimoji="1" lang="en-US" altLang="ja-JP" sz="1200" u="none" dirty="0" smtClean="0">
                          <a:solidFill>
                            <a:schemeClr val="tx1"/>
                          </a:solidFill>
                        </a:rPr>
                        <a:t>6,690</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2014</a:t>
                      </a:r>
                      <a:r>
                        <a:rPr kumimoji="1" lang="ja-JP" altLang="en-US" sz="1200" u="none" dirty="0" smtClean="0">
                          <a:solidFill>
                            <a:schemeClr val="tx1"/>
                          </a:solidFill>
                        </a:rPr>
                        <a:t>年度の支援実績</a:t>
                      </a:r>
                    </a:p>
                    <a:p>
                      <a:pPr algn="l"/>
                      <a:r>
                        <a:rPr kumimoji="1" lang="en-US" altLang="ja-JP" sz="1200" u="none" dirty="0" smtClean="0">
                          <a:solidFill>
                            <a:schemeClr val="tx1"/>
                          </a:solidFill>
                        </a:rPr>
                        <a:t>529</a:t>
                      </a:r>
                      <a:r>
                        <a:rPr kumimoji="1" lang="ja-JP" altLang="en-US" sz="1200" u="none" dirty="0" smtClean="0">
                          <a:solidFill>
                            <a:schemeClr val="tx1"/>
                          </a:solidFill>
                        </a:rPr>
                        <a:t>人（延べ</a:t>
                      </a:r>
                      <a:r>
                        <a:rPr kumimoji="1" lang="en-US" altLang="ja-JP" sz="1200" u="none" dirty="0" smtClean="0">
                          <a:solidFill>
                            <a:schemeClr val="tx1"/>
                          </a:solidFill>
                        </a:rPr>
                        <a:t>10,649</a:t>
                      </a:r>
                      <a:r>
                        <a:rPr kumimoji="1" lang="ja-JP" altLang="en-US" sz="1200" u="none" dirty="0" smtClean="0">
                          <a:solidFill>
                            <a:schemeClr val="tx1"/>
                          </a:solidFill>
                        </a:rPr>
                        <a:t>人）</a:t>
                      </a:r>
                    </a:p>
                    <a:p>
                      <a:pPr algn="l"/>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2015</a:t>
                      </a:r>
                      <a:r>
                        <a:rPr kumimoji="1" lang="ja-JP" altLang="en-US" sz="1200" u="none" dirty="0" smtClean="0">
                          <a:solidFill>
                            <a:schemeClr val="tx1"/>
                          </a:solidFill>
                        </a:rPr>
                        <a:t>年度実績</a:t>
                      </a:r>
                      <a:endParaRPr kumimoji="1" lang="en-US" altLang="ja-JP" sz="1200" u="none" dirty="0" smtClean="0">
                        <a:solidFill>
                          <a:schemeClr val="tx1"/>
                        </a:solidFill>
                      </a:endParaRPr>
                    </a:p>
                    <a:p>
                      <a:pPr algn="l"/>
                      <a:r>
                        <a:rPr kumimoji="1" lang="ja-JP" altLang="en-US" sz="1200" u="none" dirty="0" smtClean="0">
                          <a:solidFill>
                            <a:schemeClr val="tx1"/>
                          </a:solidFill>
                        </a:rPr>
                        <a:t>連携高校数　</a:t>
                      </a:r>
                      <a:r>
                        <a:rPr kumimoji="1" lang="en-US" altLang="ja-JP" sz="1200" u="none" dirty="0" smtClean="0">
                          <a:solidFill>
                            <a:schemeClr val="tx1"/>
                          </a:solidFill>
                        </a:rPr>
                        <a:t>21</a:t>
                      </a:r>
                      <a:r>
                        <a:rPr kumimoji="1" lang="ja-JP" altLang="en-US" sz="1200" u="none" dirty="0" smtClean="0">
                          <a:solidFill>
                            <a:schemeClr val="tx1"/>
                          </a:solidFill>
                        </a:rPr>
                        <a:t>校</a:t>
                      </a:r>
                      <a:endParaRPr kumimoji="1" lang="en-US" altLang="ja-JP" sz="1200" u="none" dirty="0" smtClean="0">
                        <a:solidFill>
                          <a:schemeClr val="tx1"/>
                        </a:solidFill>
                      </a:endParaRPr>
                    </a:p>
                    <a:p>
                      <a:pPr algn="l"/>
                      <a:r>
                        <a:rPr kumimoji="1" lang="en-US" altLang="ja-JP" sz="1200" u="none" dirty="0" smtClean="0">
                          <a:solidFill>
                            <a:schemeClr val="tx1"/>
                          </a:solidFill>
                        </a:rPr>
                        <a:t>1,455</a:t>
                      </a:r>
                      <a:r>
                        <a:rPr kumimoji="1" lang="ja-JP" altLang="en-US" sz="1200" u="none" dirty="0" smtClean="0">
                          <a:solidFill>
                            <a:schemeClr val="tx1"/>
                          </a:solidFill>
                        </a:rPr>
                        <a:t>人　延べ</a:t>
                      </a:r>
                      <a:r>
                        <a:rPr kumimoji="1" lang="en-US" altLang="ja-JP" sz="1200" u="none" dirty="0" smtClean="0">
                          <a:solidFill>
                            <a:schemeClr val="tx1"/>
                          </a:solidFill>
                        </a:rPr>
                        <a:t>16,140</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2016</a:t>
                      </a:r>
                      <a:r>
                        <a:rPr kumimoji="1" lang="ja-JP" altLang="en-US" sz="1200" u="none" dirty="0" smtClean="0">
                          <a:solidFill>
                            <a:schemeClr val="tx1"/>
                          </a:solidFill>
                        </a:rPr>
                        <a:t>年度実績</a:t>
                      </a:r>
                      <a:endParaRPr kumimoji="1" lang="en-US" altLang="ja-JP" sz="1200" u="none" dirty="0" smtClean="0">
                        <a:solidFill>
                          <a:schemeClr val="tx1"/>
                        </a:solidFill>
                      </a:endParaRPr>
                    </a:p>
                    <a:p>
                      <a:pPr algn="l"/>
                      <a:r>
                        <a:rPr kumimoji="1" lang="ja-JP" altLang="en-US" sz="1200" u="none" dirty="0" smtClean="0">
                          <a:solidFill>
                            <a:schemeClr val="tx1"/>
                          </a:solidFill>
                        </a:rPr>
                        <a:t>連携高校数　</a:t>
                      </a:r>
                      <a:r>
                        <a:rPr kumimoji="1" lang="en-US" altLang="ja-JP" sz="1200" u="none" dirty="0" smtClean="0">
                          <a:solidFill>
                            <a:schemeClr val="tx1"/>
                          </a:solidFill>
                        </a:rPr>
                        <a:t>9</a:t>
                      </a:r>
                      <a:r>
                        <a:rPr kumimoji="1" lang="ja-JP" altLang="en-US" sz="1200" u="none" dirty="0" smtClean="0">
                          <a:solidFill>
                            <a:schemeClr val="tx1"/>
                          </a:solidFill>
                        </a:rPr>
                        <a:t>校</a:t>
                      </a:r>
                      <a:endParaRPr kumimoji="1" lang="en-US" altLang="ja-JP" sz="1200" u="none" dirty="0" smtClean="0">
                        <a:solidFill>
                          <a:schemeClr val="tx1"/>
                        </a:solidFill>
                      </a:endParaRPr>
                    </a:p>
                    <a:p>
                      <a:pPr algn="l"/>
                      <a:r>
                        <a:rPr kumimoji="1" lang="en-US" altLang="ja-JP" sz="1200" u="none" dirty="0" smtClean="0">
                          <a:solidFill>
                            <a:schemeClr val="tx1"/>
                          </a:solidFill>
                        </a:rPr>
                        <a:t>442</a:t>
                      </a:r>
                      <a:r>
                        <a:rPr kumimoji="1" lang="ja-JP" altLang="en-US" sz="1200" u="none" dirty="0" smtClean="0">
                          <a:solidFill>
                            <a:schemeClr val="tx1"/>
                          </a:solidFill>
                        </a:rPr>
                        <a:t>人（延べ</a:t>
                      </a:r>
                      <a:r>
                        <a:rPr kumimoji="1" lang="en-US" altLang="ja-JP" sz="1200" u="none" dirty="0" smtClean="0">
                          <a:solidFill>
                            <a:schemeClr val="tx1"/>
                          </a:solidFill>
                        </a:rPr>
                        <a:t>2,751</a:t>
                      </a:r>
                      <a:r>
                        <a:rPr kumimoji="1" lang="ja-JP" altLang="en-US" sz="1200" u="none" dirty="0" smtClean="0">
                          <a:solidFill>
                            <a:schemeClr val="tx1"/>
                          </a:solidFill>
                        </a:rPr>
                        <a:t>人）　</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2012</a:t>
                      </a:r>
                      <a:r>
                        <a:rPr kumimoji="1" lang="ja-JP" altLang="en-US" sz="1200" u="none" dirty="0" smtClean="0">
                          <a:solidFill>
                            <a:schemeClr val="tx1"/>
                          </a:solidFill>
                        </a:rPr>
                        <a:t>～</a:t>
                      </a:r>
                      <a:r>
                        <a:rPr kumimoji="1" lang="en-US" altLang="ja-JP" sz="1200" u="none" dirty="0" smtClean="0">
                          <a:solidFill>
                            <a:schemeClr val="tx1"/>
                          </a:solidFill>
                        </a:rPr>
                        <a:t>2013</a:t>
                      </a:r>
                      <a:r>
                        <a:rPr kumimoji="1" lang="ja-JP" altLang="en-US" sz="1200" u="none" dirty="0" smtClean="0">
                          <a:solidFill>
                            <a:schemeClr val="tx1"/>
                          </a:solidFill>
                        </a:rPr>
                        <a:t>年度の支援実績</a:t>
                      </a:r>
                      <a:endParaRPr kumimoji="1" lang="en-US" altLang="ja-JP" sz="1200" u="none" dirty="0" smtClean="0">
                        <a:solidFill>
                          <a:schemeClr val="tx1"/>
                        </a:solidFill>
                      </a:endParaRPr>
                    </a:p>
                    <a:p>
                      <a:pPr algn="l"/>
                      <a:r>
                        <a:rPr kumimoji="1" lang="ja-JP" altLang="en-US" sz="1200" u="none" dirty="0" smtClean="0">
                          <a:solidFill>
                            <a:schemeClr val="tx1"/>
                          </a:solidFill>
                        </a:rPr>
                        <a:t>延べ</a:t>
                      </a:r>
                      <a:r>
                        <a:rPr kumimoji="1" lang="en-US" altLang="ja-JP" sz="1200" u="none" dirty="0" smtClean="0">
                          <a:solidFill>
                            <a:schemeClr val="tx1"/>
                          </a:solidFill>
                        </a:rPr>
                        <a:t>17,482</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2014.3</a:t>
                      </a:r>
                      <a:r>
                        <a:rPr kumimoji="1" lang="ja-JP" altLang="en-US" sz="1200" u="none" dirty="0" smtClean="0">
                          <a:solidFill>
                            <a:schemeClr val="tx1"/>
                          </a:solidFill>
                        </a:rPr>
                        <a:t>～</a:t>
                      </a:r>
                      <a:r>
                        <a:rPr kumimoji="1" lang="en-US" altLang="ja-JP" sz="1200" u="none" dirty="0" smtClean="0">
                          <a:solidFill>
                            <a:schemeClr val="tx1"/>
                          </a:solidFill>
                        </a:rPr>
                        <a:t>2015.2</a:t>
                      </a:r>
                      <a:r>
                        <a:rPr kumimoji="1" lang="ja-JP" altLang="en-US" sz="1200" u="none" dirty="0" smtClean="0">
                          <a:solidFill>
                            <a:schemeClr val="tx1"/>
                          </a:solidFill>
                        </a:rPr>
                        <a:t>　実績</a:t>
                      </a:r>
                      <a:endParaRPr kumimoji="1" lang="en-US" altLang="ja-JP" sz="1200" u="none" dirty="0" smtClean="0">
                        <a:solidFill>
                          <a:schemeClr val="tx1"/>
                        </a:solidFill>
                      </a:endParaRPr>
                    </a:p>
                    <a:p>
                      <a:pPr algn="l"/>
                      <a:r>
                        <a:rPr kumimoji="1" lang="ja-JP" altLang="en-US" sz="1200" u="none" dirty="0" smtClean="0">
                          <a:solidFill>
                            <a:schemeClr val="tx1"/>
                          </a:solidFill>
                        </a:rPr>
                        <a:t>支援人数　</a:t>
                      </a:r>
                      <a:r>
                        <a:rPr kumimoji="1" lang="en-US" altLang="ja-JP" sz="1200" u="none" dirty="0" smtClean="0">
                          <a:solidFill>
                            <a:schemeClr val="tx1"/>
                          </a:solidFill>
                        </a:rPr>
                        <a:t>98</a:t>
                      </a:r>
                      <a:r>
                        <a:rPr kumimoji="1" lang="ja-JP" altLang="en-US" sz="1200" u="none" dirty="0" smtClean="0">
                          <a:solidFill>
                            <a:schemeClr val="tx1"/>
                          </a:solidFill>
                        </a:rPr>
                        <a:t>人</a:t>
                      </a:r>
                      <a:endParaRPr kumimoji="1" lang="en-US" altLang="ja-JP" sz="1200" u="none" dirty="0" smtClean="0">
                        <a:solidFill>
                          <a:schemeClr val="tx1"/>
                        </a:solidFill>
                      </a:endParaRPr>
                    </a:p>
                    <a:p>
                      <a:pPr algn="l"/>
                      <a:r>
                        <a:rPr kumimoji="1" lang="ja-JP" altLang="en-US" sz="1200" u="none" dirty="0" smtClean="0">
                          <a:solidFill>
                            <a:schemeClr val="tx1"/>
                          </a:solidFill>
                        </a:rPr>
                        <a:t>就職決定者数　</a:t>
                      </a:r>
                      <a:r>
                        <a:rPr kumimoji="1" lang="en-US" altLang="ja-JP" sz="1200" u="none" dirty="0" smtClean="0">
                          <a:solidFill>
                            <a:schemeClr val="tx1"/>
                          </a:solidFill>
                        </a:rPr>
                        <a:t>41</a:t>
                      </a:r>
                      <a:r>
                        <a:rPr kumimoji="1" lang="ja-JP" altLang="en-US" sz="1200" u="none" dirty="0" smtClean="0">
                          <a:solidFill>
                            <a:schemeClr val="tx1"/>
                          </a:solidFill>
                        </a:rPr>
                        <a:t>人</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　</a:t>
                      </a:r>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solidFill>
                  <a:prstClr val="black"/>
                </a:solidFill>
              </a:rPr>
              <a:t>Ｂ（６７）</a:t>
            </a:r>
            <a:endParaRPr lang="en-US" altLang="ja-JP" sz="1400" u="sng" dirty="0" smtClean="0">
              <a:solidFill>
                <a:prstClr val="black"/>
              </a:solidFill>
            </a:endParaRPr>
          </a:p>
        </p:txBody>
      </p:sp>
      <p:sp>
        <p:nvSpPr>
          <p:cNvPr id="11" name="テキスト ボックス 10"/>
          <p:cNvSpPr txBox="1"/>
          <p:nvPr/>
        </p:nvSpPr>
        <p:spPr>
          <a:xfrm>
            <a:off x="-4422" y="-27386"/>
            <a:ext cx="8032806" cy="338554"/>
          </a:xfrm>
          <a:prstGeom prst="rect">
            <a:avLst/>
          </a:prstGeom>
          <a:noFill/>
        </p:spPr>
        <p:txBody>
          <a:bodyPr wrap="square" rtlCol="0">
            <a:spAutoFit/>
          </a:bodyPr>
          <a:lstStyle/>
          <a:p>
            <a:r>
              <a:rPr lang="ja-JP" altLang="en-US" sz="1600" u="sng" dirty="0" smtClean="0"/>
              <a:t>青少年</a:t>
            </a:r>
            <a:r>
              <a:rPr lang="ja-JP" altLang="en-US" sz="1600" u="sng" dirty="0"/>
              <a:t>の社会参加・社会的自立に向けた支援の仕組みの整備</a:t>
            </a:r>
            <a:r>
              <a:rPr lang="ja-JP" altLang="en-US" sz="1600" u="sng" dirty="0" smtClean="0"/>
              <a:t>（</a:t>
            </a:r>
            <a:r>
              <a:rPr lang="ja-JP" altLang="en-US" sz="1600" u="sng" dirty="0"/>
              <a:t>２</a:t>
            </a:r>
            <a:r>
              <a:rPr lang="ja-JP" altLang="en-US" sz="1600" u="sng" dirty="0" smtClean="0"/>
              <a:t>）</a:t>
            </a:r>
            <a:endParaRPr lang="en-US" altLang="ja-JP" sz="1600" u="sng" dirty="0" smtClean="0"/>
          </a:p>
        </p:txBody>
      </p:sp>
      <p:sp>
        <p:nvSpPr>
          <p:cNvPr id="3" name="スライド番号プレースホルダー 2"/>
          <p:cNvSpPr>
            <a:spLocks noGrp="1"/>
          </p:cNvSpPr>
          <p:nvPr>
            <p:ph type="sldNum" sz="quarter" idx="12"/>
          </p:nvPr>
        </p:nvSpPr>
        <p:spPr>
          <a:xfrm>
            <a:off x="6804248" y="6492875"/>
            <a:ext cx="2133600" cy="365125"/>
          </a:xfrm>
        </p:spPr>
        <p:txBody>
          <a:bodyPr/>
          <a:lstStyle/>
          <a:p>
            <a:fld id="{63BC356D-1576-478B-8647-1361C6E9DFF7}" type="slidenum">
              <a:rPr kumimoji="1" lang="ja-JP" altLang="en-US" smtClean="0"/>
              <a:t>186</a:t>
            </a:fld>
            <a:endParaRPr kumimoji="1" lang="ja-JP" altLang="en-US" dirty="0"/>
          </a:p>
        </p:txBody>
      </p:sp>
    </p:spTree>
    <p:extLst>
      <p:ext uri="{BB962C8B-B14F-4D97-AF65-F5344CB8AC3E}">
        <p14:creationId xmlns:p14="http://schemas.microsoft.com/office/powerpoint/2010/main" val="324023083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6124754"/>
          </a:xfrm>
          <a:prstGeom prst="rect">
            <a:avLst/>
          </a:prstGeom>
          <a:noFill/>
        </p:spPr>
        <p:txBody>
          <a:bodyPr wrap="square" rtlCol="0">
            <a:spAutoFit/>
          </a:bodyPr>
          <a:lstStyle/>
          <a:p>
            <a:r>
              <a:rPr lang="ja-JP" altLang="en-US" sz="1400" dirty="0" smtClean="0"/>
              <a:t>①分野：教育・学校・青少年</a:t>
            </a:r>
            <a:endParaRPr lang="en-US" altLang="ja-JP" sz="1400" dirty="0" smtClean="0"/>
          </a:p>
          <a:p>
            <a:endParaRPr lang="en-US" altLang="ja-JP" sz="1400" dirty="0"/>
          </a:p>
          <a:p>
            <a:r>
              <a:rPr lang="ja-JP" altLang="en-US" sz="1400" dirty="0" smtClean="0"/>
              <a:t>②タイプ</a:t>
            </a:r>
            <a:endParaRPr lang="en-US" altLang="ja-JP" sz="1400" dirty="0" smtClean="0"/>
          </a:p>
          <a:p>
            <a:r>
              <a:rPr lang="ja-JP" altLang="en-US" sz="1400" dirty="0"/>
              <a:t>　</a:t>
            </a:r>
            <a:r>
              <a:rPr lang="ja-JP" altLang="en-US" sz="1400" dirty="0" smtClean="0"/>
              <a:t>　☑　政策の刷新</a:t>
            </a:r>
            <a:endParaRPr lang="en-US" altLang="ja-JP" sz="1400" dirty="0" smtClean="0"/>
          </a:p>
          <a:p>
            <a:r>
              <a:rPr lang="ja-JP" altLang="en-US" sz="1400" dirty="0"/>
              <a:t>　</a:t>
            </a:r>
            <a:r>
              <a:rPr lang="ja-JP" altLang="en-US" sz="1400" dirty="0" smtClean="0"/>
              <a:t>　□　執行の刷新</a:t>
            </a:r>
            <a:endParaRPr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a:t>
            </a:r>
            <a:r>
              <a:rPr lang="ja-JP" altLang="en-US" sz="1400" dirty="0"/>
              <a:t> </a:t>
            </a:r>
            <a:r>
              <a:rPr lang="ja-JP" altLang="en-US" sz="1400" dirty="0" smtClean="0"/>
              <a:t>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lang="en-US" altLang="ja-JP" sz="1400" dirty="0"/>
          </a:p>
          <a:p>
            <a:r>
              <a:rPr lang="ja-JP" altLang="en-US" sz="1400" dirty="0" smtClean="0"/>
              <a:t>④担当部局</a:t>
            </a:r>
            <a:endParaRPr lang="en-US" altLang="ja-JP" sz="1400" dirty="0" smtClean="0"/>
          </a:p>
          <a:p>
            <a:r>
              <a:rPr lang="ja-JP" altLang="en-US" sz="1400" dirty="0" smtClean="0"/>
              <a:t>　　府　　</a:t>
            </a:r>
            <a:r>
              <a:rPr lang="ja-JP" altLang="en-US" sz="1400" dirty="0"/>
              <a:t>青少年・地域安全室</a:t>
            </a:r>
            <a:endParaRPr lang="en-US" altLang="ja-JP" sz="1400" dirty="0" smtClean="0"/>
          </a:p>
          <a:p>
            <a:r>
              <a:rPr lang="ja-JP" altLang="en-US" sz="1400" dirty="0"/>
              <a:t>　</a:t>
            </a:r>
            <a:r>
              <a:rPr lang="ja-JP" altLang="en-US" sz="1400" dirty="0" smtClean="0"/>
              <a:t>　</a:t>
            </a:r>
            <a:endParaRPr lang="en-US" altLang="ja-JP" sz="1400" dirty="0" smtClean="0"/>
          </a:p>
          <a:p>
            <a:endParaRPr lang="en-US" altLang="ja-JP" sz="1400" dirty="0"/>
          </a:p>
          <a:p>
            <a:r>
              <a:rPr lang="ja-JP" altLang="en-US" sz="1400" dirty="0" smtClean="0"/>
              <a:t>⑤時期</a:t>
            </a:r>
            <a:endParaRPr lang="en-US" altLang="ja-JP" sz="1400" dirty="0" smtClean="0"/>
          </a:p>
          <a:p>
            <a:r>
              <a:rPr lang="ja-JP" altLang="en-US" sz="1400" dirty="0"/>
              <a:t>　</a:t>
            </a:r>
            <a:r>
              <a:rPr lang="en-US" altLang="ja-JP" sz="1400" dirty="0"/>
              <a:t>2010</a:t>
            </a:r>
            <a:r>
              <a:rPr lang="ja-JP" altLang="en-US" sz="1400" dirty="0" smtClean="0"/>
              <a:t>年</a:t>
            </a:r>
            <a:r>
              <a:rPr lang="en-US" altLang="ja-JP" sz="1400" dirty="0" smtClean="0"/>
              <a:t>3</a:t>
            </a:r>
            <a:r>
              <a:rPr lang="ja-JP" altLang="en-US" sz="1400" dirty="0" smtClean="0"/>
              <a:t>月</a:t>
            </a:r>
            <a:endParaRPr lang="ja-JP" altLang="en-US" sz="1400" dirty="0"/>
          </a:p>
          <a:p>
            <a:r>
              <a:rPr lang="ja-JP" altLang="en-US" sz="1400" dirty="0"/>
              <a:t>　　こども・未来</a:t>
            </a:r>
            <a:r>
              <a:rPr lang="ja-JP" altLang="en-US" sz="1400" dirty="0" smtClean="0"/>
              <a:t>プラン後期計</a:t>
            </a:r>
            <a:endParaRPr lang="en-US" altLang="ja-JP" sz="1400" dirty="0" smtClean="0"/>
          </a:p>
          <a:p>
            <a:r>
              <a:rPr lang="ja-JP" altLang="en-US" sz="1400" dirty="0" smtClean="0"/>
              <a:t>　　画策定</a:t>
            </a:r>
            <a:endParaRPr lang="en-US" altLang="ja-JP" sz="1400" dirty="0" smtClean="0"/>
          </a:p>
          <a:p>
            <a:r>
              <a:rPr lang="ja-JP" altLang="en-US" sz="1400" dirty="0"/>
              <a:t>　</a:t>
            </a:r>
            <a:r>
              <a:rPr lang="en-US" altLang="ja-JP" sz="1400" dirty="0" smtClean="0"/>
              <a:t>2010</a:t>
            </a:r>
            <a:r>
              <a:rPr lang="ja-JP" altLang="en-US" sz="1400" dirty="0" smtClean="0"/>
              <a:t>年</a:t>
            </a:r>
            <a:r>
              <a:rPr lang="en-US" altLang="ja-JP" sz="1400" dirty="0" smtClean="0"/>
              <a:t>4</a:t>
            </a:r>
            <a:r>
              <a:rPr lang="ja-JP" altLang="en-US" sz="1400" dirty="0" smtClean="0"/>
              <a:t>月</a:t>
            </a:r>
            <a:endParaRPr lang="en-US" altLang="ja-JP" sz="1400" dirty="0" smtClean="0"/>
          </a:p>
          <a:p>
            <a:r>
              <a:rPr lang="ja-JP" altLang="en-US" sz="1400" dirty="0"/>
              <a:t>　</a:t>
            </a:r>
            <a:r>
              <a:rPr lang="ja-JP" altLang="en-US" sz="1400" dirty="0" smtClean="0"/>
              <a:t>　子ども・若者育成支援推</a:t>
            </a:r>
            <a:endParaRPr lang="en-US" altLang="ja-JP" sz="1400" dirty="0" smtClean="0"/>
          </a:p>
          <a:p>
            <a:r>
              <a:rPr lang="ja-JP" altLang="en-US" sz="1400" dirty="0"/>
              <a:t>　</a:t>
            </a:r>
            <a:r>
              <a:rPr lang="ja-JP" altLang="en-US" sz="1400" dirty="0" smtClean="0"/>
              <a:t>　進法施行</a:t>
            </a:r>
            <a:endParaRPr lang="en-US" altLang="ja-JP" sz="1400" dirty="0" smtClean="0"/>
          </a:p>
          <a:p>
            <a:r>
              <a:rPr lang="ja-JP" altLang="en-US" sz="1400" dirty="0"/>
              <a:t>　</a:t>
            </a:r>
            <a:r>
              <a:rPr lang="en-US" altLang="ja-JP" sz="1400" dirty="0" smtClean="0"/>
              <a:t>2010</a:t>
            </a:r>
            <a:r>
              <a:rPr lang="ja-JP" altLang="en-US" sz="1400" dirty="0" smtClean="0"/>
              <a:t>年</a:t>
            </a:r>
            <a:r>
              <a:rPr lang="en-US" altLang="ja-JP" sz="1400" dirty="0" smtClean="0"/>
              <a:t>7</a:t>
            </a:r>
            <a:r>
              <a:rPr lang="ja-JP" altLang="en-US" sz="1400" dirty="0" smtClean="0"/>
              <a:t>月</a:t>
            </a:r>
            <a:endParaRPr lang="en-US" altLang="ja-JP" sz="1400" dirty="0" smtClean="0"/>
          </a:p>
          <a:p>
            <a:r>
              <a:rPr lang="ja-JP" altLang="en-US" sz="1400" dirty="0"/>
              <a:t>　</a:t>
            </a:r>
            <a:r>
              <a:rPr lang="ja-JP" altLang="en-US" sz="1400" dirty="0" smtClean="0"/>
              <a:t>　子ども・若者ビジョン策定</a:t>
            </a:r>
            <a:endParaRPr lang="en-US" altLang="ja-JP" sz="1400" dirty="0" smtClean="0"/>
          </a:p>
          <a:p>
            <a:r>
              <a:rPr lang="ja-JP" altLang="en-US" sz="1400" dirty="0"/>
              <a:t>　</a:t>
            </a:r>
            <a:r>
              <a:rPr lang="en-US" altLang="ja-JP" sz="1400" dirty="0" smtClean="0"/>
              <a:t>2015</a:t>
            </a:r>
            <a:r>
              <a:rPr lang="ja-JP" altLang="en-US" sz="1400" dirty="0" smtClean="0"/>
              <a:t>年</a:t>
            </a:r>
            <a:r>
              <a:rPr lang="en-US" altLang="ja-JP" sz="1400" dirty="0" smtClean="0"/>
              <a:t>3</a:t>
            </a:r>
            <a:r>
              <a:rPr lang="ja-JP" altLang="en-US" sz="1400" dirty="0" smtClean="0"/>
              <a:t>月</a:t>
            </a:r>
            <a:endParaRPr lang="en-US" altLang="ja-JP" sz="1400" dirty="0" smtClean="0"/>
          </a:p>
          <a:p>
            <a:r>
              <a:rPr lang="ja-JP" altLang="en-US" sz="1400" dirty="0"/>
              <a:t>　</a:t>
            </a:r>
            <a:r>
              <a:rPr lang="ja-JP" altLang="en-US" sz="1400" dirty="0" smtClean="0"/>
              <a:t>　大阪府子ども総合計画策　　</a:t>
            </a:r>
            <a:endParaRPr lang="en-US" altLang="ja-JP" sz="1400" dirty="0" smtClean="0"/>
          </a:p>
          <a:p>
            <a:r>
              <a:rPr lang="ja-JP" altLang="en-US" sz="1400" dirty="0"/>
              <a:t>　</a:t>
            </a:r>
            <a:r>
              <a:rPr lang="ja-JP" altLang="en-US" sz="1400" dirty="0" smtClean="0"/>
              <a:t>　定</a:t>
            </a:r>
            <a:endParaRPr lang="ja-JP" altLang="en-US" sz="1400" dirty="0"/>
          </a:p>
        </p:txBody>
      </p:sp>
      <p:graphicFrame>
        <p:nvGraphicFramePr>
          <p:cNvPr id="6" name="表 5"/>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endParaRPr kumimoji="1" lang="en-US" altLang="ja-JP"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en-US" altLang="ja-JP" sz="1200" dirty="0" smtClean="0"/>
                    </a:p>
                    <a:p>
                      <a:pPr algn="l"/>
                      <a:endParaRPr kumimoji="1" lang="en-US" altLang="ja-JP"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・大阪府子ども・若者支援地域協議会設置（</a:t>
                      </a:r>
                      <a:r>
                        <a:rPr kumimoji="1" lang="en-US" altLang="ja-JP" sz="1200" u="none" dirty="0" smtClean="0">
                          <a:solidFill>
                            <a:schemeClr val="tx1"/>
                          </a:solidFill>
                        </a:rPr>
                        <a:t>2015</a:t>
                      </a:r>
                      <a:r>
                        <a:rPr kumimoji="1" lang="ja-JP" altLang="en-US" sz="1200" u="none" dirty="0" smtClean="0">
                          <a:solidFill>
                            <a:schemeClr val="tx1"/>
                          </a:solidFill>
                        </a:rPr>
                        <a:t>～）</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・大阪府子ども・若者民間支援団体連絡会設置（</a:t>
                      </a:r>
                      <a:r>
                        <a:rPr kumimoji="1" lang="en-US" altLang="ja-JP" sz="1200" u="none" dirty="0" smtClean="0">
                          <a:solidFill>
                            <a:schemeClr val="tx1"/>
                          </a:solidFill>
                        </a:rPr>
                        <a:t>2017</a:t>
                      </a:r>
                      <a:r>
                        <a:rPr kumimoji="1" lang="ja-JP" altLang="en-US" sz="1200" u="none" dirty="0" smtClean="0">
                          <a:solidFill>
                            <a:schemeClr val="tx1"/>
                          </a:solidFill>
                        </a:rPr>
                        <a:t>～）</a:t>
                      </a:r>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29</a:t>
                      </a:r>
                      <a:r>
                        <a:rPr kumimoji="1" lang="ja-JP" altLang="en-US" sz="1200" u="none" dirty="0" smtClean="0">
                          <a:solidFill>
                            <a:schemeClr val="tx1"/>
                          </a:solidFill>
                        </a:rPr>
                        <a:t>団体が参画）</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ja-JP" altLang="en-US" sz="1200" u="none" dirty="0" smtClean="0">
                        <a:solidFill>
                          <a:schemeClr val="tx1"/>
                        </a:solidFill>
                      </a:endParaRPr>
                    </a:p>
                    <a:p>
                      <a:pPr algn="l"/>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a:t>
                      </a:r>
                      <a:r>
                        <a:rPr kumimoji="1" lang="en-US" altLang="ja-JP" sz="1200" u="none" dirty="0" smtClean="0">
                          <a:solidFill>
                            <a:schemeClr val="tx1"/>
                          </a:solidFill>
                        </a:rPr>
                        <a:t>2015</a:t>
                      </a:r>
                      <a:r>
                        <a:rPr kumimoji="1" lang="ja-JP" altLang="en-US" sz="1200" u="none" dirty="0" smtClean="0">
                          <a:solidFill>
                            <a:schemeClr val="tx1"/>
                          </a:solidFill>
                        </a:rPr>
                        <a:t>年～</a:t>
                      </a:r>
                      <a:r>
                        <a:rPr kumimoji="1" lang="en-US" altLang="ja-JP" sz="1200" u="none" dirty="0" smtClean="0">
                          <a:solidFill>
                            <a:schemeClr val="tx1"/>
                          </a:solidFill>
                        </a:rPr>
                        <a:t>2017</a:t>
                      </a:r>
                      <a:r>
                        <a:rPr kumimoji="1" lang="ja-JP" altLang="en-US" sz="1200" u="none" dirty="0" smtClean="0">
                          <a:solidFill>
                            <a:schemeClr val="tx1"/>
                          </a:solidFill>
                        </a:rPr>
                        <a:t>年</a:t>
                      </a:r>
                      <a:endParaRPr kumimoji="1" lang="en-US" altLang="ja-JP" sz="1200" u="none" dirty="0" smtClean="0">
                        <a:solidFill>
                          <a:schemeClr val="tx1"/>
                        </a:solidFill>
                      </a:endParaRPr>
                    </a:p>
                    <a:p>
                      <a:pPr algn="l"/>
                      <a:r>
                        <a:rPr kumimoji="1" lang="ja-JP" altLang="en-US" sz="1200" u="none" dirty="0" smtClean="0">
                          <a:solidFill>
                            <a:schemeClr val="tx1"/>
                          </a:solidFill>
                        </a:rPr>
                        <a:t>　年</a:t>
                      </a:r>
                      <a:r>
                        <a:rPr kumimoji="1" lang="en-US" altLang="ja-JP" sz="1200" u="none" dirty="0" smtClean="0">
                          <a:solidFill>
                            <a:schemeClr val="tx1"/>
                          </a:solidFill>
                        </a:rPr>
                        <a:t>1</a:t>
                      </a:r>
                      <a:r>
                        <a:rPr kumimoji="1" lang="ja-JP" altLang="en-US" sz="1200" u="none" dirty="0" smtClean="0">
                          <a:solidFill>
                            <a:schemeClr val="tx1"/>
                          </a:solidFill>
                        </a:rPr>
                        <a:t>回開催</a:t>
                      </a:r>
                      <a:endParaRPr kumimoji="1" lang="en-US" altLang="ja-JP" sz="1200" u="none" dirty="0" smtClean="0">
                        <a:solidFill>
                          <a:schemeClr val="tx1"/>
                        </a:solidFill>
                      </a:endParaRPr>
                    </a:p>
                    <a:p>
                      <a:pPr algn="l"/>
                      <a:endParaRPr kumimoji="1" lang="ja-JP" altLang="en-US"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a:t>
                      </a:r>
                      <a:r>
                        <a:rPr kumimoji="1" lang="en-US" altLang="ja-JP" sz="1200" u="none" dirty="0" smtClean="0">
                          <a:solidFill>
                            <a:schemeClr val="tx1"/>
                          </a:solidFill>
                        </a:rPr>
                        <a:t>2017</a:t>
                      </a:r>
                      <a:r>
                        <a:rPr kumimoji="1" lang="ja-JP" altLang="en-US" sz="1200" u="none" dirty="0" smtClean="0">
                          <a:solidFill>
                            <a:schemeClr val="tx1"/>
                          </a:solidFill>
                        </a:rPr>
                        <a:t>年に</a:t>
                      </a:r>
                      <a:r>
                        <a:rPr kumimoji="1" lang="en-US" altLang="ja-JP" sz="1200" u="none" dirty="0" smtClean="0">
                          <a:solidFill>
                            <a:schemeClr val="tx1"/>
                          </a:solidFill>
                        </a:rPr>
                        <a:t>1</a:t>
                      </a:r>
                      <a:r>
                        <a:rPr kumimoji="1" lang="ja-JP" altLang="en-US" sz="1200" u="none" dirty="0" smtClean="0">
                          <a:solidFill>
                            <a:schemeClr val="tx1"/>
                          </a:solidFill>
                        </a:rPr>
                        <a:t>回開催</a:t>
                      </a:r>
                      <a:endParaRPr kumimoji="1" lang="en-US" altLang="ja-JP" sz="1200" u="none" dirty="0" smtClean="0">
                        <a:solidFill>
                          <a:schemeClr val="tx1"/>
                        </a:solidFill>
                      </a:endParaRPr>
                    </a:p>
                    <a:p>
                      <a:pPr algn="l"/>
                      <a:r>
                        <a:rPr kumimoji="1" lang="ja-JP" altLang="en-US" sz="1200" u="none" dirty="0" smtClean="0">
                          <a:solidFill>
                            <a:schemeClr val="tx1"/>
                          </a:solidFill>
                        </a:rPr>
                        <a:t>・その他、民間支援団体と連携した会議等を開催</a:t>
                      </a:r>
                      <a:endParaRPr kumimoji="1" lang="en-US" altLang="ja-JP" sz="1200" u="none" dirty="0" smtClean="0">
                        <a:solidFill>
                          <a:schemeClr val="tx1"/>
                        </a:solidFill>
                      </a:endParaRPr>
                    </a:p>
                    <a:p>
                      <a:pPr algn="l"/>
                      <a:r>
                        <a:rPr kumimoji="1" lang="ja-JP" altLang="en-US" sz="1200" u="none" dirty="0" smtClean="0">
                          <a:solidFill>
                            <a:schemeClr val="tx1"/>
                          </a:solidFill>
                        </a:rPr>
                        <a:t>■自治体と民間支援団体の情報交換会</a:t>
                      </a:r>
                      <a:endParaRPr kumimoji="1" lang="en-US" altLang="ja-JP" sz="1200" u="none" dirty="0" smtClean="0">
                        <a:solidFill>
                          <a:schemeClr val="tx1"/>
                        </a:solidFill>
                      </a:endParaRPr>
                    </a:p>
                    <a:p>
                      <a:pPr algn="l"/>
                      <a:r>
                        <a:rPr kumimoji="1" lang="ja-JP" altLang="en-US" sz="1200" u="none" dirty="0" smtClean="0">
                          <a:solidFill>
                            <a:schemeClr val="tx1"/>
                          </a:solidFill>
                        </a:rPr>
                        <a:t>■全国子ども・若者支援フォーラム</a:t>
                      </a:r>
                      <a:r>
                        <a:rPr kumimoji="1" lang="en-US" altLang="ja-JP" sz="1200" u="none" dirty="0" smtClean="0">
                          <a:solidFill>
                            <a:schemeClr val="tx1"/>
                          </a:solidFill>
                        </a:rPr>
                        <a:t>in Osaka</a:t>
                      </a:r>
                      <a:r>
                        <a:rPr kumimoji="1" lang="ja-JP" altLang="en-US" sz="1200" u="none" dirty="0" smtClean="0">
                          <a:solidFill>
                            <a:schemeClr val="tx1"/>
                          </a:solidFill>
                        </a:rPr>
                        <a:t>　</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　</a:t>
                      </a:r>
                      <a:endParaRPr kumimoji="1" lang="en-US" altLang="ja-JP" sz="1200" u="none" dirty="0" smtClean="0">
                        <a:solidFill>
                          <a:schemeClr val="tx1"/>
                        </a:solidFill>
                      </a:endParaRPr>
                    </a:p>
                    <a:p>
                      <a:pPr algn="l"/>
                      <a:r>
                        <a:rPr kumimoji="1" lang="ja-JP" altLang="en-US" sz="1200" u="none" dirty="0" smtClean="0">
                          <a:solidFill>
                            <a:schemeClr val="tx1"/>
                          </a:solidFill>
                        </a:rPr>
                        <a:t>　</a:t>
                      </a:r>
                      <a:endParaRPr kumimoji="1" lang="en-US" altLang="ja-JP" sz="1200" u="none" dirty="0" smtClean="0">
                        <a:solidFill>
                          <a:schemeClr val="tx1"/>
                        </a:solidFill>
                      </a:endParaRPr>
                    </a:p>
                    <a:p>
                      <a:pPr algn="l"/>
                      <a:r>
                        <a:rPr kumimoji="1" lang="ja-JP" altLang="en-US" sz="1200" u="none" dirty="0" smtClean="0">
                          <a:solidFill>
                            <a:schemeClr val="tx1"/>
                          </a:solidFill>
                        </a:rPr>
                        <a:t>　</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　</a:t>
                      </a:r>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solidFill>
                  <a:prstClr val="black"/>
                </a:solidFill>
              </a:rPr>
              <a:t>Ｂ（６７）</a:t>
            </a:r>
            <a:endParaRPr lang="en-US" altLang="ja-JP" sz="1400" u="sng" dirty="0" smtClean="0">
              <a:solidFill>
                <a:prstClr val="black"/>
              </a:solidFill>
            </a:endParaRPr>
          </a:p>
        </p:txBody>
      </p:sp>
      <p:sp>
        <p:nvSpPr>
          <p:cNvPr id="11" name="テキスト ボックス 10"/>
          <p:cNvSpPr txBox="1"/>
          <p:nvPr/>
        </p:nvSpPr>
        <p:spPr>
          <a:xfrm>
            <a:off x="-4422" y="-26102"/>
            <a:ext cx="8032806" cy="338554"/>
          </a:xfrm>
          <a:prstGeom prst="rect">
            <a:avLst/>
          </a:prstGeom>
          <a:noFill/>
        </p:spPr>
        <p:txBody>
          <a:bodyPr wrap="square" rtlCol="0">
            <a:spAutoFit/>
          </a:bodyPr>
          <a:lstStyle/>
          <a:p>
            <a:r>
              <a:rPr lang="ja-JP" altLang="en-US" sz="1600" u="sng" dirty="0" smtClean="0"/>
              <a:t>青少年</a:t>
            </a:r>
            <a:r>
              <a:rPr lang="ja-JP" altLang="en-US" sz="1600" u="sng" dirty="0"/>
              <a:t>の社会参加・社会的自立に向けた支援の仕組みの整備</a:t>
            </a:r>
            <a:r>
              <a:rPr lang="ja-JP" altLang="en-US" sz="1600" u="sng" dirty="0" smtClean="0"/>
              <a:t>（３）</a:t>
            </a:r>
            <a:endParaRPr lang="en-US" altLang="ja-JP" sz="1600" u="sng" dirty="0" smtClean="0"/>
          </a:p>
        </p:txBody>
      </p:sp>
      <p:sp>
        <p:nvSpPr>
          <p:cNvPr id="3" name="スライド番号プレースホルダー 2"/>
          <p:cNvSpPr>
            <a:spLocks noGrp="1"/>
          </p:cNvSpPr>
          <p:nvPr>
            <p:ph type="sldNum" sz="quarter" idx="12"/>
          </p:nvPr>
        </p:nvSpPr>
        <p:spPr>
          <a:xfrm>
            <a:off x="6876256" y="6453336"/>
            <a:ext cx="2133600" cy="365125"/>
          </a:xfrm>
        </p:spPr>
        <p:txBody>
          <a:bodyPr/>
          <a:lstStyle/>
          <a:p>
            <a:fld id="{63BC356D-1576-478B-8647-1361C6E9DFF7}" type="slidenum">
              <a:rPr kumimoji="1" lang="ja-JP" altLang="en-US" smtClean="0"/>
              <a:t>187</a:t>
            </a:fld>
            <a:endParaRPr kumimoji="1" lang="ja-JP" altLang="en-US"/>
          </a:p>
        </p:txBody>
      </p:sp>
    </p:spTree>
    <p:extLst>
      <p:ext uri="{BB962C8B-B14F-4D97-AF65-F5344CB8AC3E}">
        <p14:creationId xmlns:p14="http://schemas.microsoft.com/office/powerpoint/2010/main" val="110325828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kumimoji="1" lang="ja-JP" altLang="en-US" sz="1600" u="sng" dirty="0" smtClean="0"/>
              <a:t>あい</a:t>
            </a:r>
            <a:r>
              <a:rPr kumimoji="1" lang="ja-JP" altLang="en-US" sz="1600" u="sng" dirty="0" err="1" smtClean="0"/>
              <a:t>りん</a:t>
            </a:r>
            <a:r>
              <a:rPr kumimoji="1" lang="ja-JP" altLang="en-US" sz="1600" u="sng" dirty="0" smtClean="0"/>
              <a:t>地域の環境整備における警察・区役所との連携・協力</a:t>
            </a:r>
            <a:endParaRPr kumimoji="1" lang="en-US" altLang="ja-JP" sz="1600" u="sng" dirty="0" smtClean="0"/>
          </a:p>
        </p:txBody>
      </p:sp>
      <p:sp>
        <p:nvSpPr>
          <p:cNvPr id="5" name="テキスト ボックス 4"/>
          <p:cNvSpPr txBox="1"/>
          <p:nvPr/>
        </p:nvSpPr>
        <p:spPr>
          <a:xfrm>
            <a:off x="0" y="476672"/>
            <a:ext cx="2411760" cy="5262979"/>
          </a:xfrm>
          <a:prstGeom prst="rect">
            <a:avLst/>
          </a:prstGeom>
          <a:noFill/>
        </p:spPr>
        <p:txBody>
          <a:bodyPr wrap="square" rtlCol="0">
            <a:spAutoFit/>
          </a:bodyPr>
          <a:lstStyle/>
          <a:p>
            <a:r>
              <a:rPr kumimoji="1" lang="ja-JP" altLang="en-US" sz="1400" dirty="0" smtClean="0"/>
              <a:t>①分野：</a:t>
            </a:r>
            <a:r>
              <a:rPr kumimoji="1" lang="ja-JP" altLang="en-US" sz="1400" spc="-150" dirty="0" smtClean="0"/>
              <a:t>防災・安全・危機管理</a:t>
            </a:r>
            <a:endParaRPr kumimoji="1" lang="en-US" altLang="ja-JP" sz="1400" spc="-15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smtClean="0"/>
              <a:t>政策企画</a:t>
            </a:r>
            <a:r>
              <a:rPr kumimoji="1" lang="ja-JP" altLang="en-US" sz="1400" dirty="0" smtClean="0"/>
              <a:t>部</a:t>
            </a:r>
            <a:endParaRPr kumimoji="1" lang="en-US" altLang="ja-JP" sz="1400" dirty="0" smtClean="0"/>
          </a:p>
          <a:p>
            <a:r>
              <a:rPr lang="ja-JP" altLang="en-US" sz="1400" dirty="0"/>
              <a:t>　</a:t>
            </a:r>
            <a:r>
              <a:rPr lang="ja-JP" altLang="en-US" sz="1400" dirty="0" smtClean="0"/>
              <a:t>　　　　  健康医療</a:t>
            </a:r>
            <a:r>
              <a:rPr lang="ja-JP" altLang="en-US" sz="1400" dirty="0"/>
              <a:t>部</a:t>
            </a:r>
            <a:endParaRPr kumimoji="1" lang="en-US" altLang="ja-JP" sz="1400" dirty="0" smtClean="0"/>
          </a:p>
          <a:p>
            <a:r>
              <a:rPr lang="ja-JP" altLang="en-US" sz="1400" dirty="0"/>
              <a:t>　</a:t>
            </a:r>
            <a:r>
              <a:rPr lang="ja-JP" altLang="en-US" sz="1400" dirty="0" smtClean="0"/>
              <a:t>　市　　政策企画室</a:t>
            </a:r>
            <a:endParaRPr lang="en-US" altLang="ja-JP" sz="1400" dirty="0" smtClean="0"/>
          </a:p>
          <a:p>
            <a:r>
              <a:rPr kumimoji="1" lang="ja-JP" altLang="en-US" sz="1400" dirty="0"/>
              <a:t>　</a:t>
            </a:r>
            <a:r>
              <a:rPr kumimoji="1" lang="ja-JP" altLang="en-US" sz="1400" dirty="0" smtClean="0"/>
              <a:t>　　　　  </a:t>
            </a:r>
            <a:r>
              <a:rPr lang="ja-JP" altLang="en-US" sz="1400" dirty="0" smtClean="0"/>
              <a:t>西成</a:t>
            </a:r>
            <a:r>
              <a:rPr lang="ja-JP" altLang="en-US" sz="1400" dirty="0"/>
              <a:t>区</a:t>
            </a:r>
            <a:r>
              <a:rPr lang="ja-JP" altLang="en-US" sz="1400" dirty="0" smtClean="0"/>
              <a:t>役所</a:t>
            </a:r>
            <a:endParaRPr lang="en-US" altLang="ja-JP" sz="1400" dirty="0" smtClean="0"/>
          </a:p>
          <a:p>
            <a:r>
              <a:rPr kumimoji="1" lang="ja-JP" altLang="en-US" sz="1400" dirty="0"/>
              <a:t>　</a:t>
            </a:r>
            <a:r>
              <a:rPr kumimoji="1" lang="ja-JP" altLang="en-US" sz="1400" dirty="0" smtClean="0"/>
              <a:t>　府警本部</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smtClean="0"/>
              <a:t>　</a:t>
            </a:r>
            <a:r>
              <a:rPr lang="en-US" altLang="ja-JP" sz="1400" dirty="0"/>
              <a:t>2013</a:t>
            </a:r>
            <a:r>
              <a:rPr kumimoji="1" lang="ja-JP" altLang="en-US" sz="1400" dirty="0" smtClean="0"/>
              <a:t>年</a:t>
            </a:r>
            <a:r>
              <a:rPr lang="en-US" altLang="ja-JP" sz="1400" dirty="0" smtClean="0"/>
              <a:t>12</a:t>
            </a:r>
            <a:r>
              <a:rPr lang="ja-JP" altLang="en-US" sz="1400" dirty="0" smtClean="0"/>
              <a:t>月知事方針表明</a:t>
            </a:r>
            <a:endParaRPr lang="en-US" altLang="ja-JP" sz="1400" dirty="0" smtClean="0"/>
          </a:p>
          <a:p>
            <a:r>
              <a:rPr lang="ja-JP" altLang="en-US" sz="1400" dirty="0"/>
              <a:t>　</a:t>
            </a:r>
            <a:r>
              <a:rPr lang="en-US" altLang="ja-JP" sz="1400" dirty="0" smtClean="0"/>
              <a:t>2014</a:t>
            </a:r>
            <a:r>
              <a:rPr lang="ja-JP" altLang="en-US" sz="1400" dirty="0" smtClean="0"/>
              <a:t>年</a:t>
            </a:r>
            <a:r>
              <a:rPr lang="en-US" altLang="ja-JP" sz="1400" dirty="0" smtClean="0"/>
              <a:t>4</a:t>
            </a:r>
            <a:r>
              <a:rPr lang="ja-JP" altLang="en-US" sz="1400" dirty="0" smtClean="0"/>
              <a:t>月 「あい</a:t>
            </a:r>
            <a:r>
              <a:rPr lang="ja-JP" altLang="en-US" sz="1400" dirty="0" err="1" smtClean="0"/>
              <a:t>りん</a:t>
            </a:r>
            <a:r>
              <a:rPr lang="ja-JP" altLang="en-US" sz="1400" dirty="0" smtClean="0"/>
              <a:t>地域を</a:t>
            </a:r>
            <a:endParaRPr lang="en-US" altLang="ja-JP" sz="1400" dirty="0"/>
          </a:p>
          <a:p>
            <a:pPr marL="355600"/>
            <a:r>
              <a:rPr lang="ja-JP" altLang="en-US" sz="1400" dirty="0" smtClean="0"/>
              <a:t>中心</a:t>
            </a:r>
            <a:r>
              <a:rPr lang="ja-JP" altLang="en-US" sz="1400" dirty="0"/>
              <a:t>と</a:t>
            </a:r>
            <a:r>
              <a:rPr lang="ja-JP" altLang="en-US" sz="1400" dirty="0" smtClean="0"/>
              <a:t>する環境整備５か年計画」発表</a:t>
            </a:r>
            <a:endParaRPr lang="en-US" altLang="ja-JP" sz="1400" dirty="0" smtClean="0"/>
          </a:p>
        </p:txBody>
      </p:sp>
      <p:graphicFrame>
        <p:nvGraphicFramePr>
          <p:cNvPr id="6" name="表 5"/>
          <p:cNvGraphicFramePr>
            <a:graphicFrameLocks noGrp="1"/>
          </p:cNvGraphicFramePr>
          <p:nvPr>
            <p:extLst/>
          </p:nvPr>
        </p:nvGraphicFramePr>
        <p:xfrm>
          <a:off x="2331244" y="4385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t>・大阪市で「西成特区構想」を掲げ、</a:t>
                      </a:r>
                      <a:r>
                        <a:rPr kumimoji="1" lang="en-US" altLang="ja-JP" sz="1200" dirty="0" smtClean="0"/>
                        <a:t>2013</a:t>
                      </a:r>
                      <a:r>
                        <a:rPr kumimoji="1" lang="ja-JP" altLang="en-US" sz="1200" dirty="0" smtClean="0"/>
                        <a:t>年度から本格展開しているが、府、府警として市と一体となった取組みには至っていない</a:t>
                      </a:r>
                      <a:endParaRPr kumimoji="1" lang="en-US" altLang="ja-JP" sz="1200" dirty="0" smtClean="0"/>
                    </a:p>
                    <a:p>
                      <a:pPr algn="l"/>
                      <a:endParaRPr kumimoji="1" lang="en-US" altLang="ja-JP" sz="1200" dirty="0" smtClean="0"/>
                    </a:p>
                    <a:p>
                      <a:pPr algn="l"/>
                      <a:r>
                        <a:rPr kumimoji="1" lang="ja-JP" altLang="en-US" sz="1200" dirty="0" smtClean="0"/>
                        <a:t>・あい</a:t>
                      </a:r>
                      <a:r>
                        <a:rPr kumimoji="1" lang="ja-JP" altLang="en-US" sz="1200" dirty="0" err="1" smtClean="0"/>
                        <a:t>りん</a:t>
                      </a:r>
                      <a:r>
                        <a:rPr kumimoji="1" lang="ja-JP" altLang="en-US" sz="1200" dirty="0" smtClean="0"/>
                        <a:t>地域では、覚せい剤等の薬物取引、公園・道路におけるごみの不法投棄、道路を不正使用した露店営業などが頻発。悪いイメージが定着する原因であり、対策が急務</a:t>
                      </a:r>
                      <a:endParaRPr kumimoji="1" lang="en-US" altLang="ja-JP" sz="1200" dirty="0" smtClean="0"/>
                    </a:p>
                    <a:p>
                      <a:pPr algn="l"/>
                      <a:endParaRPr kumimoji="1" lang="en-US" altLang="ja-JP" sz="1200" dirty="0" smtClean="0"/>
                    </a:p>
                    <a:p>
                      <a:pPr algn="l"/>
                      <a:r>
                        <a:rPr kumimoji="1" lang="ja-JP" altLang="en-US" sz="1200" dirty="0" smtClean="0"/>
                        <a:t>・今宮中学校区小中一貫校開校（</a:t>
                      </a:r>
                      <a:r>
                        <a:rPr kumimoji="1" lang="en-US" altLang="ja-JP" sz="1200" dirty="0" smtClean="0"/>
                        <a:t>2015</a:t>
                      </a:r>
                      <a:r>
                        <a:rPr kumimoji="1" lang="ja-JP" altLang="en-US" sz="1200" dirty="0" smtClean="0"/>
                        <a:t>年</a:t>
                      </a:r>
                      <a:r>
                        <a:rPr kumimoji="1" lang="en-US" altLang="ja-JP" sz="1200" dirty="0" smtClean="0"/>
                        <a:t>4</a:t>
                      </a:r>
                      <a:r>
                        <a:rPr kumimoji="1" lang="ja-JP" altLang="en-US" sz="1200" dirty="0" smtClean="0"/>
                        <a:t>月）に向けた環境改善が不可欠</a:t>
                      </a:r>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t>・府、市、府警本部の協力体制の構築</a:t>
                      </a:r>
                      <a:endParaRPr kumimoji="1" lang="en-US" altLang="ja-JP" sz="1200" dirty="0" smtClean="0"/>
                    </a:p>
                    <a:p>
                      <a:pPr algn="l"/>
                      <a:endParaRPr kumimoji="1" lang="en-US" altLang="ja-JP" sz="1200" dirty="0" smtClean="0"/>
                    </a:p>
                    <a:p>
                      <a:pPr algn="l"/>
                      <a:r>
                        <a:rPr kumimoji="1" lang="ja-JP" altLang="en-US" sz="1200" dirty="0" smtClean="0"/>
                        <a:t>・取組み姿勢のアピール</a:t>
                      </a:r>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t>・知事が、府・市・府警本部一体となった取組みを検討すること、５年で５億円の予算（府警予算含む）を確保する方針を表明</a:t>
                      </a:r>
                      <a:endParaRPr kumimoji="1" lang="en-US" altLang="ja-JP" sz="1200" dirty="0" smtClean="0"/>
                    </a:p>
                    <a:p>
                      <a:pPr algn="l"/>
                      <a:endParaRPr kumimoji="1" lang="en-US" altLang="ja-JP" sz="1200" dirty="0" smtClean="0"/>
                    </a:p>
                    <a:p>
                      <a:pPr algn="l"/>
                      <a:r>
                        <a:rPr kumimoji="1" lang="ja-JP" altLang="en-US" sz="1200" dirty="0" smtClean="0"/>
                        <a:t>・「あい</a:t>
                      </a:r>
                      <a:r>
                        <a:rPr kumimoji="1" lang="ja-JP" altLang="en-US" sz="1200" dirty="0" err="1" smtClean="0"/>
                        <a:t>りん</a:t>
                      </a:r>
                      <a:r>
                        <a:rPr kumimoji="1" lang="ja-JP" altLang="en-US" sz="1200" dirty="0" smtClean="0"/>
                        <a:t>地域を中心とする環境整備　５か年計画」発表（</a:t>
                      </a:r>
                      <a:r>
                        <a:rPr kumimoji="1" lang="en-US" altLang="ja-JP" sz="1200" dirty="0" smtClean="0"/>
                        <a:t>2014</a:t>
                      </a:r>
                      <a:r>
                        <a:rPr kumimoji="1" lang="ja-JP" altLang="en-US" sz="1200" dirty="0" smtClean="0"/>
                        <a:t>年</a:t>
                      </a:r>
                      <a:r>
                        <a:rPr kumimoji="1" lang="en-US" altLang="ja-JP" sz="1200" dirty="0" smtClean="0"/>
                        <a:t>4</a:t>
                      </a:r>
                      <a:r>
                        <a:rPr kumimoji="1" lang="ja-JP" altLang="en-US" sz="1200" dirty="0" smtClean="0"/>
                        <a:t>月）</a:t>
                      </a:r>
                      <a:endParaRPr kumimoji="1" lang="en-US" altLang="ja-JP" sz="1200" dirty="0" smtClean="0"/>
                    </a:p>
                    <a:p>
                      <a:pPr marL="88900" indent="-88900" algn="l"/>
                      <a:r>
                        <a:rPr kumimoji="1" lang="en-US" altLang="ja-JP" sz="1200" dirty="0" smtClean="0"/>
                        <a:t>-</a:t>
                      </a:r>
                      <a:r>
                        <a:rPr kumimoji="1" lang="ja-JP" altLang="en-US" sz="1200" dirty="0" smtClean="0"/>
                        <a:t>府・市・府警本部の三者による継続的な進捗管理体制を構築</a:t>
                      </a:r>
                      <a:endParaRPr kumimoji="1" lang="en-US" altLang="ja-JP" sz="1200" dirty="0" smtClean="0"/>
                    </a:p>
                    <a:p>
                      <a:pPr marL="88900" indent="-88900" algn="l"/>
                      <a:r>
                        <a:rPr kumimoji="1" lang="en-US" altLang="ja-JP" sz="1200" dirty="0" smtClean="0"/>
                        <a:t>-</a:t>
                      </a:r>
                      <a:r>
                        <a:rPr kumimoji="1" lang="ja-JP" altLang="en-US" sz="1200" dirty="0" smtClean="0"/>
                        <a:t>薬物対策（薬物乱用防止啓発・薬物依存症等ケア）、安全・安心の取組みを二本柱に、府・市・府警本部の事業をとりまとめ、一体的な取組みとしてアピール</a:t>
                      </a:r>
                      <a:endParaRPr kumimoji="1" lang="en-US" altLang="ja-JP" sz="1200" dirty="0" smtClean="0"/>
                    </a:p>
                    <a:p>
                      <a:pPr marL="88900" indent="-88900" algn="l"/>
                      <a:r>
                        <a:rPr kumimoji="1" lang="en-US" altLang="ja-JP" sz="1200" dirty="0" smtClean="0"/>
                        <a:t>-</a:t>
                      </a:r>
                      <a:r>
                        <a:rPr kumimoji="1" lang="ja-JP" altLang="en-US" sz="1200" dirty="0" smtClean="0"/>
                        <a:t>既存の体制を計画に位置付け、関係機関の連携を強化（西成地域薬物対策チーム）</a:t>
                      </a:r>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a:t>
                      </a:r>
                      <a:r>
                        <a:rPr kumimoji="1" lang="en-US" altLang="ja-JP" sz="1200" dirty="0" smtClean="0">
                          <a:solidFill>
                            <a:schemeClr val="tx1"/>
                          </a:solidFill>
                        </a:rPr>
                        <a:t>2014</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月に計画発表。府・市・府警本部において、情報共有・意見交換等を行いながら事業実施中</a:t>
                      </a:r>
                      <a:endParaRPr kumimoji="1" lang="en-US" altLang="ja-JP" sz="1200" dirty="0" smtClean="0">
                        <a:solidFill>
                          <a:schemeClr val="tx1"/>
                        </a:solidFill>
                      </a:endParaRPr>
                    </a:p>
                    <a:p>
                      <a:pPr algn="l"/>
                      <a:endParaRPr kumimoji="1" lang="en-US" altLang="ja-JP" sz="1200" dirty="0" smtClean="0"/>
                    </a:p>
                    <a:p>
                      <a:pPr algn="l"/>
                      <a:r>
                        <a:rPr kumimoji="1" lang="ja-JP" altLang="en-US" sz="1200" dirty="0" smtClean="0">
                          <a:solidFill>
                            <a:schemeClr val="tx1"/>
                          </a:solidFill>
                        </a:rPr>
                        <a:t>＜参考＞</a:t>
                      </a:r>
                      <a:endParaRPr kumimoji="1" lang="en-US" altLang="ja-JP" sz="1200" dirty="0" smtClean="0">
                        <a:solidFill>
                          <a:schemeClr val="tx1"/>
                        </a:solidFill>
                      </a:endParaRPr>
                    </a:p>
                    <a:p>
                      <a:pPr algn="l"/>
                      <a:r>
                        <a:rPr kumimoji="1" lang="en-US" altLang="ja-JP" sz="1200" dirty="0" smtClean="0">
                          <a:solidFill>
                            <a:schemeClr val="tx1"/>
                          </a:solidFill>
                        </a:rPr>
                        <a:t>2014</a:t>
                      </a:r>
                      <a:r>
                        <a:rPr kumimoji="1" lang="ja-JP" altLang="en-US" sz="1200" dirty="0" smtClean="0">
                          <a:solidFill>
                            <a:schemeClr val="tx1"/>
                          </a:solidFill>
                        </a:rPr>
                        <a:t>～</a:t>
                      </a:r>
                      <a:r>
                        <a:rPr kumimoji="1" lang="en-US" altLang="ja-JP" sz="1200" dirty="0" smtClean="0">
                          <a:solidFill>
                            <a:schemeClr val="tx1"/>
                          </a:solidFill>
                        </a:rPr>
                        <a:t>2018</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ja-JP" altLang="en-US" sz="1200" dirty="0" smtClean="0">
                          <a:solidFill>
                            <a:schemeClr val="tx1"/>
                          </a:solidFill>
                        </a:rPr>
                        <a:t>府予算</a:t>
                      </a:r>
                      <a:r>
                        <a:rPr kumimoji="1" lang="en-US" altLang="ja-JP" sz="1200" dirty="0" smtClean="0">
                          <a:solidFill>
                            <a:schemeClr val="tx1"/>
                          </a:solidFill>
                        </a:rPr>
                        <a:t>5</a:t>
                      </a:r>
                      <a:r>
                        <a:rPr kumimoji="1" lang="ja-JP" altLang="en-US" sz="1200" dirty="0" smtClean="0">
                          <a:solidFill>
                            <a:schemeClr val="tx1"/>
                          </a:solidFill>
                        </a:rPr>
                        <a:t>億円、市予算</a:t>
                      </a:r>
                      <a:r>
                        <a:rPr kumimoji="1" lang="en-US" altLang="ja-JP" sz="1200" dirty="0" smtClean="0">
                          <a:solidFill>
                            <a:schemeClr val="tx1"/>
                          </a:solidFill>
                        </a:rPr>
                        <a:t>11</a:t>
                      </a:r>
                      <a:r>
                        <a:rPr kumimoji="1" lang="ja-JP" altLang="en-US" sz="1200" dirty="0" smtClean="0">
                          <a:solidFill>
                            <a:schemeClr val="tx1"/>
                          </a:solidFill>
                        </a:rPr>
                        <a:t>億円</a:t>
                      </a:r>
                      <a:endParaRPr kumimoji="1" lang="en-US" altLang="ja-JP" sz="1200" dirty="0" smtClean="0">
                        <a:solidFill>
                          <a:schemeClr val="tx1"/>
                        </a:solidFill>
                      </a:endParaRPr>
                    </a:p>
                    <a:p>
                      <a:pPr algn="l"/>
                      <a:r>
                        <a:rPr kumimoji="1" lang="ja-JP" altLang="en-US" sz="1200" dirty="0" smtClean="0">
                          <a:solidFill>
                            <a:schemeClr val="tx1"/>
                          </a:solidFill>
                        </a:rPr>
                        <a:t>・街頭犯罪防犯カメラ</a:t>
                      </a:r>
                      <a:r>
                        <a:rPr kumimoji="1" lang="en-US" altLang="ja-JP" sz="1200" dirty="0" smtClean="0">
                          <a:solidFill>
                            <a:schemeClr val="tx1"/>
                          </a:solidFill>
                        </a:rPr>
                        <a:t>45</a:t>
                      </a:r>
                      <a:r>
                        <a:rPr kumimoji="1" lang="ja-JP" altLang="en-US" sz="1200" dirty="0" smtClean="0">
                          <a:solidFill>
                            <a:schemeClr val="tx1"/>
                          </a:solidFill>
                        </a:rPr>
                        <a:t>台一斉整備（府警）</a:t>
                      </a:r>
                      <a:endParaRPr kumimoji="1" lang="en-US" altLang="ja-JP" sz="1200" dirty="0" smtClean="0">
                        <a:solidFill>
                          <a:schemeClr val="tx1"/>
                        </a:solidFill>
                      </a:endParaRPr>
                    </a:p>
                    <a:p>
                      <a:pPr algn="l"/>
                      <a:r>
                        <a:rPr kumimoji="1" lang="ja-JP" altLang="en-US" sz="1200" dirty="0" smtClean="0">
                          <a:solidFill>
                            <a:schemeClr val="tx1"/>
                          </a:solidFill>
                        </a:rPr>
                        <a:t>・薬物乱用防止の啓発の実施（府）</a:t>
                      </a:r>
                      <a:endParaRPr kumimoji="1" lang="en-US" altLang="ja-JP" sz="1200" dirty="0" smtClean="0">
                        <a:solidFill>
                          <a:schemeClr val="tx1"/>
                        </a:solidFill>
                      </a:endParaRPr>
                    </a:p>
                    <a:p>
                      <a:pPr algn="l"/>
                      <a:r>
                        <a:rPr kumimoji="1" lang="ja-JP" altLang="en-US" sz="1200" dirty="0" smtClean="0">
                          <a:solidFill>
                            <a:schemeClr val="tx1"/>
                          </a:solidFill>
                        </a:rPr>
                        <a:t>・薬物依存症等ケアの実施（府・市）</a:t>
                      </a:r>
                      <a:endParaRPr kumimoji="1" lang="en-US" altLang="ja-JP" sz="1200" dirty="0" smtClean="0">
                        <a:solidFill>
                          <a:schemeClr val="tx1"/>
                        </a:solidFill>
                      </a:endParaRPr>
                    </a:p>
                    <a:p>
                      <a:pPr algn="l"/>
                      <a:r>
                        <a:rPr kumimoji="1" lang="ja-JP" altLang="en-US" sz="1200" dirty="0" smtClean="0">
                          <a:solidFill>
                            <a:schemeClr val="tx1"/>
                          </a:solidFill>
                        </a:rPr>
                        <a:t>・不法投棄ごみ処理・巡回（市）</a:t>
                      </a:r>
                      <a:endParaRPr kumimoji="1" lang="en-US" altLang="ja-JP" sz="1200" dirty="0" smtClean="0">
                        <a:solidFill>
                          <a:schemeClr val="tx1"/>
                        </a:solidFill>
                      </a:endParaRPr>
                    </a:p>
                    <a:p>
                      <a:pPr algn="l"/>
                      <a:r>
                        <a:rPr kumimoji="1" lang="ja-JP" altLang="en-US" sz="1200" dirty="0" smtClean="0">
                          <a:solidFill>
                            <a:schemeClr val="tx1"/>
                          </a:solidFill>
                        </a:rPr>
                        <a:t>・通学路の道路照明</a:t>
                      </a:r>
                      <a:r>
                        <a:rPr kumimoji="1" lang="en-US" altLang="ja-JP" sz="1200" dirty="0" smtClean="0">
                          <a:solidFill>
                            <a:schemeClr val="tx1"/>
                          </a:solidFill>
                        </a:rPr>
                        <a:t>190</a:t>
                      </a:r>
                      <a:r>
                        <a:rPr kumimoji="1" lang="ja-JP" altLang="en-US" sz="1200" dirty="0" smtClean="0">
                          <a:solidFill>
                            <a:schemeClr val="tx1"/>
                          </a:solidFill>
                        </a:rPr>
                        <a:t>灯</a:t>
                      </a:r>
                      <a:r>
                        <a:rPr kumimoji="1" lang="en-US" altLang="ja-JP" sz="1200" dirty="0" smtClean="0">
                          <a:solidFill>
                            <a:schemeClr val="tx1"/>
                          </a:solidFill>
                        </a:rPr>
                        <a:t>LED</a:t>
                      </a:r>
                      <a:r>
                        <a:rPr kumimoji="1" lang="ja-JP" altLang="en-US" sz="1200" dirty="0" smtClean="0">
                          <a:solidFill>
                            <a:schemeClr val="tx1"/>
                          </a:solidFill>
                        </a:rPr>
                        <a:t>化、防犯カメラ</a:t>
                      </a:r>
                      <a:r>
                        <a:rPr kumimoji="1" lang="en-US" altLang="ja-JP" sz="1200" dirty="0" smtClean="0">
                          <a:solidFill>
                            <a:schemeClr val="tx1"/>
                          </a:solidFill>
                        </a:rPr>
                        <a:t>52</a:t>
                      </a:r>
                      <a:r>
                        <a:rPr kumimoji="1" lang="ja-JP" altLang="en-US" sz="1200" dirty="0" smtClean="0">
                          <a:solidFill>
                            <a:schemeClr val="tx1"/>
                          </a:solidFill>
                        </a:rPr>
                        <a:t>台設置</a:t>
                      </a:r>
                      <a:r>
                        <a:rPr kumimoji="1" lang="ja-JP" altLang="en-US" sz="1200" dirty="0" smtClean="0"/>
                        <a:t>（市）</a:t>
                      </a:r>
                      <a:endParaRPr kumimoji="1" lang="en-US" altLang="ja-JP" sz="1200" dirty="0" smtClean="0"/>
                    </a:p>
                    <a:p>
                      <a:pPr algn="l"/>
                      <a:endParaRPr kumimoji="1" lang="en-US" altLang="ja-JP" sz="1200" dirty="0" smtClean="0"/>
                    </a:p>
                    <a:p>
                      <a:pPr algn="r"/>
                      <a:r>
                        <a:rPr kumimoji="1" lang="ja-JP" altLang="en-US" sz="1200" dirty="0" smtClean="0"/>
                        <a:t>など</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t>Ｂ（６８）</a:t>
            </a:r>
            <a:endParaRPr lang="en-US" altLang="ja-JP" sz="1400" u="sng" dirty="0" smtClean="0"/>
          </a:p>
        </p:txBody>
      </p:sp>
      <p:sp>
        <p:nvSpPr>
          <p:cNvPr id="3" name="スライド番号プレースホルダー 2"/>
          <p:cNvSpPr>
            <a:spLocks noGrp="1"/>
          </p:cNvSpPr>
          <p:nvPr>
            <p:ph type="sldNum" sz="quarter" idx="12"/>
          </p:nvPr>
        </p:nvSpPr>
        <p:spPr>
          <a:xfrm>
            <a:off x="6948264" y="6453336"/>
            <a:ext cx="2133600" cy="365125"/>
          </a:xfrm>
        </p:spPr>
        <p:txBody>
          <a:bodyPr/>
          <a:lstStyle/>
          <a:p>
            <a:fld id="{63BC356D-1576-478B-8647-1361C6E9DFF7}" type="slidenum">
              <a:rPr kumimoji="1" lang="ja-JP" altLang="en-US" smtClean="0"/>
              <a:t>188</a:t>
            </a:fld>
            <a:endParaRPr kumimoji="1" lang="ja-JP" altLang="en-US" dirty="0"/>
          </a:p>
        </p:txBody>
      </p:sp>
    </p:spTree>
    <p:extLst>
      <p:ext uri="{BB962C8B-B14F-4D97-AF65-F5344CB8AC3E}">
        <p14:creationId xmlns:p14="http://schemas.microsoft.com/office/powerpoint/2010/main" val="3298859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50800"/>
            <a:ext cx="3131840" cy="338554"/>
          </a:xfrm>
          <a:prstGeom prst="rect">
            <a:avLst/>
          </a:prstGeom>
          <a:noFill/>
        </p:spPr>
        <p:txBody>
          <a:bodyPr wrap="square" rtlCol="0">
            <a:spAutoFit/>
          </a:bodyPr>
          <a:lstStyle/>
          <a:p>
            <a:pPr algn="r"/>
            <a:r>
              <a:rPr lang="ja-JP" altLang="en-US" sz="1600" u="sng" dirty="0" smtClean="0"/>
              <a:t>Ｃ　３．</a:t>
            </a:r>
            <a:endParaRPr lang="en-US" altLang="ja-JP" sz="1600" u="sng" dirty="0" smtClean="0"/>
          </a:p>
        </p:txBody>
      </p:sp>
      <p:sp>
        <p:nvSpPr>
          <p:cNvPr id="7" name="テキスト ボックス 6"/>
          <p:cNvSpPr txBox="1"/>
          <p:nvPr/>
        </p:nvSpPr>
        <p:spPr>
          <a:xfrm>
            <a:off x="-14684" y="0"/>
            <a:ext cx="6458892"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（２）インフラ整備（道路網・鉄道網）の具体化、ストックの組換え</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186310808"/>
              </p:ext>
            </p:extLst>
          </p:nvPr>
        </p:nvGraphicFramePr>
        <p:xfrm>
          <a:off x="251520" y="386329"/>
          <a:ext cx="8712968" cy="6170651"/>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743839">
                <a:tc rowSpan="3">
                  <a:txBody>
                    <a:bodyPr/>
                    <a:lstStyle/>
                    <a:p>
                      <a:pPr marL="0" indent="0"/>
                      <a:r>
                        <a:rPr kumimoji="1" lang="ja-JP" altLang="en-US" sz="1400" dirty="0" smtClean="0">
                          <a:solidFill>
                            <a:schemeClr val="tx1"/>
                          </a:solidFill>
                        </a:rPr>
                        <a:t>・インフラ整備は、経済発展に不可欠な投資であるにもかかわらず、財政難が続く中で、莫大な予算を確保</a:t>
                      </a:r>
                      <a:r>
                        <a:rPr kumimoji="1" lang="ja-JP" altLang="en-US" sz="1400" strike="noStrike" dirty="0" smtClean="0">
                          <a:solidFill>
                            <a:schemeClr val="tx1"/>
                          </a:solidFill>
                        </a:rPr>
                        <a:t>する</a:t>
                      </a:r>
                      <a:r>
                        <a:rPr kumimoji="1" lang="ja-JP" altLang="en-US" sz="1400" dirty="0" smtClean="0">
                          <a:solidFill>
                            <a:schemeClr val="tx1"/>
                          </a:solidFill>
                        </a:rPr>
                        <a:t>事業スキームを構築する必要があった。</a:t>
                      </a:r>
                      <a:endParaRPr kumimoji="1" lang="en-US" altLang="ja-JP" sz="1400" dirty="0" smtClean="0">
                        <a:solidFill>
                          <a:schemeClr val="tx1"/>
                        </a:solidFill>
                      </a:endParaRPr>
                    </a:p>
                    <a:p>
                      <a:pPr marL="0" indent="0"/>
                      <a:r>
                        <a:rPr kumimoji="1" lang="ja-JP" altLang="en-US" sz="1400" dirty="0" smtClean="0">
                          <a:solidFill>
                            <a:schemeClr val="tx1"/>
                          </a:solidFill>
                        </a:rPr>
                        <a:t>・都心と国土軸や関空のアクセス状況等に課題があり、副首都として必要な都市機能の充実が必要。</a:t>
                      </a:r>
                      <a:endParaRPr kumimoji="1" lang="en-US" altLang="ja-JP" sz="1400" dirty="0" smtClean="0">
                        <a:solidFill>
                          <a:schemeClr val="tx1"/>
                        </a:solidFill>
                      </a:endParaRPr>
                    </a:p>
                    <a:p>
                      <a:pPr marL="0" indent="0"/>
                      <a:endParaRPr kumimoji="1" lang="ja-JP" altLang="en-US" sz="1400" dirty="0" smtClean="0">
                        <a:solidFill>
                          <a:schemeClr val="tx1"/>
                        </a:solidFill>
                      </a:endParaRPr>
                    </a:p>
                    <a:p>
                      <a:pPr marL="0" indent="0"/>
                      <a:r>
                        <a:rPr kumimoji="1" lang="ja-JP" altLang="en-US" sz="1400" dirty="0" smtClean="0">
                          <a:solidFill>
                            <a:schemeClr val="tx1"/>
                          </a:solidFill>
                        </a:rPr>
                        <a:t>（参考その１　高速道路のミッシングリンク、参考その２　鉄道ネットワークの現状）</a:t>
                      </a: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b="1" dirty="0" smtClean="0">
                          <a:solidFill>
                            <a:schemeClr val="tx1"/>
                          </a:solidFill>
                        </a:rPr>
                        <a:t>①高速道路</a:t>
                      </a:r>
                      <a:endParaRPr kumimoji="1" lang="en-US" altLang="ja-JP" sz="1400" b="1" dirty="0" smtClean="0">
                        <a:solidFill>
                          <a:schemeClr val="tx1"/>
                        </a:solidFill>
                      </a:endParaRPr>
                    </a:p>
                    <a:p>
                      <a:pPr marL="92075" indent="-92075"/>
                      <a:r>
                        <a:rPr kumimoji="1" lang="ja-JP" altLang="en-US" sz="1400" dirty="0" smtClean="0">
                          <a:solidFill>
                            <a:schemeClr val="tx1"/>
                          </a:solidFill>
                        </a:rPr>
                        <a:t>・複数の運営主体が混在する複雑な料金体系の改善</a:t>
                      </a:r>
                      <a:endParaRPr kumimoji="1" lang="en-US" altLang="ja-JP" sz="1400" dirty="0" smtClean="0">
                        <a:solidFill>
                          <a:schemeClr val="tx1"/>
                        </a:solidFill>
                      </a:endParaRPr>
                    </a:p>
                    <a:p>
                      <a:pPr marL="92075" indent="-92075"/>
                      <a:r>
                        <a:rPr kumimoji="1" lang="ja-JP" altLang="en-US" sz="1400" dirty="0" smtClean="0">
                          <a:solidFill>
                            <a:schemeClr val="tx1"/>
                          </a:solidFill>
                        </a:rPr>
                        <a:t>・ミッシングリンク解消に向けた道路整備、老朽化に伴うインフラ更新計画の具体化</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ysDash"/>
                      <a:round/>
                      <a:headEnd type="none" w="med" len="med"/>
                      <a:tailEnd type="none" w="med" len="med"/>
                    </a:lnB>
                  </a:tcPr>
                </a:tc>
                <a:tc>
                  <a:txBody>
                    <a:bodyPr/>
                    <a:lstStyle/>
                    <a:p>
                      <a:pPr marL="92075" indent="-92075"/>
                      <a:r>
                        <a:rPr kumimoji="1" lang="ja-JP" altLang="en-US" sz="1400" dirty="0" smtClean="0">
                          <a:solidFill>
                            <a:schemeClr val="tx1"/>
                          </a:solidFill>
                        </a:rPr>
                        <a:t>	</a:t>
                      </a:r>
                      <a:endParaRPr kumimoji="1" lang="en-US" altLang="ja-JP" sz="1400" dirty="0" smtClean="0">
                        <a:solidFill>
                          <a:schemeClr val="tx1"/>
                        </a:solidFill>
                      </a:endParaRPr>
                    </a:p>
                    <a:p>
                      <a:pPr marL="92075" indent="-92075"/>
                      <a:r>
                        <a:rPr kumimoji="1" lang="ja-JP" altLang="en-US" sz="1400" dirty="0" smtClean="0">
                          <a:solidFill>
                            <a:schemeClr val="tx1"/>
                          </a:solidFill>
                        </a:rPr>
                        <a:t>・</a:t>
                      </a:r>
                      <a:r>
                        <a:rPr kumimoji="1" lang="ja-JP" altLang="en-US" sz="1400" strike="noStrike" baseline="0" dirty="0" smtClean="0">
                          <a:solidFill>
                            <a:schemeClr val="tx1"/>
                          </a:solidFill>
                        </a:rPr>
                        <a:t>近畿圏の高速道路を賢く使う料金体系の提案</a:t>
                      </a:r>
                      <a:r>
                        <a:rPr kumimoji="1" lang="ja-JP" altLang="en-US" sz="1400" dirty="0" smtClean="0">
                          <a:solidFill>
                            <a:schemeClr val="tx1"/>
                          </a:solidFill>
                        </a:rPr>
                        <a:t>（料金体系の一元化</a:t>
                      </a:r>
                      <a:r>
                        <a:rPr kumimoji="1" lang="ja-JP" altLang="en-US" sz="1400" baseline="0" dirty="0" smtClean="0">
                          <a:solidFill>
                            <a:schemeClr val="tx1"/>
                          </a:solidFill>
                        </a:rPr>
                        <a:t>）</a:t>
                      </a:r>
                      <a:r>
                        <a:rPr kumimoji="1" lang="ja-JP" altLang="en-US" sz="1400" dirty="0" smtClean="0">
                          <a:solidFill>
                            <a:schemeClr val="tx1"/>
                          </a:solidFill>
                        </a:rPr>
                        <a:t>、大規模更新の財源確保のための料金徴収期間延長、ミッシングリンク解消に向けた事業スキームの具体化、国・高速道路会社・自治体による検討会設置</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ysDash"/>
                      <a:round/>
                      <a:headEnd type="none" w="med" len="med"/>
                      <a:tailEnd type="none" w="med" len="med"/>
                    </a:lnB>
                  </a:tcPr>
                </a:tc>
                <a:tc>
                  <a:txBody>
                    <a:bodyPr/>
                    <a:lstStyle/>
                    <a:p>
                      <a:pPr marL="92075" indent="-92075"/>
                      <a:endParaRPr kumimoji="1" lang="en-US" altLang="ja-JP" sz="1150" dirty="0" smtClean="0">
                        <a:solidFill>
                          <a:schemeClr val="tx1"/>
                        </a:solidFill>
                      </a:endParaRPr>
                    </a:p>
                    <a:p>
                      <a:pPr marL="92075" indent="-92075"/>
                      <a:r>
                        <a:rPr kumimoji="1" lang="ja-JP" altLang="en-US" sz="1150" dirty="0" smtClean="0">
                          <a:solidFill>
                            <a:schemeClr val="tx1"/>
                          </a:solidFill>
                        </a:rPr>
                        <a:t>・</a:t>
                      </a:r>
                      <a:r>
                        <a:rPr kumimoji="1" lang="ja-JP" altLang="en-US" sz="1150" strike="noStrike" baseline="0" dirty="0" smtClean="0">
                          <a:solidFill>
                            <a:schemeClr val="tx1"/>
                          </a:solidFill>
                        </a:rPr>
                        <a:t>近畿</a:t>
                      </a:r>
                      <a:r>
                        <a:rPr kumimoji="1" lang="ja-JP" altLang="en-US" sz="1150" dirty="0" smtClean="0">
                          <a:solidFill>
                            <a:schemeClr val="tx1"/>
                          </a:solidFill>
                        </a:rPr>
                        <a:t>圏の料金を対距離制を基本とした料金体系へ整理・統一（</a:t>
                      </a:r>
                      <a:r>
                        <a:rPr kumimoji="1" lang="en-US" altLang="ja-JP" sz="1150" dirty="0" smtClean="0">
                          <a:solidFill>
                            <a:schemeClr val="tx1"/>
                          </a:solidFill>
                        </a:rPr>
                        <a:t>2017</a:t>
                      </a:r>
                      <a:r>
                        <a:rPr kumimoji="1" lang="ja-JP" altLang="en-US" sz="1150" dirty="0" smtClean="0">
                          <a:solidFill>
                            <a:schemeClr val="tx1"/>
                          </a:solidFill>
                        </a:rPr>
                        <a:t>年</a:t>
                      </a:r>
                      <a:r>
                        <a:rPr kumimoji="1" lang="en-US" altLang="ja-JP" sz="1150" dirty="0" smtClean="0">
                          <a:solidFill>
                            <a:schemeClr val="tx1"/>
                          </a:solidFill>
                        </a:rPr>
                        <a:t>6</a:t>
                      </a:r>
                      <a:r>
                        <a:rPr kumimoji="1" lang="ja-JP" altLang="en-US" sz="1150" dirty="0" smtClean="0">
                          <a:solidFill>
                            <a:schemeClr val="tx1"/>
                          </a:solidFill>
                        </a:rPr>
                        <a:t>月）</a:t>
                      </a:r>
                    </a:p>
                    <a:p>
                      <a:pPr marL="92075" indent="-92075"/>
                      <a:r>
                        <a:rPr kumimoji="1" lang="ja-JP" altLang="en-US" sz="1150" dirty="0" smtClean="0">
                          <a:solidFill>
                            <a:schemeClr val="tx1"/>
                          </a:solidFill>
                        </a:rPr>
                        <a:t>・道路公社路線（南阪奈・堺泉北）をＮＥＸＣＯに移管（</a:t>
                      </a:r>
                      <a:r>
                        <a:rPr kumimoji="1" lang="en-US" altLang="ja-JP" sz="1150" dirty="0" smtClean="0">
                          <a:solidFill>
                            <a:schemeClr val="tx1"/>
                          </a:solidFill>
                        </a:rPr>
                        <a:t>2018</a:t>
                      </a:r>
                      <a:r>
                        <a:rPr kumimoji="1" lang="ja-JP" altLang="en-US" sz="1150" dirty="0" smtClean="0">
                          <a:solidFill>
                            <a:schemeClr val="tx1"/>
                          </a:solidFill>
                        </a:rPr>
                        <a:t>年</a:t>
                      </a:r>
                      <a:r>
                        <a:rPr kumimoji="1" lang="en-US" altLang="ja-JP" sz="1150" dirty="0" smtClean="0">
                          <a:solidFill>
                            <a:schemeClr val="tx1"/>
                          </a:solidFill>
                        </a:rPr>
                        <a:t>4</a:t>
                      </a:r>
                      <a:r>
                        <a:rPr kumimoji="1" lang="ja-JP" altLang="en-US" sz="1150" dirty="0" smtClean="0">
                          <a:solidFill>
                            <a:schemeClr val="tx1"/>
                          </a:solidFill>
                        </a:rPr>
                        <a:t>月）</a:t>
                      </a:r>
                      <a:endParaRPr kumimoji="1" lang="en-US" altLang="ja-JP" sz="1150" dirty="0" smtClean="0">
                        <a:solidFill>
                          <a:schemeClr val="tx1"/>
                        </a:solidFill>
                      </a:endParaRPr>
                    </a:p>
                    <a:p>
                      <a:pPr marL="268288" indent="-268288"/>
                      <a:r>
                        <a:rPr kumimoji="1" lang="ja-JP" altLang="en-US" sz="1150" dirty="0" smtClean="0">
                          <a:solidFill>
                            <a:schemeClr val="tx1"/>
                          </a:solidFill>
                        </a:rPr>
                        <a:t>　</a:t>
                      </a:r>
                      <a:r>
                        <a:rPr kumimoji="1" lang="en-US" altLang="ja-JP" sz="1150" dirty="0" smtClean="0">
                          <a:solidFill>
                            <a:schemeClr val="tx1"/>
                          </a:solidFill>
                        </a:rPr>
                        <a:t>※</a:t>
                      </a:r>
                      <a:r>
                        <a:rPr kumimoji="1" lang="ja-JP" altLang="en-US" sz="1150" dirty="0" smtClean="0">
                          <a:solidFill>
                            <a:schemeClr val="tx1"/>
                          </a:solidFill>
                        </a:rPr>
                        <a:t>第二阪奈は、</a:t>
                      </a:r>
                      <a:r>
                        <a:rPr kumimoji="1" lang="en-US" altLang="ja-JP" sz="1150" dirty="0" smtClean="0">
                          <a:solidFill>
                            <a:schemeClr val="tx1"/>
                          </a:solidFill>
                        </a:rPr>
                        <a:t>2019</a:t>
                      </a:r>
                      <a:r>
                        <a:rPr kumimoji="1" lang="ja-JP" altLang="en-US" sz="1150" dirty="0" smtClean="0">
                          <a:solidFill>
                            <a:schemeClr val="tx1"/>
                          </a:solidFill>
                        </a:rPr>
                        <a:t>年</a:t>
                      </a:r>
                      <a:r>
                        <a:rPr kumimoji="1" lang="en-US" altLang="ja-JP" sz="1150" dirty="0" smtClean="0">
                          <a:solidFill>
                            <a:schemeClr val="tx1"/>
                          </a:solidFill>
                        </a:rPr>
                        <a:t>4</a:t>
                      </a:r>
                      <a:r>
                        <a:rPr kumimoji="1" lang="ja-JP" altLang="en-US" sz="1150" dirty="0" smtClean="0">
                          <a:solidFill>
                            <a:schemeClr val="tx1"/>
                          </a:solidFill>
                        </a:rPr>
                        <a:t>月移管予定</a:t>
                      </a:r>
                      <a:endParaRPr kumimoji="1" lang="en-US" altLang="ja-JP" sz="11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50" dirty="0" smtClean="0">
                          <a:solidFill>
                            <a:schemeClr val="tx1"/>
                          </a:solidFill>
                        </a:rPr>
                        <a:t>・大規模更新は、料金徴収</a:t>
                      </a:r>
                      <a:endParaRPr kumimoji="1" lang="en-US" altLang="ja-JP" sz="11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50" dirty="0" smtClean="0">
                          <a:solidFill>
                            <a:schemeClr val="tx1"/>
                          </a:solidFill>
                        </a:rPr>
                        <a:t>　期間を延長し、</a:t>
                      </a:r>
                      <a:r>
                        <a:rPr kumimoji="1" lang="en-US" altLang="ja-JP" sz="1150" dirty="0" smtClean="0">
                          <a:solidFill>
                            <a:schemeClr val="tx1"/>
                          </a:solidFill>
                        </a:rPr>
                        <a:t>2015</a:t>
                      </a:r>
                      <a:r>
                        <a:rPr kumimoji="1" lang="ja-JP" altLang="en-US" sz="1150" dirty="0" smtClean="0">
                          <a:solidFill>
                            <a:schemeClr val="tx1"/>
                          </a:solidFill>
                        </a:rPr>
                        <a:t>年度</a:t>
                      </a:r>
                      <a:endParaRPr kumimoji="1" lang="en-US" altLang="ja-JP" sz="11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50" dirty="0" smtClean="0">
                          <a:solidFill>
                            <a:schemeClr val="tx1"/>
                          </a:solidFill>
                        </a:rPr>
                        <a:t>　着手（</a:t>
                      </a:r>
                      <a:r>
                        <a:rPr kumimoji="1" lang="en-US" altLang="ja-JP" sz="1150" dirty="0" smtClean="0">
                          <a:solidFill>
                            <a:schemeClr val="tx1"/>
                          </a:solidFill>
                        </a:rPr>
                        <a:t>2014</a:t>
                      </a:r>
                      <a:r>
                        <a:rPr kumimoji="1" lang="ja-JP" altLang="en-US" sz="1150" dirty="0" smtClean="0">
                          <a:solidFill>
                            <a:schemeClr val="tx1"/>
                          </a:solidFill>
                        </a:rPr>
                        <a:t>年度法律改</a:t>
                      </a:r>
                      <a:endParaRPr kumimoji="1" lang="en-US" altLang="ja-JP" sz="11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50" dirty="0" smtClean="0">
                          <a:solidFill>
                            <a:schemeClr val="tx1"/>
                          </a:solidFill>
                        </a:rPr>
                        <a:t>　正）</a:t>
                      </a:r>
                      <a:endParaRPr kumimoji="1" lang="en-US" altLang="ja-JP" sz="1150" dirty="0" smtClean="0">
                        <a:solidFill>
                          <a:schemeClr val="tx1"/>
                        </a:solidFill>
                      </a:endParaRPr>
                    </a:p>
                    <a:p>
                      <a:pPr marL="0" indent="0" algn="l">
                        <a:buFont typeface="Arial" panose="020B0604020202020204" pitchFamily="34" charset="0"/>
                        <a:buNone/>
                      </a:pPr>
                      <a:r>
                        <a:rPr kumimoji="1" lang="ja-JP" altLang="en-US" sz="1150" dirty="0" smtClean="0">
                          <a:solidFill>
                            <a:schemeClr val="tx1"/>
                          </a:solidFill>
                        </a:rPr>
                        <a:t>・淀川左岸線延伸部は、</a:t>
                      </a:r>
                      <a:endParaRPr kumimoji="1" lang="en-US" altLang="ja-JP" sz="1150" dirty="0" smtClean="0">
                        <a:solidFill>
                          <a:schemeClr val="tx1"/>
                        </a:solidFill>
                      </a:endParaRPr>
                    </a:p>
                    <a:p>
                      <a:pPr marL="0" indent="0" algn="l">
                        <a:buFont typeface="Arial" panose="020B0604020202020204" pitchFamily="34" charset="0"/>
                        <a:buNone/>
                      </a:pPr>
                      <a:r>
                        <a:rPr kumimoji="1" lang="ja-JP" altLang="en-US" sz="1150" dirty="0" smtClean="0">
                          <a:solidFill>
                            <a:schemeClr val="tx1"/>
                          </a:solidFill>
                        </a:rPr>
                        <a:t>　</a:t>
                      </a:r>
                      <a:r>
                        <a:rPr kumimoji="1" lang="en-US" altLang="ja-JP" sz="1150" dirty="0" smtClean="0">
                          <a:solidFill>
                            <a:schemeClr val="tx1"/>
                          </a:solidFill>
                        </a:rPr>
                        <a:t>2017</a:t>
                      </a:r>
                      <a:r>
                        <a:rPr kumimoji="1" lang="ja-JP" altLang="en-US" sz="1150" dirty="0" smtClean="0">
                          <a:solidFill>
                            <a:schemeClr val="tx1"/>
                          </a:solidFill>
                        </a:rPr>
                        <a:t>年度事業化が決定</a:t>
                      </a:r>
                      <a:endParaRPr kumimoji="1" lang="en-US" altLang="ja-JP" sz="115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2060"/>
                      </a:solidFill>
                      <a:prstDash val="sysDash"/>
                      <a:round/>
                      <a:headEnd type="none" w="med" len="med"/>
                      <a:tailEnd type="none" w="med" len="med"/>
                    </a:lnB>
                  </a:tcPr>
                </a:tc>
                <a:extLst>
                  <a:ext uri="{0D108BD9-81ED-4DB2-BD59-A6C34878D82A}">
                    <a16:rowId xmlns:a16="http://schemas.microsoft.com/office/drawing/2014/main" val="10001"/>
                  </a:ext>
                </a:extLst>
              </a:tr>
              <a:tr h="2088232">
                <a:tc vMerge="1">
                  <a:txBody>
                    <a:bodyPr/>
                    <a:lstStyle/>
                    <a:p>
                      <a:endParaRPr kumimoji="1" lang="ja-JP" altLang="en-US"/>
                    </a:p>
                  </a:txBody>
                  <a:tcPr/>
                </a:tc>
                <a:tc>
                  <a:txBody>
                    <a:bodyPr/>
                    <a:lstStyle/>
                    <a:p>
                      <a:pPr marL="92075" indent="-92075"/>
                      <a:r>
                        <a:rPr kumimoji="1" lang="ja-JP" altLang="en-US" sz="1400" b="1" dirty="0" smtClean="0">
                          <a:solidFill>
                            <a:schemeClr val="tx1"/>
                          </a:solidFill>
                        </a:rPr>
                        <a:t>②鉄道</a:t>
                      </a:r>
                      <a:r>
                        <a:rPr kumimoji="1" lang="en-US" altLang="ja-JP" sz="1400" b="1" dirty="0" smtClean="0">
                          <a:solidFill>
                            <a:schemeClr val="tx1"/>
                          </a:solidFill>
                        </a:rPr>
                        <a:t>(</a:t>
                      </a:r>
                      <a:r>
                        <a:rPr kumimoji="1" lang="ja-JP" altLang="en-US" sz="1400" b="1" dirty="0" smtClean="0">
                          <a:solidFill>
                            <a:schemeClr val="tx1"/>
                          </a:solidFill>
                        </a:rPr>
                        <a:t>戦略</a:t>
                      </a:r>
                      <a:r>
                        <a:rPr kumimoji="1" lang="en-US" altLang="ja-JP" sz="1400" b="1" dirty="0" smtClean="0">
                          <a:solidFill>
                            <a:schemeClr val="tx1"/>
                          </a:solidFill>
                        </a:rPr>
                        <a:t>4</a:t>
                      </a:r>
                      <a:r>
                        <a:rPr kumimoji="1" lang="ja-JP" altLang="en-US" sz="1400" b="1" dirty="0" smtClean="0">
                          <a:solidFill>
                            <a:schemeClr val="tx1"/>
                          </a:solidFill>
                        </a:rPr>
                        <a:t>路線</a:t>
                      </a:r>
                      <a:r>
                        <a:rPr kumimoji="1" lang="en-US" altLang="ja-JP" sz="1400" b="1" dirty="0" smtClean="0">
                          <a:solidFill>
                            <a:schemeClr val="tx1"/>
                          </a:solidFill>
                        </a:rPr>
                        <a:t>)</a:t>
                      </a:r>
                    </a:p>
                    <a:p>
                      <a:pPr marL="92075" indent="-92075"/>
                      <a:r>
                        <a:rPr kumimoji="1" lang="ja-JP" altLang="en-US" sz="1400" dirty="0" smtClean="0">
                          <a:solidFill>
                            <a:schemeClr val="tx1"/>
                          </a:solidFill>
                        </a:rPr>
                        <a:t>・取組みの方向性を示す公共交通戦略を策定</a:t>
                      </a:r>
                    </a:p>
                    <a:p>
                      <a:pPr marL="92075" indent="-92075"/>
                      <a:r>
                        <a:rPr kumimoji="1" lang="ja-JP" altLang="en-US" sz="1400" dirty="0" smtClean="0">
                          <a:solidFill>
                            <a:schemeClr val="tx1"/>
                          </a:solidFill>
                        </a:rPr>
                        <a:t>・ストック組換えによる鉄道網整備に要する府財源確保</a:t>
                      </a: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tcPr>
                </a:tc>
                <a:tc>
                  <a:txBody>
                    <a:bodyPr/>
                    <a:lstStyle/>
                    <a:p>
                      <a:pPr marL="92075" indent="-92075"/>
                      <a:r>
                        <a:rPr kumimoji="1" lang="ja-JP" altLang="en-US" sz="1300" dirty="0" smtClean="0">
                          <a:solidFill>
                            <a:schemeClr val="tx1"/>
                          </a:solidFill>
                        </a:rPr>
                        <a:t>・公共交通戦略を策定し、戦略４路線を位置づけ</a:t>
                      </a:r>
                    </a:p>
                    <a:p>
                      <a:pPr marL="92075" indent="-92075"/>
                      <a:r>
                        <a:rPr kumimoji="1" lang="ja-JP" altLang="en-US" sz="1300" dirty="0" smtClean="0">
                          <a:solidFill>
                            <a:schemeClr val="tx1"/>
                          </a:solidFill>
                        </a:rPr>
                        <a:t>	（北大阪急行延伸／大阪モノレール延伸／なにわ筋線／西梅田十三新大阪連絡線）</a:t>
                      </a:r>
                      <a:endParaRPr kumimoji="1" lang="en-US" altLang="ja-JP" sz="1300" dirty="0" smtClean="0">
                        <a:solidFill>
                          <a:schemeClr val="tx1"/>
                        </a:solidFill>
                      </a:endParaRPr>
                    </a:p>
                    <a:p>
                      <a:pPr marL="92075" indent="-92075"/>
                      <a:r>
                        <a:rPr kumimoji="1" lang="ja-JP" altLang="en-US" sz="1300" dirty="0" smtClean="0">
                          <a:solidFill>
                            <a:schemeClr val="tx1"/>
                          </a:solidFill>
                        </a:rPr>
                        <a:t>・黒字の第三セクター（大阪府都市開発㈱）の株式売却。売却益を公共施設整備を目的とする基金に積立て。</a:t>
                      </a:r>
                      <a:endParaRPr kumimoji="1" lang="ja-JP" altLang="en-US" sz="13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tcPr>
                </a:tc>
                <a:tc>
                  <a:txBody>
                    <a:bodyPr/>
                    <a:lstStyle/>
                    <a:p>
                      <a:pPr marL="92075" indent="-92075"/>
                      <a:r>
                        <a:rPr kumimoji="1" lang="ja-JP" altLang="en-US" sz="1150" dirty="0" smtClean="0">
                          <a:solidFill>
                            <a:schemeClr val="tx1"/>
                          </a:solidFill>
                        </a:rPr>
                        <a:t>・戦略４路線が着実に進展</a:t>
                      </a:r>
                      <a:endParaRPr kumimoji="1" lang="en-US" altLang="ja-JP" sz="1150" dirty="0" smtClean="0">
                        <a:solidFill>
                          <a:schemeClr val="tx1"/>
                        </a:solidFill>
                      </a:endParaRPr>
                    </a:p>
                    <a:p>
                      <a:pPr marL="92075" indent="-92075"/>
                      <a:r>
                        <a:rPr kumimoji="1" lang="en-US" altLang="ja-JP" sz="1150" dirty="0" smtClean="0">
                          <a:solidFill>
                            <a:schemeClr val="tx1"/>
                          </a:solidFill>
                        </a:rPr>
                        <a:t>-</a:t>
                      </a:r>
                      <a:r>
                        <a:rPr kumimoji="1" lang="ja-JP" altLang="en-US" sz="1150" dirty="0" smtClean="0">
                          <a:solidFill>
                            <a:schemeClr val="tx1"/>
                          </a:solidFill>
                        </a:rPr>
                        <a:t>北大阪急行延伸は、</a:t>
                      </a:r>
                      <a:r>
                        <a:rPr kumimoji="1" lang="en-US" altLang="ja-JP" sz="1150" strike="noStrike" baseline="0" dirty="0" smtClean="0">
                          <a:solidFill>
                            <a:schemeClr val="tx1"/>
                          </a:solidFill>
                        </a:rPr>
                        <a:t>2016</a:t>
                      </a:r>
                      <a:r>
                        <a:rPr kumimoji="1" lang="ja-JP" altLang="en-US" sz="1150" strike="noStrike" baseline="0" dirty="0" smtClean="0">
                          <a:solidFill>
                            <a:schemeClr val="tx1"/>
                          </a:solidFill>
                        </a:rPr>
                        <a:t>年度に</a:t>
                      </a:r>
                      <a:r>
                        <a:rPr kumimoji="1" lang="ja-JP" altLang="en-US" sz="1150" dirty="0" smtClean="0">
                          <a:solidFill>
                            <a:schemeClr val="tx1"/>
                          </a:solidFill>
                        </a:rPr>
                        <a:t>工事着手、全区間で工事中</a:t>
                      </a:r>
                    </a:p>
                    <a:p>
                      <a:pPr marL="92075" indent="-92075"/>
                      <a:r>
                        <a:rPr kumimoji="1" lang="en-US" altLang="ja-JP" sz="1150" dirty="0" smtClean="0">
                          <a:solidFill>
                            <a:schemeClr val="tx1"/>
                          </a:solidFill>
                        </a:rPr>
                        <a:t>‐</a:t>
                      </a:r>
                      <a:r>
                        <a:rPr kumimoji="1" lang="ja-JP" altLang="en-US" sz="1150" dirty="0" smtClean="0">
                          <a:solidFill>
                            <a:schemeClr val="tx1"/>
                          </a:solidFill>
                        </a:rPr>
                        <a:t>大阪モノレール延伸は、</a:t>
                      </a:r>
                      <a:r>
                        <a:rPr kumimoji="1" lang="en-US" altLang="ja-JP" sz="1150" strike="noStrike" baseline="0" dirty="0" smtClean="0">
                          <a:solidFill>
                            <a:schemeClr val="tx1"/>
                          </a:solidFill>
                        </a:rPr>
                        <a:t>2018</a:t>
                      </a:r>
                      <a:r>
                        <a:rPr kumimoji="1" lang="ja-JP" altLang="en-US" sz="1150" strike="noStrike" baseline="0" dirty="0" smtClean="0">
                          <a:solidFill>
                            <a:schemeClr val="tx1"/>
                          </a:solidFill>
                        </a:rPr>
                        <a:t>年度に都市計画等の法手続きに着手</a:t>
                      </a:r>
                      <a:endParaRPr kumimoji="1" lang="ja-JP" altLang="en-US" sz="1150" baseline="0" dirty="0" smtClean="0">
                        <a:solidFill>
                          <a:schemeClr val="tx1"/>
                        </a:solidFill>
                      </a:endParaRPr>
                    </a:p>
                    <a:p>
                      <a:pPr marL="92075" indent="-92075"/>
                      <a:r>
                        <a:rPr kumimoji="1" lang="en-US" altLang="ja-JP" sz="1150" dirty="0" smtClean="0">
                          <a:solidFill>
                            <a:schemeClr val="tx1"/>
                          </a:solidFill>
                        </a:rPr>
                        <a:t>‐</a:t>
                      </a:r>
                      <a:r>
                        <a:rPr kumimoji="1" lang="ja-JP" altLang="en-US" sz="1150" dirty="0" smtClean="0">
                          <a:solidFill>
                            <a:schemeClr val="tx1"/>
                          </a:solidFill>
                        </a:rPr>
                        <a:t>なにわ筋線は</a:t>
                      </a:r>
                      <a:r>
                        <a:rPr kumimoji="1" lang="ja-JP" altLang="en-US" sz="1150" strike="noStrike" dirty="0" smtClean="0">
                          <a:solidFill>
                            <a:schemeClr val="tx1"/>
                          </a:solidFill>
                        </a:rPr>
                        <a:t>、</a:t>
                      </a:r>
                      <a:r>
                        <a:rPr kumimoji="1" lang="en-US" altLang="ja-JP" sz="1150" strike="noStrike" baseline="0" dirty="0" smtClean="0">
                          <a:solidFill>
                            <a:schemeClr val="tx1"/>
                          </a:solidFill>
                        </a:rPr>
                        <a:t>2018</a:t>
                      </a:r>
                      <a:r>
                        <a:rPr kumimoji="1" lang="ja-JP" altLang="en-US" sz="1150" strike="noStrike" baseline="0" dirty="0" smtClean="0">
                          <a:solidFill>
                            <a:schemeClr val="tx1"/>
                          </a:solidFill>
                        </a:rPr>
                        <a:t>年度に調査・設計に着手</a:t>
                      </a:r>
                    </a:p>
                    <a:p>
                      <a:pPr marL="92075" indent="-92075"/>
                      <a:r>
                        <a:rPr kumimoji="1" lang="en-US" altLang="ja-JP" sz="1150" dirty="0" smtClean="0">
                          <a:solidFill>
                            <a:schemeClr val="tx1"/>
                          </a:solidFill>
                        </a:rPr>
                        <a:t>‐</a:t>
                      </a:r>
                      <a:r>
                        <a:rPr kumimoji="1" lang="ja-JP" altLang="en-US" sz="1150" dirty="0" smtClean="0">
                          <a:solidFill>
                            <a:schemeClr val="tx1"/>
                          </a:solidFill>
                        </a:rPr>
                        <a:t>西梅田十三新大阪連絡線は、なにわ筋連絡線等の調査等を踏まえ、今後整理</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tcPr>
                </a:tc>
                <a:extLst>
                  <a:ext uri="{0D108BD9-81ED-4DB2-BD59-A6C34878D82A}">
                    <a16:rowId xmlns:a16="http://schemas.microsoft.com/office/drawing/2014/main" val="3132442172"/>
                  </a:ext>
                </a:extLst>
              </a:tr>
              <a:tr h="915496">
                <a:tc vMerge="1">
                  <a:txBody>
                    <a:bodyPr/>
                    <a:lstStyle/>
                    <a:p>
                      <a:endParaRPr kumimoji="1" lang="ja-JP" altLang="en-US"/>
                    </a:p>
                  </a:txBody>
                  <a:tcPr/>
                </a:tc>
                <a:tc>
                  <a:txBody>
                    <a:bodyPr/>
                    <a:lstStyle/>
                    <a:p>
                      <a:pPr marL="92075" indent="-92075"/>
                      <a:r>
                        <a:rPr kumimoji="1" lang="ja-JP" altLang="en-US" sz="1400" b="1" dirty="0" smtClean="0">
                          <a:solidFill>
                            <a:schemeClr val="tx1"/>
                          </a:solidFill>
                        </a:rPr>
                        <a:t>③鉄道</a:t>
                      </a:r>
                      <a:r>
                        <a:rPr kumimoji="1" lang="en-US" altLang="ja-JP" sz="1400" b="1" dirty="0" smtClean="0">
                          <a:solidFill>
                            <a:schemeClr val="tx1"/>
                          </a:solidFill>
                        </a:rPr>
                        <a:t>(</a:t>
                      </a:r>
                      <a:r>
                        <a:rPr kumimoji="1" lang="ja-JP" altLang="en-US" sz="1400" b="1" dirty="0" smtClean="0">
                          <a:solidFill>
                            <a:schemeClr val="tx1"/>
                          </a:solidFill>
                        </a:rPr>
                        <a:t>リニア、北陸</a:t>
                      </a:r>
                      <a:r>
                        <a:rPr kumimoji="1" lang="en-US" altLang="ja-JP" sz="1400" b="1" dirty="0" smtClean="0">
                          <a:solidFill>
                            <a:schemeClr val="tx1"/>
                          </a:solidFill>
                        </a:rPr>
                        <a:t>)</a:t>
                      </a:r>
                    </a:p>
                    <a:p>
                      <a:pPr marL="92075" indent="-92075"/>
                      <a:r>
                        <a:rPr kumimoji="1" lang="ja-JP" altLang="en-US" sz="1400" dirty="0" smtClean="0">
                          <a:solidFill>
                            <a:schemeClr val="tx1"/>
                          </a:solidFill>
                        </a:rPr>
                        <a:t>・リニア中央新幹線、北陸新幹線の早期開業</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rPr>
                        <a:t>・府・市・経済界が一丸となって、リニア中央新幹線の</a:t>
                      </a:r>
                      <a:r>
                        <a:rPr kumimoji="1" lang="ja-JP" altLang="en-US" sz="1400" baseline="0" dirty="0" smtClean="0">
                          <a:solidFill>
                            <a:schemeClr val="tx1"/>
                          </a:solidFill>
                        </a:rPr>
                        <a:t>早期全線開業</a:t>
                      </a:r>
                      <a:r>
                        <a:rPr kumimoji="1" lang="ja-JP" altLang="en-US" sz="1400" dirty="0" smtClean="0">
                          <a:solidFill>
                            <a:schemeClr val="tx1"/>
                          </a:solidFill>
                        </a:rPr>
                        <a:t>を働きかけ。</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150" dirty="0" smtClean="0">
                          <a:solidFill>
                            <a:schemeClr val="tx1"/>
                          </a:solidFill>
                        </a:rPr>
                        <a:t>・リニア中央新幹線の名阪間の開業最大</a:t>
                      </a:r>
                      <a:r>
                        <a:rPr kumimoji="1" lang="en-US" altLang="ja-JP" sz="1150" dirty="0" smtClean="0">
                          <a:solidFill>
                            <a:schemeClr val="tx1"/>
                          </a:solidFill>
                        </a:rPr>
                        <a:t>8</a:t>
                      </a:r>
                      <a:r>
                        <a:rPr kumimoji="1" lang="ja-JP" altLang="en-US" sz="1150" dirty="0" smtClean="0">
                          <a:solidFill>
                            <a:schemeClr val="tx1"/>
                          </a:solidFill>
                        </a:rPr>
                        <a:t>年間前倒し（</a:t>
                      </a:r>
                      <a:r>
                        <a:rPr kumimoji="1" lang="en-US" altLang="ja-JP" sz="1150" dirty="0" smtClean="0">
                          <a:solidFill>
                            <a:schemeClr val="tx1"/>
                          </a:solidFill>
                        </a:rPr>
                        <a:t>2045</a:t>
                      </a:r>
                      <a:r>
                        <a:rPr kumimoji="1" lang="ja-JP" altLang="en-US" sz="1150" dirty="0" smtClean="0">
                          <a:solidFill>
                            <a:schemeClr val="tx1"/>
                          </a:solidFill>
                        </a:rPr>
                        <a:t>年→</a:t>
                      </a:r>
                      <a:r>
                        <a:rPr kumimoji="1" lang="en-US" altLang="ja-JP" sz="1150" dirty="0" smtClean="0">
                          <a:solidFill>
                            <a:schemeClr val="tx1"/>
                          </a:solidFill>
                        </a:rPr>
                        <a:t>2037</a:t>
                      </a:r>
                      <a:r>
                        <a:rPr kumimoji="1" lang="ja-JP" altLang="en-US" sz="1150" dirty="0" smtClean="0">
                          <a:solidFill>
                            <a:schemeClr val="tx1"/>
                          </a:solidFill>
                        </a:rPr>
                        <a:t>年）</a:t>
                      </a:r>
                      <a:endParaRPr kumimoji="1" lang="en-US" altLang="ja-JP" sz="1150" dirty="0" smtClean="0">
                        <a:solidFill>
                          <a:schemeClr val="tx1"/>
                        </a:solidFill>
                      </a:endParaRPr>
                    </a:p>
                    <a:p>
                      <a:pPr marL="92075" indent="-92075"/>
                      <a:r>
                        <a:rPr kumimoji="1" lang="ja-JP" altLang="en-US" sz="1150" dirty="0" smtClean="0">
                          <a:solidFill>
                            <a:schemeClr val="tx1"/>
                          </a:solidFill>
                        </a:rPr>
                        <a:t>・北陸新幹線については、駅・ルートが決定。</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206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18</a:t>
            </a:fld>
            <a:endParaRPr kumimoji="1" lang="ja-JP" altLang="en-US"/>
          </a:p>
        </p:txBody>
      </p:sp>
    </p:spTree>
    <p:extLst>
      <p:ext uri="{BB962C8B-B14F-4D97-AF65-F5344CB8AC3E}">
        <p14:creationId xmlns:p14="http://schemas.microsoft.com/office/powerpoint/2010/main" val="135108830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380312" y="-26102"/>
            <a:ext cx="175926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Ｂ</a:t>
            </a:r>
            <a:r>
              <a:rPr kumimoji="1" lang="ja-JP" altLang="en-US" sz="14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lang="ja-JP" altLang="en-US" sz="1400" u="sng" dirty="0" smtClean="0">
                <a:solidFill>
                  <a:prstClr val="black"/>
                </a:solidFill>
                <a:latin typeface="Calibri"/>
                <a:ea typeface="ＭＳ Ｐゴシック" panose="020B0600070205080204" pitchFamily="50" charset="-128"/>
              </a:rPr>
              <a:t>６</a:t>
            </a:r>
            <a:r>
              <a:rPr lang="ja-JP" altLang="en-US" sz="1400" u="sng" dirty="0">
                <a:solidFill>
                  <a:prstClr val="black"/>
                </a:solidFill>
                <a:latin typeface="Calibri"/>
                <a:ea typeface="ＭＳ Ｐゴシック" panose="020B0600070205080204" pitchFamily="50" charset="-128"/>
              </a:rPr>
              <a:t>９</a:t>
            </a:r>
            <a:r>
              <a:rPr kumimoji="1" lang="ja-JP" altLang="en-US" sz="14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9" name="表 8"/>
          <p:cNvGraphicFramePr>
            <a:graphicFrameLocks noGrp="1"/>
          </p:cNvGraphicFramePr>
          <p:nvPr>
            <p:extLst/>
          </p:nvPr>
        </p:nvGraphicFramePr>
        <p:xfrm>
          <a:off x="2267744" y="391110"/>
          <a:ext cx="6696744" cy="6431280"/>
        </p:xfrm>
        <a:graphic>
          <a:graphicData uri="http://schemas.openxmlformats.org/drawingml/2006/table">
            <a:tbl>
              <a:tblPr first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marL="0" indent="0" algn="l"/>
                      <a:r>
                        <a:rPr kumimoji="1" lang="ja-JP" altLang="en-US" sz="1200" u="none" dirty="0" smtClean="0">
                          <a:solidFill>
                            <a:schemeClr val="tx1"/>
                          </a:solidFill>
                        </a:rPr>
                        <a:t>・府内において</a:t>
                      </a:r>
                      <a:r>
                        <a:rPr kumimoji="1" lang="ja-JP" altLang="en-US" sz="1200" u="none" dirty="0" smtClean="0">
                          <a:solidFill>
                            <a:schemeClr val="tx1"/>
                          </a:solidFill>
                          <a:effectLst/>
                        </a:rPr>
                        <a:t>死亡に至る</a:t>
                      </a:r>
                      <a:r>
                        <a:rPr kumimoji="1" lang="ja-JP" altLang="en-US" sz="1200" u="none" dirty="0" smtClean="0">
                          <a:solidFill>
                            <a:schemeClr val="tx1"/>
                          </a:solidFill>
                        </a:rPr>
                        <a:t>重篤な事件が</a:t>
                      </a:r>
                      <a:r>
                        <a:rPr kumimoji="1" lang="ja-JP" altLang="en-US" sz="1200" b="0" u="none" dirty="0" smtClean="0">
                          <a:solidFill>
                            <a:schemeClr val="tx1"/>
                          </a:solidFill>
                        </a:rPr>
                        <a:t>発生</a:t>
                      </a:r>
                      <a:endParaRPr kumimoji="1" lang="en-US" altLang="ja-JP" sz="1200" b="0" u="none" dirty="0" smtClean="0">
                        <a:solidFill>
                          <a:schemeClr val="tx1"/>
                        </a:solidFill>
                      </a:endParaRPr>
                    </a:p>
                    <a:p>
                      <a:pPr algn="l"/>
                      <a:r>
                        <a:rPr kumimoji="1" lang="ja-JP" altLang="en-US" sz="1200" b="0" u="none" dirty="0" smtClean="0">
                          <a:solidFill>
                            <a:schemeClr val="tx1"/>
                          </a:solidFill>
                        </a:rPr>
                        <a:t>　</a:t>
                      </a:r>
                      <a:r>
                        <a:rPr kumimoji="1" lang="en-US" altLang="ja-JP" sz="1200" b="0" u="none" dirty="0" smtClean="0">
                          <a:solidFill>
                            <a:schemeClr val="tx1"/>
                          </a:solidFill>
                        </a:rPr>
                        <a:t>2008</a:t>
                      </a:r>
                      <a:r>
                        <a:rPr kumimoji="1" lang="ja-JP" altLang="en-US" sz="1200" u="none" baseline="0" dirty="0" smtClean="0">
                          <a:solidFill>
                            <a:schemeClr val="tx1"/>
                          </a:solidFill>
                        </a:rPr>
                        <a:t>年：２件</a:t>
                      </a:r>
                      <a:endParaRPr kumimoji="1" lang="en-US" altLang="ja-JP" sz="1200" u="none" baseline="0" dirty="0" smtClean="0">
                        <a:solidFill>
                          <a:schemeClr val="tx1"/>
                        </a:solidFill>
                      </a:endParaRPr>
                    </a:p>
                    <a:p>
                      <a:pPr algn="l"/>
                      <a:r>
                        <a:rPr kumimoji="1" lang="ja-JP" altLang="en-US" sz="1200" u="none" baseline="0" dirty="0" smtClean="0">
                          <a:solidFill>
                            <a:schemeClr val="tx1"/>
                          </a:solidFill>
                        </a:rPr>
                        <a:t>　</a:t>
                      </a:r>
                      <a:r>
                        <a:rPr kumimoji="1" lang="en-US" altLang="ja-JP" sz="1200" u="none" baseline="0" dirty="0" smtClean="0">
                          <a:solidFill>
                            <a:schemeClr val="tx1"/>
                          </a:solidFill>
                        </a:rPr>
                        <a:t>2010</a:t>
                      </a:r>
                      <a:r>
                        <a:rPr kumimoji="1" lang="ja-JP" altLang="en-US" sz="1200" u="none" baseline="0" dirty="0" smtClean="0">
                          <a:solidFill>
                            <a:schemeClr val="tx1"/>
                          </a:solidFill>
                        </a:rPr>
                        <a:t>年：５件</a:t>
                      </a:r>
                      <a:endParaRPr kumimoji="1" lang="en-US" altLang="ja-JP" sz="1200" u="none" baseline="0" dirty="0" smtClean="0">
                        <a:solidFill>
                          <a:schemeClr val="tx1"/>
                        </a:solidFill>
                      </a:endParaRPr>
                    </a:p>
                    <a:p>
                      <a:pPr algn="l"/>
                      <a:r>
                        <a:rPr kumimoji="1" lang="ja-JP" altLang="en-US" sz="1200" u="none" baseline="0" dirty="0" smtClean="0">
                          <a:solidFill>
                            <a:schemeClr val="tx1"/>
                          </a:solidFill>
                        </a:rPr>
                        <a:t>　　（政令市含む）</a:t>
                      </a:r>
                      <a:endParaRPr kumimoji="1" lang="en-US" altLang="ja-JP" sz="1200" u="none" dirty="0" smtClean="0">
                        <a:solidFill>
                          <a:schemeClr val="tx1"/>
                        </a:solidFill>
                      </a:endParaRPr>
                    </a:p>
                    <a:p>
                      <a:pPr marL="0" indent="0" algn="l"/>
                      <a:endParaRPr kumimoji="1" lang="en-US" altLang="ja-JP" sz="1200" u="none" dirty="0" smtClean="0">
                        <a:solidFill>
                          <a:schemeClr val="tx1"/>
                        </a:solidFill>
                      </a:endParaRPr>
                    </a:p>
                    <a:p>
                      <a:pPr marL="0" indent="0" algn="l"/>
                      <a:r>
                        <a:rPr kumimoji="1" lang="ja-JP" altLang="en-US" sz="1200" u="none" dirty="0" smtClean="0">
                          <a:solidFill>
                            <a:schemeClr val="tx1"/>
                          </a:solidFill>
                        </a:rPr>
                        <a:t>・大阪府</a:t>
                      </a:r>
                      <a:r>
                        <a:rPr kumimoji="1" lang="ja-JP" altLang="en-US" sz="1200" u="none" baseline="0" dirty="0" smtClean="0">
                          <a:solidFill>
                            <a:schemeClr val="tx1"/>
                          </a:solidFill>
                        </a:rPr>
                        <a:t>域</a:t>
                      </a:r>
                      <a:r>
                        <a:rPr kumimoji="1" lang="ja-JP" altLang="en-US" sz="1200" u="none" dirty="0" smtClean="0">
                          <a:solidFill>
                            <a:schemeClr val="tx1"/>
                          </a:solidFill>
                        </a:rPr>
                        <a:t>の児童虐待相談対応件数は全国で２位</a:t>
                      </a:r>
                      <a:endParaRPr kumimoji="1" lang="en-US" altLang="ja-JP" sz="1200" u="none" dirty="0" smtClean="0">
                        <a:solidFill>
                          <a:schemeClr val="tx1"/>
                        </a:solidFill>
                      </a:endParaRPr>
                    </a:p>
                    <a:p>
                      <a:pPr algn="l"/>
                      <a:r>
                        <a:rPr kumimoji="1" lang="ja-JP" altLang="en-US" sz="1200" u="none" dirty="0" smtClean="0">
                          <a:solidFill>
                            <a:schemeClr val="tx1"/>
                          </a:solidFill>
                        </a:rPr>
                        <a:t>府域：</a:t>
                      </a:r>
                      <a:r>
                        <a:rPr kumimoji="1" lang="en-US" altLang="ja-JP" sz="1200" u="none" baseline="0" dirty="0" smtClean="0">
                          <a:solidFill>
                            <a:schemeClr val="tx1"/>
                          </a:solidFill>
                        </a:rPr>
                        <a:t>2009</a:t>
                      </a:r>
                      <a:r>
                        <a:rPr kumimoji="1" lang="ja-JP" altLang="en-US" sz="1200" u="none" baseline="0" dirty="0" smtClean="0">
                          <a:solidFill>
                            <a:schemeClr val="tx1"/>
                          </a:solidFill>
                        </a:rPr>
                        <a:t>年：</a:t>
                      </a:r>
                      <a:r>
                        <a:rPr kumimoji="1" lang="en-US" altLang="ja-JP" sz="1200" u="none" baseline="0" dirty="0" smtClean="0">
                          <a:solidFill>
                            <a:schemeClr val="tx1"/>
                          </a:solidFill>
                        </a:rPr>
                        <a:t>5,436</a:t>
                      </a:r>
                      <a:r>
                        <a:rPr kumimoji="1" lang="ja-JP" altLang="en-US" sz="1200" u="none" baseline="0" dirty="0" smtClean="0">
                          <a:solidFill>
                            <a:schemeClr val="tx1"/>
                          </a:solidFill>
                        </a:rPr>
                        <a:t>件</a:t>
                      </a:r>
                      <a:endParaRPr kumimoji="1" lang="en-US" altLang="ja-JP" sz="1200" u="none" baseline="0" dirty="0" smtClean="0">
                        <a:solidFill>
                          <a:schemeClr val="tx1"/>
                        </a:solidFill>
                      </a:endParaRPr>
                    </a:p>
                    <a:p>
                      <a:pPr algn="l"/>
                      <a:r>
                        <a:rPr kumimoji="1" lang="ja-JP" altLang="en-US" sz="1200" u="none" dirty="0" smtClean="0">
                          <a:solidFill>
                            <a:schemeClr val="tx1"/>
                          </a:solidFill>
                        </a:rPr>
                        <a:t>東京都：</a:t>
                      </a:r>
                      <a:r>
                        <a:rPr kumimoji="1" lang="en-US" altLang="ja-JP" sz="1200" u="none" baseline="0" dirty="0" smtClean="0">
                          <a:solidFill>
                            <a:schemeClr val="tx1"/>
                          </a:solidFill>
                        </a:rPr>
                        <a:t>3,339</a:t>
                      </a:r>
                      <a:r>
                        <a:rPr kumimoji="1" lang="ja-JP" altLang="en-US" sz="1200" u="none" baseline="0" dirty="0" smtClean="0">
                          <a:solidFill>
                            <a:schemeClr val="tx1"/>
                          </a:solidFill>
                        </a:rPr>
                        <a:t>件</a:t>
                      </a:r>
                      <a:r>
                        <a:rPr kumimoji="1" lang="ja-JP" altLang="en-US" sz="1200" u="none" dirty="0" smtClean="0">
                          <a:solidFill>
                            <a:schemeClr val="tx1"/>
                          </a:solidFill>
                        </a:rPr>
                        <a:t>、</a:t>
                      </a:r>
                      <a:endParaRPr kumimoji="1" lang="en-US" altLang="ja-JP" sz="1200" u="none" dirty="0" smtClean="0">
                        <a:solidFill>
                          <a:schemeClr val="tx1"/>
                        </a:solidFill>
                      </a:endParaRPr>
                    </a:p>
                    <a:p>
                      <a:pPr algn="l"/>
                      <a:r>
                        <a:rPr kumimoji="1" lang="ja-JP" altLang="en-US" sz="1200" u="none" dirty="0" smtClean="0">
                          <a:solidFill>
                            <a:schemeClr val="tx1"/>
                          </a:solidFill>
                        </a:rPr>
                        <a:t>神奈川県</a:t>
                      </a:r>
                      <a:r>
                        <a:rPr kumimoji="1" lang="ja-JP" altLang="en-US" sz="1200" u="none" baseline="0" dirty="0" smtClean="0">
                          <a:solidFill>
                            <a:schemeClr val="tx1"/>
                          </a:solidFill>
                        </a:rPr>
                        <a:t>域：</a:t>
                      </a:r>
                      <a:r>
                        <a:rPr kumimoji="1" lang="en-US" altLang="ja-JP" sz="1200" u="none" baseline="0" dirty="0" smtClean="0">
                          <a:solidFill>
                            <a:schemeClr val="tx1"/>
                          </a:solidFill>
                        </a:rPr>
                        <a:t>5,676</a:t>
                      </a:r>
                      <a:r>
                        <a:rPr kumimoji="1" lang="ja-JP" altLang="en-US" sz="1200" u="none" dirty="0" smtClean="0">
                          <a:solidFill>
                            <a:schemeClr val="tx1"/>
                          </a:solidFill>
                        </a:rPr>
                        <a:t>件</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・早期発見・対応が急務であるが、</a:t>
                      </a:r>
                      <a:r>
                        <a:rPr kumimoji="1" lang="ja-JP" altLang="en-US" sz="1200" u="none" baseline="0" dirty="0" smtClean="0">
                          <a:solidFill>
                            <a:schemeClr val="tx1"/>
                          </a:solidFill>
                        </a:rPr>
                        <a:t>市町村では件数増による安全確認に追われ、重症度の判別や専門的な対応については不十分な状況であった。</a:t>
                      </a:r>
                      <a:endParaRPr kumimoji="1" lang="en-US" altLang="ja-JP" sz="1200" u="none" baseline="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・効果的な広報啓発の検討・実施</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・府組織体制の見直し</a:t>
                      </a:r>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dirty="0" smtClean="0">
                          <a:solidFill>
                            <a:schemeClr val="tx1"/>
                          </a:solidFill>
                        </a:rPr>
                        <a:t>児童福祉司等専門スタッフの増員</a:t>
                      </a:r>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夜間・休日体制の充実</a:t>
                      </a:r>
                    </a:p>
                    <a:p>
                      <a:pPr algn="l"/>
                      <a:r>
                        <a:rPr kumimoji="1" lang="en-US" altLang="ja-JP" sz="1200" u="none" dirty="0" smtClean="0">
                          <a:solidFill>
                            <a:schemeClr val="tx1"/>
                          </a:solidFill>
                        </a:rPr>
                        <a:t>-</a:t>
                      </a:r>
                      <a:r>
                        <a:rPr kumimoji="1" lang="ja-JP" altLang="en-US" sz="1200" u="none" dirty="0" smtClean="0">
                          <a:solidFill>
                            <a:schemeClr val="tx1"/>
                          </a:solidFill>
                        </a:rPr>
                        <a:t>警察との連携強化</a:t>
                      </a:r>
                      <a:r>
                        <a:rPr kumimoji="1" lang="en-US" altLang="ja-JP" sz="1200" u="none" dirty="0" smtClean="0">
                          <a:solidFill>
                            <a:schemeClr val="tx1"/>
                          </a:solidFill>
                        </a:rPr>
                        <a:t>-</a:t>
                      </a:r>
                    </a:p>
                    <a:p>
                      <a:pPr algn="l"/>
                      <a:endParaRPr kumimoji="1" lang="en-US" altLang="ja-JP" sz="1200" u="none" dirty="0" smtClean="0">
                        <a:solidFill>
                          <a:schemeClr val="tx1"/>
                        </a:solidFill>
                      </a:endParaRPr>
                    </a:p>
                    <a:p>
                      <a:pPr algn="l"/>
                      <a:r>
                        <a:rPr kumimoji="1" lang="ja-JP" altLang="en-US" sz="1200" u="none" dirty="0" smtClean="0">
                          <a:solidFill>
                            <a:schemeClr val="tx1"/>
                          </a:solidFill>
                        </a:rPr>
                        <a:t>・現場を担う市町村間のネットワーク強化や活動支援</a:t>
                      </a:r>
                      <a:endParaRPr kumimoji="1" lang="ja-JP" altLang="en-US" sz="1200" u="none"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u="none" dirty="0" smtClean="0">
                          <a:solidFill>
                            <a:schemeClr val="tx1"/>
                          </a:solidFill>
                        </a:rPr>
                        <a:t>・これまでにない大規模・広範囲でのテレビＣＭ、広報の実現</a:t>
                      </a:r>
                      <a:endParaRPr kumimoji="1" lang="en-US" altLang="ja-JP" sz="1200" u="none" dirty="0" smtClean="0">
                        <a:solidFill>
                          <a:schemeClr val="tx1"/>
                        </a:solidFill>
                      </a:endParaRPr>
                    </a:p>
                    <a:p>
                      <a:pPr marL="52388" indent="-52388" algn="l"/>
                      <a:r>
                        <a:rPr kumimoji="1" lang="en-US" altLang="ja-JP" sz="1200" u="none" dirty="0" smtClean="0">
                          <a:solidFill>
                            <a:schemeClr val="tx1"/>
                          </a:solidFill>
                        </a:rPr>
                        <a:t>-2010</a:t>
                      </a:r>
                      <a:r>
                        <a:rPr kumimoji="1" lang="ja-JP" altLang="en-US" sz="1200" u="none" dirty="0" smtClean="0">
                          <a:solidFill>
                            <a:schemeClr val="tx1"/>
                          </a:solidFill>
                        </a:rPr>
                        <a:t>年過去最大の放送規模。（</a:t>
                      </a:r>
                      <a:r>
                        <a:rPr kumimoji="1" lang="en-US" altLang="ja-JP" sz="1200" u="none" baseline="0" dirty="0" smtClean="0">
                          <a:solidFill>
                            <a:schemeClr val="tx1"/>
                          </a:solidFill>
                        </a:rPr>
                        <a:t>8</a:t>
                      </a:r>
                      <a:r>
                        <a:rPr kumimoji="1" lang="ja-JP" altLang="en-US" sz="1200" u="none" baseline="0" dirty="0" smtClean="0">
                          <a:solidFill>
                            <a:schemeClr val="tx1"/>
                          </a:solidFill>
                        </a:rPr>
                        <a:t>・</a:t>
                      </a:r>
                      <a:r>
                        <a:rPr kumimoji="1" lang="en-US" altLang="ja-JP" sz="1200" u="none" baseline="0" dirty="0" smtClean="0">
                          <a:solidFill>
                            <a:schemeClr val="tx1"/>
                          </a:solidFill>
                        </a:rPr>
                        <a:t>11</a:t>
                      </a:r>
                      <a:r>
                        <a:rPr kumimoji="1" lang="ja-JP" altLang="en-US" sz="1200" u="none" baseline="0" dirty="0" smtClean="0">
                          <a:solidFill>
                            <a:schemeClr val="tx1"/>
                          </a:solidFill>
                        </a:rPr>
                        <a:t>月で</a:t>
                      </a:r>
                      <a:r>
                        <a:rPr kumimoji="1" lang="en-US" altLang="ja-JP" sz="1200" u="none" dirty="0" smtClean="0">
                          <a:solidFill>
                            <a:schemeClr val="tx1"/>
                          </a:solidFill>
                        </a:rPr>
                        <a:t>900</a:t>
                      </a:r>
                      <a:r>
                        <a:rPr kumimoji="1" lang="ja-JP" altLang="en-US" sz="1200" u="none" dirty="0" smtClean="0">
                          <a:solidFill>
                            <a:schemeClr val="tx1"/>
                          </a:solidFill>
                        </a:rPr>
                        <a:t>本）</a:t>
                      </a:r>
                      <a:endParaRPr kumimoji="1" lang="en-US" altLang="ja-JP" sz="1200" u="none" dirty="0" smtClean="0">
                        <a:solidFill>
                          <a:schemeClr val="tx1"/>
                        </a:solidFill>
                      </a:endParaRPr>
                    </a:p>
                    <a:p>
                      <a:pPr marL="52388" indent="-52388" algn="l"/>
                      <a:r>
                        <a:rPr kumimoji="1" lang="en-US" altLang="ja-JP" sz="1200" u="none" dirty="0" smtClean="0">
                          <a:solidFill>
                            <a:schemeClr val="tx1"/>
                          </a:solidFill>
                        </a:rPr>
                        <a:t>-</a:t>
                      </a:r>
                      <a:r>
                        <a:rPr kumimoji="1" lang="ja-JP" altLang="en-US" sz="1200" u="none" dirty="0" smtClean="0">
                          <a:solidFill>
                            <a:schemeClr val="tx1"/>
                          </a:solidFill>
                        </a:rPr>
                        <a:t>近畿２府４県４政令指定都市での共同実施（啓発用ステッカーの配布等）。</a:t>
                      </a:r>
                      <a:endParaRPr kumimoji="1" lang="en-US" altLang="ja-JP" sz="1200" u="none" dirty="0" smtClean="0">
                        <a:solidFill>
                          <a:schemeClr val="tx1"/>
                        </a:solidFill>
                      </a:endParaRPr>
                    </a:p>
                    <a:p>
                      <a:pPr marL="52388" indent="-52388" algn="l"/>
                      <a:r>
                        <a:rPr kumimoji="1" lang="en-US" altLang="ja-JP" sz="1200" u="none" dirty="0" smtClean="0">
                          <a:solidFill>
                            <a:schemeClr val="tx1"/>
                          </a:solidFill>
                        </a:rPr>
                        <a:t>-</a:t>
                      </a:r>
                      <a:r>
                        <a:rPr kumimoji="1" lang="ja-JP" altLang="en-US" sz="1200" u="none" dirty="0" smtClean="0">
                          <a:solidFill>
                            <a:schemeClr val="tx1"/>
                          </a:solidFill>
                        </a:rPr>
                        <a:t>民間企業・団体と連携した広報啓発事業の実施（鉄道各駅へのポスター掲示等）</a:t>
                      </a:r>
                      <a:endParaRPr kumimoji="1" lang="en-US" altLang="ja-JP" sz="1200" u="none" dirty="0" smtClean="0">
                        <a:solidFill>
                          <a:schemeClr val="tx1"/>
                        </a:solidFill>
                      </a:endParaRPr>
                    </a:p>
                    <a:p>
                      <a:pPr algn="l">
                        <a:spcBef>
                          <a:spcPts val="600"/>
                        </a:spcBef>
                      </a:pPr>
                      <a:endParaRPr kumimoji="1" lang="en-US" altLang="ja-JP" sz="1200" u="none" dirty="0" smtClean="0">
                        <a:solidFill>
                          <a:schemeClr val="tx1"/>
                        </a:solidFill>
                      </a:endParaRPr>
                    </a:p>
                    <a:p>
                      <a:pPr algn="l">
                        <a:spcBef>
                          <a:spcPts val="600"/>
                        </a:spcBef>
                      </a:pPr>
                      <a:r>
                        <a:rPr kumimoji="1" lang="ja-JP" altLang="en-US" sz="1200" u="none" dirty="0" smtClean="0">
                          <a:solidFill>
                            <a:schemeClr val="tx1"/>
                          </a:solidFill>
                        </a:rPr>
                        <a:t>・府組織体制の強化</a:t>
                      </a:r>
                      <a:endParaRPr kumimoji="1" lang="en-US" altLang="ja-JP" sz="1200" u="none" dirty="0" smtClean="0">
                        <a:solidFill>
                          <a:schemeClr val="tx1"/>
                        </a:solidFill>
                      </a:endParaRPr>
                    </a:p>
                    <a:p>
                      <a:pPr marL="77788" marR="0" indent="-77788"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strike="noStrike" baseline="0" dirty="0" smtClean="0">
                          <a:solidFill>
                            <a:schemeClr val="tx1"/>
                          </a:solidFill>
                        </a:rPr>
                        <a:t>虐待対応のための</a:t>
                      </a:r>
                      <a:r>
                        <a:rPr kumimoji="1" lang="ja-JP" altLang="en-US" sz="1200" u="none" dirty="0" smtClean="0">
                          <a:solidFill>
                            <a:schemeClr val="tx1"/>
                          </a:solidFill>
                        </a:rPr>
                        <a:t>児童福祉司等の増員（</a:t>
                      </a:r>
                      <a:r>
                        <a:rPr kumimoji="1" lang="en-US" altLang="ja-JP" sz="1200" u="none" dirty="0" smtClean="0">
                          <a:solidFill>
                            <a:schemeClr val="tx1"/>
                          </a:solidFill>
                        </a:rPr>
                        <a:t>2011</a:t>
                      </a:r>
                      <a:r>
                        <a:rPr kumimoji="1" lang="ja-JP" altLang="en-US" sz="1200" u="none" dirty="0" smtClean="0">
                          <a:solidFill>
                            <a:schemeClr val="tx1"/>
                          </a:solidFill>
                        </a:rPr>
                        <a:t>年</a:t>
                      </a:r>
                      <a:r>
                        <a:rPr kumimoji="1" lang="en-US" altLang="ja-JP" sz="1200" u="none" dirty="0" smtClean="0">
                          <a:solidFill>
                            <a:schemeClr val="tx1"/>
                          </a:solidFill>
                        </a:rPr>
                        <a:t>20</a:t>
                      </a:r>
                      <a:r>
                        <a:rPr kumimoji="1" lang="ja-JP" altLang="en-US" sz="1200" u="none" dirty="0" smtClean="0">
                          <a:solidFill>
                            <a:schemeClr val="tx1"/>
                          </a:solidFill>
                        </a:rPr>
                        <a:t>名</a:t>
                      </a:r>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　</a:t>
                      </a:r>
                      <a:r>
                        <a:rPr kumimoji="1" lang="en-US" altLang="ja-JP" sz="1200" u="none" dirty="0" smtClean="0">
                          <a:solidFill>
                            <a:schemeClr val="tx1"/>
                          </a:solidFill>
                        </a:rPr>
                        <a:t>2013</a:t>
                      </a:r>
                      <a:r>
                        <a:rPr kumimoji="1" lang="ja-JP" altLang="en-US" sz="1200" u="none" dirty="0" smtClean="0">
                          <a:solidFill>
                            <a:schemeClr val="tx1"/>
                          </a:solidFill>
                        </a:rPr>
                        <a:t>年</a:t>
                      </a:r>
                      <a:r>
                        <a:rPr kumimoji="1" lang="en-US" altLang="ja-JP" sz="1200" u="none" dirty="0" smtClean="0">
                          <a:solidFill>
                            <a:schemeClr val="tx1"/>
                          </a:solidFill>
                        </a:rPr>
                        <a:t>5</a:t>
                      </a:r>
                      <a:r>
                        <a:rPr kumimoji="1" lang="ja-JP" altLang="en-US" sz="1200" u="none" dirty="0" smtClean="0">
                          <a:solidFill>
                            <a:schemeClr val="tx1"/>
                          </a:solidFill>
                        </a:rPr>
                        <a:t>名、</a:t>
                      </a:r>
                      <a:r>
                        <a:rPr kumimoji="1" lang="en-US" altLang="ja-JP" sz="1200" u="none" dirty="0" smtClean="0">
                          <a:solidFill>
                            <a:schemeClr val="tx1"/>
                          </a:solidFill>
                        </a:rPr>
                        <a:t>2015</a:t>
                      </a:r>
                      <a:r>
                        <a:rPr kumimoji="1" lang="ja-JP" altLang="en-US" sz="1200" u="none" dirty="0" smtClean="0">
                          <a:solidFill>
                            <a:schemeClr val="tx1"/>
                          </a:solidFill>
                        </a:rPr>
                        <a:t>年</a:t>
                      </a:r>
                      <a:r>
                        <a:rPr kumimoji="1" lang="en-US" altLang="ja-JP" sz="1200" u="none" dirty="0" smtClean="0">
                          <a:solidFill>
                            <a:schemeClr val="tx1"/>
                          </a:solidFill>
                        </a:rPr>
                        <a:t>8</a:t>
                      </a:r>
                      <a:r>
                        <a:rPr kumimoji="1" lang="ja-JP" altLang="en-US" sz="1200" u="none" dirty="0" smtClean="0">
                          <a:solidFill>
                            <a:schemeClr val="tx1"/>
                          </a:solidFill>
                        </a:rPr>
                        <a:t>名</a:t>
                      </a:r>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　</a:t>
                      </a:r>
                      <a:r>
                        <a:rPr kumimoji="1" lang="en-US" altLang="ja-JP" sz="1200" u="none" dirty="0" smtClean="0">
                          <a:solidFill>
                            <a:schemeClr val="tx1"/>
                          </a:solidFill>
                        </a:rPr>
                        <a:t>2016</a:t>
                      </a:r>
                      <a:r>
                        <a:rPr kumimoji="1" lang="ja-JP" altLang="en-US" sz="1200" u="none" dirty="0" smtClean="0">
                          <a:solidFill>
                            <a:schemeClr val="tx1"/>
                          </a:solidFill>
                        </a:rPr>
                        <a:t>年</a:t>
                      </a:r>
                      <a:r>
                        <a:rPr kumimoji="1" lang="en-US" altLang="ja-JP" sz="1200" u="none" dirty="0" smtClean="0">
                          <a:solidFill>
                            <a:schemeClr val="tx1"/>
                          </a:solidFill>
                        </a:rPr>
                        <a:t>15</a:t>
                      </a:r>
                      <a:r>
                        <a:rPr kumimoji="1" lang="ja-JP" altLang="en-US" sz="1200" u="none" dirty="0" smtClean="0">
                          <a:solidFill>
                            <a:schemeClr val="tx1"/>
                          </a:solidFill>
                        </a:rPr>
                        <a:t>名、</a:t>
                      </a:r>
                      <a:r>
                        <a:rPr kumimoji="1" lang="en-US" altLang="ja-JP" sz="1200" u="none" dirty="0" smtClean="0">
                          <a:solidFill>
                            <a:schemeClr val="tx1"/>
                          </a:solidFill>
                        </a:rPr>
                        <a:t>2018</a:t>
                      </a:r>
                      <a:r>
                        <a:rPr kumimoji="1" lang="ja-JP" altLang="en-US" sz="1200" u="none" dirty="0" smtClean="0">
                          <a:solidFill>
                            <a:schemeClr val="tx1"/>
                          </a:solidFill>
                        </a:rPr>
                        <a:t>年</a:t>
                      </a:r>
                      <a:r>
                        <a:rPr kumimoji="1" lang="en-US" altLang="ja-JP" sz="1200" u="none" dirty="0" smtClean="0">
                          <a:solidFill>
                            <a:schemeClr val="tx1"/>
                          </a:solidFill>
                        </a:rPr>
                        <a:t>15</a:t>
                      </a:r>
                      <a:r>
                        <a:rPr kumimoji="1" lang="ja-JP" altLang="en-US" sz="1200" u="none" dirty="0" smtClean="0">
                          <a:solidFill>
                            <a:schemeClr val="tx1"/>
                          </a:solidFill>
                        </a:rPr>
                        <a:t>名）</a:t>
                      </a:r>
                      <a:endParaRPr kumimoji="1" lang="en-US" altLang="ja-JP" sz="1200" u="none"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dirty="0" smtClean="0">
                          <a:solidFill>
                            <a:schemeClr val="tx1"/>
                          </a:solidFill>
                        </a:rPr>
                        <a:t>警察官</a:t>
                      </a:r>
                      <a:r>
                        <a:rPr kumimoji="1" lang="en-US" altLang="ja-JP" sz="1200" u="none" dirty="0" smtClean="0">
                          <a:solidFill>
                            <a:schemeClr val="tx1"/>
                          </a:solidFill>
                        </a:rPr>
                        <a:t>OB</a:t>
                      </a:r>
                      <a:r>
                        <a:rPr kumimoji="1" lang="ja-JP" altLang="en-US" sz="1200" u="none" dirty="0" smtClean="0">
                          <a:solidFill>
                            <a:schemeClr val="tx1"/>
                          </a:solidFill>
                        </a:rPr>
                        <a:t>を</a:t>
                      </a:r>
                      <a:r>
                        <a:rPr kumimoji="1" lang="ja-JP" altLang="en-US" sz="1200" u="none" baseline="0" dirty="0" smtClean="0">
                          <a:solidFill>
                            <a:schemeClr val="tx1"/>
                          </a:solidFill>
                        </a:rPr>
                        <a:t>子ども家庭センター</a:t>
                      </a:r>
                      <a:r>
                        <a:rPr kumimoji="1" lang="ja-JP" altLang="en-US" sz="1200" u="none" dirty="0" smtClean="0">
                          <a:solidFill>
                            <a:schemeClr val="tx1"/>
                          </a:solidFill>
                        </a:rPr>
                        <a:t>に配置（</a:t>
                      </a:r>
                      <a:r>
                        <a:rPr kumimoji="1" lang="en-US" altLang="ja-JP" sz="1200" u="none" dirty="0" smtClean="0">
                          <a:solidFill>
                            <a:schemeClr val="tx1"/>
                          </a:solidFill>
                        </a:rPr>
                        <a:t>2011</a:t>
                      </a:r>
                      <a:r>
                        <a:rPr kumimoji="1" lang="ja-JP" altLang="en-US" sz="1200" u="none" dirty="0" smtClean="0">
                          <a:solidFill>
                            <a:schemeClr val="tx1"/>
                          </a:solidFill>
                        </a:rPr>
                        <a:t>年</a:t>
                      </a:r>
                      <a:r>
                        <a:rPr kumimoji="1" lang="en-US" altLang="ja-JP" sz="1200" u="none" dirty="0" smtClean="0">
                          <a:solidFill>
                            <a:schemeClr val="tx1"/>
                          </a:solidFill>
                        </a:rPr>
                        <a:t>:3</a:t>
                      </a:r>
                      <a:r>
                        <a:rPr kumimoji="1" lang="ja-JP" altLang="en-US" sz="1200" u="none" dirty="0" smtClean="0">
                          <a:solidFill>
                            <a:schemeClr val="tx1"/>
                          </a:solidFill>
                        </a:rPr>
                        <a:t>名、</a:t>
                      </a:r>
                      <a:r>
                        <a:rPr kumimoji="1" lang="en-US" altLang="ja-JP" sz="1200" u="none" dirty="0" smtClean="0">
                          <a:solidFill>
                            <a:schemeClr val="tx1"/>
                          </a:solidFill>
                        </a:rPr>
                        <a:t>2012</a:t>
                      </a:r>
                      <a:r>
                        <a:rPr kumimoji="1" lang="ja-JP" altLang="en-US" sz="1200" u="none" dirty="0" smtClean="0">
                          <a:solidFill>
                            <a:schemeClr val="tx1"/>
                          </a:solidFill>
                        </a:rPr>
                        <a:t>年</a:t>
                      </a:r>
                      <a:r>
                        <a:rPr kumimoji="1" lang="en-US" altLang="ja-JP" sz="1200" u="none" baseline="0" dirty="0" smtClean="0">
                          <a:solidFill>
                            <a:schemeClr val="tx1"/>
                          </a:solidFill>
                        </a:rPr>
                        <a:t>:5</a:t>
                      </a:r>
                      <a:r>
                        <a:rPr kumimoji="1" lang="ja-JP" altLang="en-US" sz="1200" u="none" baseline="0" dirty="0" smtClean="0">
                          <a:solidFill>
                            <a:schemeClr val="tx1"/>
                          </a:solidFill>
                        </a:rPr>
                        <a:t>名　</a:t>
                      </a:r>
                      <a:r>
                        <a:rPr kumimoji="1" lang="en-US" altLang="ja-JP" sz="1200" u="none" baseline="0" dirty="0" smtClean="0">
                          <a:solidFill>
                            <a:schemeClr val="tx1"/>
                          </a:solidFill>
                        </a:rPr>
                        <a:t>2013</a:t>
                      </a:r>
                      <a:r>
                        <a:rPr kumimoji="1" lang="ja-JP" altLang="en-US" sz="1200" u="none" baseline="0" dirty="0" smtClean="0">
                          <a:solidFill>
                            <a:schemeClr val="tx1"/>
                          </a:solidFill>
                        </a:rPr>
                        <a:t>年：</a:t>
                      </a:r>
                      <a:r>
                        <a:rPr kumimoji="1" lang="en-US" altLang="ja-JP" sz="1200" u="none" baseline="0" dirty="0" smtClean="0">
                          <a:solidFill>
                            <a:schemeClr val="tx1"/>
                          </a:solidFill>
                        </a:rPr>
                        <a:t>5</a:t>
                      </a:r>
                      <a:r>
                        <a:rPr kumimoji="1" lang="ja-JP" altLang="en-US" sz="1200" u="none" baseline="0" dirty="0" smtClean="0">
                          <a:solidFill>
                            <a:schemeClr val="tx1"/>
                          </a:solidFill>
                        </a:rPr>
                        <a:t>名、</a:t>
                      </a:r>
                      <a:r>
                        <a:rPr kumimoji="1" lang="en-US" altLang="ja-JP" sz="1200" u="none" baseline="0" dirty="0" smtClean="0">
                          <a:solidFill>
                            <a:schemeClr val="tx1"/>
                          </a:solidFill>
                        </a:rPr>
                        <a:t>2014</a:t>
                      </a:r>
                      <a:r>
                        <a:rPr kumimoji="1" lang="ja-JP" altLang="en-US" sz="1200" u="none" baseline="0" dirty="0" smtClean="0">
                          <a:solidFill>
                            <a:schemeClr val="tx1"/>
                          </a:solidFill>
                        </a:rPr>
                        <a:t>年：</a:t>
                      </a:r>
                      <a:r>
                        <a:rPr kumimoji="1" lang="en-US" altLang="ja-JP" sz="1200" u="none" baseline="0" dirty="0" smtClean="0">
                          <a:solidFill>
                            <a:schemeClr val="tx1"/>
                          </a:solidFill>
                        </a:rPr>
                        <a:t>7</a:t>
                      </a:r>
                      <a:r>
                        <a:rPr kumimoji="1" lang="ja-JP" altLang="en-US" sz="1200" u="none" baseline="0" dirty="0" smtClean="0">
                          <a:solidFill>
                            <a:schemeClr val="tx1"/>
                          </a:solidFill>
                        </a:rPr>
                        <a:t>名、</a:t>
                      </a:r>
                      <a:r>
                        <a:rPr kumimoji="1" lang="en-US" altLang="ja-JP" sz="1200" u="none" baseline="0" dirty="0" smtClean="0">
                          <a:solidFill>
                            <a:schemeClr val="tx1"/>
                          </a:solidFill>
                        </a:rPr>
                        <a:t>2015</a:t>
                      </a:r>
                      <a:r>
                        <a:rPr kumimoji="1" lang="ja-JP" altLang="en-US" sz="1200" u="none" baseline="0" dirty="0" smtClean="0">
                          <a:solidFill>
                            <a:schemeClr val="tx1"/>
                          </a:solidFill>
                        </a:rPr>
                        <a:t>年：</a:t>
                      </a:r>
                      <a:r>
                        <a:rPr kumimoji="1" lang="en-US" altLang="ja-JP" sz="1200" u="none" baseline="0" dirty="0" smtClean="0">
                          <a:solidFill>
                            <a:schemeClr val="tx1"/>
                          </a:solidFill>
                        </a:rPr>
                        <a:t>7</a:t>
                      </a:r>
                      <a:r>
                        <a:rPr kumimoji="1" lang="ja-JP" altLang="en-US" sz="1200" u="none" baseline="0" dirty="0" smtClean="0">
                          <a:solidFill>
                            <a:schemeClr val="tx1"/>
                          </a:solidFill>
                        </a:rPr>
                        <a:t>名、</a:t>
                      </a:r>
                      <a:r>
                        <a:rPr kumimoji="1" lang="en-US" altLang="ja-JP" sz="1200" u="none" baseline="0" dirty="0" smtClean="0">
                          <a:solidFill>
                            <a:schemeClr val="tx1"/>
                          </a:solidFill>
                        </a:rPr>
                        <a:t>2016</a:t>
                      </a:r>
                      <a:r>
                        <a:rPr kumimoji="1" lang="ja-JP" altLang="en-US" sz="1200" u="none" baseline="0" dirty="0" smtClean="0">
                          <a:solidFill>
                            <a:schemeClr val="tx1"/>
                          </a:solidFill>
                        </a:rPr>
                        <a:t>年：</a:t>
                      </a:r>
                      <a:r>
                        <a:rPr kumimoji="1" lang="en-US" altLang="ja-JP" sz="1200" u="none" baseline="0" dirty="0" smtClean="0">
                          <a:solidFill>
                            <a:schemeClr val="tx1"/>
                          </a:solidFill>
                        </a:rPr>
                        <a:t>7</a:t>
                      </a:r>
                      <a:r>
                        <a:rPr kumimoji="1" lang="ja-JP" altLang="en-US" sz="1200" u="none" baseline="0" dirty="0" smtClean="0">
                          <a:solidFill>
                            <a:schemeClr val="tx1"/>
                          </a:solidFill>
                        </a:rPr>
                        <a:t>名、</a:t>
                      </a:r>
                      <a:r>
                        <a:rPr kumimoji="1" lang="en-US" altLang="ja-JP" sz="1200" u="none" baseline="0" dirty="0" smtClean="0">
                          <a:solidFill>
                            <a:schemeClr val="tx1"/>
                          </a:solidFill>
                        </a:rPr>
                        <a:t>2017</a:t>
                      </a:r>
                      <a:r>
                        <a:rPr kumimoji="1" lang="ja-JP" altLang="en-US" sz="1200" u="none" baseline="0" dirty="0" smtClean="0">
                          <a:solidFill>
                            <a:schemeClr val="tx1"/>
                          </a:solidFill>
                        </a:rPr>
                        <a:t>年：</a:t>
                      </a:r>
                      <a:r>
                        <a:rPr kumimoji="1" lang="en-US" altLang="ja-JP" sz="1200" u="none" baseline="0" dirty="0" smtClean="0">
                          <a:solidFill>
                            <a:schemeClr val="tx1"/>
                          </a:solidFill>
                        </a:rPr>
                        <a:t>13</a:t>
                      </a:r>
                      <a:r>
                        <a:rPr kumimoji="1" lang="ja-JP" altLang="en-US" sz="1200" u="none" baseline="0" dirty="0" smtClean="0">
                          <a:solidFill>
                            <a:schemeClr val="tx1"/>
                          </a:solidFill>
                        </a:rPr>
                        <a:t>名）</a:t>
                      </a:r>
                      <a:endParaRPr kumimoji="1" lang="en-US" altLang="ja-JP" sz="1200" u="none" baseline="0"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200" u="none" baseline="0"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baseline="0" dirty="0" smtClean="0">
                          <a:solidFill>
                            <a:schemeClr val="tx1"/>
                          </a:solidFill>
                        </a:rPr>
                        <a:t>夜間・休日における</a:t>
                      </a:r>
                      <a:r>
                        <a:rPr kumimoji="1" lang="ja-JP" altLang="en-US" sz="1200" u="none" dirty="0" smtClean="0">
                          <a:solidFill>
                            <a:schemeClr val="tx1"/>
                          </a:solidFill>
                        </a:rPr>
                        <a:t>警察官</a:t>
                      </a:r>
                      <a:r>
                        <a:rPr kumimoji="1" lang="en-US" altLang="ja-JP" sz="1200" u="none" dirty="0" smtClean="0">
                          <a:solidFill>
                            <a:schemeClr val="tx1"/>
                          </a:solidFill>
                        </a:rPr>
                        <a:t>OB</a:t>
                      </a:r>
                      <a:r>
                        <a:rPr kumimoji="1" lang="ja-JP" altLang="en-US" sz="1200" u="none" baseline="0" dirty="0" smtClean="0">
                          <a:solidFill>
                            <a:schemeClr val="tx1"/>
                          </a:solidFill>
                        </a:rPr>
                        <a:t>を配置（</a:t>
                      </a:r>
                      <a:r>
                        <a:rPr kumimoji="1" lang="en-US" altLang="ja-JP" sz="1200" u="none" baseline="0" dirty="0" smtClean="0">
                          <a:solidFill>
                            <a:schemeClr val="tx1"/>
                          </a:solidFill>
                        </a:rPr>
                        <a:t>2018</a:t>
                      </a:r>
                      <a:r>
                        <a:rPr kumimoji="1" lang="ja-JP" altLang="en-US" sz="1200" u="none" baseline="0" dirty="0" smtClean="0">
                          <a:solidFill>
                            <a:schemeClr val="tx1"/>
                          </a:solidFill>
                        </a:rPr>
                        <a:t>年：</a:t>
                      </a:r>
                      <a:r>
                        <a:rPr kumimoji="1" lang="en-US" altLang="ja-JP" sz="1200" u="none" baseline="0" dirty="0" smtClean="0">
                          <a:solidFill>
                            <a:schemeClr val="tx1"/>
                          </a:solidFill>
                        </a:rPr>
                        <a:t>4</a:t>
                      </a:r>
                      <a:r>
                        <a:rPr kumimoji="1" lang="ja-JP" altLang="en-US" sz="1200" u="none" baseline="0" dirty="0" smtClean="0">
                          <a:solidFill>
                            <a:schemeClr val="tx1"/>
                          </a:solidFill>
                        </a:rPr>
                        <a:t>名）</a:t>
                      </a:r>
                      <a:endParaRPr kumimoji="1" lang="en-US" altLang="ja-JP" sz="1200" u="none" baseline="0"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dirty="0" smtClean="0">
                          <a:solidFill>
                            <a:schemeClr val="tx1"/>
                          </a:solidFill>
                        </a:rPr>
                        <a:t>新たな一時保護所開設（</a:t>
                      </a:r>
                      <a:r>
                        <a:rPr kumimoji="1" lang="en-US" altLang="ja-JP" sz="1200" u="none" dirty="0" smtClean="0">
                          <a:solidFill>
                            <a:schemeClr val="tx1"/>
                          </a:solidFill>
                        </a:rPr>
                        <a:t>2013</a:t>
                      </a:r>
                      <a:r>
                        <a:rPr kumimoji="1" lang="ja-JP" altLang="en-US" sz="1200" u="none" dirty="0" smtClean="0">
                          <a:solidFill>
                            <a:schemeClr val="tx1"/>
                          </a:solidFill>
                        </a:rPr>
                        <a:t>年、定員</a:t>
                      </a:r>
                      <a:r>
                        <a:rPr kumimoji="1" lang="en-US" altLang="ja-JP" sz="1200" u="none" dirty="0" smtClean="0">
                          <a:solidFill>
                            <a:schemeClr val="tx1"/>
                          </a:solidFill>
                        </a:rPr>
                        <a:t>50</a:t>
                      </a:r>
                      <a:r>
                        <a:rPr kumimoji="1" lang="ja-JP" altLang="en-US" sz="1200" u="none" dirty="0" smtClean="0">
                          <a:solidFill>
                            <a:schemeClr val="tx1"/>
                          </a:solidFill>
                        </a:rPr>
                        <a:t>名→</a:t>
                      </a:r>
                      <a:r>
                        <a:rPr kumimoji="1" lang="en-US" altLang="ja-JP" sz="1200" u="none" dirty="0" smtClean="0">
                          <a:solidFill>
                            <a:schemeClr val="tx1"/>
                          </a:solidFill>
                        </a:rPr>
                        <a:t>86</a:t>
                      </a:r>
                      <a:r>
                        <a:rPr kumimoji="1" lang="ja-JP" altLang="en-US" sz="1200" u="none" dirty="0" smtClean="0">
                          <a:solidFill>
                            <a:schemeClr val="tx1"/>
                          </a:solidFill>
                        </a:rPr>
                        <a:t>名）</a:t>
                      </a:r>
                      <a:endParaRPr kumimoji="1" lang="en-US" altLang="ja-JP" sz="1200" u="none"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dirty="0" smtClean="0">
                          <a:solidFill>
                            <a:schemeClr val="tx1"/>
                          </a:solidFill>
                        </a:rPr>
                        <a:t>中央子ども家庭センターに「こころケア」開設（</a:t>
                      </a:r>
                      <a:r>
                        <a:rPr kumimoji="1" lang="en-US" altLang="ja-JP" sz="1200" u="none" dirty="0" smtClean="0">
                          <a:solidFill>
                            <a:schemeClr val="tx1"/>
                          </a:solidFill>
                        </a:rPr>
                        <a:t>2013</a:t>
                      </a:r>
                      <a:r>
                        <a:rPr kumimoji="1" lang="ja-JP" altLang="en-US" sz="1200" u="none" dirty="0" smtClean="0">
                          <a:solidFill>
                            <a:schemeClr val="tx1"/>
                          </a:solidFill>
                        </a:rPr>
                        <a:t>年）</a:t>
                      </a:r>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kumimoji="1" lang="ja-JP" altLang="en-US" sz="1200" u="none" dirty="0" smtClean="0">
                          <a:solidFill>
                            <a:schemeClr val="tx1"/>
                          </a:solidFill>
                        </a:rPr>
                        <a:t>・啓発活動等による虐待防止への府民の意識の高まり</a:t>
                      </a:r>
                    </a:p>
                    <a:p>
                      <a:pPr marL="92075" indent="-92075" algn="l"/>
                      <a:r>
                        <a:rPr kumimoji="1" lang="en-US" altLang="ja-JP" sz="1200" u="none" dirty="0" smtClean="0">
                          <a:solidFill>
                            <a:schemeClr val="tx1"/>
                          </a:solidFill>
                        </a:rPr>
                        <a:t>-</a:t>
                      </a:r>
                      <a:r>
                        <a:rPr kumimoji="1" lang="en-US" altLang="ja-JP" sz="1200" u="none" baseline="0" dirty="0" smtClean="0">
                          <a:solidFill>
                            <a:schemeClr val="tx1"/>
                          </a:solidFill>
                        </a:rPr>
                        <a:t> </a:t>
                      </a:r>
                      <a:r>
                        <a:rPr kumimoji="1" lang="ja-JP" altLang="en-US" sz="1200" u="none" dirty="0" smtClean="0">
                          <a:solidFill>
                            <a:schemeClr val="tx1"/>
                          </a:solidFill>
                        </a:rPr>
                        <a:t>府域相談対応件数：</a:t>
                      </a:r>
                      <a:endParaRPr kumimoji="1" lang="en-US" altLang="ja-JP" sz="1200" u="none" dirty="0" smtClean="0">
                        <a:solidFill>
                          <a:schemeClr val="tx1"/>
                        </a:solidFill>
                      </a:endParaRPr>
                    </a:p>
                    <a:p>
                      <a:pPr marL="92075" indent="-92075" algn="l"/>
                      <a:r>
                        <a:rPr kumimoji="1" lang="ja-JP" altLang="en-US" sz="1200" u="none" dirty="0" smtClean="0">
                          <a:solidFill>
                            <a:schemeClr val="tx1"/>
                          </a:solidFill>
                        </a:rPr>
                        <a:t>　</a:t>
                      </a:r>
                      <a:r>
                        <a:rPr kumimoji="1" lang="en-US" altLang="ja-JP" sz="1200" u="none" dirty="0" smtClean="0">
                          <a:solidFill>
                            <a:schemeClr val="tx1"/>
                          </a:solidFill>
                        </a:rPr>
                        <a:t>2013</a:t>
                      </a:r>
                      <a:r>
                        <a:rPr kumimoji="1" lang="ja-JP" altLang="en-US" sz="1200" u="none" dirty="0" smtClean="0">
                          <a:solidFill>
                            <a:schemeClr val="tx1"/>
                          </a:solidFill>
                        </a:rPr>
                        <a:t>年：</a:t>
                      </a:r>
                      <a:r>
                        <a:rPr kumimoji="1" lang="en-US" altLang="ja-JP" sz="1200" u="none" dirty="0" smtClean="0">
                          <a:solidFill>
                            <a:schemeClr val="tx1"/>
                          </a:solidFill>
                        </a:rPr>
                        <a:t>10,716</a:t>
                      </a:r>
                      <a:r>
                        <a:rPr kumimoji="1" lang="ja-JP" altLang="en-US" sz="1200" u="none" dirty="0" smtClean="0">
                          <a:solidFill>
                            <a:schemeClr val="tx1"/>
                          </a:solidFill>
                        </a:rPr>
                        <a:t>件</a:t>
                      </a:r>
                      <a:endParaRPr kumimoji="1" lang="en-US" altLang="ja-JP" sz="1200" u="none" dirty="0" smtClean="0">
                        <a:solidFill>
                          <a:schemeClr val="tx1"/>
                        </a:solidFill>
                      </a:endParaRPr>
                    </a:p>
                    <a:p>
                      <a:pPr marL="92075" indent="-92075" algn="l"/>
                      <a:r>
                        <a:rPr kumimoji="1" lang="ja-JP" altLang="en-US" sz="1200" u="none" dirty="0" smtClean="0">
                          <a:solidFill>
                            <a:schemeClr val="tx1"/>
                          </a:solidFill>
                        </a:rPr>
                        <a:t>　</a:t>
                      </a:r>
                      <a:r>
                        <a:rPr kumimoji="1" lang="en-US" altLang="ja-JP" sz="1200" u="none" dirty="0" smtClean="0">
                          <a:solidFill>
                            <a:schemeClr val="tx1"/>
                          </a:solidFill>
                        </a:rPr>
                        <a:t>2014</a:t>
                      </a:r>
                      <a:r>
                        <a:rPr kumimoji="1" lang="ja-JP" altLang="en-US" sz="1200" u="none" dirty="0" smtClean="0">
                          <a:solidFill>
                            <a:schemeClr val="tx1"/>
                          </a:solidFill>
                        </a:rPr>
                        <a:t>年：</a:t>
                      </a:r>
                      <a:r>
                        <a:rPr kumimoji="1" lang="en-US" altLang="ja-JP" sz="1200" u="none" dirty="0" smtClean="0">
                          <a:solidFill>
                            <a:schemeClr val="tx1"/>
                          </a:solidFill>
                        </a:rPr>
                        <a:t>13,738</a:t>
                      </a:r>
                      <a:r>
                        <a:rPr kumimoji="1" lang="ja-JP" altLang="en-US" sz="1200" u="none" dirty="0" smtClean="0">
                          <a:solidFill>
                            <a:schemeClr val="tx1"/>
                          </a:solidFill>
                        </a:rPr>
                        <a:t>件</a:t>
                      </a:r>
                      <a:endParaRPr kumimoji="1" lang="en-US" altLang="ja-JP" sz="1200" u="none" dirty="0" smtClean="0">
                        <a:solidFill>
                          <a:schemeClr val="tx1"/>
                        </a:solidFill>
                      </a:endParaRPr>
                    </a:p>
                    <a:p>
                      <a:pPr marL="92075" indent="-92075" algn="l"/>
                      <a:r>
                        <a:rPr kumimoji="1" lang="ja-JP" altLang="en-US" sz="1200" u="none" dirty="0" smtClean="0">
                          <a:solidFill>
                            <a:schemeClr val="tx1"/>
                          </a:solidFill>
                        </a:rPr>
                        <a:t>　</a:t>
                      </a:r>
                      <a:r>
                        <a:rPr kumimoji="1" lang="en-US" altLang="ja-JP" sz="1200" u="none" dirty="0" smtClean="0">
                          <a:solidFill>
                            <a:schemeClr val="tx1"/>
                          </a:solidFill>
                        </a:rPr>
                        <a:t>2015</a:t>
                      </a:r>
                      <a:r>
                        <a:rPr kumimoji="1" lang="ja-JP" altLang="en-US" sz="1200" u="none" dirty="0" smtClean="0">
                          <a:solidFill>
                            <a:schemeClr val="tx1"/>
                          </a:solidFill>
                        </a:rPr>
                        <a:t>年：</a:t>
                      </a:r>
                      <a:r>
                        <a:rPr kumimoji="1" lang="en-US" altLang="ja-JP" sz="1200" u="none" dirty="0" smtClean="0">
                          <a:solidFill>
                            <a:schemeClr val="tx1"/>
                          </a:solidFill>
                        </a:rPr>
                        <a:t>16,581</a:t>
                      </a:r>
                      <a:r>
                        <a:rPr kumimoji="1" lang="ja-JP" altLang="en-US" sz="1200" u="none" dirty="0" smtClean="0">
                          <a:solidFill>
                            <a:schemeClr val="tx1"/>
                          </a:solidFill>
                        </a:rPr>
                        <a:t>件</a:t>
                      </a:r>
                      <a:endParaRPr kumimoji="1" lang="en-US" altLang="ja-JP" sz="1200" u="none" dirty="0" smtClean="0">
                        <a:solidFill>
                          <a:schemeClr val="tx1"/>
                        </a:solidFill>
                      </a:endParaRPr>
                    </a:p>
                    <a:p>
                      <a:pPr marL="92075" indent="-92075" algn="l"/>
                      <a:r>
                        <a:rPr kumimoji="1" lang="ja-JP" altLang="en-US" sz="1200" u="none" dirty="0" smtClean="0">
                          <a:solidFill>
                            <a:schemeClr val="tx1"/>
                          </a:solidFill>
                        </a:rPr>
                        <a:t>　</a:t>
                      </a:r>
                      <a:r>
                        <a:rPr kumimoji="1" lang="en-US" altLang="ja-JP" sz="1200" u="none" dirty="0" smtClean="0">
                          <a:solidFill>
                            <a:schemeClr val="tx1"/>
                          </a:solidFill>
                        </a:rPr>
                        <a:t>2016</a:t>
                      </a:r>
                      <a:r>
                        <a:rPr kumimoji="1" lang="ja-JP" altLang="en-US" sz="1200" u="none" dirty="0" smtClean="0">
                          <a:solidFill>
                            <a:schemeClr val="tx1"/>
                          </a:solidFill>
                        </a:rPr>
                        <a:t>年：</a:t>
                      </a:r>
                      <a:r>
                        <a:rPr kumimoji="1" lang="en-US" altLang="ja-JP" sz="1200" u="none" dirty="0" smtClean="0">
                          <a:solidFill>
                            <a:schemeClr val="tx1"/>
                          </a:solidFill>
                        </a:rPr>
                        <a:t>17,743</a:t>
                      </a:r>
                      <a:r>
                        <a:rPr kumimoji="1" lang="ja-JP" altLang="en-US" sz="1200" u="none" dirty="0" smtClean="0">
                          <a:solidFill>
                            <a:schemeClr val="tx1"/>
                          </a:solidFill>
                        </a:rPr>
                        <a:t>件</a:t>
                      </a:r>
                      <a:endParaRPr kumimoji="1" lang="en-US" altLang="ja-JP" sz="1200" u="none" dirty="0" smtClean="0">
                        <a:solidFill>
                          <a:schemeClr val="tx1"/>
                        </a:solidFill>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　</a:t>
                      </a:r>
                      <a:r>
                        <a:rPr kumimoji="1" lang="en-US" altLang="ja-JP" sz="1200" u="none" dirty="0" smtClean="0">
                          <a:solidFill>
                            <a:schemeClr val="tx1"/>
                          </a:solidFill>
                        </a:rPr>
                        <a:t>2017</a:t>
                      </a:r>
                      <a:r>
                        <a:rPr kumimoji="1" lang="ja-JP" altLang="en-US" sz="1200" u="none" dirty="0" smtClean="0">
                          <a:solidFill>
                            <a:schemeClr val="tx1"/>
                          </a:solidFill>
                        </a:rPr>
                        <a:t>年：</a:t>
                      </a:r>
                      <a:r>
                        <a:rPr kumimoji="1" lang="en-US" altLang="ja-JP" sz="1200" u="none" dirty="0" smtClean="0">
                          <a:solidFill>
                            <a:schemeClr val="tx1"/>
                          </a:solidFill>
                        </a:rPr>
                        <a:t>18,412</a:t>
                      </a:r>
                      <a:r>
                        <a:rPr kumimoji="1" lang="ja-JP" altLang="en-US" sz="1200" u="none" dirty="0" smtClean="0">
                          <a:solidFill>
                            <a:schemeClr val="tx1"/>
                          </a:solidFill>
                        </a:rPr>
                        <a:t>件</a:t>
                      </a:r>
                      <a:endParaRPr kumimoji="1" lang="en-US" altLang="ja-JP" sz="1200" u="none" dirty="0" smtClean="0">
                        <a:solidFill>
                          <a:schemeClr val="tx1"/>
                        </a:solidFill>
                      </a:endParaRPr>
                    </a:p>
                    <a:p>
                      <a:pPr marL="92075" indent="-92075" algn="l"/>
                      <a:r>
                        <a:rPr kumimoji="1" lang="ja-JP" altLang="en-US" sz="1200" u="none" dirty="0" smtClean="0">
                          <a:solidFill>
                            <a:schemeClr val="tx1"/>
                          </a:solidFill>
                        </a:rPr>
                        <a:t>　（８年連続全国最多）</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・子ども家庭センターの体制強化（安全確認業務の外部委託）</a:t>
                      </a:r>
                      <a:endParaRPr kumimoji="1" lang="en-US" altLang="ja-JP" sz="1200" u="none" dirty="0" smtClean="0">
                        <a:solidFill>
                          <a:schemeClr val="tx1"/>
                        </a:solidFill>
                      </a:endParaRPr>
                    </a:p>
                    <a:p>
                      <a:pPr algn="l"/>
                      <a:r>
                        <a:rPr kumimoji="1" lang="en-US" altLang="ja-JP" sz="1200" u="none" dirty="0" smtClean="0">
                          <a:solidFill>
                            <a:schemeClr val="tx1"/>
                          </a:solidFill>
                        </a:rPr>
                        <a:t>-</a:t>
                      </a:r>
                      <a:r>
                        <a:rPr kumimoji="1" lang="ja-JP" altLang="en-US" sz="1200" u="none" dirty="0" smtClean="0">
                          <a:solidFill>
                            <a:schemeClr val="tx1"/>
                          </a:solidFill>
                        </a:rPr>
                        <a:t>軽度のケースのうち、家族・親戚等からの通告に係る安全確認業務をノウハウを有する民間等に業務委託</a:t>
                      </a:r>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・対応の充実</a:t>
                      </a:r>
                      <a:endParaRPr kumimoji="1" lang="en-US" altLang="ja-JP" sz="1200" u="none" dirty="0" smtClean="0">
                        <a:solidFill>
                          <a:schemeClr val="tx1"/>
                        </a:solidFill>
                      </a:endParaRPr>
                    </a:p>
                    <a:p>
                      <a:pPr marL="92075" indent="-92075" algn="l"/>
                      <a:r>
                        <a:rPr kumimoji="1" lang="en-US" altLang="ja-JP" sz="1200" u="none" dirty="0" smtClean="0">
                          <a:solidFill>
                            <a:schemeClr val="tx1"/>
                          </a:solidFill>
                        </a:rPr>
                        <a:t>-</a:t>
                      </a:r>
                      <a:r>
                        <a:rPr kumimoji="1" lang="ja-JP" altLang="en-US" sz="1200" u="none" dirty="0" smtClean="0">
                          <a:solidFill>
                            <a:schemeClr val="tx1"/>
                          </a:solidFill>
                        </a:rPr>
                        <a:t>夜間・休日受電対応の外部委託</a:t>
                      </a:r>
                      <a:endParaRPr kumimoji="1" lang="en-US" altLang="ja-JP" sz="1200" u="none" dirty="0" smtClean="0">
                        <a:solidFill>
                          <a:schemeClr val="tx1"/>
                        </a:solidFill>
                      </a:endParaRPr>
                    </a:p>
                    <a:p>
                      <a:pPr marL="92075" indent="-92075" algn="l"/>
                      <a:r>
                        <a:rPr kumimoji="1" lang="en-US" altLang="ja-JP" sz="1200" u="none" dirty="0" smtClean="0">
                          <a:solidFill>
                            <a:schemeClr val="tx1"/>
                          </a:solidFill>
                        </a:rPr>
                        <a:t>-</a:t>
                      </a:r>
                      <a:r>
                        <a:rPr kumimoji="1" lang="ja-JP" altLang="en-US" sz="1200" u="none" dirty="0" smtClean="0">
                          <a:solidFill>
                            <a:schemeClr val="tx1"/>
                          </a:solidFill>
                        </a:rPr>
                        <a:t>夜間・休日出動件数　</a:t>
                      </a:r>
                      <a:endParaRPr kumimoji="1" lang="en-US" altLang="ja-JP" sz="1200" u="none" dirty="0" smtClean="0">
                        <a:solidFill>
                          <a:schemeClr val="tx1"/>
                        </a:solidFill>
                      </a:endParaRPr>
                    </a:p>
                    <a:p>
                      <a:pPr marL="92075" indent="-92075" algn="l"/>
                      <a:r>
                        <a:rPr kumimoji="1" lang="ja-JP" altLang="en-US" sz="1200" u="none" dirty="0" smtClean="0">
                          <a:solidFill>
                            <a:schemeClr val="tx1"/>
                          </a:solidFill>
                        </a:rPr>
                        <a:t>　</a:t>
                      </a:r>
                      <a:r>
                        <a:rPr kumimoji="1" lang="en-US" altLang="ja-JP" sz="1200" u="none" dirty="0" smtClean="0">
                          <a:solidFill>
                            <a:schemeClr val="tx1"/>
                          </a:solidFill>
                        </a:rPr>
                        <a:t>2013</a:t>
                      </a:r>
                      <a:r>
                        <a:rPr kumimoji="1" lang="ja-JP" altLang="en-US" sz="1200" u="none" dirty="0" smtClean="0">
                          <a:solidFill>
                            <a:schemeClr val="tx1"/>
                          </a:solidFill>
                        </a:rPr>
                        <a:t>年</a:t>
                      </a:r>
                      <a:r>
                        <a:rPr kumimoji="1" lang="en-US" altLang="ja-JP" sz="1200" u="none" dirty="0" smtClean="0">
                          <a:solidFill>
                            <a:schemeClr val="tx1"/>
                          </a:solidFill>
                        </a:rPr>
                        <a:t>:206</a:t>
                      </a:r>
                      <a:r>
                        <a:rPr kumimoji="1" lang="ja-JP" altLang="en-US" sz="1200" u="none" dirty="0" smtClean="0">
                          <a:solidFill>
                            <a:schemeClr val="tx1"/>
                          </a:solidFill>
                        </a:rPr>
                        <a:t>件　うち一時保護</a:t>
                      </a:r>
                      <a:r>
                        <a:rPr kumimoji="1" lang="en-US" altLang="ja-JP" sz="1200" u="none" dirty="0" smtClean="0">
                          <a:solidFill>
                            <a:schemeClr val="tx1"/>
                          </a:solidFill>
                        </a:rPr>
                        <a:t>72</a:t>
                      </a:r>
                      <a:r>
                        <a:rPr kumimoji="1" lang="ja-JP" altLang="en-US" sz="1200" u="none" dirty="0" smtClean="0">
                          <a:solidFill>
                            <a:schemeClr val="tx1"/>
                          </a:solidFill>
                        </a:rPr>
                        <a:t>件（総受電数　</a:t>
                      </a:r>
                      <a:r>
                        <a:rPr kumimoji="1" lang="en-US" altLang="ja-JP" sz="1200" u="none" dirty="0" smtClean="0">
                          <a:solidFill>
                            <a:schemeClr val="tx1"/>
                          </a:solidFill>
                        </a:rPr>
                        <a:t>1,631</a:t>
                      </a:r>
                      <a:r>
                        <a:rPr kumimoji="1" lang="ja-JP" altLang="en-US" sz="1200" u="none" dirty="0" smtClean="0">
                          <a:solidFill>
                            <a:schemeClr val="tx1"/>
                          </a:solidFill>
                        </a:rPr>
                        <a:t>件）　</a:t>
                      </a:r>
                      <a:endParaRPr kumimoji="1" lang="en-US" altLang="ja-JP" sz="1200" u="none" dirty="0" smtClean="0">
                        <a:solidFill>
                          <a:schemeClr val="tx1"/>
                        </a:solidFill>
                      </a:endParaRPr>
                    </a:p>
                    <a:p>
                      <a:pPr marL="92075" indent="-92075" algn="l"/>
                      <a:r>
                        <a:rPr kumimoji="1" lang="ja-JP" altLang="en-US" sz="1200" u="none" dirty="0" smtClean="0">
                          <a:solidFill>
                            <a:schemeClr val="tx1"/>
                          </a:solidFill>
                        </a:rPr>
                        <a:t>　</a:t>
                      </a:r>
                      <a:endParaRPr kumimoji="1" lang="en-US" altLang="ja-JP" sz="1200" u="none" dirty="0" smtClean="0">
                        <a:solidFill>
                          <a:schemeClr val="tx1"/>
                        </a:solidFill>
                      </a:endParaRPr>
                    </a:p>
                    <a:p>
                      <a:pPr marL="92075" indent="-92075" algn="l"/>
                      <a:r>
                        <a:rPr kumimoji="1" lang="ja-JP" altLang="en-US" sz="1200" u="none" dirty="0" smtClean="0">
                          <a:solidFill>
                            <a:schemeClr val="tx1"/>
                          </a:solidFill>
                        </a:rPr>
                        <a:t>　</a:t>
                      </a:r>
                      <a:r>
                        <a:rPr kumimoji="1" lang="en-US" altLang="ja-JP" sz="1200" u="none" dirty="0" smtClean="0">
                          <a:solidFill>
                            <a:schemeClr val="tx1"/>
                          </a:solidFill>
                        </a:rPr>
                        <a:t>2014</a:t>
                      </a:r>
                      <a:r>
                        <a:rPr kumimoji="1" lang="ja-JP" altLang="en-US" sz="1200" u="none" dirty="0" smtClean="0">
                          <a:solidFill>
                            <a:schemeClr val="tx1"/>
                          </a:solidFill>
                        </a:rPr>
                        <a:t>年</a:t>
                      </a:r>
                      <a:r>
                        <a:rPr kumimoji="1" lang="en-US" altLang="ja-JP" sz="1200" u="none" dirty="0" smtClean="0">
                          <a:solidFill>
                            <a:schemeClr val="tx1"/>
                          </a:solidFill>
                        </a:rPr>
                        <a:t>:232</a:t>
                      </a:r>
                      <a:r>
                        <a:rPr kumimoji="1" lang="ja-JP" altLang="en-US" sz="1200" u="none" dirty="0" smtClean="0">
                          <a:solidFill>
                            <a:schemeClr val="tx1"/>
                          </a:solidFill>
                        </a:rPr>
                        <a:t>件　うち一　時保護</a:t>
                      </a:r>
                      <a:r>
                        <a:rPr kumimoji="1" lang="en-US" altLang="ja-JP" sz="1200" u="none" dirty="0" smtClean="0">
                          <a:solidFill>
                            <a:schemeClr val="tx1"/>
                          </a:solidFill>
                        </a:rPr>
                        <a:t>62</a:t>
                      </a:r>
                      <a:r>
                        <a:rPr kumimoji="1" lang="ja-JP" altLang="en-US" sz="1200" u="none" dirty="0" smtClean="0">
                          <a:solidFill>
                            <a:schemeClr val="tx1"/>
                          </a:solidFill>
                        </a:rPr>
                        <a:t>件（総受電数　</a:t>
                      </a:r>
                      <a:r>
                        <a:rPr kumimoji="1" lang="en-US" altLang="ja-JP" sz="1200" u="none" dirty="0" smtClean="0">
                          <a:solidFill>
                            <a:schemeClr val="tx1"/>
                          </a:solidFill>
                        </a:rPr>
                        <a:t>1,966</a:t>
                      </a:r>
                      <a:r>
                        <a:rPr kumimoji="1" lang="ja-JP" altLang="en-US" sz="1200" u="none" dirty="0" smtClean="0">
                          <a:solidFill>
                            <a:schemeClr val="tx1"/>
                          </a:solidFill>
                        </a:rPr>
                        <a:t>件）</a:t>
                      </a:r>
                      <a:endParaRPr kumimoji="1" lang="ja-JP" altLang="en-US" sz="1200" u="none" strike="sngStrik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0" y="0"/>
            <a:ext cx="7596336" cy="338554"/>
          </a:xfrm>
          <a:prstGeom prst="rect">
            <a:avLst/>
          </a:prstGeom>
          <a:noFill/>
        </p:spPr>
        <p:txBody>
          <a:bodyPr wrap="square" rtlCol="0">
            <a:spAutoFit/>
          </a:bodyPr>
          <a:lstStyle/>
          <a:p>
            <a:pPr lvl="0">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児童虐待防止に向けた相談受付</a:t>
            </a:r>
            <a:r>
              <a:rPr kumimoji="1" lang="ja-JP" altLang="en-US"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体制見直し</a:t>
            </a:r>
            <a:r>
              <a:rPr lang="ja-JP" altLang="en-US" sz="1600" u="sng" dirty="0"/>
              <a:t>（１）</a:t>
            </a:r>
            <a:endParaRPr kumimoji="1" lang="en-US" altLang="ja-JP"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0" y="476672"/>
            <a:ext cx="241176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①分野：福祉・子育て</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②タイプ</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政策の刷新</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執行の刷新</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③改革スタイル</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投資・予算</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条例・規則・運用ﾙｰﾙ</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組織・経営形態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権限移譲</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④担当部局</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府　　福祉部</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⑤時期</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2010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　</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テレビ</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CM</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等の実施</a:t>
            </a:r>
          </a:p>
        </p:txBody>
      </p:sp>
      <p:sp>
        <p:nvSpPr>
          <p:cNvPr id="3" name="スライド番号プレースホルダー 2"/>
          <p:cNvSpPr>
            <a:spLocks noGrp="1"/>
          </p:cNvSpPr>
          <p:nvPr>
            <p:ph type="sldNum" sz="quarter" idx="12"/>
          </p:nvPr>
        </p:nvSpPr>
        <p:spPr>
          <a:xfrm>
            <a:off x="6876256" y="6492875"/>
            <a:ext cx="2133600" cy="365125"/>
          </a:xfrm>
        </p:spPr>
        <p:txBody>
          <a:bodyPr/>
          <a:lstStyle/>
          <a:p>
            <a:fld id="{63BC356D-1576-478B-8647-1361C6E9DFF7}" type="slidenum">
              <a:rPr kumimoji="1" lang="ja-JP" altLang="en-US" smtClean="0"/>
              <a:t>189</a:t>
            </a:fld>
            <a:endParaRPr kumimoji="1" lang="ja-JP" altLang="en-US" dirty="0"/>
          </a:p>
        </p:txBody>
      </p:sp>
    </p:spTree>
    <p:extLst>
      <p:ext uri="{BB962C8B-B14F-4D97-AF65-F5344CB8AC3E}">
        <p14:creationId xmlns:p14="http://schemas.microsoft.com/office/powerpoint/2010/main" val="276545386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380312" y="-26102"/>
            <a:ext cx="175926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Ｂ</a:t>
            </a:r>
            <a:r>
              <a:rPr kumimoji="1" lang="ja-JP" altLang="en-US" sz="14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lang="ja-JP" altLang="en-US" sz="1400" u="sng" dirty="0" smtClean="0">
                <a:solidFill>
                  <a:prstClr val="black"/>
                </a:solidFill>
                <a:latin typeface="Calibri"/>
                <a:ea typeface="ＭＳ Ｐゴシック" panose="020B0600070205080204" pitchFamily="50" charset="-128"/>
              </a:rPr>
              <a:t>６</a:t>
            </a:r>
            <a:r>
              <a:rPr lang="ja-JP" altLang="en-US" sz="1400" u="sng" dirty="0">
                <a:solidFill>
                  <a:prstClr val="black"/>
                </a:solidFill>
                <a:latin typeface="Calibri"/>
                <a:ea typeface="ＭＳ Ｐゴシック" panose="020B0600070205080204" pitchFamily="50" charset="-128"/>
              </a:rPr>
              <a:t>９</a:t>
            </a:r>
            <a:r>
              <a:rPr kumimoji="1" lang="ja-JP" altLang="en-US" sz="14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9" name="表 8"/>
          <p:cNvGraphicFramePr>
            <a:graphicFrameLocks noGrp="1"/>
          </p:cNvGraphicFramePr>
          <p:nvPr>
            <p:extLst/>
          </p:nvPr>
        </p:nvGraphicFramePr>
        <p:xfrm>
          <a:off x="2267744" y="351377"/>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49416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746536">
                <a:tc>
                  <a:txBody>
                    <a:bodyPr/>
                    <a:lstStyle/>
                    <a:p>
                      <a:pPr marL="0" indent="0" algn="l"/>
                      <a:endParaRPr kumimoji="1" lang="en-US" altLang="ja-JP" sz="1200" u="none" baseline="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ja-JP" altLang="en-US" sz="1200" u="none"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200" u="none" dirty="0" smtClean="0">
                          <a:solidFill>
                            <a:schemeClr val="tx1"/>
                          </a:solidFill>
                        </a:rPr>
                        <a:t>・市町村ｽｷﾙｱｯﾌﾟ支援</a:t>
                      </a:r>
                      <a:endParaRPr kumimoji="1" lang="en-US" altLang="ja-JP" sz="1200" u="none"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dirty="0" smtClean="0">
                          <a:solidFill>
                            <a:schemeClr val="tx1"/>
                          </a:solidFill>
                        </a:rPr>
                        <a:t>府専門スタッフを派遣し、早期発見・対応力強化に向け助言（</a:t>
                      </a:r>
                      <a:r>
                        <a:rPr kumimoji="1" lang="en-US" altLang="ja-JP" sz="1200" u="none" dirty="0" smtClean="0">
                          <a:solidFill>
                            <a:schemeClr val="tx1"/>
                          </a:solidFill>
                        </a:rPr>
                        <a:t>2011</a:t>
                      </a:r>
                      <a:r>
                        <a:rPr kumimoji="1" lang="ja-JP" altLang="en-US" sz="1200" u="none" dirty="0" smtClean="0">
                          <a:solidFill>
                            <a:schemeClr val="tx1"/>
                          </a:solidFill>
                        </a:rPr>
                        <a:t>～</a:t>
                      </a:r>
                      <a:r>
                        <a:rPr kumimoji="1" lang="en-US" altLang="ja-JP" sz="1200" u="none" dirty="0" smtClean="0">
                          <a:solidFill>
                            <a:schemeClr val="tx1"/>
                          </a:solidFill>
                        </a:rPr>
                        <a:t>2013</a:t>
                      </a:r>
                      <a:r>
                        <a:rPr kumimoji="1" lang="ja-JP" altLang="en-US" sz="1200" u="none" dirty="0" smtClean="0">
                          <a:solidFill>
                            <a:schemeClr val="tx1"/>
                          </a:solidFill>
                        </a:rPr>
                        <a:t>年　</a:t>
                      </a:r>
                      <a:r>
                        <a:rPr kumimoji="1" lang="en-US" altLang="ja-JP" sz="1200" u="none" dirty="0" smtClean="0">
                          <a:solidFill>
                            <a:schemeClr val="tx1"/>
                          </a:solidFill>
                        </a:rPr>
                        <a:t>34</a:t>
                      </a:r>
                      <a:r>
                        <a:rPr kumimoji="1" lang="ja-JP" altLang="en-US" sz="1200" u="none" dirty="0" smtClean="0">
                          <a:solidFill>
                            <a:schemeClr val="tx1"/>
                          </a:solidFill>
                        </a:rPr>
                        <a:t>市町：延べ</a:t>
                      </a:r>
                      <a:r>
                        <a:rPr kumimoji="1" lang="en-US" altLang="ja-JP" sz="1200" u="none" dirty="0" smtClean="0">
                          <a:solidFill>
                            <a:schemeClr val="tx1"/>
                          </a:solidFill>
                        </a:rPr>
                        <a:t>178</a:t>
                      </a:r>
                      <a:r>
                        <a:rPr kumimoji="1" lang="ja-JP" altLang="en-US" sz="1200" u="none" dirty="0" smtClean="0">
                          <a:solidFill>
                            <a:schemeClr val="tx1"/>
                          </a:solidFill>
                        </a:rPr>
                        <a:t>回）</a:t>
                      </a:r>
                      <a:endParaRPr kumimoji="1" lang="en-US" altLang="ja-JP" sz="1200" u="none"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a:t>
                      </a:r>
                      <a:r>
                        <a:rPr kumimoji="1" lang="ja-JP" altLang="en-US" sz="1200" u="none" dirty="0" smtClean="0">
                          <a:solidFill>
                            <a:schemeClr val="tx1"/>
                          </a:solidFill>
                        </a:rPr>
                        <a:t>子ども家庭センターにおける受入研修</a:t>
                      </a:r>
                      <a:endParaRPr kumimoji="1" lang="en-US" altLang="ja-JP" sz="1200" u="none"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　（</a:t>
                      </a:r>
                      <a:r>
                        <a:rPr kumimoji="1" lang="en-US" altLang="ja-JP" sz="1200" u="none" dirty="0" smtClean="0">
                          <a:solidFill>
                            <a:schemeClr val="tx1"/>
                          </a:solidFill>
                        </a:rPr>
                        <a:t>2015</a:t>
                      </a:r>
                      <a:r>
                        <a:rPr kumimoji="1" lang="ja-JP" altLang="en-US" sz="1200" u="none" dirty="0" smtClean="0">
                          <a:solidFill>
                            <a:schemeClr val="tx1"/>
                          </a:solidFill>
                        </a:rPr>
                        <a:t>年：</a:t>
                      </a:r>
                      <a:r>
                        <a:rPr kumimoji="1" lang="en-US" altLang="ja-JP" sz="1200" u="none" dirty="0" smtClean="0">
                          <a:solidFill>
                            <a:schemeClr val="tx1"/>
                          </a:solidFill>
                        </a:rPr>
                        <a:t>10</a:t>
                      </a:r>
                      <a:r>
                        <a:rPr kumimoji="1" lang="ja-JP" altLang="en-US" sz="1200" u="none" dirty="0" smtClean="0">
                          <a:solidFill>
                            <a:schemeClr val="tx1"/>
                          </a:solidFill>
                        </a:rPr>
                        <a:t>市、</a:t>
                      </a:r>
                      <a:r>
                        <a:rPr kumimoji="1" lang="en-US" altLang="ja-JP" sz="1200" u="none" dirty="0" smtClean="0">
                          <a:solidFill>
                            <a:schemeClr val="tx1"/>
                          </a:solidFill>
                        </a:rPr>
                        <a:t>2016</a:t>
                      </a:r>
                      <a:r>
                        <a:rPr kumimoji="1" lang="ja-JP" altLang="en-US" sz="1200" u="none" dirty="0" smtClean="0">
                          <a:solidFill>
                            <a:schemeClr val="tx1"/>
                          </a:solidFill>
                        </a:rPr>
                        <a:t>年：</a:t>
                      </a:r>
                      <a:r>
                        <a:rPr kumimoji="1" lang="en-US" altLang="ja-JP" sz="1200" u="none" dirty="0" smtClean="0">
                          <a:solidFill>
                            <a:schemeClr val="tx1"/>
                          </a:solidFill>
                        </a:rPr>
                        <a:t>11</a:t>
                      </a:r>
                      <a:r>
                        <a:rPr kumimoji="1" lang="ja-JP" altLang="en-US" sz="1200" u="none" dirty="0" smtClean="0">
                          <a:solidFill>
                            <a:schemeClr val="tx1"/>
                          </a:solidFill>
                        </a:rPr>
                        <a:t>市、</a:t>
                      </a:r>
                      <a:r>
                        <a:rPr kumimoji="1" lang="en-US" altLang="ja-JP" sz="1200" u="none" dirty="0" smtClean="0">
                          <a:solidFill>
                            <a:schemeClr val="tx1"/>
                          </a:solidFill>
                        </a:rPr>
                        <a:t>2017</a:t>
                      </a:r>
                      <a:r>
                        <a:rPr kumimoji="1" lang="ja-JP" altLang="en-US" sz="1200" u="none" dirty="0" smtClean="0">
                          <a:solidFill>
                            <a:schemeClr val="tx1"/>
                          </a:solidFill>
                        </a:rPr>
                        <a:t>年：</a:t>
                      </a:r>
                      <a:r>
                        <a:rPr kumimoji="1" lang="en-US" altLang="ja-JP" sz="1200" u="none" dirty="0" smtClean="0">
                          <a:solidFill>
                            <a:schemeClr val="tx1"/>
                          </a:solidFill>
                        </a:rPr>
                        <a:t>8</a:t>
                      </a:r>
                      <a:r>
                        <a:rPr kumimoji="1" lang="ja-JP" altLang="en-US" sz="1200" u="none" dirty="0" smtClean="0">
                          <a:solidFill>
                            <a:schemeClr val="tx1"/>
                          </a:solidFill>
                        </a:rPr>
                        <a:t>市）</a:t>
                      </a:r>
                      <a:endParaRPr kumimoji="1" lang="en-US" altLang="ja-JP" sz="1200" u="none" dirty="0" smtClean="0">
                        <a:solidFill>
                          <a:schemeClr val="tx1"/>
                        </a:solidFill>
                      </a:endParaRPr>
                    </a:p>
                    <a:p>
                      <a:pPr marL="88900" marR="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2015</a:t>
                      </a:r>
                      <a:r>
                        <a:rPr kumimoji="1" lang="ja-JP" altLang="en-US" sz="1200" u="none" dirty="0" smtClean="0">
                          <a:solidFill>
                            <a:schemeClr val="tx1"/>
                          </a:solidFill>
                        </a:rPr>
                        <a:t>年</a:t>
                      </a:r>
                      <a:r>
                        <a:rPr kumimoji="1" lang="en-US" altLang="ja-JP" sz="1200" u="none" dirty="0" smtClean="0">
                          <a:solidFill>
                            <a:schemeClr val="tx1"/>
                          </a:solidFill>
                        </a:rPr>
                        <a:t>:345</a:t>
                      </a:r>
                      <a:r>
                        <a:rPr kumimoji="1" lang="ja-JP" altLang="en-US" sz="1200" u="none" dirty="0" smtClean="0">
                          <a:solidFill>
                            <a:schemeClr val="tx1"/>
                          </a:solidFill>
                        </a:rPr>
                        <a:t>件　うち一時保護</a:t>
                      </a:r>
                      <a:r>
                        <a:rPr kumimoji="1" lang="en-US" altLang="ja-JP" sz="1200" u="none" dirty="0" smtClean="0">
                          <a:solidFill>
                            <a:schemeClr val="tx1"/>
                          </a:solidFill>
                        </a:rPr>
                        <a:t>63</a:t>
                      </a:r>
                      <a:r>
                        <a:rPr kumimoji="1" lang="ja-JP" altLang="en-US" sz="1200" u="none" dirty="0" smtClean="0">
                          <a:solidFill>
                            <a:schemeClr val="tx1"/>
                          </a:solidFill>
                        </a:rPr>
                        <a:t>件（総受電数</a:t>
                      </a:r>
                      <a:r>
                        <a:rPr kumimoji="1" lang="en-US" altLang="ja-JP" sz="1200" u="none" dirty="0" smtClean="0">
                          <a:solidFill>
                            <a:schemeClr val="tx1"/>
                          </a:solidFill>
                        </a:rPr>
                        <a:t>2,013</a:t>
                      </a:r>
                      <a:r>
                        <a:rPr kumimoji="1" lang="ja-JP" altLang="en-US" sz="1200" u="none" dirty="0" smtClean="0">
                          <a:solidFill>
                            <a:schemeClr val="tx1"/>
                          </a:solidFill>
                        </a:rPr>
                        <a:t>件）</a:t>
                      </a:r>
                    </a:p>
                    <a:p>
                      <a:pPr algn="l"/>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2016</a:t>
                      </a:r>
                      <a:r>
                        <a:rPr kumimoji="1" lang="ja-JP" altLang="en-US" sz="1200" u="none" dirty="0" smtClean="0">
                          <a:solidFill>
                            <a:schemeClr val="tx1"/>
                          </a:solidFill>
                        </a:rPr>
                        <a:t>年</a:t>
                      </a:r>
                      <a:r>
                        <a:rPr kumimoji="1" lang="en-US" altLang="ja-JP" sz="1200" u="none" dirty="0" smtClean="0">
                          <a:solidFill>
                            <a:schemeClr val="tx1"/>
                          </a:solidFill>
                        </a:rPr>
                        <a:t>:397</a:t>
                      </a:r>
                      <a:r>
                        <a:rPr kumimoji="1" lang="ja-JP" altLang="en-US" sz="1200" u="none" dirty="0" smtClean="0">
                          <a:solidFill>
                            <a:schemeClr val="tx1"/>
                          </a:solidFill>
                        </a:rPr>
                        <a:t>件　うち一時保護</a:t>
                      </a:r>
                      <a:r>
                        <a:rPr kumimoji="1" lang="en-US" altLang="ja-JP" sz="1200" u="none" dirty="0" smtClean="0">
                          <a:solidFill>
                            <a:schemeClr val="tx1"/>
                          </a:solidFill>
                        </a:rPr>
                        <a:t>90</a:t>
                      </a:r>
                      <a:r>
                        <a:rPr kumimoji="1" lang="ja-JP" altLang="en-US" sz="1200" u="none" dirty="0" smtClean="0">
                          <a:solidFill>
                            <a:schemeClr val="tx1"/>
                          </a:solidFill>
                        </a:rPr>
                        <a:t>件（総受電数　</a:t>
                      </a:r>
                      <a:r>
                        <a:rPr kumimoji="1" lang="en-US" altLang="ja-JP" sz="1200" u="none" dirty="0" smtClean="0">
                          <a:solidFill>
                            <a:schemeClr val="tx1"/>
                          </a:solidFill>
                        </a:rPr>
                        <a:t>3,040</a:t>
                      </a:r>
                      <a:r>
                        <a:rPr kumimoji="1" lang="ja-JP" altLang="en-US" sz="1200" u="none" dirty="0" smtClean="0">
                          <a:solidFill>
                            <a:schemeClr val="tx1"/>
                          </a:solidFill>
                        </a:rPr>
                        <a:t>件）</a:t>
                      </a:r>
                    </a:p>
                    <a:p>
                      <a:pPr algn="l"/>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rPr>
                        <a:t>2017</a:t>
                      </a:r>
                      <a:r>
                        <a:rPr kumimoji="1" lang="ja-JP" altLang="en-US" sz="1200" u="none" dirty="0" smtClean="0">
                          <a:solidFill>
                            <a:schemeClr val="tx1"/>
                          </a:solidFill>
                        </a:rPr>
                        <a:t>年</a:t>
                      </a:r>
                      <a:r>
                        <a:rPr kumimoji="1" lang="en-US" altLang="ja-JP" sz="1200" u="none" dirty="0" smtClean="0">
                          <a:solidFill>
                            <a:schemeClr val="tx1"/>
                          </a:solidFill>
                        </a:rPr>
                        <a:t>:447</a:t>
                      </a:r>
                      <a:r>
                        <a:rPr kumimoji="1" lang="ja-JP" altLang="en-US" sz="1200" u="none" dirty="0" smtClean="0">
                          <a:solidFill>
                            <a:schemeClr val="tx1"/>
                          </a:solidFill>
                        </a:rPr>
                        <a:t>件　うち一時保護</a:t>
                      </a:r>
                      <a:r>
                        <a:rPr kumimoji="1" lang="en-US" altLang="ja-JP" sz="1200" u="none" dirty="0" smtClean="0">
                          <a:solidFill>
                            <a:schemeClr val="tx1"/>
                          </a:solidFill>
                        </a:rPr>
                        <a:t>69</a:t>
                      </a:r>
                      <a:r>
                        <a:rPr kumimoji="1" lang="ja-JP" altLang="en-US" sz="1200" u="none" dirty="0" smtClean="0">
                          <a:solidFill>
                            <a:schemeClr val="tx1"/>
                          </a:solidFill>
                        </a:rPr>
                        <a:t>件（総受電数　</a:t>
                      </a:r>
                      <a:r>
                        <a:rPr kumimoji="1" lang="en-US" altLang="ja-JP" sz="1200" u="none" dirty="0" smtClean="0">
                          <a:solidFill>
                            <a:schemeClr val="tx1"/>
                          </a:solidFill>
                        </a:rPr>
                        <a:t>5,381</a:t>
                      </a:r>
                      <a:r>
                        <a:rPr kumimoji="1" lang="ja-JP" altLang="en-US" sz="1200" u="none" dirty="0" smtClean="0">
                          <a:solidFill>
                            <a:schemeClr val="tx1"/>
                          </a:solidFill>
                        </a:rPr>
                        <a:t>件）</a:t>
                      </a: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endParaRPr kumimoji="1" lang="en-US" altLang="ja-JP" sz="1200" u="none" dirty="0" smtClean="0">
                        <a:solidFill>
                          <a:schemeClr val="tx1"/>
                        </a:solidFill>
                      </a:endParaRPr>
                    </a:p>
                    <a:p>
                      <a:pPr algn="l"/>
                      <a:r>
                        <a:rPr kumimoji="1" lang="ja-JP" altLang="en-US" sz="1200" u="none" dirty="0" smtClean="0">
                          <a:solidFill>
                            <a:schemeClr val="tx1"/>
                          </a:solidFill>
                        </a:rPr>
                        <a:t>・施設退所後の親子への支援についてのガイドライン作成によるノウハウの共有、対応力向上</a:t>
                      </a:r>
                      <a:endParaRPr kumimoji="1" lang="en-US" altLang="ja-JP" sz="1200" u="none" dirty="0" smtClean="0">
                        <a:solidFill>
                          <a:schemeClr val="tx1"/>
                        </a:solidFill>
                      </a:endParaRPr>
                    </a:p>
                    <a:p>
                      <a:pPr algn="l"/>
                      <a:endParaRPr kumimoji="1" lang="ja-JP" altLang="en-US" sz="1200" u="none" strike="sngStrike"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0" y="0"/>
            <a:ext cx="7596336" cy="338554"/>
          </a:xfrm>
          <a:prstGeom prst="rect">
            <a:avLst/>
          </a:prstGeom>
          <a:noFill/>
        </p:spPr>
        <p:txBody>
          <a:bodyPr wrap="square" rtlCol="0">
            <a:spAutoFit/>
          </a:bodyPr>
          <a:lstStyle/>
          <a:p>
            <a:pPr lvl="0">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児童虐待防止に向けた相談受付</a:t>
            </a:r>
            <a:r>
              <a:rPr kumimoji="1" lang="ja-JP" altLang="en-US"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体制見直し</a:t>
            </a:r>
            <a:r>
              <a:rPr lang="ja-JP" altLang="en-US" sz="1600" u="sng" dirty="0" smtClean="0"/>
              <a:t>（２）</a:t>
            </a:r>
            <a:endParaRPr kumimoji="1" lang="en-US" altLang="ja-JP"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0" y="476672"/>
            <a:ext cx="241176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①分野：福祉・子育て</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②タイプ</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政策の刷新</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執行の刷新</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③改革スタイル</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投資・予算</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条例・規則・運用ﾙｰﾙ</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組織・経営形態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権限移譲</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④担当部局</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府　　福祉部</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⑤時期</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2010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　</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テレビ</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CM</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等の実施</a:t>
            </a: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190</a:t>
            </a:fld>
            <a:endParaRPr kumimoji="1" lang="ja-JP" altLang="en-US"/>
          </a:p>
        </p:txBody>
      </p:sp>
    </p:spTree>
    <p:extLst>
      <p:ext uri="{BB962C8B-B14F-4D97-AF65-F5344CB8AC3E}">
        <p14:creationId xmlns:p14="http://schemas.microsoft.com/office/powerpoint/2010/main" val="43994326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4185761"/>
          </a:xfrm>
          <a:prstGeom prst="rect">
            <a:avLst/>
          </a:prstGeom>
          <a:noFill/>
        </p:spPr>
        <p:txBody>
          <a:bodyPr wrap="square" rtlCol="0">
            <a:spAutoFit/>
          </a:bodyPr>
          <a:lstStyle/>
          <a:p>
            <a:r>
              <a:rPr lang="ja-JP" altLang="en-US" sz="1400" dirty="0">
                <a:solidFill>
                  <a:prstClr val="black"/>
                </a:solidFill>
              </a:rPr>
              <a:t>①分野：福祉・子育て</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②タイプ</a:t>
            </a:r>
            <a:endParaRPr lang="en-US" altLang="ja-JP" sz="1400" dirty="0">
              <a:solidFill>
                <a:prstClr val="black"/>
              </a:solidFill>
            </a:endParaRPr>
          </a:p>
          <a:p>
            <a:r>
              <a:rPr lang="ja-JP" altLang="en-US" sz="1400" dirty="0">
                <a:solidFill>
                  <a:prstClr val="black"/>
                </a:solidFill>
              </a:rPr>
              <a:t>　　☑　政策の刷新</a:t>
            </a:r>
            <a:endParaRPr lang="en-US" altLang="ja-JP" sz="1400" dirty="0">
              <a:solidFill>
                <a:prstClr val="black"/>
              </a:solidFill>
            </a:endParaRPr>
          </a:p>
          <a:p>
            <a:r>
              <a:rPr lang="ja-JP" altLang="en-US" sz="1400" dirty="0">
                <a:solidFill>
                  <a:prstClr val="black"/>
                </a:solidFill>
              </a:rPr>
              <a:t>　　□　執行の刷新</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③改革スタイル</a:t>
            </a:r>
            <a:endParaRPr lang="en-US" altLang="ja-JP" sz="1400" dirty="0">
              <a:solidFill>
                <a:prstClr val="black"/>
              </a:solidFill>
            </a:endParaRPr>
          </a:p>
          <a:p>
            <a:r>
              <a:rPr lang="ja-JP" altLang="en-US" sz="1400" dirty="0">
                <a:solidFill>
                  <a:prstClr val="black"/>
                </a:solidFill>
              </a:rPr>
              <a:t>　　□　投資・予算</a:t>
            </a:r>
            <a:endParaRPr lang="en-US" altLang="ja-JP" sz="1400" dirty="0">
              <a:solidFill>
                <a:prstClr val="black"/>
              </a:solidFill>
            </a:endParaRPr>
          </a:p>
          <a:p>
            <a:r>
              <a:rPr lang="ja-JP" altLang="en-US" sz="1400" dirty="0">
                <a:solidFill>
                  <a:prstClr val="black"/>
                </a:solidFill>
              </a:rPr>
              <a:t>　　□　条例・規則・運用ﾙｰﾙ</a:t>
            </a:r>
            <a:endParaRPr lang="en-US" altLang="ja-JP" sz="1400" dirty="0">
              <a:solidFill>
                <a:prstClr val="black"/>
              </a:solidFill>
            </a:endParaRPr>
          </a:p>
          <a:p>
            <a:r>
              <a:rPr lang="ja-JP" altLang="en-US" sz="1400" dirty="0">
                <a:solidFill>
                  <a:prstClr val="black"/>
                </a:solidFill>
              </a:rPr>
              <a:t>　   ☑ 　組織・経営形態</a:t>
            </a:r>
            <a:endParaRPr lang="en-US" altLang="ja-JP" sz="1400" dirty="0">
              <a:solidFill>
                <a:prstClr val="black"/>
              </a:solidFill>
            </a:endParaRPr>
          </a:p>
          <a:p>
            <a:r>
              <a:rPr lang="ja-JP" altLang="en-US" sz="1400" dirty="0">
                <a:solidFill>
                  <a:prstClr val="black"/>
                </a:solidFill>
              </a:rPr>
              <a:t>　　□　権限移譲</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④担当部局</a:t>
            </a:r>
            <a:endParaRPr lang="en-US" altLang="ja-JP" sz="1400" dirty="0">
              <a:solidFill>
                <a:prstClr val="black"/>
              </a:solidFill>
            </a:endParaRPr>
          </a:p>
          <a:p>
            <a:r>
              <a:rPr lang="ja-JP" altLang="en-US" sz="1400" dirty="0">
                <a:solidFill>
                  <a:prstClr val="black"/>
                </a:solidFill>
              </a:rPr>
              <a:t>　　府　　福祉部</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⑤時期</a:t>
            </a:r>
            <a:endParaRPr lang="en-US" altLang="ja-JP" sz="1400" dirty="0">
              <a:solidFill>
                <a:prstClr val="black"/>
              </a:solidFill>
            </a:endParaRPr>
          </a:p>
          <a:p>
            <a:r>
              <a:rPr lang="ja-JP" altLang="en-US" sz="1400" dirty="0">
                <a:solidFill>
                  <a:prstClr val="black"/>
                </a:solidFill>
              </a:rPr>
              <a:t>　　</a:t>
            </a:r>
            <a:r>
              <a:rPr lang="en-US" altLang="ja-JP" sz="1400" dirty="0">
                <a:solidFill>
                  <a:prstClr val="black"/>
                </a:solidFill>
              </a:rPr>
              <a:t>2010</a:t>
            </a:r>
            <a:r>
              <a:rPr lang="ja-JP" altLang="en-US" sz="1400" dirty="0">
                <a:solidFill>
                  <a:prstClr val="black"/>
                </a:solidFill>
              </a:rPr>
              <a:t>年～　</a:t>
            </a:r>
            <a:r>
              <a:rPr lang="en-US" altLang="ja-JP" sz="1400" dirty="0">
                <a:solidFill>
                  <a:prstClr val="black"/>
                </a:solidFill>
              </a:rPr>
              <a:t>『</a:t>
            </a:r>
            <a:r>
              <a:rPr lang="ja-JP" altLang="en-US" sz="1400" dirty="0">
                <a:solidFill>
                  <a:prstClr val="black"/>
                </a:solidFill>
              </a:rPr>
              <a:t>大阪府財政</a:t>
            </a:r>
            <a:endParaRPr lang="en-US" altLang="ja-JP" sz="1400" dirty="0">
              <a:solidFill>
                <a:prstClr val="black"/>
              </a:solidFill>
            </a:endParaRPr>
          </a:p>
          <a:p>
            <a:r>
              <a:rPr lang="ja-JP" altLang="en-US" sz="1400" dirty="0">
                <a:solidFill>
                  <a:prstClr val="black"/>
                </a:solidFill>
              </a:rPr>
              <a:t>　構造改革プラン（案）</a:t>
            </a:r>
            <a:r>
              <a:rPr lang="en-US" altLang="ja-JP" sz="1400" dirty="0">
                <a:solidFill>
                  <a:prstClr val="black"/>
                </a:solidFill>
              </a:rPr>
              <a:t>』</a:t>
            </a:r>
            <a:r>
              <a:rPr lang="ja-JP" altLang="en-US" sz="1400" dirty="0">
                <a:solidFill>
                  <a:prstClr val="black"/>
                </a:solidFill>
              </a:rPr>
              <a:t>で</a:t>
            </a:r>
            <a:r>
              <a:rPr lang="ja-JP" altLang="en-US" sz="1400" dirty="0" smtClean="0">
                <a:solidFill>
                  <a:prstClr val="black"/>
                </a:solidFill>
              </a:rPr>
              <a:t>民営化</a:t>
            </a:r>
            <a:r>
              <a:rPr lang="ja-JP" altLang="en-US" sz="1400" dirty="0">
                <a:solidFill>
                  <a:prstClr val="black"/>
                </a:solidFill>
              </a:rPr>
              <a:t>を明確化</a:t>
            </a:r>
          </a:p>
        </p:txBody>
      </p:sp>
      <p:sp>
        <p:nvSpPr>
          <p:cNvPr id="8" name="テキスト ボックス 7"/>
          <p:cNvSpPr txBox="1"/>
          <p:nvPr/>
        </p:nvSpPr>
        <p:spPr>
          <a:xfrm>
            <a:off x="7384734" y="0"/>
            <a:ext cx="1759266" cy="307777"/>
          </a:xfrm>
          <a:prstGeom prst="rect">
            <a:avLst/>
          </a:prstGeom>
          <a:noFill/>
        </p:spPr>
        <p:txBody>
          <a:bodyPr wrap="square" rtlCol="0">
            <a:spAutoFit/>
          </a:bodyPr>
          <a:lstStyle/>
          <a:p>
            <a:pPr algn="r"/>
            <a:r>
              <a:rPr lang="ja-JP" altLang="en-US" sz="1400" u="sng" dirty="0">
                <a:solidFill>
                  <a:prstClr val="black"/>
                </a:solidFill>
              </a:rPr>
              <a:t>Ｂ</a:t>
            </a:r>
            <a:r>
              <a:rPr lang="ja-JP" altLang="en-US" sz="1400" u="sng" dirty="0" smtClean="0">
                <a:solidFill>
                  <a:prstClr val="black"/>
                </a:solidFill>
              </a:rPr>
              <a:t>（７０</a:t>
            </a:r>
            <a:r>
              <a:rPr lang="ja-JP" altLang="en-US" sz="1400" u="sng" dirty="0">
                <a:solidFill>
                  <a:prstClr val="black"/>
                </a:solidFill>
              </a:rPr>
              <a:t>）</a:t>
            </a:r>
            <a:endParaRPr lang="en-US" altLang="ja-JP" sz="1400" u="sng" dirty="0">
              <a:solidFill>
                <a:prstClr val="black"/>
              </a:solidFill>
            </a:endParaRPr>
          </a:p>
        </p:txBody>
      </p:sp>
      <p:sp>
        <p:nvSpPr>
          <p:cNvPr id="10" name="テキスト ボックス 9"/>
          <p:cNvSpPr txBox="1"/>
          <p:nvPr/>
        </p:nvSpPr>
        <p:spPr>
          <a:xfrm>
            <a:off x="0" y="0"/>
            <a:ext cx="7928140" cy="338554"/>
          </a:xfrm>
          <a:prstGeom prst="rect">
            <a:avLst/>
          </a:prstGeom>
          <a:noFill/>
        </p:spPr>
        <p:txBody>
          <a:bodyPr wrap="square" rtlCol="0">
            <a:spAutoFit/>
          </a:bodyPr>
          <a:lstStyle/>
          <a:p>
            <a:r>
              <a:rPr lang="ja-JP" altLang="en-US" sz="1600" u="sng" dirty="0">
                <a:solidFill>
                  <a:prstClr val="black"/>
                </a:solidFill>
              </a:rPr>
              <a:t>府立金剛</a:t>
            </a:r>
            <a:r>
              <a:rPr lang="ja-JP" altLang="en-US" sz="1600" u="sng" dirty="0" smtClean="0">
                <a:solidFill>
                  <a:prstClr val="black"/>
                </a:solidFill>
              </a:rPr>
              <a:t>コロニー・府立</a:t>
            </a:r>
            <a:r>
              <a:rPr lang="ja-JP" altLang="en-US" sz="1600" u="sng" dirty="0">
                <a:solidFill>
                  <a:prstClr val="black"/>
                </a:solidFill>
              </a:rPr>
              <a:t>砂川厚生福祉</a:t>
            </a:r>
            <a:r>
              <a:rPr lang="ja-JP" altLang="en-US" sz="1600" u="sng" dirty="0" smtClean="0">
                <a:solidFill>
                  <a:prstClr val="black"/>
                </a:solidFill>
              </a:rPr>
              <a:t>センター再編</a:t>
            </a:r>
            <a:r>
              <a:rPr lang="ja-JP" altLang="en-US" sz="1600" u="sng" dirty="0">
                <a:solidFill>
                  <a:prstClr val="black"/>
                </a:solidFill>
              </a:rPr>
              <a:t>整備</a:t>
            </a:r>
            <a:endParaRPr lang="en-US" altLang="ja-JP" sz="1600" u="sng"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124152461"/>
              </p:ext>
            </p:extLst>
          </p:nvPr>
        </p:nvGraphicFramePr>
        <p:xfrm>
          <a:off x="2267744" y="332656"/>
          <a:ext cx="6696744" cy="6461760"/>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t>・</a:t>
                      </a:r>
                      <a:r>
                        <a:rPr kumimoji="1" lang="ja-JP" altLang="en-US" sz="1200" dirty="0" smtClean="0">
                          <a:solidFill>
                            <a:schemeClr val="tx1"/>
                          </a:solidFill>
                        </a:rPr>
                        <a:t>これまで、府では、府立社会福祉施設</a:t>
                      </a:r>
                      <a:r>
                        <a:rPr kumimoji="1" lang="ja-JP" altLang="en-US" sz="1200" strike="noStrike" dirty="0" smtClean="0">
                          <a:solidFill>
                            <a:schemeClr val="tx1"/>
                          </a:solidFill>
                        </a:rPr>
                        <a:t>を</a:t>
                      </a:r>
                      <a:r>
                        <a:rPr kumimoji="1" lang="ja-JP" altLang="en-US" sz="1200" dirty="0" smtClean="0">
                          <a:solidFill>
                            <a:schemeClr val="tx1"/>
                          </a:solidFill>
                        </a:rPr>
                        <a:t>設</a:t>
                      </a:r>
                      <a:r>
                        <a:rPr kumimoji="1" lang="ja-JP" altLang="en-US" sz="1200" dirty="0" smtClean="0"/>
                        <a:t>置・運営し、福祉サービスの広域的な供給及び府域の福祉サービス基盤の確立に先導的な役割を果たしてきた。</a:t>
                      </a:r>
                      <a:endParaRPr kumimoji="1" lang="en-US" altLang="ja-JP" sz="1200" dirty="0" smtClean="0"/>
                    </a:p>
                    <a:p>
                      <a:pPr algn="l"/>
                      <a:endParaRPr kumimoji="1" lang="en-US" altLang="ja-JP" sz="1200" dirty="0" smtClean="0"/>
                    </a:p>
                    <a:p>
                      <a:pPr algn="l"/>
                      <a:r>
                        <a:rPr kumimoji="1" lang="ja-JP" altLang="en-US" sz="1200" dirty="0" smtClean="0"/>
                        <a:t>・民間による福祉サービスの供給を誘導・促進してきた結果、民間社会福祉法人が担う福祉サービスが拡大するなかで、府の役割を明確にする必要が出てきた。</a:t>
                      </a:r>
                      <a:endParaRPr kumimoji="1" lang="en-US" altLang="ja-JP" sz="1200" dirty="0" smtClean="0"/>
                    </a:p>
                    <a:p>
                      <a:pPr algn="l"/>
                      <a:endParaRPr kumimoji="1" lang="en-US" altLang="ja-JP" sz="1200" dirty="0" smtClean="0"/>
                    </a:p>
                    <a:p>
                      <a:pPr algn="l"/>
                      <a:r>
                        <a:rPr kumimoji="1" lang="ja-JP" altLang="en-US" sz="1200" dirty="0" smtClean="0"/>
                        <a:t>（出典）</a:t>
                      </a:r>
                      <a:r>
                        <a:rPr kumimoji="1" lang="en-US" altLang="ja-JP" sz="1200" dirty="0" smtClean="0"/>
                        <a:t>『</a:t>
                      </a:r>
                      <a:r>
                        <a:rPr kumimoji="1" lang="ja-JP" altLang="en-US" sz="1200" dirty="0" smtClean="0"/>
                        <a:t>府立社会福祉施設等のあり方について</a:t>
                      </a:r>
                      <a:r>
                        <a:rPr kumimoji="1" lang="en-US" altLang="ja-JP" sz="1200" dirty="0" smtClean="0"/>
                        <a:t>』</a:t>
                      </a:r>
                      <a:r>
                        <a:rPr kumimoji="1" lang="ja-JP" altLang="en-US" sz="1200" dirty="0" smtClean="0"/>
                        <a:t>（</a:t>
                      </a:r>
                      <a:r>
                        <a:rPr kumimoji="1" lang="en-US" altLang="ja-JP" sz="1200" dirty="0" smtClean="0"/>
                        <a:t>H10.12</a:t>
                      </a:r>
                      <a:r>
                        <a:rPr kumimoji="1" lang="ja-JP" altLang="en-US" sz="1200" dirty="0" smtClean="0"/>
                        <a:t>）</a:t>
                      </a:r>
                      <a:endParaRPr kumimoji="1" lang="en-US" altLang="ja-JP" sz="1200" dirty="0" smtClean="0"/>
                    </a:p>
                    <a:p>
                      <a:pPr algn="l"/>
                      <a:endParaRPr kumimoji="1" lang="en-US" altLang="ja-JP" sz="1200" dirty="0" smtClean="0"/>
                    </a:p>
                    <a:p>
                      <a:pPr algn="l"/>
                      <a:endParaRPr kumimoji="1" lang="en-US" altLang="ja-JP" sz="1200" dirty="0" smtClean="0"/>
                    </a:p>
                    <a:p>
                      <a:pPr algn="l"/>
                      <a:endParaRPr kumimoji="1" lang="en-US" altLang="ja-JP" sz="1200" dirty="0" smtClean="0"/>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t>・府が果たすべき役割を精査したうえで、民間で対応可能な分野は、順次、民間移行をすすめる。</a:t>
                      </a:r>
                      <a:endParaRPr kumimoji="1" lang="en-US" altLang="ja-JP" sz="1200" dirty="0" smtClean="0"/>
                    </a:p>
                    <a:p>
                      <a:pPr algn="l"/>
                      <a:r>
                        <a:rPr kumimoji="1" lang="ja-JP" altLang="en-US" sz="1200" dirty="0" smtClean="0"/>
                        <a:t>・入所施設からの地域移行を着実に進め、大規模施設の縮小を図る。</a:t>
                      </a:r>
                    </a:p>
                    <a:p>
                      <a:pPr algn="l"/>
                      <a:endParaRPr kumimoji="1" lang="en-US" altLang="ja-JP" sz="1200" dirty="0" smtClean="0"/>
                    </a:p>
                    <a:p>
                      <a:pPr algn="l"/>
                      <a:r>
                        <a:rPr kumimoji="1" lang="ja-JP" altLang="en-US" sz="1200" dirty="0" smtClean="0"/>
                        <a:t>①砂川厚生福祉ｾﾝﾀｰ</a:t>
                      </a:r>
                      <a:endParaRPr kumimoji="1" lang="en-US" altLang="ja-JP" sz="1200" dirty="0" smtClean="0"/>
                    </a:p>
                    <a:p>
                      <a:pPr algn="l"/>
                      <a:r>
                        <a:rPr kumimoji="1" lang="ja-JP" altLang="en-US" sz="1200" dirty="0" smtClean="0"/>
                        <a:t>・施設種別や運営手法の見直しなどを行う。</a:t>
                      </a:r>
                      <a:endParaRPr kumimoji="1" lang="en-US" altLang="ja-JP" sz="1200" dirty="0" smtClean="0"/>
                    </a:p>
                    <a:p>
                      <a:pPr algn="l"/>
                      <a:endParaRPr kumimoji="1" lang="en-US" altLang="ja-JP" sz="1200" dirty="0" smtClean="0"/>
                    </a:p>
                    <a:p>
                      <a:pPr algn="l"/>
                      <a:r>
                        <a:rPr kumimoji="1" lang="ja-JP" altLang="en-US" sz="1200" dirty="0" smtClean="0"/>
                        <a:t>②金剛コロニー</a:t>
                      </a:r>
                      <a:endParaRPr kumimoji="1" lang="en-US" altLang="ja-JP" sz="1200" dirty="0" smtClean="0"/>
                    </a:p>
                    <a:p>
                      <a:pPr algn="l"/>
                      <a:r>
                        <a:rPr kumimoji="1" lang="ja-JP" altLang="en-US" sz="1200" dirty="0" smtClean="0"/>
                        <a:t>・事業団の経営努力に対する指導や運営手法の見直し（民営化含む）などを行う。</a:t>
                      </a:r>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a:t>
                      </a:r>
                      <a:r>
                        <a:rPr kumimoji="1" lang="ja-JP" altLang="en-US" sz="1200" dirty="0" smtClean="0">
                          <a:solidFill>
                            <a:schemeClr val="tx1"/>
                          </a:solidFill>
                        </a:rPr>
                        <a:t>障害者自立支援法</a:t>
                      </a:r>
                      <a:r>
                        <a:rPr kumimoji="1" lang="en-US" altLang="ja-JP" sz="1200" dirty="0" smtClean="0">
                          <a:solidFill>
                            <a:schemeClr val="tx1"/>
                          </a:solidFill>
                        </a:rPr>
                        <a:t>』(2006</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月施行</a:t>
                      </a:r>
                      <a:r>
                        <a:rPr kumimoji="1" lang="en-US" altLang="ja-JP" sz="1200" dirty="0" smtClean="0">
                          <a:solidFill>
                            <a:schemeClr val="tx1"/>
                          </a:solidFill>
                        </a:rPr>
                        <a:t>)</a:t>
                      </a:r>
                      <a:r>
                        <a:rPr kumimoji="1" lang="ja-JP" altLang="en-US" sz="1200" dirty="0" smtClean="0">
                          <a:solidFill>
                            <a:schemeClr val="tx1"/>
                          </a:solidFill>
                        </a:rPr>
                        <a:t>を踏まえ、府立施設の再編整備方針（案）を策定（</a:t>
                      </a:r>
                      <a:r>
                        <a:rPr kumimoji="1" lang="en-US" altLang="ja-JP" sz="1200" dirty="0" smtClean="0">
                          <a:solidFill>
                            <a:schemeClr val="tx1"/>
                          </a:solidFill>
                        </a:rPr>
                        <a:t>2007</a:t>
                      </a:r>
                      <a:r>
                        <a:rPr kumimoji="1" lang="ja-JP" altLang="en-US" sz="1200" dirty="0" smtClean="0">
                          <a:solidFill>
                            <a:schemeClr val="tx1"/>
                          </a:solidFill>
                        </a:rPr>
                        <a:t>年</a:t>
                      </a:r>
                      <a:r>
                        <a:rPr kumimoji="1" lang="en-US" altLang="ja-JP" sz="1200" dirty="0" smtClean="0">
                          <a:solidFill>
                            <a:schemeClr val="tx1"/>
                          </a:solidFill>
                        </a:rPr>
                        <a:t>1</a:t>
                      </a:r>
                      <a:r>
                        <a:rPr kumimoji="1" lang="ja-JP" altLang="en-US" sz="1200" dirty="0" smtClean="0">
                          <a:solidFill>
                            <a:schemeClr val="tx1"/>
                          </a:solidFill>
                        </a:rPr>
                        <a:t>月）</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①砂川厚生福祉ｾﾝﾀｰ</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・民間で対応が困難な利用者を支援する施設に特化。（強度</a:t>
                      </a:r>
                      <a:r>
                        <a:rPr kumimoji="1" lang="ja-JP" altLang="en-US" sz="1200" dirty="0" err="1" smtClean="0">
                          <a:solidFill>
                            <a:schemeClr val="tx1"/>
                          </a:solidFill>
                        </a:rPr>
                        <a:t>行動障がい</a:t>
                      </a:r>
                      <a:r>
                        <a:rPr kumimoji="1" lang="ja-JP" altLang="en-US" sz="1200" dirty="0" smtClean="0">
                          <a:solidFill>
                            <a:schemeClr val="tx1"/>
                          </a:solidFill>
                        </a:rPr>
                        <a:t>者、社会関係障がい者）</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・民間事業所と連携した地域移行の推進。</a:t>
                      </a:r>
                    </a:p>
                    <a:p>
                      <a:pPr algn="l"/>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②金剛コロニー</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a:t>
                      </a:r>
                      <a:r>
                        <a:rPr kumimoji="1" lang="ja-JP" altLang="en-US" sz="1200" dirty="0" smtClean="0">
                          <a:solidFill>
                            <a:schemeClr val="tx1"/>
                          </a:solidFill>
                        </a:rPr>
                        <a:t>大阪府財政構造改革プラン（案）</a:t>
                      </a:r>
                      <a:r>
                        <a:rPr kumimoji="1" lang="en-US" altLang="ja-JP" sz="1200" dirty="0" smtClean="0">
                          <a:solidFill>
                            <a:schemeClr val="tx1"/>
                          </a:solidFill>
                        </a:rPr>
                        <a:t>』</a:t>
                      </a:r>
                      <a:r>
                        <a:rPr kumimoji="1" lang="ja-JP" altLang="en-US" sz="1200" dirty="0" smtClean="0">
                          <a:solidFill>
                            <a:schemeClr val="tx1"/>
                          </a:solidFill>
                        </a:rPr>
                        <a:t>（</a:t>
                      </a:r>
                      <a:r>
                        <a:rPr kumimoji="1" lang="en-US" altLang="ja-JP" sz="1200" dirty="0" smtClean="0">
                          <a:solidFill>
                            <a:schemeClr val="tx1"/>
                          </a:solidFill>
                        </a:rPr>
                        <a:t>2010</a:t>
                      </a:r>
                      <a:r>
                        <a:rPr kumimoji="1" lang="ja-JP" altLang="en-US" sz="1200" dirty="0" smtClean="0">
                          <a:solidFill>
                            <a:schemeClr val="tx1"/>
                          </a:solidFill>
                        </a:rPr>
                        <a:t>年</a:t>
                      </a:r>
                      <a:r>
                        <a:rPr kumimoji="1" lang="en-US" altLang="ja-JP" sz="1200" dirty="0" smtClean="0">
                          <a:solidFill>
                            <a:schemeClr val="tx1"/>
                          </a:solidFill>
                        </a:rPr>
                        <a:t>10</a:t>
                      </a:r>
                      <a:r>
                        <a:rPr kumimoji="1" lang="ja-JP" altLang="en-US" sz="1200" dirty="0" smtClean="0">
                          <a:solidFill>
                            <a:schemeClr val="tx1"/>
                          </a:solidFill>
                        </a:rPr>
                        <a:t>月）で民営化を明確化。</a:t>
                      </a:r>
                      <a:endParaRPr kumimoji="1" lang="en-US" altLang="ja-JP" sz="1200" dirty="0" smtClean="0">
                        <a:solidFill>
                          <a:schemeClr val="tx1"/>
                        </a:solidFill>
                      </a:endParaRPr>
                    </a:p>
                    <a:p>
                      <a:pPr algn="l"/>
                      <a:r>
                        <a:rPr kumimoji="1" lang="ja-JP" altLang="en-US" sz="1200" dirty="0" smtClean="0">
                          <a:solidFill>
                            <a:schemeClr val="tx1"/>
                          </a:solidFill>
                        </a:rPr>
                        <a:t>・地域生活移行の計画的な促進（拠点施設の整備等）、利用者の状態にあった施設への転換により民営化を推進</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①砂川厚生福祉ｾﾝﾀｰ</a:t>
                      </a:r>
                      <a:endParaRPr kumimoji="1" lang="en-US" altLang="ja-JP" sz="1200" dirty="0" smtClean="0">
                        <a:solidFill>
                          <a:schemeClr val="tx1"/>
                        </a:solidFill>
                      </a:endParaRPr>
                    </a:p>
                    <a:p>
                      <a:pPr algn="l"/>
                      <a:r>
                        <a:rPr kumimoji="1" lang="ja-JP" altLang="en-US" sz="1200" dirty="0" smtClean="0">
                          <a:solidFill>
                            <a:schemeClr val="tx1"/>
                          </a:solidFill>
                        </a:rPr>
                        <a:t>・施設廃止・民営化及び施設機能の特化により、</a:t>
                      </a:r>
                      <a:r>
                        <a:rPr kumimoji="1" lang="en-US" altLang="ja-JP" sz="1200" dirty="0" smtClean="0">
                          <a:solidFill>
                            <a:schemeClr val="tx1"/>
                          </a:solidFill>
                        </a:rPr>
                        <a:t>2011</a:t>
                      </a:r>
                      <a:r>
                        <a:rPr kumimoji="1" lang="ja-JP" altLang="en-US" sz="1200" dirty="0" smtClean="0">
                          <a:solidFill>
                            <a:schemeClr val="tx1"/>
                          </a:solidFill>
                        </a:rPr>
                        <a:t>年度末で再編整備完了。今後は、民間施設職員等への研修機能を強化する。</a:t>
                      </a:r>
                      <a:endParaRPr kumimoji="1" lang="en-US" altLang="ja-JP" sz="1200" dirty="0" smtClean="0">
                        <a:solidFill>
                          <a:schemeClr val="tx1"/>
                        </a:solidFill>
                      </a:endParaRPr>
                    </a:p>
                    <a:p>
                      <a:pPr algn="l"/>
                      <a:r>
                        <a:rPr kumimoji="1" lang="ja-JP" altLang="en-US" sz="1200" dirty="0" smtClean="0">
                          <a:solidFill>
                            <a:schemeClr val="tx1"/>
                          </a:solidFill>
                        </a:rPr>
                        <a:t>＜実績＞</a:t>
                      </a:r>
                    </a:p>
                    <a:p>
                      <a:pPr algn="l"/>
                      <a:r>
                        <a:rPr kumimoji="1" lang="ja-JP" altLang="en-US" sz="1200" dirty="0" smtClean="0">
                          <a:solidFill>
                            <a:schemeClr val="tx1"/>
                          </a:solidFill>
                        </a:rPr>
                        <a:t>・入所定員：</a:t>
                      </a:r>
                      <a:r>
                        <a:rPr kumimoji="1" lang="en-US" altLang="ja-JP" sz="1200" dirty="0" smtClean="0">
                          <a:solidFill>
                            <a:schemeClr val="tx1"/>
                          </a:solidFill>
                        </a:rPr>
                        <a:t>7</a:t>
                      </a:r>
                      <a:r>
                        <a:rPr kumimoji="1" lang="ja-JP" altLang="en-US" sz="1200" dirty="0" smtClean="0">
                          <a:solidFill>
                            <a:schemeClr val="tx1"/>
                          </a:solidFill>
                        </a:rPr>
                        <a:t>施設</a:t>
                      </a:r>
                      <a:r>
                        <a:rPr kumimoji="1" lang="en-US" altLang="ja-JP" sz="1200" dirty="0" smtClean="0">
                          <a:solidFill>
                            <a:schemeClr val="tx1"/>
                          </a:solidFill>
                        </a:rPr>
                        <a:t>500</a:t>
                      </a:r>
                      <a:r>
                        <a:rPr kumimoji="1" lang="ja-JP" altLang="en-US" sz="1200" dirty="0" smtClean="0">
                          <a:solidFill>
                            <a:schemeClr val="tx1"/>
                          </a:solidFill>
                        </a:rPr>
                        <a:t>名（</a:t>
                      </a:r>
                      <a:r>
                        <a:rPr kumimoji="1" lang="en-US" altLang="ja-JP" sz="1200" dirty="0" smtClean="0">
                          <a:solidFill>
                            <a:schemeClr val="tx1"/>
                          </a:solidFill>
                        </a:rPr>
                        <a:t>2003</a:t>
                      </a:r>
                      <a:r>
                        <a:rPr kumimoji="1" lang="ja-JP" altLang="en-US" sz="1200" dirty="0" smtClean="0">
                          <a:solidFill>
                            <a:schemeClr val="tx1"/>
                          </a:solidFill>
                        </a:rPr>
                        <a:t>年）⇒</a:t>
                      </a:r>
                      <a:r>
                        <a:rPr kumimoji="1" lang="en-US" altLang="ja-JP" sz="1200" dirty="0" smtClean="0">
                          <a:solidFill>
                            <a:schemeClr val="tx1"/>
                          </a:solidFill>
                        </a:rPr>
                        <a:t>2</a:t>
                      </a:r>
                      <a:r>
                        <a:rPr kumimoji="1" lang="ja-JP" altLang="en-US" sz="1200" dirty="0" smtClean="0">
                          <a:solidFill>
                            <a:schemeClr val="tx1"/>
                          </a:solidFill>
                        </a:rPr>
                        <a:t>施設</a:t>
                      </a:r>
                      <a:r>
                        <a:rPr kumimoji="1" lang="en-US" altLang="ja-JP" sz="1200" dirty="0" smtClean="0">
                          <a:solidFill>
                            <a:schemeClr val="tx1"/>
                          </a:solidFill>
                        </a:rPr>
                        <a:t>70</a:t>
                      </a:r>
                      <a:r>
                        <a:rPr kumimoji="1" lang="ja-JP" altLang="en-US" sz="1200" dirty="0" smtClean="0">
                          <a:solidFill>
                            <a:schemeClr val="tx1"/>
                          </a:solidFill>
                        </a:rPr>
                        <a:t>名（</a:t>
                      </a:r>
                      <a:r>
                        <a:rPr kumimoji="1" lang="en-US" altLang="ja-JP" sz="1200" dirty="0" smtClean="0">
                          <a:solidFill>
                            <a:schemeClr val="tx1"/>
                          </a:solidFill>
                        </a:rPr>
                        <a:t>2012</a:t>
                      </a:r>
                      <a:r>
                        <a:rPr kumimoji="1" lang="ja-JP" altLang="en-US" sz="1200" dirty="0" smtClean="0">
                          <a:solidFill>
                            <a:schemeClr val="tx1"/>
                          </a:solidFill>
                        </a:rPr>
                        <a:t>年以降）</a:t>
                      </a:r>
                      <a:endParaRPr kumimoji="1" lang="en-US" altLang="ja-JP" sz="1200" dirty="0" smtClean="0">
                        <a:solidFill>
                          <a:schemeClr val="tx1"/>
                        </a:solidFill>
                      </a:endParaRPr>
                    </a:p>
                    <a:p>
                      <a:pPr algn="l"/>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②金剛コロニー</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・コロニー内の施設整備及び地域生活支援拠点施設を整備し、着実に地域移行を推進。</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-2017</a:t>
                      </a:r>
                      <a:r>
                        <a:rPr kumimoji="1" lang="ja-JP" altLang="en-US" sz="1200" dirty="0" smtClean="0">
                          <a:solidFill>
                            <a:schemeClr val="tx1"/>
                          </a:solidFill>
                        </a:rPr>
                        <a:t>年度民営化</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err="1" smtClean="0">
                          <a:solidFill>
                            <a:schemeClr val="tx1"/>
                          </a:solidFill>
                        </a:rPr>
                        <a:t>障がい</a:t>
                      </a:r>
                      <a:r>
                        <a:rPr kumimoji="1" lang="ja-JP" altLang="en-US" sz="1200" dirty="0" smtClean="0">
                          <a:solidFill>
                            <a:schemeClr val="tx1"/>
                          </a:solidFill>
                        </a:rPr>
                        <a:t>児施設（定員</a:t>
                      </a:r>
                      <a:r>
                        <a:rPr kumimoji="1" lang="en-US" altLang="ja-JP" sz="1200" dirty="0" smtClean="0">
                          <a:solidFill>
                            <a:schemeClr val="tx1"/>
                          </a:solidFill>
                        </a:rPr>
                        <a:t>100</a:t>
                      </a:r>
                      <a:r>
                        <a:rPr kumimoji="1" lang="ja-JP" altLang="en-US" sz="1200" dirty="0" smtClean="0">
                          <a:solidFill>
                            <a:schemeClr val="tx1"/>
                          </a:solidFill>
                        </a:rPr>
                        <a:t>名）として一部存続</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（府立こんごう福祉センターに改称）</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＜実績＞</a:t>
                      </a:r>
                      <a:endParaRPr kumimoji="1" lang="en-US" altLang="ja-JP" sz="1200" dirty="0" smtClean="0">
                        <a:solidFill>
                          <a:schemeClr val="tx1"/>
                        </a:solidFill>
                      </a:endParaRPr>
                    </a:p>
                    <a:p>
                      <a:pPr algn="l"/>
                      <a:r>
                        <a:rPr kumimoji="1" lang="ja-JP" altLang="en-US" sz="1200" dirty="0" smtClean="0">
                          <a:solidFill>
                            <a:schemeClr val="tx1"/>
                          </a:solidFill>
                        </a:rPr>
                        <a:t>・入所定員（成人）：</a:t>
                      </a:r>
                      <a:r>
                        <a:rPr kumimoji="1" lang="en-US" altLang="ja-JP" sz="1200" dirty="0" smtClean="0">
                          <a:solidFill>
                            <a:schemeClr val="tx1"/>
                          </a:solidFill>
                        </a:rPr>
                        <a:t>750</a:t>
                      </a:r>
                      <a:r>
                        <a:rPr kumimoji="1" lang="ja-JP" altLang="en-US" sz="1200" dirty="0" smtClean="0">
                          <a:solidFill>
                            <a:schemeClr val="tx1"/>
                          </a:solidFill>
                        </a:rPr>
                        <a:t>名（</a:t>
                      </a:r>
                      <a:r>
                        <a:rPr kumimoji="1" lang="en-US" altLang="ja-JP" sz="1200" dirty="0" smtClean="0">
                          <a:solidFill>
                            <a:schemeClr val="tx1"/>
                          </a:solidFill>
                        </a:rPr>
                        <a:t>2003</a:t>
                      </a:r>
                      <a:r>
                        <a:rPr kumimoji="1" lang="ja-JP" altLang="en-US" sz="1200" dirty="0" smtClean="0">
                          <a:solidFill>
                            <a:schemeClr val="tx1"/>
                          </a:solidFill>
                        </a:rPr>
                        <a:t>年）⇒民営化</a:t>
                      </a:r>
                      <a:endParaRPr kumimoji="1" lang="en-US" altLang="ja-JP" sz="1200" dirty="0" smtClean="0">
                        <a:solidFill>
                          <a:schemeClr val="tx1"/>
                        </a:solidFill>
                      </a:endParaRPr>
                    </a:p>
                    <a:p>
                      <a:pPr algn="l"/>
                      <a:r>
                        <a:rPr kumimoji="1" lang="ja-JP" altLang="en-US" sz="1200" dirty="0" err="1" smtClean="0">
                          <a:solidFill>
                            <a:schemeClr val="tx1"/>
                          </a:solidFill>
                        </a:rPr>
                        <a:t>障がい</a:t>
                      </a:r>
                      <a:r>
                        <a:rPr kumimoji="1" lang="ja-JP" altLang="en-US" sz="1200" dirty="0" smtClean="0">
                          <a:solidFill>
                            <a:schemeClr val="tx1"/>
                          </a:solidFill>
                        </a:rPr>
                        <a:t>児者施設（定員児</a:t>
                      </a:r>
                      <a:r>
                        <a:rPr kumimoji="1" lang="en-US" altLang="ja-JP" sz="1200" dirty="0" smtClean="0">
                          <a:solidFill>
                            <a:schemeClr val="tx1"/>
                          </a:solidFill>
                        </a:rPr>
                        <a:t>80</a:t>
                      </a:r>
                      <a:r>
                        <a:rPr kumimoji="1" lang="ja-JP" altLang="en-US" sz="1200" dirty="0" smtClean="0">
                          <a:solidFill>
                            <a:schemeClr val="tx1"/>
                          </a:solidFill>
                        </a:rPr>
                        <a:t>名、者</a:t>
                      </a:r>
                      <a:r>
                        <a:rPr kumimoji="1" lang="en-US" altLang="ja-JP" sz="1200" dirty="0" smtClean="0">
                          <a:solidFill>
                            <a:schemeClr val="tx1"/>
                          </a:solidFill>
                        </a:rPr>
                        <a:t>20</a:t>
                      </a:r>
                      <a:r>
                        <a:rPr kumimoji="1" lang="ja-JP" altLang="en-US" sz="1200" dirty="0" smtClean="0">
                          <a:solidFill>
                            <a:schemeClr val="tx1"/>
                          </a:solidFill>
                        </a:rPr>
                        <a:t>名）（</a:t>
                      </a:r>
                      <a:r>
                        <a:rPr kumimoji="1" lang="en-US" altLang="ja-JP" sz="1200" dirty="0" smtClean="0">
                          <a:solidFill>
                            <a:schemeClr val="tx1"/>
                          </a:solidFill>
                        </a:rPr>
                        <a:t>2017</a:t>
                      </a:r>
                      <a:r>
                        <a:rPr kumimoji="1" lang="ja-JP" altLang="en-US" sz="1200" dirty="0" smtClean="0">
                          <a:solidFill>
                            <a:schemeClr val="tx1"/>
                          </a:solidFill>
                        </a:rPr>
                        <a:t>年）として一部存続。</a:t>
                      </a:r>
                      <a:endParaRPr kumimoji="1" lang="en-US" altLang="ja-JP" sz="1200" dirty="0" smtClean="0">
                        <a:solidFill>
                          <a:schemeClr val="tx1"/>
                        </a:solidFill>
                      </a:endParaRPr>
                    </a:p>
                    <a:p>
                      <a:pPr algn="l"/>
                      <a:r>
                        <a:rPr kumimoji="1" lang="ja-JP" altLang="en-US" sz="1200" dirty="0" smtClean="0">
                          <a:solidFill>
                            <a:schemeClr val="tx1"/>
                          </a:solidFill>
                        </a:rPr>
                        <a:t>・運営委託料（超過負担分）：約</a:t>
                      </a:r>
                      <a:r>
                        <a:rPr kumimoji="1" lang="en-US" altLang="ja-JP" sz="1200" dirty="0" smtClean="0">
                          <a:solidFill>
                            <a:schemeClr val="tx1"/>
                          </a:solidFill>
                        </a:rPr>
                        <a:t>22</a:t>
                      </a:r>
                      <a:r>
                        <a:rPr kumimoji="1" lang="ja-JP" altLang="en-US" sz="1200" dirty="0" smtClean="0">
                          <a:solidFill>
                            <a:schemeClr val="tx1"/>
                          </a:solidFill>
                        </a:rPr>
                        <a:t>億円（</a:t>
                      </a:r>
                      <a:r>
                        <a:rPr kumimoji="1" lang="en-US" altLang="ja-JP" sz="1200" dirty="0" smtClean="0">
                          <a:solidFill>
                            <a:schemeClr val="tx1"/>
                          </a:solidFill>
                        </a:rPr>
                        <a:t>2003</a:t>
                      </a:r>
                      <a:r>
                        <a:rPr kumimoji="1" lang="ja-JP" altLang="en-US" sz="1200" dirty="0" smtClean="0">
                          <a:solidFill>
                            <a:schemeClr val="tx1"/>
                          </a:solidFill>
                        </a:rPr>
                        <a:t>年決算）⇒　約３億円（</a:t>
                      </a:r>
                      <a:r>
                        <a:rPr kumimoji="1" lang="en-US" altLang="ja-JP" sz="1200" dirty="0" smtClean="0">
                          <a:solidFill>
                            <a:schemeClr val="tx1"/>
                          </a:solidFill>
                        </a:rPr>
                        <a:t>2018</a:t>
                      </a:r>
                      <a:r>
                        <a:rPr kumimoji="1" lang="ja-JP" altLang="en-US" sz="1200" dirty="0" smtClean="0">
                          <a:solidFill>
                            <a:schemeClr val="tx1"/>
                          </a:solidFill>
                        </a:rPr>
                        <a:t>年予算）</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6876256" y="6492875"/>
            <a:ext cx="2133600" cy="365125"/>
          </a:xfrm>
        </p:spPr>
        <p:txBody>
          <a:bodyPr/>
          <a:lstStyle/>
          <a:p>
            <a:fld id="{63BC356D-1576-478B-8647-1361C6E9DFF7}" type="slidenum">
              <a:rPr kumimoji="1" lang="ja-JP" altLang="en-US" smtClean="0"/>
              <a:t>191</a:t>
            </a:fld>
            <a:endParaRPr kumimoji="1" lang="ja-JP" altLang="en-US"/>
          </a:p>
        </p:txBody>
      </p:sp>
    </p:spTree>
    <p:extLst>
      <p:ext uri="{BB962C8B-B14F-4D97-AF65-F5344CB8AC3E}">
        <p14:creationId xmlns:p14="http://schemas.microsoft.com/office/powerpoint/2010/main" val="309821885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189" y="476672"/>
            <a:ext cx="2411760" cy="4616648"/>
          </a:xfrm>
          <a:prstGeom prst="rect">
            <a:avLst/>
          </a:prstGeom>
          <a:noFill/>
        </p:spPr>
        <p:txBody>
          <a:bodyPr wrap="square" rtlCol="0">
            <a:spAutoFit/>
          </a:bodyPr>
          <a:lstStyle/>
          <a:p>
            <a:r>
              <a:rPr lang="ja-JP" altLang="en-US" sz="1400" dirty="0">
                <a:solidFill>
                  <a:prstClr val="black"/>
                </a:solidFill>
              </a:rPr>
              <a:t>①分野：福祉・子育て</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②タイプ</a:t>
            </a:r>
            <a:endParaRPr lang="en-US" altLang="ja-JP" sz="1400" dirty="0">
              <a:solidFill>
                <a:prstClr val="black"/>
              </a:solidFill>
            </a:endParaRPr>
          </a:p>
          <a:p>
            <a:r>
              <a:rPr lang="ja-JP" altLang="en-US" sz="1400" dirty="0">
                <a:solidFill>
                  <a:prstClr val="black"/>
                </a:solidFill>
              </a:rPr>
              <a:t>　　☑　政策の刷新</a:t>
            </a:r>
            <a:endParaRPr lang="en-US" altLang="ja-JP" sz="1400" dirty="0">
              <a:solidFill>
                <a:prstClr val="black"/>
              </a:solidFill>
            </a:endParaRPr>
          </a:p>
          <a:p>
            <a:r>
              <a:rPr lang="ja-JP" altLang="en-US" sz="1400" dirty="0">
                <a:solidFill>
                  <a:prstClr val="black"/>
                </a:solidFill>
              </a:rPr>
              <a:t>　　□　執行の刷新</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③改革スタイル</a:t>
            </a:r>
            <a:endParaRPr lang="en-US" altLang="ja-JP" sz="1400" dirty="0">
              <a:solidFill>
                <a:prstClr val="black"/>
              </a:solidFill>
            </a:endParaRPr>
          </a:p>
          <a:p>
            <a:r>
              <a:rPr lang="ja-JP" altLang="en-US" sz="1400" dirty="0">
                <a:solidFill>
                  <a:prstClr val="black"/>
                </a:solidFill>
              </a:rPr>
              <a:t>　　☑ 　投資・予算</a:t>
            </a:r>
            <a:endParaRPr lang="en-US" altLang="ja-JP" sz="1400" dirty="0">
              <a:solidFill>
                <a:prstClr val="black"/>
              </a:solidFill>
            </a:endParaRPr>
          </a:p>
          <a:p>
            <a:r>
              <a:rPr lang="ja-JP" altLang="en-US" sz="1400" dirty="0">
                <a:solidFill>
                  <a:prstClr val="black"/>
                </a:solidFill>
              </a:rPr>
              <a:t>　   ☑ 　条例・規則・運用ﾙｰﾙ</a:t>
            </a:r>
            <a:endParaRPr lang="en-US" altLang="ja-JP" sz="1400" dirty="0">
              <a:solidFill>
                <a:prstClr val="black"/>
              </a:solidFill>
            </a:endParaRPr>
          </a:p>
          <a:p>
            <a:r>
              <a:rPr lang="ja-JP" altLang="en-US" sz="1400" dirty="0">
                <a:solidFill>
                  <a:prstClr val="black"/>
                </a:solidFill>
              </a:rPr>
              <a:t>　　□　組織・経営形態</a:t>
            </a:r>
            <a:endParaRPr lang="en-US" altLang="ja-JP" sz="1400" dirty="0">
              <a:solidFill>
                <a:prstClr val="black"/>
              </a:solidFill>
            </a:endParaRPr>
          </a:p>
          <a:p>
            <a:r>
              <a:rPr lang="ja-JP" altLang="en-US" sz="1400" dirty="0">
                <a:solidFill>
                  <a:prstClr val="black"/>
                </a:solidFill>
              </a:rPr>
              <a:t>　　□　権限移譲</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④担当部局</a:t>
            </a:r>
            <a:endParaRPr lang="en-US" altLang="ja-JP" sz="1400" dirty="0">
              <a:solidFill>
                <a:prstClr val="black"/>
              </a:solidFill>
            </a:endParaRPr>
          </a:p>
          <a:p>
            <a:r>
              <a:rPr lang="ja-JP" altLang="en-US" sz="1400" dirty="0">
                <a:solidFill>
                  <a:prstClr val="black"/>
                </a:solidFill>
              </a:rPr>
              <a:t>　　府　　福祉部</a:t>
            </a:r>
            <a:endParaRPr lang="en-US" altLang="ja-JP" sz="1400" dirty="0">
              <a:solidFill>
                <a:prstClr val="black"/>
              </a:solidFill>
            </a:endParaRPr>
          </a:p>
          <a:p>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⑤時期</a:t>
            </a:r>
            <a:endParaRPr lang="en-US" altLang="ja-JP" sz="1400" dirty="0">
              <a:solidFill>
                <a:prstClr val="black"/>
              </a:solidFill>
            </a:endParaRPr>
          </a:p>
          <a:p>
            <a:pPr marL="177800" indent="-177800"/>
            <a:r>
              <a:rPr lang="ja-JP" altLang="en-US" sz="1400" dirty="0">
                <a:solidFill>
                  <a:prstClr val="black"/>
                </a:solidFill>
              </a:rPr>
              <a:t>　　</a:t>
            </a:r>
            <a:r>
              <a:rPr lang="en-US" altLang="ja-JP" sz="1400" dirty="0">
                <a:solidFill>
                  <a:prstClr val="black"/>
                </a:solidFill>
              </a:rPr>
              <a:t>2013</a:t>
            </a:r>
            <a:r>
              <a:rPr lang="ja-JP" altLang="en-US" sz="1400" dirty="0">
                <a:solidFill>
                  <a:prstClr val="black"/>
                </a:solidFill>
              </a:rPr>
              <a:t>年～　知事重点事業として「</a:t>
            </a:r>
            <a:r>
              <a:rPr lang="ja-JP" altLang="en-US" sz="1400" dirty="0" err="1">
                <a:solidFill>
                  <a:prstClr val="black"/>
                </a:solidFill>
              </a:rPr>
              <a:t>発達障がい</a:t>
            </a:r>
            <a:r>
              <a:rPr lang="ja-JP" altLang="en-US" sz="1400" dirty="0">
                <a:solidFill>
                  <a:prstClr val="black"/>
                </a:solidFill>
              </a:rPr>
              <a:t>児者総合支援事業」を開始</a:t>
            </a:r>
          </a:p>
          <a:p>
            <a:endParaRPr lang="ja-JP" altLang="en-US" sz="1400" dirty="0">
              <a:solidFill>
                <a:prstClr val="black"/>
              </a:solidFill>
            </a:endParaRPr>
          </a:p>
        </p:txBody>
      </p:sp>
      <p:sp>
        <p:nvSpPr>
          <p:cNvPr id="8" name="テキスト ボックス 7"/>
          <p:cNvSpPr txBox="1"/>
          <p:nvPr/>
        </p:nvSpPr>
        <p:spPr>
          <a:xfrm>
            <a:off x="0" y="0"/>
            <a:ext cx="9144000" cy="338554"/>
          </a:xfrm>
          <a:prstGeom prst="rect">
            <a:avLst/>
          </a:prstGeom>
          <a:noFill/>
        </p:spPr>
        <p:txBody>
          <a:bodyPr wrap="square" rtlCol="0">
            <a:spAutoFit/>
          </a:bodyPr>
          <a:lstStyle/>
          <a:p>
            <a:r>
              <a:rPr lang="ja-JP" altLang="en-US" sz="1600" u="sng" dirty="0" err="1">
                <a:solidFill>
                  <a:prstClr val="black"/>
                </a:solidFill>
              </a:rPr>
              <a:t>発達障がい</a:t>
            </a:r>
            <a:r>
              <a:rPr lang="ja-JP" altLang="en-US" sz="1600" u="sng" dirty="0">
                <a:solidFill>
                  <a:prstClr val="black"/>
                </a:solidFill>
              </a:rPr>
              <a:t>児者の早期発見とライフステージに応じた支援</a:t>
            </a:r>
            <a:endParaRPr lang="en-US" altLang="ja-JP" sz="1600" u="sng" dirty="0">
              <a:solidFill>
                <a:prstClr val="black"/>
              </a:solidFill>
            </a:endParaRPr>
          </a:p>
        </p:txBody>
      </p:sp>
      <p:sp>
        <p:nvSpPr>
          <p:cNvPr id="9" name="テキスト ボックス 8"/>
          <p:cNvSpPr txBox="1"/>
          <p:nvPr/>
        </p:nvSpPr>
        <p:spPr>
          <a:xfrm>
            <a:off x="7380312" y="-26102"/>
            <a:ext cx="1759266" cy="307777"/>
          </a:xfrm>
          <a:prstGeom prst="rect">
            <a:avLst/>
          </a:prstGeom>
          <a:noFill/>
        </p:spPr>
        <p:txBody>
          <a:bodyPr wrap="square" rtlCol="0">
            <a:spAutoFit/>
          </a:bodyPr>
          <a:lstStyle/>
          <a:p>
            <a:pPr algn="r"/>
            <a:r>
              <a:rPr lang="ja-JP" altLang="en-US" sz="1400" u="sng" dirty="0">
                <a:solidFill>
                  <a:prstClr val="black"/>
                </a:solidFill>
              </a:rPr>
              <a:t>Ｂ</a:t>
            </a:r>
            <a:r>
              <a:rPr lang="ja-JP" altLang="en-US" sz="1400" u="sng" dirty="0" smtClean="0">
                <a:solidFill>
                  <a:prstClr val="black"/>
                </a:solidFill>
              </a:rPr>
              <a:t>（７１</a:t>
            </a:r>
            <a:r>
              <a:rPr lang="ja-JP" altLang="en-US" sz="1400" u="sng" dirty="0">
                <a:solidFill>
                  <a:prstClr val="black"/>
                </a:solidFill>
              </a:rPr>
              <a:t>）</a:t>
            </a:r>
            <a:endParaRPr lang="en-US" altLang="ja-JP" sz="1400" u="sng" dirty="0">
              <a:solidFill>
                <a:prstClr val="black"/>
              </a:solidFill>
            </a:endParaRPr>
          </a:p>
        </p:txBody>
      </p:sp>
      <p:graphicFrame>
        <p:nvGraphicFramePr>
          <p:cNvPr id="10" name="表 9"/>
          <p:cNvGraphicFramePr>
            <a:graphicFrameLocks noGrp="1"/>
          </p:cNvGraphicFramePr>
          <p:nvPr>
            <p:extLst/>
          </p:nvPr>
        </p:nvGraphicFramePr>
        <p:xfrm>
          <a:off x="2346962" y="418062"/>
          <a:ext cx="6696744" cy="6187440"/>
        </p:xfrm>
        <a:graphic>
          <a:graphicData uri="http://schemas.openxmlformats.org/drawingml/2006/table">
            <a:tbl>
              <a:tblPr firstRow="1">
                <a:tableStyleId>{5C22544A-7EE6-4342-B048-85BDC9FD1C3A}</a:tableStyleId>
              </a:tblPr>
              <a:tblGrid>
                <a:gridCol w="1368152">
                  <a:extLst>
                    <a:ext uri="{9D8B030D-6E8A-4147-A177-3AD203B41FA5}">
                      <a16:colId xmlns:a16="http://schemas.microsoft.com/office/drawing/2014/main" val="20000"/>
                    </a:ext>
                  </a:extLst>
                </a:gridCol>
                <a:gridCol w="1980220">
                  <a:extLst>
                    <a:ext uri="{9D8B030D-6E8A-4147-A177-3AD203B41FA5}">
                      <a16:colId xmlns:a16="http://schemas.microsoft.com/office/drawing/2014/main" val="20001"/>
                    </a:ext>
                  </a:extLst>
                </a:gridCol>
                <a:gridCol w="205222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479935">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166281">
                <a:tc>
                  <a:txBody>
                    <a:bodyPr/>
                    <a:lstStyle/>
                    <a:p>
                      <a:pPr algn="l"/>
                      <a:r>
                        <a:rPr kumimoji="1" lang="ja-JP" altLang="en-US" sz="1200" dirty="0" smtClean="0">
                          <a:solidFill>
                            <a:schemeClr val="tx1"/>
                          </a:solidFill>
                        </a:rPr>
                        <a:t>・</a:t>
                      </a:r>
                      <a:r>
                        <a:rPr kumimoji="1" lang="ja-JP" altLang="en-US" sz="1200" dirty="0" err="1" smtClean="0">
                          <a:solidFill>
                            <a:schemeClr val="tx1"/>
                          </a:solidFill>
                        </a:rPr>
                        <a:t>発達障がい</a:t>
                      </a:r>
                      <a:r>
                        <a:rPr kumimoji="1" lang="ja-JP" altLang="en-US" sz="1200" dirty="0" smtClean="0">
                          <a:solidFill>
                            <a:schemeClr val="tx1"/>
                          </a:solidFill>
                        </a:rPr>
                        <a:t>児者に対する支援について、障がい福祉制度の谷間におかれ、その気づきや対応が遅れがちであった。</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・ライフステージに応じた支援を行うとともに、乳幼児期、学齢期、成人期と一貫した切れ目のない総合的支援を行う必要がある。</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en-US" altLang="ja-JP" sz="1100" dirty="0" smtClean="0">
                          <a:solidFill>
                            <a:schemeClr val="tx1"/>
                          </a:solidFill>
                        </a:rPr>
                        <a:t>※</a:t>
                      </a:r>
                      <a:r>
                        <a:rPr kumimoji="1" lang="ja-JP" altLang="en-US" sz="1100" dirty="0" smtClean="0">
                          <a:solidFill>
                            <a:schemeClr val="tx1"/>
                          </a:solidFill>
                        </a:rPr>
                        <a:t>発達障がいとは</a:t>
                      </a:r>
                      <a:r>
                        <a:rPr kumimoji="1" lang="en-US" altLang="ja-JP" sz="1100" dirty="0" smtClean="0">
                          <a:solidFill>
                            <a:schemeClr val="tx1"/>
                          </a:solidFill>
                        </a:rPr>
                        <a:t>…</a:t>
                      </a:r>
                      <a:endParaRPr kumimoji="1" lang="ja-JP" altLang="en-US" sz="1100" dirty="0" smtClean="0">
                        <a:solidFill>
                          <a:schemeClr val="tx1"/>
                        </a:solidFill>
                      </a:endParaRPr>
                    </a:p>
                    <a:p>
                      <a:pPr algn="l"/>
                      <a:r>
                        <a:rPr kumimoji="1" lang="ja-JP" altLang="en-US" sz="1100" dirty="0" smtClean="0">
                          <a:solidFill>
                            <a:schemeClr val="tx1"/>
                          </a:solidFill>
                        </a:rPr>
                        <a:t>・広汎性</a:t>
                      </a:r>
                      <a:r>
                        <a:rPr kumimoji="1" lang="ja-JP" altLang="en-US" sz="1100" dirty="0" err="1" smtClean="0">
                          <a:solidFill>
                            <a:schemeClr val="tx1"/>
                          </a:solidFill>
                        </a:rPr>
                        <a:t>発達障がい</a:t>
                      </a:r>
                      <a:r>
                        <a:rPr kumimoji="1" lang="ja-JP" altLang="en-US" sz="1100" dirty="0" smtClean="0">
                          <a:solidFill>
                            <a:schemeClr val="tx1"/>
                          </a:solidFill>
                        </a:rPr>
                        <a:t>（自閉症等）、学習障がい、注意欠陥／多動性</a:t>
                      </a:r>
                      <a:r>
                        <a:rPr kumimoji="1" lang="ja-JP" altLang="en-US" sz="1100" dirty="0" err="1" smtClean="0">
                          <a:solidFill>
                            <a:schemeClr val="tx1"/>
                          </a:solidFill>
                        </a:rPr>
                        <a:t>障がい</a:t>
                      </a:r>
                      <a:r>
                        <a:rPr kumimoji="1" lang="ja-JP" altLang="en-US" sz="1100" dirty="0" smtClean="0">
                          <a:solidFill>
                            <a:schemeClr val="tx1"/>
                          </a:solidFill>
                        </a:rPr>
                        <a:t>など、脳の機能障がい。</a:t>
                      </a:r>
                      <a:endParaRPr kumimoji="1" lang="en-US" altLang="ja-JP" sz="1100" dirty="0" smtClean="0">
                        <a:solidFill>
                          <a:schemeClr val="tx1"/>
                        </a:solidFill>
                      </a:endParaRPr>
                    </a:p>
                    <a:p>
                      <a:pPr algn="l"/>
                      <a:endParaRPr kumimoji="1" lang="ja-JP" altLang="en-US" sz="1200" dirty="0" smtClean="0">
                        <a:solidFill>
                          <a:schemeClr val="tx1"/>
                        </a:solidFill>
                      </a:endParaRPr>
                    </a:p>
                    <a:p>
                      <a:pPr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・全庁が一体となって（福祉部、健康医療部、教育委員会、商工労働部等が連携）ライフステージに応じた一貫した支援体制の整備を図る</a:t>
                      </a:r>
                      <a:endParaRPr kumimoji="1" lang="en-US" altLang="ja-JP" sz="1200" dirty="0" smtClean="0">
                        <a:solidFill>
                          <a:schemeClr val="tx1"/>
                        </a:solidFill>
                      </a:endParaRPr>
                    </a:p>
                    <a:p>
                      <a:pPr algn="l"/>
                      <a:r>
                        <a:rPr kumimoji="1" lang="ja-JP" altLang="en-US" sz="1100" dirty="0" smtClean="0">
                          <a:solidFill>
                            <a:schemeClr val="tx1"/>
                          </a:solidFill>
                        </a:rPr>
                        <a:t>（乳幼児期）早期発見及び支援につなげるための健診の充実</a:t>
                      </a:r>
                    </a:p>
                    <a:p>
                      <a:pPr algn="l"/>
                      <a:r>
                        <a:rPr kumimoji="1" lang="ja-JP" altLang="en-US" sz="1100" dirty="0" smtClean="0">
                          <a:solidFill>
                            <a:schemeClr val="tx1"/>
                          </a:solidFill>
                        </a:rPr>
                        <a:t>（学齢期）学校等における</a:t>
                      </a:r>
                      <a:r>
                        <a:rPr kumimoji="1" lang="ja-JP" altLang="en-US" sz="1100" dirty="0" err="1" smtClean="0">
                          <a:solidFill>
                            <a:schemeClr val="tx1"/>
                          </a:solidFill>
                        </a:rPr>
                        <a:t>発達障がい</a:t>
                      </a:r>
                      <a:r>
                        <a:rPr kumimoji="1" lang="ja-JP" altLang="en-US" sz="1100" dirty="0" smtClean="0">
                          <a:solidFill>
                            <a:schemeClr val="tx1"/>
                          </a:solidFill>
                        </a:rPr>
                        <a:t>児への支援の充実</a:t>
                      </a:r>
                    </a:p>
                    <a:p>
                      <a:pPr algn="l"/>
                      <a:r>
                        <a:rPr kumimoji="1" lang="ja-JP" altLang="en-US" sz="1100" dirty="0" smtClean="0">
                          <a:solidFill>
                            <a:schemeClr val="tx1"/>
                          </a:solidFill>
                        </a:rPr>
                        <a:t>（成人期）</a:t>
                      </a:r>
                      <a:r>
                        <a:rPr kumimoji="1" lang="ja-JP" altLang="en-US" sz="1100" dirty="0" err="1" smtClean="0">
                          <a:solidFill>
                            <a:schemeClr val="tx1"/>
                          </a:solidFill>
                        </a:rPr>
                        <a:t>発達障がい</a:t>
                      </a:r>
                      <a:r>
                        <a:rPr kumimoji="1" lang="ja-JP" altLang="en-US" sz="1100" dirty="0" smtClean="0">
                          <a:solidFill>
                            <a:schemeClr val="tx1"/>
                          </a:solidFill>
                        </a:rPr>
                        <a:t>者の気づき支援や、発達障がい者の雇用を支援</a:t>
                      </a:r>
                      <a:endParaRPr kumimoji="1" lang="en-US" altLang="ja-JP" sz="11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2014</a:t>
                      </a:r>
                      <a:r>
                        <a:rPr kumimoji="1" lang="ja-JP" altLang="en-US" sz="1200" dirty="0" smtClean="0">
                          <a:solidFill>
                            <a:schemeClr val="tx1"/>
                          </a:solidFill>
                        </a:rPr>
                        <a:t>年度においては、早期発見をはじめ、</a:t>
                      </a:r>
                      <a:r>
                        <a:rPr kumimoji="1" lang="ja-JP" altLang="en-US" sz="1200" dirty="0" err="1" smtClean="0">
                          <a:solidFill>
                            <a:schemeClr val="tx1"/>
                          </a:solidFill>
                        </a:rPr>
                        <a:t>発達障がい</a:t>
                      </a:r>
                      <a:r>
                        <a:rPr kumimoji="1" lang="ja-JP" altLang="en-US" sz="1200" dirty="0" smtClean="0">
                          <a:solidFill>
                            <a:schemeClr val="tx1"/>
                          </a:solidFill>
                        </a:rPr>
                        <a:t>児者が身近な地域での支援を受けることができるよう、市町村（地域）での取組の充実に向け、府として施策を実施。</a:t>
                      </a:r>
                    </a:p>
                    <a:p>
                      <a:pPr algn="l"/>
                      <a:r>
                        <a:rPr kumimoji="1" lang="ja-JP" altLang="en-US" sz="1100" dirty="0" smtClean="0">
                          <a:solidFill>
                            <a:schemeClr val="tx1"/>
                          </a:solidFill>
                        </a:rPr>
                        <a:t>＊</a:t>
                      </a:r>
                      <a:r>
                        <a:rPr kumimoji="1" lang="en-US" altLang="ja-JP" sz="1100" dirty="0" smtClean="0">
                          <a:solidFill>
                            <a:schemeClr val="tx1"/>
                          </a:solidFill>
                        </a:rPr>
                        <a:t>2014</a:t>
                      </a:r>
                      <a:r>
                        <a:rPr kumimoji="1" lang="ja-JP" altLang="en-US" sz="1100" dirty="0" smtClean="0">
                          <a:solidFill>
                            <a:schemeClr val="tx1"/>
                          </a:solidFill>
                        </a:rPr>
                        <a:t>当初予算</a:t>
                      </a:r>
                    </a:p>
                    <a:p>
                      <a:pPr algn="l"/>
                      <a:r>
                        <a:rPr kumimoji="1" lang="ja-JP" altLang="en-US" sz="1100" dirty="0" smtClean="0">
                          <a:solidFill>
                            <a:schemeClr val="tx1"/>
                          </a:solidFill>
                        </a:rPr>
                        <a:t>１億</a:t>
                      </a:r>
                      <a:r>
                        <a:rPr kumimoji="1" lang="en-US" altLang="ja-JP" sz="1100" dirty="0" smtClean="0">
                          <a:solidFill>
                            <a:schemeClr val="tx1"/>
                          </a:solidFill>
                        </a:rPr>
                        <a:t>3,197</a:t>
                      </a:r>
                      <a:r>
                        <a:rPr kumimoji="1" lang="ja-JP" altLang="en-US" sz="1100" dirty="0" smtClean="0">
                          <a:solidFill>
                            <a:schemeClr val="tx1"/>
                          </a:solidFill>
                        </a:rPr>
                        <a:t>万円（一般財源</a:t>
                      </a:r>
                      <a:r>
                        <a:rPr kumimoji="1" lang="en-US" altLang="ja-JP" sz="1100" dirty="0" smtClean="0">
                          <a:solidFill>
                            <a:schemeClr val="tx1"/>
                          </a:solidFill>
                        </a:rPr>
                        <a:t>9,013</a:t>
                      </a:r>
                      <a:r>
                        <a:rPr kumimoji="1" lang="ja-JP" altLang="en-US" sz="1100" dirty="0" smtClean="0">
                          <a:solidFill>
                            <a:schemeClr val="tx1"/>
                          </a:solidFill>
                        </a:rPr>
                        <a:t>万円）</a:t>
                      </a:r>
                      <a:endParaRPr kumimoji="1" lang="en-US" altLang="ja-JP"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2015</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年当初予算１億</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3,023</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万円</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一般財源</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8,383</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万円</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2016</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年当初予算１億</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1,153</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万円</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一般財源</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6,921</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万円</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年当初予算２億</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1,812</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万円</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一般財源１億</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8,671</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万円</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2018</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年当初予算２億</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1,855</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万円</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一般財源１億</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8651</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万円</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rPr>
                        <a:t>・</a:t>
                      </a:r>
                      <a:r>
                        <a:rPr kumimoji="1" lang="ja-JP" altLang="en-US" sz="1200" dirty="0" err="1" smtClean="0">
                          <a:solidFill>
                            <a:schemeClr val="tx1"/>
                          </a:solidFill>
                        </a:rPr>
                        <a:t>発達障がい</a:t>
                      </a:r>
                      <a:r>
                        <a:rPr kumimoji="1" lang="ja-JP" altLang="en-US" sz="1200" dirty="0" smtClean="0">
                          <a:solidFill>
                            <a:schemeClr val="tx1"/>
                          </a:solidFill>
                        </a:rPr>
                        <a:t>児者支援　　体制整備検討部会の運営</a:t>
                      </a:r>
                      <a:endParaRPr kumimoji="1" lang="en-US" altLang="ja-JP" sz="1200" dirty="0" smtClean="0">
                        <a:solidFill>
                          <a:schemeClr val="tx1"/>
                        </a:solidFill>
                      </a:endParaRPr>
                    </a:p>
                    <a:p>
                      <a:pPr marL="39688" indent="-39688" algn="l"/>
                      <a:r>
                        <a:rPr kumimoji="1" lang="en-US" altLang="ja-JP" sz="1200" dirty="0" smtClean="0">
                          <a:solidFill>
                            <a:schemeClr val="tx1"/>
                          </a:solidFill>
                        </a:rPr>
                        <a:t>-</a:t>
                      </a:r>
                      <a:r>
                        <a:rPr kumimoji="1" lang="ja-JP" altLang="en-US" sz="1200" dirty="0" err="1" smtClean="0">
                          <a:solidFill>
                            <a:schemeClr val="tx1"/>
                          </a:solidFill>
                        </a:rPr>
                        <a:t>発達障がい</a:t>
                      </a:r>
                      <a:r>
                        <a:rPr kumimoji="1" lang="ja-JP" altLang="en-US" sz="1200" dirty="0" smtClean="0">
                          <a:solidFill>
                            <a:schemeClr val="tx1"/>
                          </a:solidFill>
                        </a:rPr>
                        <a:t>児者支援プランの策定に向けた検討や発達障がい児者総合支援事業の進捗管理等</a:t>
                      </a:r>
                      <a:endParaRPr kumimoji="1" lang="en-US" altLang="ja-JP" sz="1200" dirty="0" smtClean="0">
                        <a:solidFill>
                          <a:schemeClr val="tx1"/>
                        </a:solidFill>
                      </a:endParaRPr>
                    </a:p>
                    <a:p>
                      <a:pPr algn="l"/>
                      <a:r>
                        <a:rPr kumimoji="1" lang="ja-JP" altLang="en-US" sz="1200" dirty="0" smtClean="0">
                          <a:solidFill>
                            <a:schemeClr val="tx1"/>
                          </a:solidFill>
                          <a:latin typeface="+mn-lt"/>
                          <a:ea typeface="+mn-ea"/>
                        </a:rPr>
                        <a:t>・</a:t>
                      </a:r>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乳幼児健診体制整備</a:t>
                      </a:r>
                      <a:endParaRPr kumimoji="1" lang="en-US" altLang="ja-JP" sz="1200" dirty="0" smtClean="0">
                        <a:solidFill>
                          <a:schemeClr val="tx1"/>
                        </a:solidFill>
                      </a:endParaRPr>
                    </a:p>
                    <a:p>
                      <a:pPr marL="39688" marR="0" indent="-39688"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発達障がいの早期発見に資する問診項目等の検討や府立の病院おいて、かおテレビ（社会性発達の評価補助装置）を活用</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ja-JP" altLang="en-US" sz="1200" dirty="0" err="1" smtClean="0">
                          <a:solidFill>
                            <a:schemeClr val="tx1"/>
                          </a:solidFill>
                        </a:rPr>
                        <a:t>障がい</a:t>
                      </a:r>
                      <a:r>
                        <a:rPr kumimoji="1" lang="ja-JP" altLang="en-US" sz="1200" dirty="0" smtClean="0">
                          <a:solidFill>
                            <a:schemeClr val="tx1"/>
                          </a:solidFill>
                        </a:rPr>
                        <a:t>児通所支援事業所に対する機関支援（</a:t>
                      </a:r>
                      <a:r>
                        <a:rPr kumimoji="1" lang="en-US" altLang="ja-JP" sz="1200" dirty="0" smtClean="0">
                          <a:solidFill>
                            <a:schemeClr val="tx1"/>
                          </a:solidFill>
                        </a:rPr>
                        <a:t>2013</a:t>
                      </a:r>
                      <a:r>
                        <a:rPr kumimoji="1" lang="ja-JP" altLang="en-US" sz="1200" dirty="0" smtClean="0">
                          <a:solidFill>
                            <a:schemeClr val="tx1"/>
                          </a:solidFill>
                        </a:rPr>
                        <a:t>年度末時点府内延</a:t>
                      </a:r>
                      <a:r>
                        <a:rPr kumimoji="1" lang="en-US" altLang="ja-JP" sz="1200" b="1" u="none" dirty="0" smtClean="0">
                          <a:solidFill>
                            <a:schemeClr val="tx1"/>
                          </a:solidFill>
                        </a:rPr>
                        <a:t>92</a:t>
                      </a:r>
                      <a:r>
                        <a:rPr kumimoji="1" lang="ja-JP" altLang="en-US" sz="1200" dirty="0" smtClean="0">
                          <a:solidFill>
                            <a:schemeClr val="tx1"/>
                          </a:solidFill>
                        </a:rPr>
                        <a:t>箇所→</a:t>
                      </a:r>
                      <a:r>
                        <a:rPr kumimoji="1" lang="en-US" altLang="ja-JP" sz="1200" dirty="0" smtClean="0">
                          <a:solidFill>
                            <a:schemeClr val="tx1"/>
                          </a:solidFill>
                        </a:rPr>
                        <a:t>2017</a:t>
                      </a:r>
                      <a:r>
                        <a:rPr kumimoji="1" lang="ja-JP" altLang="en-US" sz="1200" dirty="0" smtClean="0">
                          <a:solidFill>
                            <a:schemeClr val="tx1"/>
                          </a:solidFill>
                        </a:rPr>
                        <a:t>年度末時点府内延</a:t>
                      </a:r>
                      <a:r>
                        <a:rPr kumimoji="1" lang="en-US" altLang="ja-JP" sz="1200" dirty="0" smtClean="0">
                          <a:solidFill>
                            <a:schemeClr val="tx1"/>
                          </a:solidFill>
                        </a:rPr>
                        <a:t>316</a:t>
                      </a:r>
                      <a:r>
                        <a:rPr kumimoji="1" lang="ja-JP" altLang="en-US" sz="1200" dirty="0" smtClean="0">
                          <a:solidFill>
                            <a:schemeClr val="tx1"/>
                          </a:solidFill>
                        </a:rPr>
                        <a:t>箇所）</a:t>
                      </a:r>
                      <a:endParaRPr kumimoji="1" lang="en-US" altLang="ja-JP" sz="1200" dirty="0" smtClean="0">
                        <a:solidFill>
                          <a:schemeClr val="tx1"/>
                        </a:solidFill>
                      </a:endParaRPr>
                    </a:p>
                    <a:p>
                      <a:pPr marL="65088" marR="0" indent="-65088"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err="1" smtClean="0">
                          <a:solidFill>
                            <a:schemeClr val="tx1"/>
                          </a:solidFill>
                        </a:rPr>
                        <a:t>発達障がい</a:t>
                      </a:r>
                      <a:r>
                        <a:rPr kumimoji="1" lang="ja-JP" altLang="en-US" sz="1200" dirty="0" smtClean="0">
                          <a:solidFill>
                            <a:schemeClr val="tx1"/>
                          </a:solidFill>
                        </a:rPr>
                        <a:t>児に対する地域の支援力強化を図るため人材育成等を実施</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・家族支援</a:t>
                      </a:r>
                      <a:endParaRPr kumimoji="1" lang="en-US" altLang="ja-JP" sz="1200" dirty="0" smtClean="0">
                        <a:solidFill>
                          <a:schemeClr val="tx1"/>
                        </a:solidFill>
                      </a:endParaRPr>
                    </a:p>
                    <a:p>
                      <a:pPr marL="65088" marR="0" indent="-65088"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「ﾍﾟｱﾚﾝﾄ・ﾄﾚｰﾆﾝｸﾞ」（保護者向け集団ﾌﾟﾛｸﾞﾗﾑ）の実施</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ja-JP" altLang="en-US" sz="1200" dirty="0" err="1" smtClean="0">
                          <a:solidFill>
                            <a:schemeClr val="tx1"/>
                          </a:solidFill>
                        </a:rPr>
                        <a:t>発達障がい</a:t>
                      </a:r>
                      <a:r>
                        <a:rPr kumimoji="1" lang="ja-JP" altLang="en-US" sz="1200" dirty="0" smtClean="0">
                          <a:solidFill>
                            <a:schemeClr val="tx1"/>
                          </a:solidFill>
                        </a:rPr>
                        <a:t>者支援センター（アクトおおさか）」の運営</a:t>
                      </a:r>
                    </a:p>
                    <a:p>
                      <a:pPr marL="39688" indent="-39688" algn="l"/>
                      <a:r>
                        <a:rPr kumimoji="1" lang="en-US" altLang="ja-JP" sz="1200" dirty="0" smtClean="0">
                          <a:solidFill>
                            <a:schemeClr val="tx1"/>
                          </a:solidFill>
                        </a:rPr>
                        <a:t>-</a:t>
                      </a:r>
                      <a:r>
                        <a:rPr kumimoji="1" lang="ja-JP" altLang="en-US" sz="1200" dirty="0" smtClean="0">
                          <a:solidFill>
                            <a:schemeClr val="tx1"/>
                          </a:solidFill>
                        </a:rPr>
                        <a:t>府内の</a:t>
                      </a:r>
                      <a:r>
                        <a:rPr kumimoji="1" lang="ja-JP" altLang="en-US" sz="1200" dirty="0" err="1" smtClean="0">
                          <a:solidFill>
                            <a:schemeClr val="tx1"/>
                          </a:solidFill>
                        </a:rPr>
                        <a:t>発達障がい</a:t>
                      </a:r>
                      <a:r>
                        <a:rPr kumimoji="1" lang="ja-JP" altLang="en-US" sz="1200" dirty="0" smtClean="0">
                          <a:solidFill>
                            <a:schemeClr val="tx1"/>
                          </a:solidFill>
                        </a:rPr>
                        <a:t>児者に対する支援を総合的に行う拠点及び地域支援機能を強化</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・これまで取組が十分でなかった</a:t>
                      </a:r>
                      <a:r>
                        <a:rPr kumimoji="1" lang="ja-JP" altLang="en-US" sz="1200" dirty="0" err="1" smtClean="0">
                          <a:solidFill>
                            <a:schemeClr val="tx1"/>
                          </a:solidFill>
                        </a:rPr>
                        <a:t>発達障がい</a:t>
                      </a:r>
                      <a:r>
                        <a:rPr kumimoji="1" lang="ja-JP" altLang="en-US" sz="1200" dirty="0" smtClean="0">
                          <a:solidFill>
                            <a:schemeClr val="tx1"/>
                          </a:solidFill>
                        </a:rPr>
                        <a:t>児者支援について、施策をパッケージで企画・展開できる体制が整いつつある。</a:t>
                      </a:r>
                      <a:endParaRPr kumimoji="1" lang="en-US" altLang="ja-JP" sz="12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ja-JP" altLang="en-US" sz="1200" dirty="0" err="1" smtClean="0">
                          <a:solidFill>
                            <a:schemeClr val="tx1"/>
                          </a:solidFill>
                        </a:rPr>
                        <a:t>発達障がい</a:t>
                      </a:r>
                      <a:r>
                        <a:rPr kumimoji="1" lang="ja-JP" altLang="en-US" sz="1200" dirty="0" smtClean="0">
                          <a:solidFill>
                            <a:schemeClr val="tx1"/>
                          </a:solidFill>
                        </a:rPr>
                        <a:t>児者支援プラン」（</a:t>
                      </a:r>
                      <a:r>
                        <a:rPr kumimoji="1" lang="en-US" altLang="ja-JP" sz="1200" dirty="0" smtClean="0">
                          <a:solidFill>
                            <a:schemeClr val="tx1"/>
                          </a:solidFill>
                        </a:rPr>
                        <a:t>2014</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月策定）</a:t>
                      </a:r>
                      <a:endParaRPr kumimoji="1" lang="en-US" altLang="ja-JP" sz="12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「新・</a:t>
                      </a:r>
                      <a:r>
                        <a:rPr kumimoji="1" lang="ja-JP" altLang="en-US" sz="1200" dirty="0" err="1" smtClean="0">
                          <a:solidFill>
                            <a:schemeClr val="tx1"/>
                          </a:solidFill>
                        </a:rPr>
                        <a:t>発達障がい</a:t>
                      </a:r>
                      <a:r>
                        <a:rPr kumimoji="1" lang="ja-JP" altLang="en-US" sz="1200" dirty="0" smtClean="0">
                          <a:solidFill>
                            <a:schemeClr val="tx1"/>
                          </a:solidFill>
                        </a:rPr>
                        <a:t>児者支援プラン」（</a:t>
                      </a:r>
                      <a:r>
                        <a:rPr kumimoji="1" lang="en-US" altLang="ja-JP" sz="1200" dirty="0" smtClean="0">
                          <a:solidFill>
                            <a:schemeClr val="tx1"/>
                          </a:solidFill>
                        </a:rPr>
                        <a:t>2018</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月策定）</a:t>
                      </a:r>
                      <a:endParaRPr kumimoji="1" lang="en-US" altLang="ja-JP" sz="12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　関係機関がその役割に応じて連携しつつ、重層的な支援体制を構築することを目指す。</a:t>
                      </a:r>
                      <a:endParaRPr kumimoji="1" lang="en-US" altLang="ja-JP" sz="11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・乳幼児健診における発達障がいの早期発見に資する問診項目を策定するとともに、市町村保健師向けにその手引書を作成</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192</a:t>
            </a:fld>
            <a:endParaRPr kumimoji="1" lang="ja-JP" altLang="en-US" dirty="0"/>
          </a:p>
        </p:txBody>
      </p:sp>
    </p:spTree>
    <p:extLst>
      <p:ext uri="{BB962C8B-B14F-4D97-AF65-F5344CB8AC3E}">
        <p14:creationId xmlns:p14="http://schemas.microsoft.com/office/powerpoint/2010/main" val="285521319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338554"/>
          </a:xfrm>
          <a:prstGeom prst="rect">
            <a:avLst/>
          </a:prstGeom>
          <a:noFill/>
        </p:spPr>
        <p:txBody>
          <a:bodyPr wrap="square" rtlCol="0">
            <a:spAutoFit/>
          </a:bodyPr>
          <a:lstStyle/>
          <a:p>
            <a:r>
              <a:rPr lang="ja-JP" altLang="en-US" sz="1600" u="sng" dirty="0" smtClean="0"/>
              <a:t>福祉関連情報発信・コミュニケーション支援拠点</a:t>
            </a:r>
            <a:r>
              <a:rPr lang="en-US" altLang="ja-JP" sz="1600" u="sng" dirty="0" smtClean="0"/>
              <a:t>(</a:t>
            </a:r>
            <a:r>
              <a:rPr lang="ja-JP" altLang="en-US" sz="1600" u="sng" dirty="0" smtClean="0"/>
              <a:t>仮称</a:t>
            </a:r>
            <a:r>
              <a:rPr lang="en-US" altLang="ja-JP" sz="1600" u="sng" dirty="0" smtClean="0"/>
              <a:t>)</a:t>
            </a:r>
            <a:r>
              <a:rPr lang="ja-JP" altLang="en-US" sz="1600" u="sng" dirty="0" smtClean="0"/>
              <a:t>の整備</a:t>
            </a:r>
            <a:endParaRPr kumimoji="1" lang="en-US" altLang="ja-JP" sz="1600" u="sng" dirty="0" smtClean="0"/>
          </a:p>
        </p:txBody>
      </p:sp>
      <p:sp>
        <p:nvSpPr>
          <p:cNvPr id="3" name="テキスト ボックス 2"/>
          <p:cNvSpPr txBox="1"/>
          <p:nvPr/>
        </p:nvSpPr>
        <p:spPr>
          <a:xfrm>
            <a:off x="7092280" y="-26102"/>
            <a:ext cx="2047298" cy="307777"/>
          </a:xfrm>
          <a:prstGeom prst="rect">
            <a:avLst/>
          </a:prstGeom>
          <a:noFill/>
        </p:spPr>
        <p:txBody>
          <a:bodyPr wrap="square" rtlCol="0">
            <a:spAutoFit/>
          </a:bodyPr>
          <a:lstStyle/>
          <a:p>
            <a:pPr algn="r"/>
            <a:r>
              <a:rPr lang="ja-JP" altLang="en-US" sz="1400" u="sng" dirty="0" smtClean="0"/>
              <a:t>Ｂ（７２）</a:t>
            </a:r>
            <a:endParaRPr lang="en-US" altLang="ja-JP" sz="1400" u="sng" dirty="0" smtClean="0"/>
          </a:p>
        </p:txBody>
      </p:sp>
      <p:graphicFrame>
        <p:nvGraphicFramePr>
          <p:cNvPr id="4" name="表 3"/>
          <p:cNvGraphicFramePr>
            <a:graphicFrameLocks noGrp="1"/>
          </p:cNvGraphicFramePr>
          <p:nvPr>
            <p:extLst/>
          </p:nvPr>
        </p:nvGraphicFramePr>
        <p:xfrm>
          <a:off x="2267744" y="375073"/>
          <a:ext cx="6696744" cy="5684441"/>
        </p:xfrm>
        <a:graphic>
          <a:graphicData uri="http://schemas.openxmlformats.org/drawingml/2006/table">
            <a:tbl>
              <a:tblPr firstRow="1">
                <a:tableStyleId>{5C22544A-7EE6-4342-B048-85BDC9FD1C3A}</a:tableStyleId>
              </a:tblPr>
              <a:tblGrid>
                <a:gridCol w="216024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479935">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166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・福祉３センター（大阪府盲人福祉センター、社会参加促進センター、谷町福祉センター）は、</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2015</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年度末までに耐震改修が必要であり、老朽化が顕著で、バリアフリーも不十分である。</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・福祉３センターを一元化し、視聴覚障害者情報提供施設と、母子・父子福祉センターの２つの機能を持つ府立社会福祉施設として集約。</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・福祉関連の情報発信やコミュニケーション支援のための拠点施設として森之宮地区に整備する。</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39688" marR="0" lvl="0" indent="-396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2015</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a:t>
                      </a:r>
                      <a:r>
                        <a:rPr kumimoji="1" lang="ja-JP" altLang="en-US" sz="1200" b="0" i="0" u="none" strike="noStrike" kern="1200" cap="none" spc="0" normalizeH="0" baseline="0" noProof="0" dirty="0" err="1" smtClean="0">
                          <a:ln>
                            <a:noFill/>
                          </a:ln>
                          <a:solidFill>
                            <a:schemeClr val="tx1"/>
                          </a:solidFill>
                          <a:effectLst/>
                          <a:uLnTx/>
                          <a:uFillTx/>
                          <a:latin typeface="+mn-lt"/>
                          <a:ea typeface="+mn-ea"/>
                          <a:cs typeface="+mn-cs"/>
                        </a:rPr>
                        <a:t>大阪府障がい</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者社会参加促進センター等移転整備事業基本構想を策定。</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39688" marR="0" lvl="0" indent="-396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2016</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年度、福祉関連情報発信・コミュニケーション支援拠点</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仮称</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整備基本計画を策定。</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br>
                      <a:endParaRPr kumimoji="1" lang="ja-JP"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39688" indent="-39688" algn="l"/>
                      <a:r>
                        <a:rPr kumimoji="1" lang="en-US" altLang="ja-JP" sz="1200" dirty="0" smtClean="0">
                          <a:solidFill>
                            <a:schemeClr val="tx1"/>
                          </a:solidFill>
                        </a:rPr>
                        <a:t/>
                      </a:r>
                      <a:br>
                        <a:rPr kumimoji="1" lang="en-US" altLang="ja-JP" sz="1200" dirty="0" smtClean="0">
                          <a:solidFill>
                            <a:schemeClr val="tx1"/>
                          </a:solidFill>
                        </a:rPr>
                      </a:b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年度、基本・実施設計。</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年度より工事に着手し、</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2020</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年度早期の供用開始を目指す。</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テキスト ボックス 4"/>
          <p:cNvSpPr txBox="1"/>
          <p:nvPr/>
        </p:nvSpPr>
        <p:spPr>
          <a:xfrm>
            <a:off x="-39189" y="476672"/>
            <a:ext cx="2411760" cy="4832092"/>
          </a:xfrm>
          <a:prstGeom prst="rect">
            <a:avLst/>
          </a:prstGeom>
          <a:noFill/>
        </p:spPr>
        <p:txBody>
          <a:bodyPr wrap="square" rtlCol="0">
            <a:spAutoFit/>
          </a:bodyPr>
          <a:lstStyle/>
          <a:p>
            <a:r>
              <a:rPr lang="ja-JP" altLang="en-US" sz="1400" dirty="0"/>
              <a:t>①分野：福祉・子育て</a:t>
            </a:r>
            <a:endParaRPr lang="en-US" altLang="ja-JP" sz="1400" dirty="0"/>
          </a:p>
          <a:p>
            <a:endParaRPr lang="en-US" altLang="ja-JP" sz="1400" dirty="0"/>
          </a:p>
          <a:p>
            <a:r>
              <a:rPr lang="ja-JP" altLang="en-US" sz="1400" dirty="0"/>
              <a:t>②タイプ</a:t>
            </a:r>
            <a:endParaRPr lang="en-US" altLang="ja-JP" sz="1400" dirty="0"/>
          </a:p>
          <a:p>
            <a:r>
              <a:rPr lang="ja-JP" altLang="en-US" sz="1400" dirty="0"/>
              <a:t>　　☑　政策の刷新</a:t>
            </a:r>
            <a:endParaRPr lang="en-US" altLang="ja-JP" sz="1400" dirty="0"/>
          </a:p>
          <a:p>
            <a:r>
              <a:rPr lang="ja-JP" altLang="en-US" sz="1400" dirty="0"/>
              <a:t>　　□　執行の刷新</a:t>
            </a:r>
            <a:endParaRPr lang="en-US" altLang="ja-JP" sz="1400" dirty="0"/>
          </a:p>
          <a:p>
            <a:endParaRPr lang="en-US" altLang="ja-JP" sz="1400" dirty="0"/>
          </a:p>
          <a:p>
            <a:r>
              <a:rPr lang="ja-JP" altLang="en-US" sz="1400" dirty="0"/>
              <a:t>③改革スタイル</a:t>
            </a:r>
            <a:endParaRPr lang="en-US" altLang="ja-JP" sz="1400" dirty="0"/>
          </a:p>
          <a:p>
            <a:r>
              <a:rPr lang="ja-JP" altLang="en-US" sz="1400" dirty="0"/>
              <a:t>　　</a:t>
            </a:r>
            <a:r>
              <a:rPr lang="ja-JP" altLang="en-US" sz="1400" dirty="0" smtClean="0"/>
              <a:t>☑   投資</a:t>
            </a:r>
            <a:r>
              <a:rPr lang="ja-JP" altLang="en-US" sz="1400" dirty="0"/>
              <a:t>・予算</a:t>
            </a:r>
            <a:endParaRPr lang="en-US" altLang="ja-JP" sz="1400" dirty="0"/>
          </a:p>
          <a:p>
            <a:r>
              <a:rPr lang="ja-JP" altLang="en-US" sz="1400" dirty="0"/>
              <a:t>　  </a:t>
            </a:r>
            <a:r>
              <a:rPr lang="ja-JP" altLang="en-US" sz="1400" dirty="0" smtClean="0"/>
              <a:t> □</a:t>
            </a:r>
            <a:r>
              <a:rPr lang="ja-JP" altLang="en-US" sz="1400" dirty="0"/>
              <a:t>　条例・規則・運用ﾙｰﾙ</a:t>
            </a:r>
            <a:endParaRPr lang="en-US" altLang="ja-JP" sz="1400" dirty="0"/>
          </a:p>
          <a:p>
            <a:r>
              <a:rPr lang="ja-JP" altLang="en-US" sz="1400" dirty="0"/>
              <a:t>　　</a:t>
            </a:r>
            <a:r>
              <a:rPr lang="ja-JP" altLang="en-US" sz="1400" dirty="0" smtClean="0"/>
              <a:t>☑ </a:t>
            </a:r>
            <a:r>
              <a:rPr lang="ja-JP" altLang="en-US" sz="1400" dirty="0"/>
              <a:t>　組織・経営形態</a:t>
            </a:r>
            <a:endParaRPr lang="en-US" altLang="ja-JP" sz="1400" dirty="0"/>
          </a:p>
          <a:p>
            <a:r>
              <a:rPr lang="ja-JP" altLang="en-US" sz="1400" dirty="0"/>
              <a:t>　　□　権限移譲</a:t>
            </a:r>
            <a:endParaRPr lang="en-US" altLang="ja-JP" sz="1400" dirty="0"/>
          </a:p>
          <a:p>
            <a:endParaRPr lang="en-US" altLang="ja-JP" sz="1400" dirty="0"/>
          </a:p>
          <a:p>
            <a:r>
              <a:rPr lang="ja-JP" altLang="en-US" sz="1400" dirty="0"/>
              <a:t>④担当部局</a:t>
            </a:r>
            <a:endParaRPr lang="en-US" altLang="ja-JP" sz="1400" dirty="0"/>
          </a:p>
          <a:p>
            <a:r>
              <a:rPr lang="ja-JP" altLang="en-US" sz="1400" dirty="0"/>
              <a:t>　　府　　福祉部</a:t>
            </a:r>
            <a:endParaRPr lang="en-US" altLang="ja-JP" sz="1400" dirty="0"/>
          </a:p>
          <a:p>
            <a:endParaRPr lang="en-US" altLang="ja-JP" sz="1400" dirty="0"/>
          </a:p>
          <a:p>
            <a:endParaRPr lang="en-US" altLang="ja-JP" sz="1400" dirty="0"/>
          </a:p>
          <a:p>
            <a:r>
              <a:rPr lang="ja-JP" altLang="en-US" sz="1400" dirty="0"/>
              <a:t>⑤時期</a:t>
            </a:r>
            <a:endParaRPr lang="en-US" altLang="ja-JP" sz="1400" dirty="0"/>
          </a:p>
          <a:p>
            <a:pPr marL="177800" indent="-177800"/>
            <a:r>
              <a:rPr lang="ja-JP" altLang="en-US" sz="1400" dirty="0"/>
              <a:t>　　</a:t>
            </a:r>
            <a:r>
              <a:rPr lang="en-US" altLang="ja-JP" sz="1400" dirty="0" smtClean="0"/>
              <a:t>2015</a:t>
            </a:r>
            <a:r>
              <a:rPr lang="ja-JP" altLang="en-US" sz="1400" dirty="0" smtClean="0"/>
              <a:t>年</a:t>
            </a:r>
            <a:r>
              <a:rPr lang="ja-JP" altLang="en-US" sz="1400" dirty="0"/>
              <a:t>　</a:t>
            </a:r>
            <a:r>
              <a:rPr lang="ja-JP" altLang="en-US" sz="1400" dirty="0" err="1" smtClean="0"/>
              <a:t>大阪府障がい</a:t>
            </a:r>
            <a:r>
              <a:rPr lang="ja-JP" altLang="en-US" sz="1400" dirty="0" smtClean="0"/>
              <a:t>者社会参加促進センター等移転整備事業基本構想、策定</a:t>
            </a:r>
            <a:endParaRPr lang="ja-JP" altLang="en-US" sz="1400" dirty="0"/>
          </a:p>
          <a:p>
            <a:endParaRPr lang="ja-JP" altLang="en-US" sz="1400" dirty="0"/>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193</a:t>
            </a:fld>
            <a:endParaRPr kumimoji="1" lang="ja-JP" altLang="en-US"/>
          </a:p>
        </p:txBody>
      </p:sp>
    </p:spTree>
    <p:extLst>
      <p:ext uri="{BB962C8B-B14F-4D97-AF65-F5344CB8AC3E}">
        <p14:creationId xmlns:p14="http://schemas.microsoft.com/office/powerpoint/2010/main" val="142491104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kumimoji="1" lang="ja-JP" altLang="en-US" sz="1600" u="sng" dirty="0" smtClean="0"/>
              <a:t>危険ドラッグ対策の強化</a:t>
            </a:r>
            <a:endParaRPr kumimoji="1" lang="en-US" altLang="ja-JP" sz="1600" u="sng" dirty="0" smtClean="0"/>
          </a:p>
        </p:txBody>
      </p:sp>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t>Ｂ（７３）</a:t>
            </a:r>
            <a:endParaRPr lang="en-US" altLang="ja-JP" sz="1400" u="sng" dirty="0" smtClean="0"/>
          </a:p>
        </p:txBody>
      </p:sp>
      <p:sp>
        <p:nvSpPr>
          <p:cNvPr id="9" name="テキスト ボックス 8"/>
          <p:cNvSpPr txBox="1"/>
          <p:nvPr/>
        </p:nvSpPr>
        <p:spPr>
          <a:xfrm>
            <a:off x="0" y="476672"/>
            <a:ext cx="2411760" cy="3970318"/>
          </a:xfrm>
          <a:prstGeom prst="rect">
            <a:avLst/>
          </a:prstGeom>
          <a:noFill/>
        </p:spPr>
        <p:txBody>
          <a:bodyPr wrap="square" rtlCol="0">
            <a:spAutoFit/>
          </a:bodyPr>
          <a:lstStyle/>
          <a:p>
            <a:r>
              <a:rPr kumimoji="1" lang="ja-JP" altLang="en-US" sz="1400" dirty="0" smtClean="0"/>
              <a:t>①分野：健康・医療</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a:t>
            </a:r>
            <a:r>
              <a:rPr lang="ja-JP" altLang="en-US" sz="1400" dirty="0"/>
              <a:t>☑</a:t>
            </a:r>
            <a:r>
              <a:rPr lang="ja-JP" altLang="en-US" sz="1400" dirty="0" smtClean="0"/>
              <a:t>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健康医療部</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a:t>2012</a:t>
            </a:r>
            <a:r>
              <a:rPr kumimoji="1" lang="ja-JP" altLang="en-US" sz="1400" dirty="0" smtClean="0"/>
              <a:t>年</a:t>
            </a:r>
            <a:r>
              <a:rPr lang="en-US" altLang="ja-JP" sz="1400" dirty="0"/>
              <a:t>6</a:t>
            </a:r>
            <a:r>
              <a:rPr lang="ja-JP" altLang="en-US" sz="1400" dirty="0" smtClean="0"/>
              <a:t>月　条例制定指示</a:t>
            </a:r>
            <a:endParaRPr lang="en-US" altLang="ja-JP" sz="1400" dirty="0" smtClean="0"/>
          </a:p>
          <a:p>
            <a:r>
              <a:rPr kumimoji="1" lang="ja-JP" altLang="en-US" sz="1400" dirty="0"/>
              <a:t>　</a:t>
            </a:r>
            <a:r>
              <a:rPr kumimoji="1" lang="ja-JP" altLang="en-US" sz="1400" dirty="0" smtClean="0"/>
              <a:t>　</a:t>
            </a:r>
            <a:r>
              <a:rPr kumimoji="1" lang="en-US" altLang="ja-JP" sz="1400" dirty="0" smtClean="0"/>
              <a:t>2012</a:t>
            </a:r>
            <a:r>
              <a:rPr kumimoji="1" lang="ja-JP" altLang="en-US" sz="1400" dirty="0" smtClean="0"/>
              <a:t>年</a:t>
            </a:r>
            <a:r>
              <a:rPr kumimoji="1" lang="en-US" altLang="ja-JP" sz="1400" dirty="0" smtClean="0"/>
              <a:t>12</a:t>
            </a:r>
            <a:r>
              <a:rPr kumimoji="1" lang="ja-JP" altLang="en-US" sz="1400" dirty="0" smtClean="0"/>
              <a:t>月　条例制定</a:t>
            </a:r>
            <a:endParaRPr kumimoji="1" lang="en-US" altLang="ja-JP" sz="1400" dirty="0" smtClean="0"/>
          </a:p>
        </p:txBody>
      </p:sp>
      <p:graphicFrame>
        <p:nvGraphicFramePr>
          <p:cNvPr id="10" name="表 9"/>
          <p:cNvGraphicFramePr>
            <a:graphicFrameLocks noGrp="1"/>
          </p:cNvGraphicFramePr>
          <p:nvPr>
            <p:extLst>
              <p:ext uri="{D42A27DB-BD31-4B8C-83A1-F6EECF244321}">
                <p14:modId xmlns:p14="http://schemas.microsoft.com/office/powerpoint/2010/main" val="2403420263"/>
              </p:ext>
            </p:extLst>
          </p:nvPr>
        </p:nvGraphicFramePr>
        <p:xfrm>
          <a:off x="2356644" y="332656"/>
          <a:ext cx="6696744" cy="6461760"/>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a:t>
                      </a:r>
                      <a:r>
                        <a:rPr kumimoji="1" lang="en-US" altLang="ja-JP" sz="1200" dirty="0" smtClean="0">
                          <a:solidFill>
                            <a:schemeClr val="tx1"/>
                          </a:solidFill>
                        </a:rPr>
                        <a:t>2011</a:t>
                      </a:r>
                      <a:r>
                        <a:rPr kumimoji="1" lang="ja-JP" altLang="en-US" sz="1200" dirty="0" smtClean="0">
                          <a:solidFill>
                            <a:schemeClr val="tx1"/>
                          </a:solidFill>
                        </a:rPr>
                        <a:t>年頃から合法ハーブ等と称した危険ドラッグの販売店が増加している</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・危険ドラッグによると疑われる健康被害が多数発生</a:t>
                      </a:r>
                      <a:endParaRPr kumimoji="1" lang="en-US" altLang="ja-JP" sz="1200" dirty="0" smtClean="0">
                        <a:solidFill>
                          <a:schemeClr val="tx1"/>
                        </a:solidFill>
                      </a:endParaRPr>
                    </a:p>
                    <a:p>
                      <a:pPr algn="l"/>
                      <a:endParaRPr kumimoji="1" lang="ja-JP" altLang="en-US"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5</a:t>
                      </a:r>
                      <a:r>
                        <a:rPr kumimoji="1" lang="ja-JP" altLang="en-US" sz="1200" dirty="0" err="1" smtClean="0">
                          <a:solidFill>
                            <a:schemeClr val="tx1"/>
                          </a:solidFill>
                        </a:rPr>
                        <a:t>、</a:t>
                      </a:r>
                      <a:r>
                        <a:rPr kumimoji="1" lang="en-US" altLang="ja-JP" sz="1200" dirty="0" smtClean="0">
                          <a:solidFill>
                            <a:schemeClr val="tx1"/>
                          </a:solidFill>
                        </a:rPr>
                        <a:t>6</a:t>
                      </a:r>
                      <a:r>
                        <a:rPr kumimoji="1" lang="ja-JP" altLang="en-US" sz="1200" dirty="0" smtClean="0">
                          <a:solidFill>
                            <a:schemeClr val="tx1"/>
                          </a:solidFill>
                        </a:rPr>
                        <a:t>月に危険ドラッグ使用後に車を運転し、第３者を巻き込む事故が発生した</a:t>
                      </a:r>
                    </a:p>
                    <a:p>
                      <a:pPr algn="l"/>
                      <a:endParaRPr kumimoji="1" lang="en-US" altLang="ja-JP" sz="1200" dirty="0" smtClean="0">
                        <a:solidFill>
                          <a:schemeClr val="tx1"/>
                        </a:solidFill>
                      </a:endParaRPr>
                    </a:p>
                    <a:p>
                      <a:pPr algn="l"/>
                      <a:r>
                        <a:rPr kumimoji="1" lang="ja-JP" altLang="en-US" sz="1200" dirty="0" smtClean="0">
                          <a:solidFill>
                            <a:schemeClr val="tx1"/>
                          </a:solidFill>
                        </a:rPr>
                        <a:t>・国が禁止する薬物の指定には時間がかかり、迅速な取締りに限界があった</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・危険ドラッグ対策を強化する府独自の条例を制定</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6</a:t>
                      </a:r>
                      <a:r>
                        <a:rPr kumimoji="1" lang="ja-JP" altLang="en-US" sz="1200" dirty="0" smtClean="0">
                          <a:solidFill>
                            <a:schemeClr val="tx1"/>
                          </a:solidFill>
                        </a:rPr>
                        <a:t>月知事指示</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・「大阪府薬物の濫用の防止に関する条例」制定（</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月全面施行）</a:t>
                      </a:r>
                    </a:p>
                    <a:p>
                      <a:pPr marL="88900" indent="-88900" algn="l"/>
                      <a:r>
                        <a:rPr kumimoji="1" lang="en-US" altLang="ja-JP" sz="1200" dirty="0" smtClean="0">
                          <a:solidFill>
                            <a:schemeClr val="tx1"/>
                          </a:solidFill>
                        </a:rPr>
                        <a:t>-</a:t>
                      </a:r>
                      <a:r>
                        <a:rPr kumimoji="1" lang="ja-JP" altLang="en-US" sz="1200" dirty="0" smtClean="0">
                          <a:solidFill>
                            <a:schemeClr val="tx1"/>
                          </a:solidFill>
                        </a:rPr>
                        <a:t>全面施行は東京都に続き、全国で</a:t>
                      </a:r>
                      <a:r>
                        <a:rPr kumimoji="1" lang="en-US" altLang="ja-JP" sz="1200" dirty="0" smtClean="0">
                          <a:solidFill>
                            <a:schemeClr val="tx1"/>
                          </a:solidFill>
                        </a:rPr>
                        <a:t>2</a:t>
                      </a:r>
                      <a:r>
                        <a:rPr kumimoji="1" lang="ja-JP" altLang="en-US" sz="1200" dirty="0" smtClean="0">
                          <a:solidFill>
                            <a:schemeClr val="tx1"/>
                          </a:solidFill>
                        </a:rPr>
                        <a:t>番目</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全国で初めて、知事指定薬物の使用者</a:t>
                      </a:r>
                      <a:r>
                        <a:rPr kumimoji="1" lang="en-US" altLang="ja-JP" sz="1200" dirty="0" smtClean="0">
                          <a:solidFill>
                            <a:schemeClr val="tx1"/>
                          </a:solidFill>
                        </a:rPr>
                        <a:t>(</a:t>
                      </a:r>
                      <a:r>
                        <a:rPr kumimoji="1" lang="ja-JP" altLang="en-US" sz="1200" dirty="0" smtClean="0">
                          <a:solidFill>
                            <a:schemeClr val="tx1"/>
                          </a:solidFill>
                        </a:rPr>
                        <a:t>所持、使用の行為</a:t>
                      </a:r>
                      <a:r>
                        <a:rPr kumimoji="1" lang="en-US" altLang="ja-JP" sz="1200" dirty="0" smtClean="0">
                          <a:solidFill>
                            <a:schemeClr val="tx1"/>
                          </a:solidFill>
                        </a:rPr>
                        <a:t>)</a:t>
                      </a:r>
                      <a:r>
                        <a:rPr kumimoji="1" lang="ja-JP" altLang="en-US" sz="1200" dirty="0" smtClean="0">
                          <a:solidFill>
                            <a:schemeClr val="tx1"/>
                          </a:solidFill>
                        </a:rPr>
                        <a:t>に罰則導入</a:t>
                      </a:r>
                      <a:endParaRPr kumimoji="1" lang="en-US" altLang="ja-JP" sz="1200" dirty="0" smtClean="0">
                        <a:solidFill>
                          <a:schemeClr val="tx1"/>
                        </a:solidFill>
                      </a:endParaRPr>
                    </a:p>
                    <a:p>
                      <a:pPr marL="88900" indent="-88900" algn="l"/>
                      <a:r>
                        <a:rPr kumimoji="1" lang="ja-JP" altLang="en-US" sz="1200" dirty="0" smtClean="0">
                          <a:solidFill>
                            <a:schemeClr val="tx1"/>
                          </a:solidFill>
                        </a:rPr>
                        <a:t>・知事指定薬物として国の指定より早く指定</a:t>
                      </a:r>
                      <a:endParaRPr kumimoji="1" lang="en-US" altLang="ja-JP" sz="1200" dirty="0" smtClean="0">
                        <a:solidFill>
                          <a:schemeClr val="tx1"/>
                        </a:solidFill>
                      </a:endParaRPr>
                    </a:p>
                    <a:p>
                      <a:pPr marL="88900" indent="-88900" algn="l"/>
                      <a:r>
                        <a:rPr kumimoji="1" lang="ja-JP" altLang="en-US" sz="1200" dirty="0" smtClean="0">
                          <a:solidFill>
                            <a:schemeClr val="tx1"/>
                          </a:solidFill>
                        </a:rPr>
                        <a:t>・全国で唯一、警察職員に立入権限を付与</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・大阪薬物乱用「ダメ。ゼッタイ。」第三次戦略を改正、危険ドラッグ対策を盛り込む。（</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p>
                    <a:p>
                      <a:pPr algn="l"/>
                      <a:endParaRPr kumimoji="1" lang="en-US" altLang="ja-JP" sz="1200" strike="sngStrike" dirty="0" smtClean="0">
                        <a:solidFill>
                          <a:schemeClr val="tx1"/>
                        </a:solidFill>
                      </a:endParaRPr>
                    </a:p>
                    <a:p>
                      <a:pPr algn="l"/>
                      <a:r>
                        <a:rPr kumimoji="1" lang="ja-JP" altLang="en-US" sz="1200" dirty="0" smtClean="0">
                          <a:solidFill>
                            <a:schemeClr val="tx1"/>
                          </a:solidFill>
                        </a:rPr>
                        <a:t>・危険ドラッグの買上調査実施（</a:t>
                      </a:r>
                      <a:r>
                        <a:rPr kumimoji="1" lang="en-US" altLang="ja-JP" sz="1200" dirty="0" smtClean="0">
                          <a:solidFill>
                            <a:schemeClr val="tx1"/>
                          </a:solidFill>
                        </a:rPr>
                        <a:t>70</a:t>
                      </a:r>
                      <a:r>
                        <a:rPr kumimoji="1" lang="ja-JP" altLang="en-US" sz="1200" dirty="0" smtClean="0">
                          <a:solidFill>
                            <a:schemeClr val="tx1"/>
                          </a:solidFill>
                        </a:rPr>
                        <a:t>製品のうち</a:t>
                      </a:r>
                      <a:r>
                        <a:rPr kumimoji="1" lang="en-US" altLang="ja-JP" sz="1200" dirty="0" smtClean="0">
                          <a:solidFill>
                            <a:schemeClr val="tx1"/>
                          </a:solidFill>
                        </a:rPr>
                        <a:t>4</a:t>
                      </a:r>
                      <a:r>
                        <a:rPr kumimoji="1" lang="ja-JP" altLang="en-US" sz="1200" dirty="0" smtClean="0">
                          <a:solidFill>
                            <a:schemeClr val="tx1"/>
                          </a:solidFill>
                        </a:rPr>
                        <a:t>製品から違法薬物検出。</a:t>
                      </a:r>
                      <a:r>
                        <a:rPr kumimoji="1" lang="en-US" altLang="ja-JP" sz="1200" dirty="0" smtClean="0">
                          <a:solidFill>
                            <a:schemeClr val="tx1"/>
                          </a:solidFill>
                        </a:rPr>
                        <a:t>2013</a:t>
                      </a:r>
                      <a:r>
                        <a:rPr kumimoji="1" lang="ja-JP" altLang="en-US" sz="1200" dirty="0" smtClean="0">
                          <a:solidFill>
                            <a:schemeClr val="tx1"/>
                          </a:solidFill>
                        </a:rPr>
                        <a:t>年度）</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・販売店舗数がゼロ</a:t>
                      </a:r>
                      <a:r>
                        <a:rPr kumimoji="1" lang="en-US" altLang="ja-JP" sz="1200" dirty="0" smtClean="0">
                          <a:solidFill>
                            <a:schemeClr val="tx1"/>
                          </a:solidFill>
                        </a:rPr>
                        <a:t>(2015</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a:t>
                      </a:r>
                      <a:r>
                        <a:rPr kumimoji="1" lang="en-US" altLang="ja-JP" sz="1200" dirty="0" smtClean="0">
                          <a:solidFill>
                            <a:schemeClr val="tx1"/>
                          </a:solidFill>
                        </a:rPr>
                        <a:t>)</a:t>
                      </a:r>
                      <a:r>
                        <a:rPr kumimoji="1" lang="ja-JP" altLang="en-US" sz="1200" dirty="0" smtClean="0">
                          <a:solidFill>
                            <a:schemeClr val="tx1"/>
                          </a:solidFill>
                        </a:rPr>
                        <a:t>になって以降も、通常監視、ネット監視の継続。薬物指定審査会を開催</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・立ち入り調査等により販売店舗数がゼロ   </a:t>
                      </a:r>
                      <a:endParaRPr kumimoji="1" lang="en-US" altLang="ja-JP" sz="1200" dirty="0" smtClean="0">
                        <a:solidFill>
                          <a:schemeClr val="tx1"/>
                        </a:solidFill>
                      </a:endParaRPr>
                    </a:p>
                    <a:p>
                      <a:pPr algn="l"/>
                      <a:r>
                        <a:rPr kumimoji="1" lang="en-US" altLang="ja-JP" sz="1200" dirty="0" smtClean="0">
                          <a:solidFill>
                            <a:schemeClr val="tx1"/>
                          </a:solidFill>
                        </a:rPr>
                        <a:t>    2011</a:t>
                      </a:r>
                      <a:r>
                        <a:rPr kumimoji="1" lang="ja-JP" altLang="en-US" sz="1200" dirty="0" smtClean="0">
                          <a:solidFill>
                            <a:schemeClr val="tx1"/>
                          </a:solidFill>
                        </a:rPr>
                        <a:t>年度　</a:t>
                      </a:r>
                      <a:r>
                        <a:rPr kumimoji="1" lang="en-US" altLang="ja-JP" sz="1200" dirty="0" smtClean="0">
                          <a:solidFill>
                            <a:schemeClr val="tx1"/>
                          </a:solidFill>
                        </a:rPr>
                        <a:t>73</a:t>
                      </a:r>
                      <a:r>
                        <a:rPr kumimoji="1" lang="ja-JP" altLang="en-US" sz="1200" dirty="0" smtClean="0">
                          <a:solidFill>
                            <a:schemeClr val="tx1"/>
                          </a:solidFill>
                        </a:rPr>
                        <a:t>店</a:t>
                      </a:r>
                      <a:endParaRPr kumimoji="1" lang="en-US" altLang="ja-JP"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2012</a:t>
                      </a:r>
                      <a:r>
                        <a:rPr kumimoji="1" lang="ja-JP" altLang="en-US" sz="1200" dirty="0" smtClean="0">
                          <a:solidFill>
                            <a:schemeClr val="tx1"/>
                          </a:solidFill>
                        </a:rPr>
                        <a:t>年度　</a:t>
                      </a:r>
                      <a:r>
                        <a:rPr kumimoji="1" lang="en-US" altLang="ja-JP" sz="1200" dirty="0" smtClean="0">
                          <a:solidFill>
                            <a:schemeClr val="tx1"/>
                          </a:solidFill>
                        </a:rPr>
                        <a:t>33</a:t>
                      </a:r>
                      <a:r>
                        <a:rPr kumimoji="1" lang="ja-JP" altLang="en-US" sz="1200" dirty="0" smtClean="0">
                          <a:solidFill>
                            <a:schemeClr val="tx1"/>
                          </a:solidFill>
                        </a:rPr>
                        <a:t>店</a:t>
                      </a:r>
                      <a:endParaRPr kumimoji="1" lang="en-US" altLang="ja-JP" sz="1200" dirty="0" smtClean="0">
                        <a:solidFill>
                          <a:schemeClr val="tx1"/>
                        </a:solidFill>
                      </a:endParaRPr>
                    </a:p>
                    <a:p>
                      <a:pPr algn="l"/>
                      <a:r>
                        <a:rPr kumimoji="1" lang="ja-JP" altLang="en-US" sz="1200" baseline="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年度　</a:t>
                      </a:r>
                      <a:r>
                        <a:rPr kumimoji="1" lang="en-US" altLang="ja-JP" sz="1200" dirty="0" smtClean="0">
                          <a:solidFill>
                            <a:schemeClr val="tx1"/>
                          </a:solidFill>
                        </a:rPr>
                        <a:t>37</a:t>
                      </a:r>
                      <a:r>
                        <a:rPr kumimoji="1" lang="ja-JP" altLang="en-US" sz="1200" dirty="0" smtClean="0">
                          <a:solidFill>
                            <a:schemeClr val="tx1"/>
                          </a:solidFill>
                        </a:rPr>
                        <a:t>店</a:t>
                      </a:r>
                      <a:endParaRPr kumimoji="1" lang="en-US" altLang="ja-JP" sz="1200" dirty="0" smtClean="0">
                        <a:solidFill>
                          <a:schemeClr val="tx1"/>
                        </a:solidFill>
                      </a:endParaRPr>
                    </a:p>
                    <a:p>
                      <a:pPr algn="l"/>
                      <a:r>
                        <a:rPr kumimoji="1" lang="en-US" altLang="ja-JP" sz="1200" dirty="0" smtClean="0">
                          <a:solidFill>
                            <a:schemeClr val="tx1"/>
                          </a:solidFill>
                        </a:rPr>
                        <a:t>    2014</a:t>
                      </a:r>
                      <a:r>
                        <a:rPr kumimoji="1" lang="ja-JP" altLang="en-US" sz="1200" dirty="0" smtClean="0">
                          <a:solidFill>
                            <a:schemeClr val="tx1"/>
                          </a:solidFill>
                        </a:rPr>
                        <a:t>年度末  </a:t>
                      </a:r>
                      <a:r>
                        <a:rPr kumimoji="1" lang="en-US" altLang="ja-JP" sz="1200" dirty="0" smtClean="0">
                          <a:solidFill>
                            <a:schemeClr val="tx1"/>
                          </a:solidFill>
                        </a:rPr>
                        <a:t>0</a:t>
                      </a:r>
                      <a:r>
                        <a:rPr kumimoji="1" lang="ja-JP" altLang="en-US" sz="1200" dirty="0" smtClean="0">
                          <a:solidFill>
                            <a:schemeClr val="tx1"/>
                          </a:solidFill>
                        </a:rPr>
                        <a:t>店</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・健康被害</a:t>
                      </a:r>
                      <a:r>
                        <a:rPr kumimoji="1" lang="en-US" altLang="ja-JP" sz="1200" dirty="0" smtClean="0">
                          <a:solidFill>
                            <a:schemeClr val="tx1"/>
                          </a:solidFill>
                        </a:rPr>
                        <a:t>(</a:t>
                      </a:r>
                      <a:r>
                        <a:rPr kumimoji="1" lang="ja-JP" altLang="en-US" sz="1200" dirty="0" smtClean="0">
                          <a:solidFill>
                            <a:schemeClr val="tx1"/>
                          </a:solidFill>
                        </a:rPr>
                        <a:t>救急搬送</a:t>
                      </a:r>
                      <a:r>
                        <a:rPr kumimoji="1" lang="en-US" altLang="ja-JP" sz="1200" dirty="0" smtClean="0">
                          <a:solidFill>
                            <a:schemeClr val="tx1"/>
                          </a:solidFill>
                        </a:rPr>
                        <a:t>)</a:t>
                      </a:r>
                      <a:r>
                        <a:rPr kumimoji="1" lang="ja-JP" altLang="en-US" sz="1200" dirty="0" smtClean="0">
                          <a:solidFill>
                            <a:schemeClr val="tx1"/>
                          </a:solidFill>
                        </a:rPr>
                        <a:t>の発生状況が減少</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ja-JP" altLang="en-US" sz="1200" baseline="0" dirty="0" smtClean="0">
                          <a:solidFill>
                            <a:schemeClr val="tx1"/>
                          </a:solidFill>
                        </a:rPr>
                        <a:t>  </a:t>
                      </a:r>
                      <a:r>
                        <a:rPr kumimoji="1" lang="en-US" altLang="ja-JP" sz="1200" dirty="0" smtClean="0">
                          <a:solidFill>
                            <a:schemeClr val="tx1"/>
                          </a:solidFill>
                        </a:rPr>
                        <a:t>2011</a:t>
                      </a:r>
                      <a:r>
                        <a:rPr kumimoji="1" lang="ja-JP" altLang="en-US" sz="1200" dirty="0" smtClean="0">
                          <a:solidFill>
                            <a:schemeClr val="tx1"/>
                          </a:solidFill>
                        </a:rPr>
                        <a:t>年　</a:t>
                      </a:r>
                      <a:r>
                        <a:rPr kumimoji="1" lang="en-US" altLang="ja-JP" sz="1200" dirty="0" smtClean="0">
                          <a:solidFill>
                            <a:schemeClr val="tx1"/>
                          </a:solidFill>
                        </a:rPr>
                        <a:t>24</a:t>
                      </a:r>
                      <a:r>
                        <a:rPr kumimoji="1" lang="ja-JP" altLang="en-US" sz="1200" dirty="0" smtClean="0">
                          <a:solidFill>
                            <a:schemeClr val="tx1"/>
                          </a:solidFill>
                        </a:rPr>
                        <a:t>人</a:t>
                      </a:r>
                      <a:endParaRPr kumimoji="1" lang="en-US" altLang="ja-JP"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2012</a:t>
                      </a:r>
                      <a:r>
                        <a:rPr kumimoji="1" lang="ja-JP" altLang="en-US" sz="1200" dirty="0" smtClean="0">
                          <a:solidFill>
                            <a:schemeClr val="tx1"/>
                          </a:solidFill>
                        </a:rPr>
                        <a:t>年　</a:t>
                      </a:r>
                      <a:r>
                        <a:rPr kumimoji="1" lang="en-US" altLang="ja-JP" sz="1200" dirty="0" smtClean="0">
                          <a:solidFill>
                            <a:schemeClr val="tx1"/>
                          </a:solidFill>
                        </a:rPr>
                        <a:t>46</a:t>
                      </a:r>
                      <a:r>
                        <a:rPr kumimoji="1" lang="ja-JP" altLang="en-US" sz="1200" dirty="0" smtClean="0">
                          <a:solidFill>
                            <a:schemeClr val="tx1"/>
                          </a:solidFill>
                        </a:rPr>
                        <a:t>人</a:t>
                      </a:r>
                      <a:endParaRPr kumimoji="1" lang="en-US" altLang="ja-JP" sz="1200" dirty="0" smtClean="0">
                        <a:solidFill>
                          <a:schemeClr val="tx1"/>
                        </a:solidFill>
                      </a:endParaRPr>
                    </a:p>
                    <a:p>
                      <a:pPr algn="l"/>
                      <a:r>
                        <a:rPr kumimoji="1" lang="ja-JP" altLang="en-US" sz="1200" baseline="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年　</a:t>
                      </a:r>
                      <a:r>
                        <a:rPr kumimoji="1" lang="en-US" altLang="ja-JP" sz="1200" dirty="0" smtClean="0">
                          <a:solidFill>
                            <a:schemeClr val="tx1"/>
                          </a:solidFill>
                        </a:rPr>
                        <a:t>10</a:t>
                      </a:r>
                      <a:r>
                        <a:rPr kumimoji="1" lang="ja-JP" altLang="en-US" sz="1200" dirty="0" smtClean="0">
                          <a:solidFill>
                            <a:schemeClr val="tx1"/>
                          </a:solidFill>
                        </a:rPr>
                        <a:t>人</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・府の取組みが国に影響</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府条例の使用者までの規制が国に影響。薬事法改正により規制強化。国が府の規制に追い付く形</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東京都と連携し国より迅速に知事指定薬物を指定（知事指定後、国の指定薬物に指定）</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194</a:t>
            </a:fld>
            <a:endParaRPr kumimoji="1" lang="ja-JP" altLang="en-US"/>
          </a:p>
        </p:txBody>
      </p:sp>
    </p:spTree>
    <p:extLst>
      <p:ext uri="{BB962C8B-B14F-4D97-AF65-F5344CB8AC3E}">
        <p14:creationId xmlns:p14="http://schemas.microsoft.com/office/powerpoint/2010/main" val="109491448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kumimoji="1" lang="ja-JP" altLang="en-US" sz="1600" u="sng" dirty="0" smtClean="0"/>
              <a:t>ＯＳＡＫＡしごとフィールドの設置による雇用促進</a:t>
            </a:r>
            <a:endParaRPr kumimoji="1" lang="en-US" altLang="ja-JP" sz="1600" u="sng" dirty="0" smtClean="0"/>
          </a:p>
        </p:txBody>
      </p:sp>
      <p:sp>
        <p:nvSpPr>
          <p:cNvPr id="5" name="テキスト ボックス 4"/>
          <p:cNvSpPr txBox="1"/>
          <p:nvPr/>
        </p:nvSpPr>
        <p:spPr>
          <a:xfrm>
            <a:off x="0" y="476672"/>
            <a:ext cx="2411760" cy="4401205"/>
          </a:xfrm>
          <a:prstGeom prst="rect">
            <a:avLst/>
          </a:prstGeom>
          <a:noFill/>
        </p:spPr>
        <p:txBody>
          <a:bodyPr wrap="square" rtlCol="0">
            <a:spAutoFit/>
          </a:bodyPr>
          <a:lstStyle/>
          <a:p>
            <a:r>
              <a:rPr kumimoji="1" lang="ja-JP" altLang="en-US" sz="1400" dirty="0" smtClean="0"/>
              <a:t>①分野：産業・労働</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商工労働部</a:t>
            </a:r>
            <a:endParaRPr kumimoji="1" lang="en-US" altLang="ja-JP" sz="1400" dirty="0" smtClean="0"/>
          </a:p>
          <a:p>
            <a:r>
              <a:rPr lang="ja-JP" altLang="en-US" sz="1400" dirty="0"/>
              <a:t>　</a:t>
            </a:r>
            <a:r>
              <a:rPr lang="ja-JP" altLang="en-US" sz="1400" dirty="0" smtClean="0"/>
              <a:t>　　　　　雇用推進室</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a:t>2013</a:t>
            </a:r>
            <a:r>
              <a:rPr kumimoji="1" lang="ja-JP" altLang="en-US" sz="1400" dirty="0" smtClean="0"/>
              <a:t>年</a:t>
            </a:r>
            <a:r>
              <a:rPr kumimoji="1" lang="en-US" altLang="ja-JP" sz="1400" dirty="0" smtClean="0"/>
              <a:t>9</a:t>
            </a:r>
            <a:r>
              <a:rPr kumimoji="1" lang="ja-JP" altLang="en-US" sz="1400" dirty="0" smtClean="0"/>
              <a:t>月</a:t>
            </a:r>
            <a:endParaRPr kumimoji="1" lang="en-US" altLang="ja-JP" sz="1400" dirty="0" smtClean="0"/>
          </a:p>
          <a:p>
            <a:pPr marL="266700" indent="-266700"/>
            <a:r>
              <a:rPr lang="ja-JP" altLang="en-US" sz="1400" dirty="0"/>
              <a:t>　</a:t>
            </a:r>
            <a:r>
              <a:rPr lang="ja-JP" altLang="en-US" sz="1400" dirty="0" smtClean="0"/>
              <a:t>　「</a:t>
            </a:r>
            <a:r>
              <a:rPr lang="en-US" altLang="ja-JP" sz="1400" dirty="0" smtClean="0"/>
              <a:t>OSAKA</a:t>
            </a:r>
            <a:r>
              <a:rPr lang="ja-JP" altLang="en-US" sz="1400" dirty="0" smtClean="0"/>
              <a:t>しごとフィールド」開設</a:t>
            </a:r>
            <a:endParaRPr kumimoji="1"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680791747"/>
              </p:ext>
            </p:extLst>
          </p:nvPr>
        </p:nvGraphicFramePr>
        <p:xfrm>
          <a:off x="2339752" y="332656"/>
          <a:ext cx="6696744" cy="6264696"/>
        </p:xfrm>
        <a:graphic>
          <a:graphicData uri="http://schemas.openxmlformats.org/drawingml/2006/table">
            <a:tbl>
              <a:tblPr firstRow="1">
                <a:tableStyleId>{5C22544A-7EE6-4342-B048-85BDC9FD1C3A}</a:tableStyleId>
              </a:tblPr>
              <a:tblGrid>
                <a:gridCol w="1546076">
                  <a:extLst>
                    <a:ext uri="{9D8B030D-6E8A-4147-A177-3AD203B41FA5}">
                      <a16:colId xmlns:a16="http://schemas.microsoft.com/office/drawing/2014/main" val="20000"/>
                    </a:ext>
                  </a:extLst>
                </a:gridCol>
                <a:gridCol w="1406252">
                  <a:extLst>
                    <a:ext uri="{9D8B030D-6E8A-4147-A177-3AD203B41FA5}">
                      <a16:colId xmlns:a16="http://schemas.microsoft.com/office/drawing/2014/main" val="20001"/>
                    </a:ext>
                  </a:extLst>
                </a:gridCol>
                <a:gridCol w="2070230">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・大阪の雇用状況は東京・神奈川・愛知に比べて悪い</a:t>
                      </a:r>
                      <a:endParaRPr kumimoji="1" lang="en-US" altLang="ja-JP" sz="1200" dirty="0" smtClean="0">
                        <a:solidFill>
                          <a:schemeClr val="tx1"/>
                        </a:solidFill>
                      </a:endParaRPr>
                    </a:p>
                    <a:p>
                      <a:pPr algn="l"/>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a:t>
                      </a:r>
                    </a:p>
                    <a:p>
                      <a:pPr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完全失業率</a:t>
                      </a:r>
                      <a:endParaRPr kumimoji="1" lang="en-US" altLang="ja-JP" sz="1200" dirty="0" smtClean="0">
                        <a:solidFill>
                          <a:schemeClr val="tx1"/>
                        </a:solidFill>
                      </a:endParaRPr>
                    </a:p>
                    <a:p>
                      <a:pPr algn="l"/>
                      <a:r>
                        <a:rPr kumimoji="1" lang="ja-JP" altLang="en-US" sz="1200" dirty="0" smtClean="0">
                          <a:solidFill>
                            <a:schemeClr val="tx1"/>
                          </a:solidFill>
                        </a:rPr>
                        <a:t>　　大阪府　　</a:t>
                      </a:r>
                      <a:r>
                        <a:rPr kumimoji="1" lang="en-US" altLang="ja-JP" sz="1200" dirty="0" smtClean="0">
                          <a:solidFill>
                            <a:schemeClr val="tx1"/>
                          </a:solidFill>
                        </a:rPr>
                        <a:t>5.4</a:t>
                      </a:r>
                      <a:r>
                        <a:rPr kumimoji="1" lang="ja-JP" altLang="en-US" sz="1200" dirty="0" smtClean="0">
                          <a:solidFill>
                            <a:schemeClr val="tx1"/>
                          </a:solidFill>
                        </a:rPr>
                        <a:t>％</a:t>
                      </a:r>
                      <a:endParaRPr kumimoji="1" lang="en-US" altLang="ja-JP" sz="1200" dirty="0" smtClean="0">
                        <a:solidFill>
                          <a:schemeClr val="tx1"/>
                        </a:solidFill>
                      </a:endParaRPr>
                    </a:p>
                    <a:p>
                      <a:pPr algn="l"/>
                      <a:r>
                        <a:rPr kumimoji="1" lang="ja-JP" altLang="en-US" sz="1200" dirty="0" smtClean="0">
                          <a:solidFill>
                            <a:schemeClr val="tx1"/>
                          </a:solidFill>
                        </a:rPr>
                        <a:t>　　東京都　　</a:t>
                      </a:r>
                      <a:r>
                        <a:rPr kumimoji="1" lang="en-US" altLang="ja-JP" sz="1200" dirty="0" smtClean="0">
                          <a:solidFill>
                            <a:schemeClr val="tx1"/>
                          </a:solidFill>
                        </a:rPr>
                        <a:t>4.5</a:t>
                      </a:r>
                      <a:r>
                        <a:rPr kumimoji="1" lang="ja-JP" altLang="en-US" sz="1200" dirty="0" smtClean="0">
                          <a:solidFill>
                            <a:schemeClr val="tx1"/>
                          </a:solidFill>
                        </a:rPr>
                        <a:t>％</a:t>
                      </a:r>
                      <a:endParaRPr kumimoji="1" lang="en-US" altLang="ja-JP" sz="1200" dirty="0" smtClean="0">
                        <a:solidFill>
                          <a:schemeClr val="tx1"/>
                        </a:solidFill>
                      </a:endParaRPr>
                    </a:p>
                    <a:p>
                      <a:pPr algn="l"/>
                      <a:r>
                        <a:rPr kumimoji="1" lang="ja-JP" altLang="en-US" sz="1200" dirty="0" smtClean="0">
                          <a:solidFill>
                            <a:schemeClr val="tx1"/>
                          </a:solidFill>
                        </a:rPr>
                        <a:t>　　神奈川県 </a:t>
                      </a:r>
                      <a:r>
                        <a:rPr kumimoji="1" lang="en-US" altLang="ja-JP" sz="1200" dirty="0" smtClean="0">
                          <a:solidFill>
                            <a:schemeClr val="tx1"/>
                          </a:solidFill>
                        </a:rPr>
                        <a:t>4.4</a:t>
                      </a:r>
                      <a:r>
                        <a:rPr kumimoji="1" lang="ja-JP" altLang="en-US" sz="1200" dirty="0" smtClean="0">
                          <a:solidFill>
                            <a:schemeClr val="tx1"/>
                          </a:solidFill>
                        </a:rPr>
                        <a:t>％</a:t>
                      </a:r>
                      <a:endParaRPr kumimoji="1" lang="en-US" altLang="ja-JP" sz="1200" dirty="0" smtClean="0">
                        <a:solidFill>
                          <a:schemeClr val="tx1"/>
                        </a:solidFill>
                      </a:endParaRPr>
                    </a:p>
                    <a:p>
                      <a:pPr algn="l"/>
                      <a:r>
                        <a:rPr kumimoji="1" lang="ja-JP" altLang="en-US" sz="1200" dirty="0" smtClean="0">
                          <a:solidFill>
                            <a:schemeClr val="tx1"/>
                          </a:solidFill>
                        </a:rPr>
                        <a:t>　　愛知県　　</a:t>
                      </a:r>
                      <a:r>
                        <a:rPr kumimoji="1" lang="en-US" altLang="ja-JP" sz="1200" dirty="0" smtClean="0">
                          <a:solidFill>
                            <a:schemeClr val="tx1"/>
                          </a:solidFill>
                        </a:rPr>
                        <a:t>3.7</a:t>
                      </a:r>
                      <a:r>
                        <a:rPr kumimoji="1" lang="ja-JP" altLang="en-US" sz="1200" dirty="0" smtClean="0">
                          <a:solidFill>
                            <a:schemeClr val="tx1"/>
                          </a:solidFill>
                        </a:rPr>
                        <a:t>％</a:t>
                      </a:r>
                      <a:endParaRPr kumimoji="1" lang="en-US" altLang="ja-JP" sz="1200" dirty="0" smtClean="0">
                        <a:solidFill>
                          <a:schemeClr val="tx1"/>
                        </a:solidFill>
                      </a:endParaRPr>
                    </a:p>
                    <a:p>
                      <a:pPr algn="l"/>
                      <a:r>
                        <a:rPr kumimoji="1" lang="en-US" altLang="ja-JP" sz="1200" dirty="0" smtClean="0">
                          <a:solidFill>
                            <a:schemeClr val="tx1"/>
                          </a:solidFill>
                        </a:rPr>
                        <a:t> -</a:t>
                      </a:r>
                      <a:r>
                        <a:rPr kumimoji="1" lang="ja-JP" altLang="en-US" sz="1200" dirty="0" smtClean="0">
                          <a:solidFill>
                            <a:schemeClr val="tx1"/>
                          </a:solidFill>
                        </a:rPr>
                        <a:t>有効求人倍率</a:t>
                      </a:r>
                      <a:endParaRPr kumimoji="1" lang="en-US" altLang="ja-JP" sz="1200" dirty="0" smtClean="0">
                        <a:solidFill>
                          <a:schemeClr val="tx1"/>
                        </a:solidFill>
                      </a:endParaRPr>
                    </a:p>
                    <a:p>
                      <a:pPr algn="l"/>
                      <a:r>
                        <a:rPr kumimoji="1" lang="ja-JP" altLang="en-US" sz="1200" dirty="0" smtClean="0">
                          <a:solidFill>
                            <a:schemeClr val="tx1"/>
                          </a:solidFill>
                        </a:rPr>
                        <a:t>　　大阪府　　</a:t>
                      </a:r>
                      <a:r>
                        <a:rPr kumimoji="1" lang="en-US" altLang="ja-JP" sz="1200" dirty="0" smtClean="0">
                          <a:solidFill>
                            <a:schemeClr val="tx1"/>
                          </a:solidFill>
                        </a:rPr>
                        <a:t>0.77</a:t>
                      </a:r>
                      <a:r>
                        <a:rPr kumimoji="1" lang="ja-JP" altLang="en-US" sz="1200" dirty="0" smtClean="0">
                          <a:solidFill>
                            <a:schemeClr val="tx1"/>
                          </a:solidFill>
                        </a:rPr>
                        <a:t>倍</a:t>
                      </a:r>
                      <a:endParaRPr kumimoji="1" lang="en-US" altLang="ja-JP" sz="1200" dirty="0" smtClean="0">
                        <a:solidFill>
                          <a:schemeClr val="tx1"/>
                        </a:solidFill>
                      </a:endParaRPr>
                    </a:p>
                    <a:p>
                      <a:pPr algn="l"/>
                      <a:r>
                        <a:rPr kumimoji="1" lang="ja-JP" altLang="en-US" sz="1200" dirty="0" smtClean="0">
                          <a:solidFill>
                            <a:schemeClr val="tx1"/>
                          </a:solidFill>
                        </a:rPr>
                        <a:t>　　東京都　　</a:t>
                      </a:r>
                      <a:r>
                        <a:rPr kumimoji="1" lang="en-US" altLang="ja-JP" sz="1200" dirty="0" smtClean="0">
                          <a:solidFill>
                            <a:schemeClr val="tx1"/>
                          </a:solidFill>
                        </a:rPr>
                        <a:t>1.08</a:t>
                      </a:r>
                      <a:r>
                        <a:rPr kumimoji="1" lang="ja-JP" altLang="en-US" sz="1200" dirty="0" smtClean="0">
                          <a:solidFill>
                            <a:schemeClr val="tx1"/>
                          </a:solidFill>
                        </a:rPr>
                        <a:t>倍</a:t>
                      </a:r>
                      <a:endParaRPr kumimoji="1" lang="en-US" altLang="ja-JP" sz="1200" dirty="0" smtClean="0">
                        <a:solidFill>
                          <a:schemeClr val="tx1"/>
                        </a:solidFill>
                      </a:endParaRPr>
                    </a:p>
                    <a:p>
                      <a:pPr algn="l"/>
                      <a:r>
                        <a:rPr kumimoji="1" lang="ja-JP" altLang="en-US" sz="1200" dirty="0" smtClean="0">
                          <a:solidFill>
                            <a:schemeClr val="tx1"/>
                          </a:solidFill>
                        </a:rPr>
                        <a:t>　　神奈川県 </a:t>
                      </a:r>
                      <a:r>
                        <a:rPr kumimoji="1" lang="en-US" altLang="ja-JP" sz="1200" dirty="0" smtClean="0">
                          <a:solidFill>
                            <a:schemeClr val="tx1"/>
                          </a:solidFill>
                        </a:rPr>
                        <a:t>0.57</a:t>
                      </a:r>
                      <a:r>
                        <a:rPr kumimoji="1" lang="ja-JP" altLang="en-US" sz="1200" dirty="0" smtClean="0">
                          <a:solidFill>
                            <a:schemeClr val="tx1"/>
                          </a:solidFill>
                        </a:rPr>
                        <a:t>倍</a:t>
                      </a:r>
                      <a:endParaRPr kumimoji="1" lang="en-US" altLang="ja-JP" sz="1200" dirty="0" smtClean="0">
                        <a:solidFill>
                          <a:schemeClr val="tx1"/>
                        </a:solidFill>
                      </a:endParaRPr>
                    </a:p>
                    <a:p>
                      <a:pPr algn="l"/>
                      <a:r>
                        <a:rPr kumimoji="1" lang="ja-JP" altLang="en-US" sz="1200" dirty="0" smtClean="0">
                          <a:solidFill>
                            <a:schemeClr val="tx1"/>
                          </a:solidFill>
                        </a:rPr>
                        <a:t>　　愛知県　　</a:t>
                      </a:r>
                      <a:r>
                        <a:rPr kumimoji="1" lang="en-US" altLang="ja-JP" sz="1200" dirty="0" smtClean="0">
                          <a:solidFill>
                            <a:schemeClr val="tx1"/>
                          </a:solidFill>
                        </a:rPr>
                        <a:t>1.12</a:t>
                      </a:r>
                      <a:r>
                        <a:rPr kumimoji="1" lang="ja-JP" altLang="en-US" sz="1200" dirty="0" smtClean="0">
                          <a:solidFill>
                            <a:schemeClr val="tx1"/>
                          </a:solidFill>
                        </a:rPr>
                        <a:t>倍</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・ハローワーク（国直営には求人情報が豊富にあるが、それを活かしきれていない</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マッチングノウハウ</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大阪の産業を支える中小企業側の雇用ニーズとのミスマッチ</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・ハローワーク、民間人材ビジネス、大阪府の三位一体の支援の仕組みを創設</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ﾊﾛｰﾜｰｸ：求人情報が豊富</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民間人材ﾋﾞｼﾞﾈｽ：ﾏｯﾁﾝｸﾞ、人材育成の専門的なノウハウを有する</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府：中小企業とのﾈｯﾄﾜｰｸ、支援策がある</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en-US" altLang="ja-JP" sz="1050" dirty="0" smtClean="0">
                          <a:solidFill>
                            <a:schemeClr val="tx1"/>
                          </a:solidFill>
                        </a:rPr>
                        <a:t>【</a:t>
                      </a:r>
                      <a:r>
                        <a:rPr kumimoji="1" lang="ja-JP" altLang="en-US" sz="1050" dirty="0" smtClean="0">
                          <a:solidFill>
                            <a:schemeClr val="tx1"/>
                          </a:solidFill>
                        </a:rPr>
                        <a:t>参考</a:t>
                      </a:r>
                      <a:r>
                        <a:rPr kumimoji="1" lang="en-US" altLang="ja-JP" sz="1050" dirty="0" smtClean="0">
                          <a:solidFill>
                            <a:schemeClr val="tx1"/>
                          </a:solidFill>
                        </a:rPr>
                        <a:t>】</a:t>
                      </a:r>
                    </a:p>
                    <a:p>
                      <a:pPr algn="l"/>
                      <a:r>
                        <a:rPr kumimoji="1" lang="ja-JP" altLang="en-US" sz="1050" dirty="0" smtClean="0">
                          <a:solidFill>
                            <a:schemeClr val="tx1"/>
                          </a:solidFill>
                        </a:rPr>
                        <a:t>ハローワークの一体的実施の状況（地方自治体の提案内容に沿って事業が開始されたもの）</a:t>
                      </a:r>
                    </a:p>
                    <a:p>
                      <a:pPr algn="l"/>
                      <a:r>
                        <a:rPr kumimoji="1" lang="ja-JP" altLang="en-US" sz="1050" dirty="0" smtClean="0">
                          <a:solidFill>
                            <a:schemeClr val="tx1"/>
                          </a:solidFill>
                        </a:rPr>
                        <a:t>　都道府県：</a:t>
                      </a:r>
                      <a:r>
                        <a:rPr kumimoji="1" lang="en-US" altLang="ja-JP" sz="1050" dirty="0" smtClean="0">
                          <a:solidFill>
                            <a:schemeClr val="tx1"/>
                          </a:solidFill>
                        </a:rPr>
                        <a:t>32</a:t>
                      </a:r>
                    </a:p>
                    <a:p>
                      <a:pPr algn="l"/>
                      <a:r>
                        <a:rPr kumimoji="1" lang="ja-JP" altLang="en-US" sz="1050" dirty="0" smtClean="0">
                          <a:solidFill>
                            <a:schemeClr val="tx1"/>
                          </a:solidFill>
                        </a:rPr>
                        <a:t>　市区長：</a:t>
                      </a:r>
                      <a:r>
                        <a:rPr kumimoji="1" lang="en-US" altLang="ja-JP" sz="1050" dirty="0" smtClean="0">
                          <a:solidFill>
                            <a:schemeClr val="tx1"/>
                          </a:solidFill>
                        </a:rPr>
                        <a:t>89</a:t>
                      </a:r>
                    </a:p>
                    <a:p>
                      <a:pPr algn="l"/>
                      <a:r>
                        <a:rPr kumimoji="1" lang="ja-JP" altLang="en-US" sz="1050" dirty="0" smtClean="0">
                          <a:solidFill>
                            <a:schemeClr val="tx1"/>
                          </a:solidFill>
                        </a:rPr>
                        <a:t>　共同提案：</a:t>
                      </a:r>
                      <a:r>
                        <a:rPr kumimoji="1" lang="en-US" altLang="ja-JP" sz="1050" dirty="0" smtClean="0">
                          <a:solidFill>
                            <a:schemeClr val="tx1"/>
                          </a:solidFill>
                        </a:rPr>
                        <a:t>1</a:t>
                      </a:r>
                    </a:p>
                    <a:p>
                      <a:pPr algn="l"/>
                      <a:r>
                        <a:rPr kumimoji="1" lang="ja-JP" altLang="en-US" sz="1050" dirty="0" smtClean="0">
                          <a:solidFill>
                            <a:schemeClr val="tx1"/>
                          </a:solidFill>
                        </a:rPr>
                        <a:t>（</a:t>
                      </a:r>
                      <a:r>
                        <a:rPr kumimoji="1" lang="en-US" altLang="ja-JP" sz="1050" dirty="0" smtClean="0">
                          <a:solidFill>
                            <a:schemeClr val="tx1"/>
                          </a:solidFill>
                        </a:rPr>
                        <a:t>2014</a:t>
                      </a:r>
                      <a:r>
                        <a:rPr kumimoji="1" lang="ja-JP" altLang="en-US" sz="1050" dirty="0" smtClean="0">
                          <a:solidFill>
                            <a:schemeClr val="tx1"/>
                          </a:solidFill>
                        </a:rPr>
                        <a:t>年</a:t>
                      </a:r>
                      <a:r>
                        <a:rPr kumimoji="1" lang="en-US" altLang="ja-JP" sz="1050" dirty="0" smtClean="0">
                          <a:solidFill>
                            <a:schemeClr val="tx1"/>
                          </a:solidFill>
                        </a:rPr>
                        <a:t>7</a:t>
                      </a:r>
                      <a:r>
                        <a:rPr kumimoji="1" lang="ja-JP" altLang="en-US" sz="1050" dirty="0" smtClean="0">
                          <a:solidFill>
                            <a:schemeClr val="tx1"/>
                          </a:solidFill>
                        </a:rPr>
                        <a:t>月現在）</a:t>
                      </a:r>
                    </a:p>
                    <a:p>
                      <a:pPr algn="l"/>
                      <a:endParaRPr kumimoji="1" lang="ja-JP" altLang="en-US" sz="1050" dirty="0" smtClean="0">
                        <a:solidFill>
                          <a:schemeClr val="tx1"/>
                        </a:solidFill>
                      </a:endParaRPr>
                    </a:p>
                    <a:p>
                      <a:pPr algn="l"/>
                      <a:endParaRPr kumimoji="1" lang="ja-JP" altLang="en-US" sz="1200" dirty="0" smtClean="0">
                        <a:solidFill>
                          <a:schemeClr val="tx1"/>
                        </a:solidFill>
                      </a:endParaRPr>
                    </a:p>
                    <a:p>
                      <a:pPr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・「ＯＳＡＫＡしごと</a:t>
                      </a:r>
                      <a:endParaRPr kumimoji="1" lang="en-US" altLang="ja-JP" sz="1200" dirty="0" smtClean="0">
                        <a:solidFill>
                          <a:schemeClr val="tx1"/>
                        </a:solidFill>
                      </a:endParaRPr>
                    </a:p>
                    <a:p>
                      <a:pPr algn="l"/>
                      <a:r>
                        <a:rPr kumimoji="1" lang="ja-JP" altLang="en-US" sz="1200" dirty="0" smtClean="0">
                          <a:solidFill>
                            <a:schemeClr val="tx1"/>
                          </a:solidFill>
                        </a:rPr>
                        <a:t>　フィールド」を開設</a:t>
                      </a:r>
                      <a:endParaRPr kumimoji="1" lang="en-US" altLang="ja-JP"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9</a:t>
                      </a:r>
                      <a:r>
                        <a:rPr kumimoji="1" lang="ja-JP" altLang="en-US" sz="1200" dirty="0" smtClean="0">
                          <a:solidFill>
                            <a:schemeClr val="tx1"/>
                          </a:solidFill>
                        </a:rPr>
                        <a:t>月）、求職者に加え、ﾊﾛｰﾜｰｸ等では従来行っていなかった中小企業向けの支援を実施</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求職者向け支援</a:t>
                      </a:r>
                      <a:endParaRPr kumimoji="1" lang="en-US" altLang="ja-JP" sz="1200" dirty="0" smtClean="0">
                        <a:solidFill>
                          <a:schemeClr val="tx1"/>
                        </a:solidFill>
                      </a:endParaRPr>
                    </a:p>
                    <a:p>
                      <a:pPr marL="88900" indent="0" algn="l"/>
                      <a:r>
                        <a:rPr kumimoji="1" lang="ja-JP" altLang="en-US" sz="1200" dirty="0" smtClean="0">
                          <a:solidFill>
                            <a:schemeClr val="tx1"/>
                          </a:solidFill>
                        </a:rPr>
                        <a:t>若者、就職困難者等のカウンセリング、面接の受け方等のセミナーを開催</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企業向け支援</a:t>
                      </a:r>
                      <a:endParaRPr kumimoji="1" lang="en-US" altLang="ja-JP" sz="1200" dirty="0" smtClean="0">
                        <a:solidFill>
                          <a:schemeClr val="tx1"/>
                        </a:solidFill>
                      </a:endParaRPr>
                    </a:p>
                    <a:p>
                      <a:pPr marL="88900" indent="-88900" algn="l"/>
                      <a:r>
                        <a:rPr kumimoji="1" lang="ja-JP" altLang="en-US" sz="1200" dirty="0" smtClean="0">
                          <a:solidFill>
                            <a:schemeClr val="tx1"/>
                          </a:solidFill>
                        </a:rPr>
                        <a:t>　中小企業の人材ニーズを把握し、企業相談や採用活動、定着支援等のセミナーを開催</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同ﾌﾛｱにハローワークを併設</a:t>
                      </a:r>
                      <a:endParaRPr kumimoji="1" lang="en-US" altLang="ja-JP" sz="1200" dirty="0" smtClean="0">
                        <a:solidFill>
                          <a:schemeClr val="tx1"/>
                        </a:solidFill>
                      </a:endParaRPr>
                    </a:p>
                    <a:p>
                      <a:pPr marL="88900" indent="-88900" algn="l"/>
                      <a:r>
                        <a:rPr kumimoji="1" lang="ja-JP" altLang="en-US" sz="1200" dirty="0" smtClean="0">
                          <a:solidFill>
                            <a:schemeClr val="tx1"/>
                          </a:solidFill>
                        </a:rPr>
                        <a:t>・</a:t>
                      </a:r>
                      <a:r>
                        <a:rPr kumimoji="1" lang="en-US" altLang="ja-JP" sz="1200" dirty="0" smtClean="0">
                          <a:solidFill>
                            <a:schemeClr val="tx1"/>
                          </a:solidFill>
                        </a:rPr>
                        <a:t>OSAKA</a:t>
                      </a:r>
                      <a:r>
                        <a:rPr kumimoji="1" lang="ja-JP" altLang="en-US" sz="1200" dirty="0" smtClean="0">
                          <a:solidFill>
                            <a:schemeClr val="tx1"/>
                          </a:solidFill>
                        </a:rPr>
                        <a:t>しごとフィールドをリニューアル</a:t>
                      </a:r>
                      <a:r>
                        <a:rPr kumimoji="1" lang="en-US" altLang="ja-JP" sz="1200" dirty="0" smtClean="0">
                          <a:solidFill>
                            <a:schemeClr val="tx1"/>
                          </a:solidFill>
                        </a:rPr>
                        <a:t>(2017</a:t>
                      </a:r>
                      <a:r>
                        <a:rPr kumimoji="1" lang="ja-JP" altLang="en-US" sz="1200" dirty="0" smtClean="0">
                          <a:solidFill>
                            <a:schemeClr val="tx1"/>
                          </a:solidFill>
                        </a:rPr>
                        <a:t>年</a:t>
                      </a:r>
                      <a:r>
                        <a:rPr kumimoji="1" lang="en-US" altLang="ja-JP" sz="1200" dirty="0" smtClean="0">
                          <a:solidFill>
                            <a:schemeClr val="tx1"/>
                          </a:solidFill>
                        </a:rPr>
                        <a:t>5</a:t>
                      </a:r>
                      <a:r>
                        <a:rPr kumimoji="1" lang="ja-JP" altLang="en-US" sz="1200" dirty="0" smtClean="0">
                          <a:solidFill>
                            <a:schemeClr val="tx1"/>
                          </a:solidFill>
                        </a:rPr>
                        <a:t>月</a:t>
                      </a:r>
                      <a:r>
                        <a:rPr kumimoji="1" lang="en-US" altLang="ja-JP" sz="1200" dirty="0" smtClean="0">
                          <a:solidFill>
                            <a:schemeClr val="tx1"/>
                          </a:solidFill>
                        </a:rPr>
                        <a:t>)</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就職に困難性を有する求職者等への支援プログラムの開発・</a:t>
                      </a:r>
                      <a:r>
                        <a:rPr kumimoji="1" lang="ja-JP" altLang="en-US" sz="1200" b="0" u="none" dirty="0" smtClean="0">
                          <a:solidFill>
                            <a:schemeClr val="tx1"/>
                          </a:solidFill>
                        </a:rPr>
                        <a:t>実施</a:t>
                      </a:r>
                      <a:endParaRPr kumimoji="1" lang="en-US" altLang="ja-JP" sz="1200" b="0" u="none"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中小企業の人材確保支援のため、職場環境の改善や魅力の向上・情報発信</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職種志向の拡大・転換カウンセリングの実施</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求職支援機能</a:t>
                      </a:r>
                      <a:r>
                        <a:rPr kumimoji="1" lang="en-US" altLang="ja-JP" sz="1200" dirty="0" smtClean="0">
                          <a:solidFill>
                            <a:schemeClr val="tx1"/>
                          </a:solidFill>
                        </a:rPr>
                        <a:t>(</a:t>
                      </a:r>
                      <a:r>
                        <a:rPr kumimoji="1" lang="ja-JP" altLang="en-US" sz="1200" dirty="0" smtClean="0">
                          <a:solidFill>
                            <a:schemeClr val="tx1"/>
                          </a:solidFill>
                        </a:rPr>
                        <a:t>利用者に一時保育を提供等</a:t>
                      </a:r>
                      <a:r>
                        <a:rPr kumimoji="1" lang="en-US" altLang="ja-JP" sz="1200" dirty="0" smtClean="0">
                          <a:solidFill>
                            <a:schemeClr val="tx1"/>
                          </a:solidFill>
                        </a:rPr>
                        <a:t>)</a:t>
                      </a:r>
                      <a:r>
                        <a:rPr kumimoji="1" lang="ja-JP" altLang="en-US" sz="1200" dirty="0" smtClean="0">
                          <a:solidFill>
                            <a:schemeClr val="tx1"/>
                          </a:solidFill>
                        </a:rPr>
                        <a:t>の強化や「公園」をテーマに施設空間を一新</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・「ＯＳＡＫＡしごと</a:t>
                      </a:r>
                    </a:p>
                    <a:p>
                      <a:pPr algn="l"/>
                      <a:r>
                        <a:rPr kumimoji="1" lang="ja-JP" altLang="en-US" sz="1200" dirty="0" smtClean="0">
                          <a:solidFill>
                            <a:schemeClr val="tx1"/>
                          </a:solidFill>
                        </a:rPr>
                        <a:t>　フィールド」の実績</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就職者数</a:t>
                      </a:r>
                      <a:endParaRPr kumimoji="1" lang="en-US" altLang="ja-JP" sz="1200" dirty="0" smtClean="0">
                        <a:solidFill>
                          <a:schemeClr val="tx1"/>
                        </a:solidFill>
                      </a:endParaRPr>
                    </a:p>
                    <a:p>
                      <a:pPr algn="l"/>
                      <a:r>
                        <a:rPr kumimoji="1" lang="ja-JP" altLang="en-US" sz="1200" dirty="0" smtClean="0">
                          <a:solidFill>
                            <a:srgbClr val="FF0000"/>
                          </a:solidFill>
                        </a:rPr>
                        <a:t>　</a:t>
                      </a:r>
                      <a:r>
                        <a:rPr kumimoji="1" lang="en-US" altLang="ja-JP" sz="1200" dirty="0" smtClean="0">
                          <a:solidFill>
                            <a:schemeClr val="tx1"/>
                          </a:solidFill>
                        </a:rPr>
                        <a:t>5,108</a:t>
                      </a:r>
                      <a:r>
                        <a:rPr kumimoji="1" lang="ja-JP" altLang="en-US" sz="1200" dirty="0" smtClean="0">
                          <a:solidFill>
                            <a:schemeClr val="tx1"/>
                          </a:solidFill>
                        </a:rPr>
                        <a:t>名</a:t>
                      </a:r>
                      <a:r>
                        <a:rPr kumimoji="1" lang="en-US" altLang="ja-JP" sz="1200" dirty="0" smtClean="0">
                          <a:solidFill>
                            <a:schemeClr val="tx1"/>
                          </a:solidFill>
                        </a:rPr>
                        <a:t>(2013</a:t>
                      </a:r>
                      <a:r>
                        <a:rPr kumimoji="1" lang="ja-JP" altLang="en-US" sz="1200" dirty="0" smtClean="0">
                          <a:solidFill>
                            <a:schemeClr val="tx1"/>
                          </a:solidFill>
                        </a:rPr>
                        <a:t>年度</a:t>
                      </a:r>
                      <a:r>
                        <a:rPr kumimoji="1" lang="en-US" altLang="ja-JP" sz="1200" dirty="0" smtClean="0">
                          <a:solidFill>
                            <a:schemeClr val="tx1"/>
                          </a:solidFill>
                        </a:rPr>
                        <a:t>)</a:t>
                      </a:r>
                    </a:p>
                    <a:p>
                      <a:pPr algn="l"/>
                      <a:r>
                        <a:rPr kumimoji="1" lang="en-US" altLang="ja-JP" sz="1200" dirty="0" smtClean="0">
                          <a:solidFill>
                            <a:schemeClr val="tx1"/>
                          </a:solidFill>
                        </a:rPr>
                        <a:t>   (2013.9</a:t>
                      </a:r>
                      <a:r>
                        <a:rPr kumimoji="1" lang="ja-JP" altLang="en-US" sz="1200" dirty="0" smtClean="0">
                          <a:solidFill>
                            <a:schemeClr val="tx1"/>
                          </a:solidFill>
                        </a:rPr>
                        <a:t>～</a:t>
                      </a:r>
                      <a:r>
                        <a:rPr kumimoji="1" lang="en-US" altLang="ja-JP" sz="1200" dirty="0" smtClean="0">
                          <a:solidFill>
                            <a:schemeClr val="tx1"/>
                          </a:solidFill>
                        </a:rPr>
                        <a:t>2014.3)</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rPr>
                        <a:t>   </a:t>
                      </a:r>
                      <a:r>
                        <a:rPr kumimoji="1" lang="en-US" altLang="ja-JP" sz="1200" dirty="0" smtClean="0">
                          <a:solidFill>
                            <a:schemeClr val="tx1"/>
                          </a:solidFill>
                        </a:rPr>
                        <a:t>8,080</a:t>
                      </a:r>
                      <a:r>
                        <a:rPr kumimoji="1" lang="ja-JP" altLang="en-US" sz="1200" dirty="0" smtClean="0">
                          <a:solidFill>
                            <a:schemeClr val="tx1"/>
                          </a:solidFill>
                        </a:rPr>
                        <a:t>名</a:t>
                      </a:r>
                      <a:r>
                        <a:rPr kumimoji="1" lang="en-US" altLang="ja-JP" sz="1200" dirty="0" smtClean="0">
                          <a:solidFill>
                            <a:schemeClr val="tx1"/>
                          </a:solidFill>
                        </a:rPr>
                        <a:t>(2014</a:t>
                      </a:r>
                      <a:r>
                        <a:rPr kumimoji="1" lang="ja-JP" altLang="en-US" sz="1200" dirty="0" smtClean="0">
                          <a:solidFill>
                            <a:schemeClr val="tx1"/>
                          </a:solidFill>
                        </a:rPr>
                        <a:t>年度</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   8,038</a:t>
                      </a:r>
                      <a:r>
                        <a:rPr kumimoji="1" lang="ja-JP" altLang="en-US" sz="1200" dirty="0" smtClean="0">
                          <a:solidFill>
                            <a:schemeClr val="tx1"/>
                          </a:solidFill>
                        </a:rPr>
                        <a:t>名</a:t>
                      </a:r>
                      <a:r>
                        <a:rPr kumimoji="1" lang="en-US" altLang="ja-JP" sz="1200" dirty="0" smtClean="0">
                          <a:solidFill>
                            <a:schemeClr val="tx1"/>
                          </a:solidFill>
                        </a:rPr>
                        <a:t>(2015</a:t>
                      </a:r>
                      <a:r>
                        <a:rPr kumimoji="1" lang="ja-JP" altLang="en-US" sz="1200" dirty="0" smtClean="0">
                          <a:solidFill>
                            <a:schemeClr val="tx1"/>
                          </a:solidFill>
                        </a:rPr>
                        <a:t>年度</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  </a:t>
                      </a:r>
                      <a:r>
                        <a:rPr kumimoji="1" lang="en-US" altLang="ja-JP" sz="1200" baseline="0" dirty="0" smtClean="0">
                          <a:solidFill>
                            <a:schemeClr val="tx1"/>
                          </a:solidFill>
                        </a:rPr>
                        <a:t> 7,733</a:t>
                      </a:r>
                      <a:r>
                        <a:rPr kumimoji="1" lang="ja-JP" altLang="en-US" sz="1200" dirty="0" smtClean="0">
                          <a:solidFill>
                            <a:schemeClr val="tx1"/>
                          </a:solidFill>
                        </a:rPr>
                        <a:t>名</a:t>
                      </a:r>
                      <a:r>
                        <a:rPr kumimoji="1" lang="en-US" altLang="ja-JP" sz="1200" dirty="0" smtClean="0">
                          <a:solidFill>
                            <a:schemeClr val="tx1"/>
                          </a:solidFill>
                        </a:rPr>
                        <a:t>(2016</a:t>
                      </a:r>
                      <a:r>
                        <a:rPr kumimoji="1" lang="ja-JP" altLang="en-US" sz="1200" dirty="0" smtClean="0">
                          <a:solidFill>
                            <a:schemeClr val="tx1"/>
                          </a:solidFill>
                        </a:rPr>
                        <a:t>年度</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dirty="0" smtClean="0">
                          <a:solidFill>
                            <a:schemeClr val="tx1"/>
                          </a:solidFill>
                        </a:rPr>
                        <a:t>    8,023</a:t>
                      </a:r>
                      <a:r>
                        <a:rPr kumimoji="1" lang="ja-JP" altLang="en-US" sz="1200" b="0" u="none" dirty="0" smtClean="0">
                          <a:solidFill>
                            <a:schemeClr val="tx1"/>
                          </a:solidFill>
                        </a:rPr>
                        <a:t>名</a:t>
                      </a:r>
                      <a:r>
                        <a:rPr kumimoji="1" lang="en-US" altLang="ja-JP" sz="1200" b="0" u="none" dirty="0" smtClean="0">
                          <a:solidFill>
                            <a:schemeClr val="tx1"/>
                          </a:solidFill>
                        </a:rPr>
                        <a:t>(2017</a:t>
                      </a:r>
                      <a:r>
                        <a:rPr kumimoji="1" lang="ja-JP" altLang="en-US" sz="1200" b="0" u="none" dirty="0" smtClean="0">
                          <a:solidFill>
                            <a:schemeClr val="tx1"/>
                          </a:solidFill>
                        </a:rPr>
                        <a:t>年度</a:t>
                      </a:r>
                      <a:r>
                        <a:rPr kumimoji="1" lang="en-US" altLang="ja-JP" sz="1200" b="0" u="none" dirty="0" smtClean="0">
                          <a:solidFill>
                            <a:schemeClr val="tx1"/>
                          </a:solidFill>
                        </a:rPr>
                        <a:t>)</a:t>
                      </a:r>
                    </a:p>
                    <a:p>
                      <a:pPr algn="l"/>
                      <a:endParaRPr kumimoji="1" lang="en-US" altLang="ja-JP" sz="1200" b="0" u="none" dirty="0" smtClean="0">
                        <a:solidFill>
                          <a:srgbClr val="FF0000"/>
                        </a:solidFill>
                      </a:endParaRPr>
                    </a:p>
                    <a:p>
                      <a:pPr algn="l"/>
                      <a:r>
                        <a:rPr kumimoji="1" lang="en-US" altLang="ja-JP" sz="1200" dirty="0" smtClean="0">
                          <a:solidFill>
                            <a:srgbClr val="FF0000"/>
                          </a:solidFill>
                        </a:rPr>
                        <a:t> </a:t>
                      </a:r>
                      <a:r>
                        <a:rPr kumimoji="1" lang="en-US" altLang="ja-JP" sz="1200" dirty="0" smtClean="0">
                          <a:solidFill>
                            <a:schemeClr val="tx1"/>
                          </a:solidFill>
                        </a:rPr>
                        <a:t>-</a:t>
                      </a:r>
                      <a:r>
                        <a:rPr kumimoji="1" lang="ja-JP" altLang="en-US" sz="1200" dirty="0" smtClean="0">
                          <a:solidFill>
                            <a:schemeClr val="tx1"/>
                          </a:solidFill>
                        </a:rPr>
                        <a:t>登録企業数</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3,289</a:t>
                      </a:r>
                      <a:r>
                        <a:rPr kumimoji="1" lang="ja-JP" altLang="en-US" sz="1200" dirty="0" smtClean="0">
                          <a:solidFill>
                            <a:schemeClr val="tx1"/>
                          </a:solidFill>
                        </a:rPr>
                        <a:t>社</a:t>
                      </a:r>
                      <a:r>
                        <a:rPr kumimoji="1" lang="en-US" altLang="ja-JP" sz="1200" dirty="0" smtClean="0">
                          <a:solidFill>
                            <a:schemeClr val="tx1"/>
                          </a:solidFill>
                        </a:rPr>
                        <a:t>(2013</a:t>
                      </a:r>
                      <a:r>
                        <a:rPr kumimoji="1" lang="ja-JP" altLang="en-US" sz="1200" dirty="0" smtClean="0">
                          <a:solidFill>
                            <a:schemeClr val="tx1"/>
                          </a:solidFill>
                        </a:rPr>
                        <a:t>年度末</a:t>
                      </a:r>
                      <a:r>
                        <a:rPr kumimoji="1" lang="en-US" altLang="ja-JP" sz="1200" dirty="0" smtClean="0">
                          <a:solidFill>
                            <a:schemeClr val="tx1"/>
                          </a:solidFill>
                        </a:rPr>
                        <a:t>)</a:t>
                      </a:r>
                      <a:endParaRPr kumimoji="1" lang="ja-JP" alt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rPr>
                        <a:t>  </a:t>
                      </a:r>
                      <a:r>
                        <a:rPr kumimoji="1" lang="en-US" altLang="ja-JP" sz="1200" dirty="0" smtClean="0">
                          <a:solidFill>
                            <a:schemeClr val="tx1"/>
                          </a:solidFill>
                        </a:rPr>
                        <a:t>4,606</a:t>
                      </a:r>
                      <a:r>
                        <a:rPr kumimoji="1" lang="ja-JP" altLang="en-US" sz="1200" dirty="0" smtClean="0">
                          <a:solidFill>
                            <a:schemeClr val="tx1"/>
                          </a:solidFill>
                        </a:rPr>
                        <a:t>社</a:t>
                      </a:r>
                      <a:r>
                        <a:rPr kumimoji="1" lang="en-US" altLang="ja-JP" sz="1200" dirty="0" smtClean="0">
                          <a:solidFill>
                            <a:schemeClr val="tx1"/>
                          </a:solidFill>
                        </a:rPr>
                        <a:t>(2014</a:t>
                      </a:r>
                      <a:r>
                        <a:rPr kumimoji="1" lang="ja-JP" altLang="en-US" sz="1200" dirty="0" smtClean="0">
                          <a:solidFill>
                            <a:schemeClr val="tx1"/>
                          </a:solidFill>
                        </a:rPr>
                        <a:t>年度末</a:t>
                      </a:r>
                      <a:r>
                        <a:rPr kumimoji="1" lang="en-US" altLang="ja-JP" sz="1200" dirty="0" smtClean="0">
                          <a:solidFill>
                            <a:schemeClr val="tx1"/>
                          </a:solidFill>
                        </a:rPr>
                        <a:t>)</a:t>
                      </a:r>
                      <a:endParaRPr kumimoji="1" lang="ja-JP" altLang="en-US" sz="1200" dirty="0" smtClean="0">
                        <a:solidFill>
                          <a:schemeClr val="tx1"/>
                        </a:solidFill>
                      </a:endParaRPr>
                    </a:p>
                    <a:p>
                      <a:pPr algn="l"/>
                      <a:r>
                        <a:rPr kumimoji="1" lang="ja-JP" altLang="en-US" sz="1200" dirty="0" smtClean="0">
                          <a:solidFill>
                            <a:schemeClr val="tx1"/>
                          </a:solidFill>
                        </a:rPr>
                        <a:t> </a:t>
                      </a:r>
                      <a:r>
                        <a:rPr kumimoji="1" lang="ja-JP" altLang="en-US" sz="1200" baseline="0" dirty="0" smtClean="0">
                          <a:solidFill>
                            <a:schemeClr val="tx1"/>
                          </a:solidFill>
                        </a:rPr>
                        <a:t> </a:t>
                      </a:r>
                      <a:r>
                        <a:rPr kumimoji="1" lang="en-US" altLang="ja-JP" sz="1200" dirty="0" smtClean="0">
                          <a:solidFill>
                            <a:schemeClr val="tx1"/>
                          </a:solidFill>
                        </a:rPr>
                        <a:t>5,320</a:t>
                      </a:r>
                      <a:r>
                        <a:rPr kumimoji="1" lang="ja-JP" altLang="en-US" sz="1200" dirty="0" smtClean="0">
                          <a:solidFill>
                            <a:schemeClr val="tx1"/>
                          </a:solidFill>
                        </a:rPr>
                        <a:t>社</a:t>
                      </a:r>
                      <a:r>
                        <a:rPr kumimoji="1" lang="en-US" altLang="ja-JP" sz="1200" dirty="0" smtClean="0">
                          <a:solidFill>
                            <a:schemeClr val="tx1"/>
                          </a:solidFill>
                        </a:rPr>
                        <a:t>(2015</a:t>
                      </a:r>
                      <a:r>
                        <a:rPr kumimoji="1" lang="ja-JP" altLang="en-US" sz="1200" dirty="0" smtClean="0">
                          <a:solidFill>
                            <a:schemeClr val="tx1"/>
                          </a:solidFill>
                        </a:rPr>
                        <a:t>年度末</a:t>
                      </a:r>
                      <a:r>
                        <a:rPr kumimoji="1" lang="en-US" altLang="ja-JP" sz="1200" dirty="0" smtClean="0">
                          <a:solidFill>
                            <a:schemeClr val="tx1"/>
                          </a:solidFill>
                        </a:rPr>
                        <a:t>)</a:t>
                      </a:r>
                      <a:endParaRPr kumimoji="1" lang="ja-JP" alt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rgbClr val="FF0000"/>
                          </a:solidFill>
                        </a:rPr>
                        <a:t>  </a:t>
                      </a:r>
                      <a:r>
                        <a:rPr kumimoji="1" lang="en-US" altLang="ja-JP" sz="1200" b="0" u="none" baseline="0" dirty="0" smtClean="0">
                          <a:solidFill>
                            <a:schemeClr val="tx1"/>
                          </a:solidFill>
                        </a:rPr>
                        <a:t>5</a:t>
                      </a:r>
                      <a:r>
                        <a:rPr kumimoji="1" lang="en-US" altLang="ja-JP" sz="1200" b="0" u="none" dirty="0" smtClean="0">
                          <a:solidFill>
                            <a:schemeClr val="tx1"/>
                          </a:solidFill>
                        </a:rPr>
                        <a:t>,616</a:t>
                      </a:r>
                      <a:r>
                        <a:rPr kumimoji="1" lang="ja-JP" altLang="en-US" sz="1200" b="0" u="none" dirty="0" smtClean="0">
                          <a:solidFill>
                            <a:schemeClr val="tx1"/>
                          </a:solidFill>
                        </a:rPr>
                        <a:t>社</a:t>
                      </a:r>
                      <a:r>
                        <a:rPr kumimoji="1" lang="en-US" altLang="ja-JP" sz="1200" b="0" u="none" dirty="0" smtClean="0">
                          <a:solidFill>
                            <a:schemeClr val="tx1"/>
                          </a:solidFill>
                        </a:rPr>
                        <a:t>(2016</a:t>
                      </a:r>
                      <a:r>
                        <a:rPr kumimoji="1" lang="ja-JP" altLang="en-US" sz="1200" b="0" u="none" dirty="0" smtClean="0">
                          <a:solidFill>
                            <a:schemeClr val="tx1"/>
                          </a:solidFill>
                        </a:rPr>
                        <a:t>年度末</a:t>
                      </a:r>
                      <a:r>
                        <a:rPr kumimoji="1" lang="en-US" altLang="ja-JP" sz="1200" b="0" u="none" dirty="0" smtClean="0">
                          <a:solidFill>
                            <a:schemeClr val="tx1"/>
                          </a:solidFill>
                        </a:rPr>
                        <a:t>)</a:t>
                      </a:r>
                      <a:endParaRPr kumimoji="1" lang="ja-JP" altLang="en-US" sz="1200" b="0" u="none" dirty="0" smtClean="0">
                        <a:solidFill>
                          <a:schemeClr val="tx1"/>
                        </a:solidFill>
                      </a:endParaRPr>
                    </a:p>
                    <a:p>
                      <a:pPr algn="l"/>
                      <a:r>
                        <a:rPr kumimoji="1" lang="ja-JP" altLang="en-US" sz="1200" b="0" u="none" dirty="0" smtClean="0">
                          <a:solidFill>
                            <a:schemeClr val="tx1"/>
                          </a:solidFill>
                        </a:rPr>
                        <a:t> </a:t>
                      </a:r>
                      <a:r>
                        <a:rPr kumimoji="1" lang="ja-JP" altLang="en-US" sz="1200" b="0" u="none" baseline="0" dirty="0" smtClean="0">
                          <a:solidFill>
                            <a:schemeClr val="tx1"/>
                          </a:solidFill>
                        </a:rPr>
                        <a:t> </a:t>
                      </a:r>
                      <a:r>
                        <a:rPr kumimoji="1" lang="en-US" altLang="ja-JP" sz="1200" b="0" u="none" baseline="0" dirty="0" smtClean="0">
                          <a:solidFill>
                            <a:schemeClr val="tx1"/>
                          </a:solidFill>
                        </a:rPr>
                        <a:t>6</a:t>
                      </a:r>
                      <a:r>
                        <a:rPr kumimoji="1" lang="en-US" altLang="ja-JP" sz="1200" b="0" u="none" dirty="0" smtClean="0">
                          <a:solidFill>
                            <a:schemeClr val="tx1"/>
                          </a:solidFill>
                        </a:rPr>
                        <a:t>,228</a:t>
                      </a:r>
                      <a:r>
                        <a:rPr kumimoji="1" lang="ja-JP" altLang="en-US" sz="1200" b="0" u="none" dirty="0" smtClean="0">
                          <a:solidFill>
                            <a:schemeClr val="tx1"/>
                          </a:solidFill>
                        </a:rPr>
                        <a:t>社</a:t>
                      </a:r>
                      <a:r>
                        <a:rPr kumimoji="1" lang="en-US" altLang="ja-JP" sz="1200" b="0" u="none" dirty="0" smtClean="0">
                          <a:solidFill>
                            <a:schemeClr val="tx1"/>
                          </a:solidFill>
                        </a:rPr>
                        <a:t>(2017</a:t>
                      </a:r>
                      <a:r>
                        <a:rPr kumimoji="1" lang="ja-JP" altLang="en-US" sz="1200" b="0" u="none" dirty="0" smtClean="0">
                          <a:solidFill>
                            <a:schemeClr val="tx1"/>
                          </a:solidFill>
                        </a:rPr>
                        <a:t>年度末</a:t>
                      </a:r>
                      <a:r>
                        <a:rPr kumimoji="1" lang="en-US" altLang="ja-JP" sz="1200" b="0" u="none" dirty="0" smtClean="0">
                          <a:solidFill>
                            <a:schemeClr val="tx1"/>
                          </a:solidFill>
                        </a:rPr>
                        <a:t>)</a:t>
                      </a:r>
                      <a:endParaRPr kumimoji="1" lang="ja-JP" altLang="en-US" sz="1200" b="0" u="none"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t>Ｂ（</a:t>
            </a:r>
            <a:r>
              <a:rPr lang="ja-JP" altLang="en-US" sz="1400" u="sng" dirty="0"/>
              <a:t>７</a:t>
            </a:r>
            <a:r>
              <a:rPr lang="ja-JP" altLang="en-US" sz="1400" u="sng" dirty="0" smtClean="0"/>
              <a:t>４）</a:t>
            </a:r>
            <a:endParaRPr lang="en-US" altLang="ja-JP" sz="1400" u="sng" dirty="0" smtClean="0"/>
          </a:p>
        </p:txBody>
      </p:sp>
      <p:sp>
        <p:nvSpPr>
          <p:cNvPr id="3" name="スライド番号プレースホルダー 2"/>
          <p:cNvSpPr>
            <a:spLocks noGrp="1"/>
          </p:cNvSpPr>
          <p:nvPr>
            <p:ph type="sldNum" sz="quarter" idx="12"/>
          </p:nvPr>
        </p:nvSpPr>
        <p:spPr>
          <a:xfrm>
            <a:off x="6948264" y="6492875"/>
            <a:ext cx="2133600" cy="365125"/>
          </a:xfrm>
        </p:spPr>
        <p:txBody>
          <a:bodyPr/>
          <a:lstStyle/>
          <a:p>
            <a:fld id="{63BC356D-1576-478B-8647-1361C6E9DFF7}" type="slidenum">
              <a:rPr kumimoji="1" lang="ja-JP" altLang="en-US" smtClean="0"/>
              <a:t>195</a:t>
            </a:fld>
            <a:endParaRPr kumimoji="1" lang="ja-JP" altLang="en-US" dirty="0"/>
          </a:p>
        </p:txBody>
      </p:sp>
    </p:spTree>
    <p:extLst>
      <p:ext uri="{BB962C8B-B14F-4D97-AF65-F5344CB8AC3E}">
        <p14:creationId xmlns:p14="http://schemas.microsoft.com/office/powerpoint/2010/main" val="125378847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4401205"/>
          </a:xfrm>
          <a:prstGeom prst="rect">
            <a:avLst/>
          </a:prstGeom>
          <a:noFill/>
        </p:spPr>
        <p:txBody>
          <a:bodyPr wrap="square" rtlCol="0">
            <a:spAutoFit/>
          </a:bodyPr>
          <a:lstStyle/>
          <a:p>
            <a:r>
              <a:rPr kumimoji="1" lang="ja-JP" altLang="en-US" sz="1400" dirty="0" smtClean="0"/>
              <a:t>①分野：産業・労働</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商工労働部</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lang="en-US" altLang="ja-JP" sz="1400" dirty="0" smtClean="0"/>
              <a:t>2009</a:t>
            </a:r>
            <a:r>
              <a:rPr kumimoji="1" lang="ja-JP" altLang="en-US" sz="1400" dirty="0" smtClean="0"/>
              <a:t>年</a:t>
            </a:r>
            <a:r>
              <a:rPr kumimoji="1" lang="en-US" altLang="ja-JP" sz="1400" dirty="0" smtClean="0"/>
              <a:t>10</a:t>
            </a:r>
            <a:r>
              <a:rPr kumimoji="1" lang="ja-JP" altLang="en-US" sz="1400" dirty="0" smtClean="0"/>
              <a:t>月</a:t>
            </a:r>
            <a:endParaRPr kumimoji="1" lang="en-US" altLang="ja-JP" sz="1400" dirty="0" smtClean="0"/>
          </a:p>
          <a:p>
            <a:r>
              <a:rPr lang="ja-JP" altLang="en-US" sz="1400" dirty="0"/>
              <a:t>　</a:t>
            </a:r>
            <a:r>
              <a:rPr kumimoji="1" lang="ja-JP" altLang="en-US" sz="1400" dirty="0" smtClean="0"/>
              <a:t>　ハートフル条例制定</a:t>
            </a:r>
            <a:endParaRPr kumimoji="1" lang="en-US" altLang="ja-JP" sz="1400" dirty="0" smtClean="0"/>
          </a:p>
          <a:p>
            <a:r>
              <a:rPr lang="ja-JP" altLang="en-US" sz="1400" dirty="0"/>
              <a:t>　</a:t>
            </a:r>
            <a:r>
              <a:rPr lang="en-US" altLang="ja-JP" sz="1400" dirty="0" smtClean="0"/>
              <a:t>2010</a:t>
            </a:r>
            <a:r>
              <a:rPr lang="ja-JP" altLang="en-US" sz="1400" dirty="0" smtClean="0"/>
              <a:t>年</a:t>
            </a:r>
            <a:r>
              <a:rPr lang="en-US" altLang="ja-JP" sz="1400" dirty="0" smtClean="0"/>
              <a:t>4</a:t>
            </a:r>
            <a:r>
              <a:rPr lang="ja-JP" altLang="en-US" sz="1400" dirty="0" smtClean="0"/>
              <a:t>月</a:t>
            </a:r>
            <a:endParaRPr lang="en-US" altLang="ja-JP" sz="1400" dirty="0" smtClean="0"/>
          </a:p>
          <a:p>
            <a:r>
              <a:rPr lang="ja-JP" altLang="en-US" sz="1400" dirty="0"/>
              <a:t>　</a:t>
            </a:r>
            <a:r>
              <a:rPr lang="ja-JP" altLang="en-US" sz="1400" dirty="0" smtClean="0"/>
              <a:t>　ハートフル税制創設　</a:t>
            </a:r>
            <a:endParaRPr kumimoji="1" lang="ja-JP" altLang="en-US" sz="1400" dirty="0"/>
          </a:p>
        </p:txBody>
      </p:sp>
      <p:graphicFrame>
        <p:nvGraphicFramePr>
          <p:cNvPr id="6" name="表 5"/>
          <p:cNvGraphicFramePr>
            <a:graphicFrameLocks noGrp="1"/>
          </p:cNvGraphicFramePr>
          <p:nvPr>
            <p:extLst/>
          </p:nvPr>
        </p:nvGraphicFramePr>
        <p:xfrm>
          <a:off x="2267744" y="375072"/>
          <a:ext cx="6696744" cy="6264696"/>
        </p:xfrm>
        <a:graphic>
          <a:graphicData uri="http://schemas.openxmlformats.org/drawingml/2006/table">
            <a:tbl>
              <a:tblPr firstRow="1">
                <a:tableStyleId>{5C22544A-7EE6-4342-B048-85BDC9FD1C3A}</a:tableStyleId>
              </a:tblPr>
              <a:tblGrid>
                <a:gridCol w="151216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070230">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・大阪の</a:t>
                      </a:r>
                      <a:r>
                        <a:rPr kumimoji="1" lang="ja-JP" altLang="en-US" sz="1200" dirty="0" err="1" smtClean="0">
                          <a:solidFill>
                            <a:schemeClr val="tx1"/>
                          </a:solidFill>
                        </a:rPr>
                        <a:t>障がい</a:t>
                      </a:r>
                      <a:r>
                        <a:rPr kumimoji="1" lang="ja-JP" altLang="en-US" sz="1200" dirty="0" smtClean="0">
                          <a:solidFill>
                            <a:schemeClr val="tx1"/>
                          </a:solidFill>
                        </a:rPr>
                        <a:t>者雇用の状況は、全国の下位レベル</a:t>
                      </a:r>
                      <a:endParaRPr kumimoji="1" lang="en-US" altLang="ja-JP" sz="1200" dirty="0" smtClean="0">
                        <a:solidFill>
                          <a:schemeClr val="tx1"/>
                        </a:solidFill>
                      </a:endParaRPr>
                    </a:p>
                    <a:p>
                      <a:pPr algn="l"/>
                      <a:r>
                        <a:rPr kumimoji="1" lang="en-US" altLang="ja-JP" sz="1200" dirty="0" smtClean="0">
                          <a:solidFill>
                            <a:schemeClr val="tx1"/>
                          </a:solidFill>
                        </a:rPr>
                        <a:t>-2009</a:t>
                      </a:r>
                      <a:r>
                        <a:rPr kumimoji="1" lang="ja-JP" altLang="en-US" sz="1200" dirty="0" smtClean="0">
                          <a:solidFill>
                            <a:schemeClr val="tx1"/>
                          </a:solidFill>
                        </a:rPr>
                        <a:t>年実雇用率</a:t>
                      </a:r>
                      <a:endParaRPr kumimoji="1" lang="en-US" altLang="ja-JP" sz="1200" dirty="0" smtClean="0">
                        <a:solidFill>
                          <a:schemeClr val="tx1"/>
                        </a:solidFill>
                      </a:endParaRPr>
                    </a:p>
                    <a:p>
                      <a:pPr algn="l"/>
                      <a:r>
                        <a:rPr kumimoji="1" lang="ja-JP" altLang="en-US" sz="1200" dirty="0" smtClean="0">
                          <a:solidFill>
                            <a:schemeClr val="tx1"/>
                          </a:solidFill>
                        </a:rPr>
                        <a:t> １．６０％</a:t>
                      </a:r>
                      <a:r>
                        <a:rPr kumimoji="1" lang="en-US" altLang="ja-JP" sz="1200" dirty="0" smtClean="0">
                          <a:solidFill>
                            <a:schemeClr val="tx1"/>
                          </a:solidFill>
                        </a:rPr>
                        <a:t>(</a:t>
                      </a:r>
                      <a:r>
                        <a:rPr kumimoji="1" lang="ja-JP" altLang="en-US" sz="1200" dirty="0" smtClean="0">
                          <a:solidFill>
                            <a:schemeClr val="tx1"/>
                          </a:solidFill>
                        </a:rPr>
                        <a:t>全国</a:t>
                      </a:r>
                      <a:r>
                        <a:rPr kumimoji="1" lang="en-US" altLang="ja-JP" sz="1200" dirty="0" smtClean="0">
                          <a:solidFill>
                            <a:schemeClr val="tx1"/>
                          </a:solidFill>
                        </a:rPr>
                        <a:t>32</a:t>
                      </a:r>
                      <a:r>
                        <a:rPr kumimoji="1" lang="ja-JP" altLang="en-US" sz="1200" dirty="0" smtClean="0">
                          <a:solidFill>
                            <a:schemeClr val="tx1"/>
                          </a:solidFill>
                        </a:rPr>
                        <a:t>位</a:t>
                      </a:r>
                      <a:r>
                        <a:rPr kumimoji="1" lang="en-US" altLang="ja-JP" sz="1200" dirty="0" smtClean="0">
                          <a:solidFill>
                            <a:schemeClr val="tx1"/>
                          </a:solidFill>
                        </a:rPr>
                        <a:t>)</a:t>
                      </a:r>
                    </a:p>
                    <a:p>
                      <a:pPr algn="l"/>
                      <a:r>
                        <a:rPr kumimoji="1" lang="en-US" altLang="ja-JP" sz="1200" dirty="0" smtClean="0">
                          <a:solidFill>
                            <a:schemeClr val="tx1"/>
                          </a:solidFill>
                        </a:rPr>
                        <a:t>-</a:t>
                      </a:r>
                      <a:r>
                        <a:rPr kumimoji="1" lang="ja-JP" altLang="en-US" sz="1200" dirty="0" smtClean="0">
                          <a:solidFill>
                            <a:schemeClr val="tx1"/>
                          </a:solidFill>
                        </a:rPr>
                        <a:t>法定雇用率達成企業割合</a:t>
                      </a:r>
                      <a:endParaRPr kumimoji="1" lang="en-US" altLang="ja-JP" sz="1200" dirty="0" smtClean="0">
                        <a:solidFill>
                          <a:schemeClr val="tx1"/>
                        </a:solidFill>
                      </a:endParaRPr>
                    </a:p>
                    <a:p>
                      <a:pPr algn="l"/>
                      <a:r>
                        <a:rPr kumimoji="1" lang="ja-JP" altLang="en-US" sz="1200" dirty="0" smtClean="0">
                          <a:solidFill>
                            <a:schemeClr val="tx1"/>
                          </a:solidFill>
                        </a:rPr>
                        <a:t> ４２．９％</a:t>
                      </a:r>
                      <a:r>
                        <a:rPr kumimoji="1" lang="en-US" altLang="ja-JP" sz="1200" dirty="0" smtClean="0">
                          <a:solidFill>
                            <a:schemeClr val="tx1"/>
                          </a:solidFill>
                        </a:rPr>
                        <a:t>(</a:t>
                      </a:r>
                      <a:r>
                        <a:rPr kumimoji="1" lang="ja-JP" altLang="en-US" sz="1200" dirty="0" smtClean="0">
                          <a:solidFill>
                            <a:schemeClr val="tx1"/>
                          </a:solidFill>
                        </a:rPr>
                        <a:t>全国</a:t>
                      </a:r>
                      <a:r>
                        <a:rPr kumimoji="1" lang="en-US" altLang="ja-JP" sz="1200" dirty="0" smtClean="0">
                          <a:solidFill>
                            <a:schemeClr val="tx1"/>
                          </a:solidFill>
                        </a:rPr>
                        <a:t>45</a:t>
                      </a:r>
                      <a:r>
                        <a:rPr kumimoji="1" lang="ja-JP" altLang="en-US" sz="1200" dirty="0" smtClean="0">
                          <a:solidFill>
                            <a:schemeClr val="tx1"/>
                          </a:solidFill>
                        </a:rPr>
                        <a:t>位</a:t>
                      </a:r>
                      <a:r>
                        <a:rPr kumimoji="1" lang="en-US" altLang="ja-JP" sz="1200" dirty="0" smtClean="0">
                          <a:solidFill>
                            <a:schemeClr val="tx1"/>
                          </a:solidFill>
                        </a:rPr>
                        <a:t>)</a:t>
                      </a:r>
                    </a:p>
                    <a:p>
                      <a:pPr algn="l"/>
                      <a:endParaRPr kumimoji="1" lang="en-US" altLang="ja-JP" sz="1200" dirty="0" smtClean="0">
                        <a:solidFill>
                          <a:schemeClr val="tx1"/>
                        </a:solidFill>
                      </a:endParaRPr>
                    </a:p>
                    <a:p>
                      <a:pPr algn="l"/>
                      <a:r>
                        <a:rPr kumimoji="1" lang="ja-JP" altLang="en-US" sz="1200" dirty="0" smtClean="0">
                          <a:solidFill>
                            <a:schemeClr val="tx1"/>
                          </a:solidFill>
                        </a:rPr>
                        <a:t>・</a:t>
                      </a:r>
                      <a:r>
                        <a:rPr kumimoji="1" lang="ja-JP" altLang="en-US" sz="1200" dirty="0" err="1" smtClean="0">
                          <a:solidFill>
                            <a:schemeClr val="tx1"/>
                          </a:solidFill>
                        </a:rPr>
                        <a:t>障がい</a:t>
                      </a:r>
                      <a:r>
                        <a:rPr kumimoji="1" lang="ja-JP" altLang="en-US" sz="1200" dirty="0" smtClean="0">
                          <a:solidFill>
                            <a:schemeClr val="tx1"/>
                          </a:solidFill>
                        </a:rPr>
                        <a:t>者の法定雇用率が、１．８％から２．０％に引き上げられ、一層の対策が不可欠</a:t>
                      </a:r>
                      <a:endParaRPr kumimoji="1" lang="en-US" altLang="ja-JP" sz="1200" dirty="0" smtClean="0">
                        <a:solidFill>
                          <a:schemeClr val="tx1"/>
                        </a:solidFill>
                      </a:endParaRPr>
                    </a:p>
                    <a:p>
                      <a:pPr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a:t>
                      </a:r>
                      <a:r>
                        <a:rPr kumimoji="1" lang="ja-JP" altLang="en-US" sz="1200" dirty="0" err="1" smtClean="0">
                          <a:solidFill>
                            <a:schemeClr val="tx1"/>
                          </a:solidFill>
                        </a:rPr>
                        <a:t>障がい</a:t>
                      </a:r>
                      <a:r>
                        <a:rPr kumimoji="1" lang="ja-JP" altLang="en-US" sz="1200" dirty="0" smtClean="0">
                          <a:solidFill>
                            <a:schemeClr val="tx1"/>
                          </a:solidFill>
                        </a:rPr>
                        <a:t>者雇用Ｎｏ．１」に向けた制度の創設と取組みの推進</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・府との契約・補助金交付等の対象となる企業での</a:t>
                      </a:r>
                      <a:r>
                        <a:rPr kumimoji="1" lang="ja-JP" altLang="en-US" sz="1200" dirty="0" err="1" smtClean="0">
                          <a:solidFill>
                            <a:schemeClr val="tx1"/>
                          </a:solidFill>
                        </a:rPr>
                        <a:t>障がい</a:t>
                      </a:r>
                      <a:r>
                        <a:rPr kumimoji="1" lang="ja-JP" altLang="en-US" sz="1200" dirty="0" smtClean="0">
                          <a:solidFill>
                            <a:schemeClr val="tx1"/>
                          </a:solidFill>
                        </a:rPr>
                        <a:t>者雇用を促す条例を制定</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lnSpc>
                          <a:spcPts val="1300"/>
                        </a:lnSpc>
                      </a:pPr>
                      <a:r>
                        <a:rPr kumimoji="1" lang="ja-JP" altLang="en-US" sz="1200" dirty="0" smtClean="0">
                          <a:solidFill>
                            <a:schemeClr val="tx1"/>
                          </a:solidFill>
                        </a:rPr>
                        <a:t>・</a:t>
                      </a:r>
                      <a:r>
                        <a:rPr kumimoji="1" lang="ja-JP" altLang="en-US" sz="1200" dirty="0" err="1" smtClean="0">
                          <a:solidFill>
                            <a:schemeClr val="tx1"/>
                          </a:solidFill>
                        </a:rPr>
                        <a:t>障がい</a:t>
                      </a:r>
                      <a:r>
                        <a:rPr kumimoji="1" lang="ja-JP" altLang="en-US" sz="1200" dirty="0" smtClean="0">
                          <a:solidFill>
                            <a:schemeClr val="tx1"/>
                          </a:solidFill>
                        </a:rPr>
                        <a:t>者雇用促進ｾﾝﾀｰ（</a:t>
                      </a:r>
                      <a:r>
                        <a:rPr kumimoji="1" lang="en-US" altLang="ja-JP" sz="1200" dirty="0" smtClean="0">
                          <a:solidFill>
                            <a:schemeClr val="tx1"/>
                          </a:solidFill>
                        </a:rPr>
                        <a:t>2009</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月設置）</a:t>
                      </a:r>
                      <a:endParaRPr kumimoji="1" lang="en-US" altLang="ja-JP" sz="1200" dirty="0" smtClean="0">
                        <a:solidFill>
                          <a:schemeClr val="tx1"/>
                        </a:solidFill>
                      </a:endParaRPr>
                    </a:p>
                    <a:p>
                      <a:pPr marL="88900" indent="0" algn="l">
                        <a:lnSpc>
                          <a:spcPts val="1300"/>
                        </a:lnSpc>
                      </a:pPr>
                      <a:r>
                        <a:rPr kumimoji="1" lang="en-US" altLang="ja-JP" sz="1100" dirty="0" smtClean="0">
                          <a:solidFill>
                            <a:schemeClr val="tx1"/>
                          </a:solidFill>
                        </a:rPr>
                        <a:t>-</a:t>
                      </a:r>
                      <a:r>
                        <a:rPr kumimoji="1" lang="ja-JP" altLang="en-US" sz="1100" dirty="0" smtClean="0">
                          <a:solidFill>
                            <a:schemeClr val="tx1"/>
                          </a:solidFill>
                        </a:rPr>
                        <a:t>府に提出された雇入れ計画の達成に向けた指導・誘導、特例子会社設立の働きかけ、専門家派遣、人材のﾏｯﾁﾝｸﾞ</a:t>
                      </a:r>
                      <a:endParaRPr kumimoji="1" lang="en-US" altLang="ja-JP" sz="1100" dirty="0" smtClean="0">
                        <a:solidFill>
                          <a:schemeClr val="tx1"/>
                        </a:solidFill>
                      </a:endParaRPr>
                    </a:p>
                    <a:p>
                      <a:pPr algn="l">
                        <a:lnSpc>
                          <a:spcPts val="1300"/>
                        </a:lnSpc>
                      </a:pPr>
                      <a:r>
                        <a:rPr kumimoji="1" lang="ja-JP" altLang="en-US" sz="1200" dirty="0" smtClean="0">
                          <a:solidFill>
                            <a:schemeClr val="tx1"/>
                          </a:solidFill>
                        </a:rPr>
                        <a:t>・「ハートフル条例」（</a:t>
                      </a:r>
                      <a:r>
                        <a:rPr kumimoji="1" lang="en-US" altLang="ja-JP" sz="1200" dirty="0" smtClean="0">
                          <a:solidFill>
                            <a:schemeClr val="tx1"/>
                          </a:solidFill>
                        </a:rPr>
                        <a:t>2009</a:t>
                      </a:r>
                      <a:r>
                        <a:rPr kumimoji="1" lang="ja-JP" altLang="en-US" sz="1200" dirty="0" smtClean="0">
                          <a:solidFill>
                            <a:schemeClr val="tx1"/>
                          </a:solidFill>
                        </a:rPr>
                        <a:t>年</a:t>
                      </a:r>
                      <a:r>
                        <a:rPr kumimoji="1" lang="en-US" altLang="ja-JP" sz="1200" dirty="0" smtClean="0">
                          <a:solidFill>
                            <a:schemeClr val="tx1"/>
                          </a:solidFill>
                        </a:rPr>
                        <a:t>10</a:t>
                      </a:r>
                      <a:r>
                        <a:rPr kumimoji="1" lang="ja-JP" altLang="en-US" sz="1200" dirty="0" smtClean="0">
                          <a:solidFill>
                            <a:schemeClr val="tx1"/>
                          </a:solidFill>
                        </a:rPr>
                        <a:t>月制定、</a:t>
                      </a:r>
                      <a:r>
                        <a:rPr kumimoji="1" lang="en-US" altLang="ja-JP" sz="1200" dirty="0" smtClean="0">
                          <a:solidFill>
                            <a:schemeClr val="tx1"/>
                          </a:solidFill>
                        </a:rPr>
                        <a:t>2010</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月施行）</a:t>
                      </a:r>
                      <a:endParaRPr kumimoji="1" lang="en-US" altLang="ja-JP" sz="1200" dirty="0" smtClean="0">
                        <a:solidFill>
                          <a:schemeClr val="tx1"/>
                        </a:solidFill>
                      </a:endParaRPr>
                    </a:p>
                    <a:p>
                      <a:pPr marL="88900" indent="-88900" algn="l">
                        <a:lnSpc>
                          <a:spcPts val="1300"/>
                        </a:lnSpc>
                      </a:pPr>
                      <a:r>
                        <a:rPr kumimoji="1" lang="en-US" altLang="ja-JP" sz="1200" dirty="0" smtClean="0">
                          <a:solidFill>
                            <a:schemeClr val="tx1"/>
                          </a:solidFill>
                        </a:rPr>
                        <a:t>-</a:t>
                      </a:r>
                      <a:r>
                        <a:rPr kumimoji="1" lang="ja-JP" altLang="en-US" sz="1200" dirty="0" smtClean="0">
                          <a:solidFill>
                            <a:schemeClr val="tx1"/>
                          </a:solidFill>
                        </a:rPr>
                        <a:t>対象：府の契約先、補</a:t>
                      </a:r>
                      <a:endParaRPr kumimoji="1" lang="en-US" altLang="ja-JP" sz="1200" dirty="0" smtClean="0">
                        <a:solidFill>
                          <a:schemeClr val="tx1"/>
                        </a:solidFill>
                      </a:endParaRPr>
                    </a:p>
                    <a:p>
                      <a:pPr marL="88900" indent="-88900" algn="l">
                        <a:lnSpc>
                          <a:spcPts val="1300"/>
                        </a:lnSpc>
                      </a:pPr>
                      <a:r>
                        <a:rPr kumimoji="1" lang="ja-JP" altLang="en-US" sz="1200" dirty="0" smtClean="0">
                          <a:solidFill>
                            <a:schemeClr val="tx1"/>
                          </a:solidFill>
                        </a:rPr>
                        <a:t>助金交付先、府の施設</a:t>
                      </a:r>
                      <a:endParaRPr kumimoji="1" lang="en-US" altLang="ja-JP" sz="1200" dirty="0" smtClean="0">
                        <a:solidFill>
                          <a:schemeClr val="tx1"/>
                        </a:solidFill>
                      </a:endParaRPr>
                    </a:p>
                    <a:p>
                      <a:pPr marL="88900" indent="-88900" algn="l">
                        <a:lnSpc>
                          <a:spcPts val="1300"/>
                        </a:lnSpc>
                      </a:pPr>
                      <a:r>
                        <a:rPr kumimoji="1" lang="ja-JP" altLang="en-US" sz="1200" dirty="0" smtClean="0">
                          <a:solidFill>
                            <a:schemeClr val="tx1"/>
                          </a:solidFill>
                        </a:rPr>
                        <a:t>の指定管理者</a:t>
                      </a:r>
                      <a:endParaRPr kumimoji="1" lang="en-US" altLang="ja-JP" sz="1200" dirty="0" smtClean="0">
                        <a:solidFill>
                          <a:schemeClr val="tx1"/>
                        </a:solidFill>
                      </a:endParaRPr>
                    </a:p>
                    <a:p>
                      <a:pPr marL="88900" indent="-88900" algn="l">
                        <a:lnSpc>
                          <a:spcPts val="1300"/>
                        </a:lnSpc>
                      </a:pPr>
                      <a:r>
                        <a:rPr kumimoji="1" lang="ja-JP" altLang="en-US" sz="1200" dirty="0" smtClean="0">
                          <a:solidFill>
                            <a:schemeClr val="tx1"/>
                          </a:solidFill>
                        </a:rPr>
                        <a:t> →法定雇用率未達成企 業には、雇入れ計画策</a:t>
                      </a:r>
                      <a:r>
                        <a:rPr kumimoji="1" lang="en-US" altLang="ja-JP" sz="1200" dirty="0" smtClean="0">
                          <a:solidFill>
                            <a:schemeClr val="tx1"/>
                          </a:solidFill>
                        </a:rPr>
                        <a:t> </a:t>
                      </a:r>
                      <a:r>
                        <a:rPr kumimoji="1" lang="ja-JP" altLang="en-US" sz="1200" dirty="0" smtClean="0">
                          <a:solidFill>
                            <a:schemeClr val="tx1"/>
                          </a:solidFill>
                        </a:rPr>
                        <a:t>定を義務付け等</a:t>
                      </a:r>
                      <a:endParaRPr kumimoji="1" lang="en-US" altLang="ja-JP" sz="1200" dirty="0" smtClean="0">
                        <a:solidFill>
                          <a:schemeClr val="tx1"/>
                        </a:solidFill>
                      </a:endParaRPr>
                    </a:p>
                    <a:p>
                      <a:pPr algn="l">
                        <a:lnSpc>
                          <a:spcPts val="1300"/>
                        </a:lnSpc>
                      </a:pPr>
                      <a:r>
                        <a:rPr kumimoji="1" lang="en-US" altLang="ja-JP" sz="1200" dirty="0" smtClean="0">
                          <a:solidFill>
                            <a:schemeClr val="tx1"/>
                          </a:solidFill>
                        </a:rPr>
                        <a:t>-</a:t>
                      </a:r>
                      <a:r>
                        <a:rPr kumimoji="1" lang="ja-JP" altLang="en-US" sz="1200" dirty="0" smtClean="0">
                          <a:solidFill>
                            <a:schemeClr val="tx1"/>
                          </a:solidFill>
                        </a:rPr>
                        <a:t>条例に基づく取組み</a:t>
                      </a:r>
                      <a:endParaRPr kumimoji="1" lang="en-US" altLang="ja-JP" sz="1200" dirty="0" smtClean="0">
                        <a:solidFill>
                          <a:schemeClr val="tx1"/>
                        </a:solidFill>
                      </a:endParaRPr>
                    </a:p>
                    <a:p>
                      <a:pPr marL="88900" marR="0" indent="-8890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rPr>
                        <a:t>①雇用状況報告事業数　</a:t>
                      </a:r>
                      <a:r>
                        <a:rPr kumimoji="1" lang="en-US" altLang="ja-JP" sz="1200" dirty="0" smtClean="0">
                          <a:solidFill>
                            <a:schemeClr val="tx1"/>
                          </a:solidFill>
                        </a:rPr>
                        <a:t>2,063</a:t>
                      </a:r>
                      <a:r>
                        <a:rPr kumimoji="1" lang="ja-JP" altLang="en-US" sz="1200" dirty="0" smtClean="0">
                          <a:solidFill>
                            <a:schemeClr val="tx1"/>
                          </a:solidFill>
                        </a:rPr>
                        <a:t>社</a:t>
                      </a:r>
                      <a:r>
                        <a:rPr kumimoji="1" lang="en-US" altLang="ja-JP" sz="1200" b="0" u="none" dirty="0" smtClean="0">
                          <a:solidFill>
                            <a:schemeClr val="tx1"/>
                          </a:solidFill>
                        </a:rPr>
                        <a:t>(2014</a:t>
                      </a:r>
                      <a:r>
                        <a:rPr kumimoji="1" lang="ja-JP" altLang="en-US" sz="1200" b="0" u="none" dirty="0" smtClean="0">
                          <a:solidFill>
                            <a:schemeClr val="tx1"/>
                          </a:solidFill>
                        </a:rPr>
                        <a:t>年</a:t>
                      </a:r>
                      <a:r>
                        <a:rPr kumimoji="1" lang="en-US" altLang="ja-JP" sz="1200" b="0" u="none" dirty="0" smtClean="0">
                          <a:solidFill>
                            <a:schemeClr val="tx1"/>
                          </a:solidFill>
                        </a:rPr>
                        <a:t>3</a:t>
                      </a:r>
                      <a:r>
                        <a:rPr kumimoji="1" lang="ja-JP" altLang="en-US" sz="1200" b="0" u="none" dirty="0" smtClean="0">
                          <a:solidFill>
                            <a:schemeClr val="tx1"/>
                          </a:solidFill>
                        </a:rPr>
                        <a:t>月末</a:t>
                      </a:r>
                      <a:r>
                        <a:rPr kumimoji="1" lang="en-US" altLang="ja-JP" sz="1200" b="0" u="none" dirty="0" smtClean="0">
                          <a:solidFill>
                            <a:schemeClr val="tx1"/>
                          </a:solidFill>
                        </a:rPr>
                        <a:t>)</a:t>
                      </a:r>
                      <a:r>
                        <a:rPr kumimoji="1" lang="ja-JP" altLang="en-US" sz="1200" b="0" u="none" dirty="0" smtClean="0">
                          <a:solidFill>
                            <a:schemeClr val="tx1"/>
                          </a:solidFill>
                        </a:rPr>
                        <a:t> </a:t>
                      </a:r>
                      <a:endParaRPr kumimoji="1" lang="en-US" altLang="ja-JP" sz="1200" b="0" u="none" dirty="0" smtClean="0">
                        <a:solidFill>
                          <a:schemeClr val="tx1"/>
                        </a:solidFill>
                      </a:endParaRPr>
                    </a:p>
                    <a:p>
                      <a:pPr marL="88900" marR="0" indent="-88900" algn="l" defTabSz="914400" rtl="0" eaLnBrk="1" fontAlgn="auto" latinLnBrk="0" hangingPunct="1">
                        <a:lnSpc>
                          <a:spcPts val="1300"/>
                        </a:lnSpc>
                        <a:spcBef>
                          <a:spcPts val="0"/>
                        </a:spcBef>
                        <a:spcAft>
                          <a:spcPts val="0"/>
                        </a:spcAft>
                        <a:buClrTx/>
                        <a:buSzTx/>
                        <a:buFontTx/>
                        <a:buNone/>
                        <a:tabLst/>
                        <a:defRPr/>
                      </a:pPr>
                      <a:r>
                        <a:rPr kumimoji="1" lang="ja-JP" altLang="en-US" sz="1200" b="0" u="none" dirty="0" smtClean="0">
                          <a:solidFill>
                            <a:schemeClr val="tx1"/>
                          </a:solidFill>
                        </a:rPr>
                        <a:t>　</a:t>
                      </a:r>
                      <a:r>
                        <a:rPr kumimoji="1" lang="en-US" altLang="ja-JP" sz="1200" b="0" u="none" dirty="0" smtClean="0">
                          <a:solidFill>
                            <a:schemeClr val="tx1"/>
                          </a:solidFill>
                        </a:rPr>
                        <a:t>3,918</a:t>
                      </a:r>
                      <a:r>
                        <a:rPr kumimoji="1" lang="ja-JP" altLang="en-US" sz="1200" b="0" u="none" dirty="0" smtClean="0">
                          <a:solidFill>
                            <a:schemeClr val="tx1"/>
                          </a:solidFill>
                        </a:rPr>
                        <a:t>社</a:t>
                      </a:r>
                      <a:r>
                        <a:rPr kumimoji="1" lang="en-US" altLang="ja-JP" sz="1200" b="0" u="none" dirty="0" smtClean="0">
                          <a:solidFill>
                            <a:schemeClr val="tx1"/>
                          </a:solidFill>
                        </a:rPr>
                        <a:t>(2018</a:t>
                      </a:r>
                      <a:r>
                        <a:rPr kumimoji="1" lang="ja-JP" altLang="en-US" sz="1200" b="0" u="none" dirty="0" smtClean="0">
                          <a:solidFill>
                            <a:schemeClr val="tx1"/>
                          </a:solidFill>
                        </a:rPr>
                        <a:t>年</a:t>
                      </a:r>
                      <a:r>
                        <a:rPr kumimoji="1" lang="en-US" altLang="ja-JP" sz="1200" b="0" u="none" dirty="0" smtClean="0">
                          <a:solidFill>
                            <a:schemeClr val="tx1"/>
                          </a:solidFill>
                        </a:rPr>
                        <a:t>9</a:t>
                      </a:r>
                      <a:r>
                        <a:rPr kumimoji="1" lang="ja-JP" altLang="en-US" sz="1200" b="0" u="none" dirty="0" smtClean="0">
                          <a:solidFill>
                            <a:schemeClr val="tx1"/>
                          </a:solidFill>
                        </a:rPr>
                        <a:t>月末</a:t>
                      </a:r>
                      <a:r>
                        <a:rPr kumimoji="1" lang="en-US" altLang="ja-JP" sz="1200" b="0" u="none" dirty="0" smtClean="0">
                          <a:solidFill>
                            <a:schemeClr val="tx1"/>
                          </a:solidFill>
                        </a:rPr>
                        <a:t>)</a:t>
                      </a:r>
                    </a:p>
                    <a:p>
                      <a:pPr marL="88900" marR="0" indent="-8890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rPr>
                        <a:t>②そのうち、未達成事業者への指導　</a:t>
                      </a:r>
                      <a:r>
                        <a:rPr kumimoji="1" lang="en-US" altLang="ja-JP" sz="1200" dirty="0" smtClean="0">
                          <a:solidFill>
                            <a:schemeClr val="tx1"/>
                          </a:solidFill>
                        </a:rPr>
                        <a:t>771</a:t>
                      </a:r>
                      <a:r>
                        <a:rPr kumimoji="1" lang="ja-JP" altLang="en-US" sz="1200" dirty="0" smtClean="0">
                          <a:solidFill>
                            <a:schemeClr val="tx1"/>
                          </a:solidFill>
                        </a:rPr>
                        <a:t>社</a:t>
                      </a:r>
                      <a:r>
                        <a:rPr kumimoji="1" lang="en-US" altLang="ja-JP" sz="1200" b="0" u="none" dirty="0" smtClean="0">
                          <a:solidFill>
                            <a:schemeClr val="tx1"/>
                          </a:solidFill>
                        </a:rPr>
                        <a:t>(2014</a:t>
                      </a:r>
                      <a:r>
                        <a:rPr kumimoji="1" lang="ja-JP" altLang="en-US" sz="1200" b="0" u="none" dirty="0" smtClean="0">
                          <a:solidFill>
                            <a:schemeClr val="tx1"/>
                          </a:solidFill>
                        </a:rPr>
                        <a:t>年</a:t>
                      </a:r>
                      <a:r>
                        <a:rPr kumimoji="1" lang="en-US" altLang="ja-JP" sz="1200" b="0" u="none" dirty="0" smtClean="0">
                          <a:solidFill>
                            <a:schemeClr val="tx1"/>
                          </a:solidFill>
                        </a:rPr>
                        <a:t>3</a:t>
                      </a:r>
                      <a:r>
                        <a:rPr kumimoji="1" lang="ja-JP" altLang="en-US" sz="1200" b="0" u="none" dirty="0" smtClean="0">
                          <a:solidFill>
                            <a:schemeClr val="tx1"/>
                          </a:solidFill>
                        </a:rPr>
                        <a:t>月末</a:t>
                      </a:r>
                      <a:r>
                        <a:rPr kumimoji="1" lang="en-US" altLang="ja-JP" sz="1200" b="0" u="none" dirty="0" smtClean="0">
                          <a:solidFill>
                            <a:schemeClr val="tx1"/>
                          </a:solidFill>
                        </a:rPr>
                        <a:t>)</a:t>
                      </a:r>
                      <a:r>
                        <a:rPr kumimoji="1" lang="ja-JP" altLang="en-US" sz="1200" b="0" u="none" dirty="0" smtClean="0">
                          <a:solidFill>
                            <a:schemeClr val="tx1"/>
                          </a:solidFill>
                        </a:rPr>
                        <a:t> 　</a:t>
                      </a:r>
                      <a:r>
                        <a:rPr kumimoji="1" lang="en-US" altLang="ja-JP" sz="1200" b="0" u="none" dirty="0" smtClean="0">
                          <a:solidFill>
                            <a:schemeClr val="tx1"/>
                          </a:solidFill>
                        </a:rPr>
                        <a:t>1,294</a:t>
                      </a:r>
                      <a:r>
                        <a:rPr kumimoji="1" lang="ja-JP" altLang="en-US" sz="1200" b="0" u="none" dirty="0" smtClean="0">
                          <a:solidFill>
                            <a:schemeClr val="tx1"/>
                          </a:solidFill>
                        </a:rPr>
                        <a:t>社</a:t>
                      </a:r>
                      <a:r>
                        <a:rPr kumimoji="1" lang="en-US" altLang="ja-JP" sz="1200" b="0" u="none" dirty="0" smtClean="0">
                          <a:solidFill>
                            <a:schemeClr val="tx1"/>
                          </a:solidFill>
                        </a:rPr>
                        <a:t>(2018</a:t>
                      </a:r>
                      <a:r>
                        <a:rPr kumimoji="1" lang="ja-JP" altLang="en-US" sz="1200" b="0" u="none" dirty="0" smtClean="0">
                          <a:solidFill>
                            <a:schemeClr val="tx1"/>
                          </a:solidFill>
                        </a:rPr>
                        <a:t>年</a:t>
                      </a:r>
                      <a:r>
                        <a:rPr kumimoji="1" lang="en-US" altLang="ja-JP" sz="1200" b="0" u="none" dirty="0" smtClean="0">
                          <a:solidFill>
                            <a:schemeClr val="tx1"/>
                          </a:solidFill>
                        </a:rPr>
                        <a:t>9</a:t>
                      </a:r>
                      <a:r>
                        <a:rPr kumimoji="1" lang="ja-JP" altLang="en-US" sz="1200" b="0" u="none" dirty="0" smtClean="0">
                          <a:solidFill>
                            <a:schemeClr val="tx1"/>
                          </a:solidFill>
                        </a:rPr>
                        <a:t>月末</a:t>
                      </a:r>
                      <a:r>
                        <a:rPr kumimoji="1" lang="en-US" altLang="ja-JP" sz="1200" b="0" u="none" dirty="0" smtClean="0">
                          <a:solidFill>
                            <a:schemeClr val="tx1"/>
                          </a:solidFill>
                        </a:rPr>
                        <a:t>)</a:t>
                      </a:r>
                    </a:p>
                    <a:p>
                      <a:pPr marL="88900" marR="0" indent="-8890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rPr>
                        <a:t>・条例対象外企業への雇用働きかけ</a:t>
                      </a:r>
                      <a:endParaRPr kumimoji="1" lang="en-US" altLang="ja-JP" sz="1200" dirty="0" smtClean="0">
                        <a:solidFill>
                          <a:schemeClr val="tx1"/>
                        </a:solidFill>
                      </a:endParaRPr>
                    </a:p>
                    <a:p>
                      <a:pPr marL="88900" marR="0" indent="-8890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rPr>
                        <a:t>　</a:t>
                      </a:r>
                      <a:r>
                        <a:rPr kumimoji="1" lang="ja-JP" altLang="en-US" sz="1200" dirty="0" smtClean="0">
                          <a:solidFill>
                            <a:srgbClr val="FF0000"/>
                          </a:solidFill>
                        </a:rPr>
                        <a:t> </a:t>
                      </a:r>
                      <a:r>
                        <a:rPr kumimoji="1" lang="en-US" altLang="ja-JP" sz="1200" b="0" u="none" dirty="0" smtClean="0">
                          <a:solidFill>
                            <a:schemeClr val="tx1"/>
                          </a:solidFill>
                        </a:rPr>
                        <a:t>310</a:t>
                      </a:r>
                      <a:r>
                        <a:rPr kumimoji="1" lang="ja-JP" altLang="en-US" sz="1200" b="0" u="none" dirty="0" smtClean="0">
                          <a:solidFill>
                            <a:schemeClr val="tx1"/>
                          </a:solidFill>
                        </a:rPr>
                        <a:t>社</a:t>
                      </a:r>
                      <a:r>
                        <a:rPr kumimoji="1" lang="en-US" altLang="ja-JP" sz="1200" b="0" u="none" dirty="0" smtClean="0">
                          <a:solidFill>
                            <a:schemeClr val="tx1"/>
                          </a:solidFill>
                        </a:rPr>
                        <a:t>(2014</a:t>
                      </a:r>
                      <a:r>
                        <a:rPr kumimoji="1" lang="ja-JP" altLang="en-US" sz="1200" b="0" u="none" dirty="0" smtClean="0">
                          <a:solidFill>
                            <a:schemeClr val="tx1"/>
                          </a:solidFill>
                        </a:rPr>
                        <a:t>年</a:t>
                      </a:r>
                      <a:r>
                        <a:rPr kumimoji="1" lang="en-US" altLang="ja-JP" sz="1200" b="0" u="none" dirty="0" smtClean="0">
                          <a:solidFill>
                            <a:schemeClr val="tx1"/>
                          </a:solidFill>
                        </a:rPr>
                        <a:t>3</a:t>
                      </a:r>
                      <a:r>
                        <a:rPr kumimoji="1" lang="ja-JP" altLang="en-US" sz="1200" b="0" u="none" dirty="0" smtClean="0">
                          <a:solidFill>
                            <a:schemeClr val="tx1"/>
                          </a:solidFill>
                        </a:rPr>
                        <a:t>月末</a:t>
                      </a:r>
                      <a:r>
                        <a:rPr kumimoji="1" lang="en-US" altLang="ja-JP" sz="1200" b="0" u="none" dirty="0" smtClean="0">
                          <a:solidFill>
                            <a:schemeClr val="tx1"/>
                          </a:solidFill>
                        </a:rPr>
                        <a:t>)</a:t>
                      </a:r>
                      <a:r>
                        <a:rPr kumimoji="1" lang="ja-JP" altLang="en-US" sz="1200" b="0" u="none" dirty="0" smtClean="0">
                          <a:solidFill>
                            <a:schemeClr val="tx1"/>
                          </a:solidFill>
                        </a:rPr>
                        <a:t> </a:t>
                      </a:r>
                      <a:endParaRPr kumimoji="1" lang="en-US" altLang="ja-JP" sz="1200" b="0" u="none" dirty="0" smtClean="0">
                        <a:solidFill>
                          <a:schemeClr val="tx1"/>
                        </a:solidFill>
                      </a:endParaRPr>
                    </a:p>
                    <a:p>
                      <a:pPr marL="88900" marR="0" indent="-88900" algn="l" defTabSz="914400" rtl="0" eaLnBrk="1" fontAlgn="auto" latinLnBrk="0" hangingPunct="1">
                        <a:lnSpc>
                          <a:spcPts val="1300"/>
                        </a:lnSpc>
                        <a:spcBef>
                          <a:spcPts val="0"/>
                        </a:spcBef>
                        <a:spcAft>
                          <a:spcPts val="0"/>
                        </a:spcAft>
                        <a:buClrTx/>
                        <a:buSzTx/>
                        <a:buFontTx/>
                        <a:buNone/>
                        <a:tabLst/>
                        <a:defRPr/>
                      </a:pPr>
                      <a:r>
                        <a:rPr kumimoji="1" lang="ja-JP" altLang="en-US" sz="1200" b="0" u="none" dirty="0" smtClean="0">
                          <a:solidFill>
                            <a:schemeClr val="tx1"/>
                          </a:solidFill>
                        </a:rPr>
                        <a:t>　</a:t>
                      </a:r>
                      <a:r>
                        <a:rPr kumimoji="1" lang="en-US" altLang="ja-JP" sz="1200" b="0" u="none" dirty="0" smtClean="0">
                          <a:solidFill>
                            <a:schemeClr val="tx1"/>
                          </a:solidFill>
                        </a:rPr>
                        <a:t>1,066</a:t>
                      </a:r>
                      <a:r>
                        <a:rPr kumimoji="1" lang="ja-JP" altLang="en-US" sz="1200" b="0" u="none" dirty="0" smtClean="0">
                          <a:solidFill>
                            <a:schemeClr val="tx1"/>
                          </a:solidFill>
                        </a:rPr>
                        <a:t>社</a:t>
                      </a:r>
                      <a:r>
                        <a:rPr kumimoji="1" lang="en-US" altLang="ja-JP" sz="1200" b="0" u="none" dirty="0" smtClean="0">
                          <a:solidFill>
                            <a:schemeClr val="tx1"/>
                          </a:solidFill>
                        </a:rPr>
                        <a:t>(2018</a:t>
                      </a:r>
                      <a:r>
                        <a:rPr kumimoji="1" lang="ja-JP" altLang="en-US" sz="1200" b="0" u="none" dirty="0" smtClean="0">
                          <a:solidFill>
                            <a:schemeClr val="tx1"/>
                          </a:solidFill>
                        </a:rPr>
                        <a:t>年</a:t>
                      </a:r>
                      <a:r>
                        <a:rPr kumimoji="1" lang="en-US" altLang="ja-JP" sz="1200" b="0" u="none" dirty="0" smtClean="0">
                          <a:solidFill>
                            <a:schemeClr val="tx1"/>
                          </a:solidFill>
                        </a:rPr>
                        <a:t>7</a:t>
                      </a:r>
                      <a:r>
                        <a:rPr kumimoji="1" lang="ja-JP" altLang="en-US" sz="1200" b="0" u="none" dirty="0" smtClean="0">
                          <a:solidFill>
                            <a:schemeClr val="tx1"/>
                          </a:solidFill>
                        </a:rPr>
                        <a:t>月末</a:t>
                      </a:r>
                      <a:r>
                        <a:rPr kumimoji="1" lang="en-US" altLang="ja-JP" sz="1200" b="0" u="none" dirty="0" smtClean="0">
                          <a:solidFill>
                            <a:schemeClr val="tx1"/>
                          </a:solidFill>
                        </a:rPr>
                        <a:t>)</a:t>
                      </a:r>
                    </a:p>
                    <a:p>
                      <a:pPr algn="l">
                        <a:lnSpc>
                          <a:spcPts val="1300"/>
                        </a:lnSpc>
                      </a:pPr>
                      <a:r>
                        <a:rPr kumimoji="1" lang="ja-JP" altLang="en-US" sz="1200" b="0" u="none" dirty="0" smtClean="0">
                          <a:solidFill>
                            <a:schemeClr val="tx1"/>
                          </a:solidFill>
                        </a:rPr>
                        <a:t>・</a:t>
                      </a:r>
                      <a:r>
                        <a:rPr kumimoji="1" lang="ja-JP" altLang="en-US" sz="1200" dirty="0" smtClean="0">
                          <a:solidFill>
                            <a:schemeClr val="tx1"/>
                          </a:solidFill>
                        </a:rPr>
                        <a:t>ハートフル税制（</a:t>
                      </a:r>
                      <a:r>
                        <a:rPr kumimoji="1" lang="en-US" altLang="ja-JP" sz="1200" dirty="0" smtClean="0">
                          <a:solidFill>
                            <a:schemeClr val="tx1"/>
                          </a:solidFill>
                        </a:rPr>
                        <a:t>2010</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月創設）</a:t>
                      </a:r>
                      <a:endParaRPr kumimoji="1" lang="en-US" altLang="ja-JP" sz="1200" dirty="0" smtClean="0">
                        <a:solidFill>
                          <a:schemeClr val="tx1"/>
                        </a:solidFill>
                      </a:endParaRPr>
                    </a:p>
                    <a:p>
                      <a:pPr marL="88900" marR="0" indent="-88900" algn="l" defTabSz="914400" rtl="0" eaLnBrk="1" fontAlgn="auto" latinLnBrk="0" hangingPunct="1">
                        <a:lnSpc>
                          <a:spcPts val="1300"/>
                        </a:lnSpc>
                        <a:spcBef>
                          <a:spcPts val="0"/>
                        </a:spcBef>
                        <a:spcAft>
                          <a:spcPts val="0"/>
                        </a:spcAft>
                        <a:buClrTx/>
                        <a:buSzTx/>
                        <a:buFontTx/>
                        <a:buNone/>
                        <a:tabLst/>
                        <a:defRPr/>
                      </a:pPr>
                      <a:r>
                        <a:rPr kumimoji="1" lang="en-US" altLang="ja-JP" sz="1200" dirty="0" smtClean="0">
                          <a:solidFill>
                            <a:schemeClr val="tx1"/>
                          </a:solidFill>
                        </a:rPr>
                        <a:t> -</a:t>
                      </a:r>
                      <a:r>
                        <a:rPr kumimoji="1" lang="ja-JP" altLang="en-US" sz="1200" dirty="0" err="1" smtClean="0">
                          <a:solidFill>
                            <a:schemeClr val="tx1"/>
                          </a:solidFill>
                        </a:rPr>
                        <a:t>障がい</a:t>
                      </a:r>
                      <a:r>
                        <a:rPr kumimoji="1" lang="ja-JP" altLang="en-US" sz="1200" dirty="0" smtClean="0">
                          <a:solidFill>
                            <a:schemeClr val="tx1"/>
                          </a:solidFill>
                        </a:rPr>
                        <a:t>者を多数雇用する中小企業等の法人事業税を軽減　延べ</a:t>
                      </a:r>
                      <a:r>
                        <a:rPr kumimoji="1" lang="en-US" altLang="ja-JP" sz="1200" b="0" u="none" dirty="0" smtClean="0">
                          <a:solidFill>
                            <a:schemeClr val="tx1"/>
                          </a:solidFill>
                        </a:rPr>
                        <a:t>34</a:t>
                      </a:r>
                      <a:r>
                        <a:rPr kumimoji="1" lang="ja-JP" altLang="en-US" sz="1200" b="0" u="none" dirty="0" smtClean="0">
                          <a:solidFill>
                            <a:schemeClr val="tx1"/>
                          </a:solidFill>
                        </a:rPr>
                        <a:t>社</a:t>
                      </a:r>
                      <a:r>
                        <a:rPr kumimoji="1" lang="en-US" altLang="ja-JP" sz="1200" b="0" u="none" dirty="0" smtClean="0">
                          <a:solidFill>
                            <a:schemeClr val="tx1"/>
                          </a:solidFill>
                        </a:rPr>
                        <a:t>(2014</a:t>
                      </a:r>
                      <a:r>
                        <a:rPr kumimoji="1" lang="ja-JP" altLang="en-US" sz="1200" b="0" u="none" dirty="0" smtClean="0">
                          <a:solidFill>
                            <a:schemeClr val="tx1"/>
                          </a:solidFill>
                        </a:rPr>
                        <a:t>年</a:t>
                      </a:r>
                      <a:r>
                        <a:rPr kumimoji="1" lang="en-US" altLang="ja-JP" sz="1200" b="0" u="none" dirty="0" smtClean="0">
                          <a:solidFill>
                            <a:schemeClr val="tx1"/>
                          </a:solidFill>
                        </a:rPr>
                        <a:t>3</a:t>
                      </a:r>
                      <a:r>
                        <a:rPr kumimoji="1" lang="ja-JP" altLang="en-US" sz="1200" b="0" u="none" dirty="0" smtClean="0">
                          <a:solidFill>
                            <a:schemeClr val="tx1"/>
                          </a:solidFill>
                        </a:rPr>
                        <a:t>月末</a:t>
                      </a:r>
                      <a:r>
                        <a:rPr kumimoji="1" lang="en-US" altLang="ja-JP" sz="1200" b="0" u="none" dirty="0" smtClean="0">
                          <a:solidFill>
                            <a:schemeClr val="tx1"/>
                          </a:solidFill>
                        </a:rPr>
                        <a:t>)</a:t>
                      </a:r>
                      <a:r>
                        <a:rPr kumimoji="1" lang="ja-JP" altLang="en-US" sz="1200" b="0" u="none" dirty="0" smtClean="0">
                          <a:solidFill>
                            <a:schemeClr val="tx1"/>
                          </a:solidFill>
                        </a:rPr>
                        <a:t> 　</a:t>
                      </a:r>
                      <a:r>
                        <a:rPr kumimoji="1" lang="en-US" altLang="ja-JP" sz="1200" b="0" u="none" dirty="0" smtClean="0">
                          <a:solidFill>
                            <a:schemeClr val="tx1"/>
                          </a:solidFill>
                        </a:rPr>
                        <a:t>126</a:t>
                      </a:r>
                      <a:r>
                        <a:rPr kumimoji="1" lang="ja-JP" altLang="en-US" sz="1200" b="0" u="none" dirty="0" smtClean="0">
                          <a:solidFill>
                            <a:schemeClr val="tx1"/>
                          </a:solidFill>
                        </a:rPr>
                        <a:t>社</a:t>
                      </a:r>
                      <a:r>
                        <a:rPr kumimoji="1" lang="en-US" altLang="ja-JP" sz="1200" b="0" u="none" dirty="0" smtClean="0">
                          <a:solidFill>
                            <a:schemeClr val="tx1"/>
                          </a:solidFill>
                        </a:rPr>
                        <a:t>(2018</a:t>
                      </a:r>
                      <a:r>
                        <a:rPr kumimoji="1" lang="ja-JP" altLang="en-US" sz="1200" b="0" u="none" dirty="0" smtClean="0">
                          <a:solidFill>
                            <a:schemeClr val="tx1"/>
                          </a:solidFill>
                        </a:rPr>
                        <a:t>年</a:t>
                      </a:r>
                      <a:r>
                        <a:rPr kumimoji="1" lang="en-US" altLang="ja-JP" sz="1200" b="0" u="none" dirty="0" smtClean="0">
                          <a:solidFill>
                            <a:schemeClr val="tx1"/>
                          </a:solidFill>
                        </a:rPr>
                        <a:t>9</a:t>
                      </a:r>
                      <a:r>
                        <a:rPr kumimoji="1" lang="ja-JP" altLang="en-US" sz="1200" b="0" u="none" dirty="0" smtClean="0">
                          <a:solidFill>
                            <a:schemeClr val="tx1"/>
                          </a:solidFill>
                        </a:rPr>
                        <a:t>月末</a:t>
                      </a:r>
                      <a:r>
                        <a:rPr kumimoji="1" lang="en-US" altLang="ja-JP" sz="1200" b="0" u="none" dirty="0" smtClean="0">
                          <a:solidFill>
                            <a:schemeClr val="tx1"/>
                          </a:solidFill>
                        </a:rPr>
                        <a:t>)</a:t>
                      </a:r>
                    </a:p>
                    <a:p>
                      <a:pPr marL="88900" indent="-88900" algn="l">
                        <a:lnSpc>
                          <a:spcPts val="1300"/>
                        </a:lnSpc>
                      </a:pPr>
                      <a:r>
                        <a:rPr kumimoji="1" lang="ja-JP" altLang="en-US" sz="1200" dirty="0" smtClean="0">
                          <a:solidFill>
                            <a:schemeClr val="tx1"/>
                          </a:solidFill>
                        </a:rPr>
                        <a:t>・新たな中期目標の策定</a:t>
                      </a:r>
                      <a:endParaRPr kumimoji="1" lang="en-US" altLang="ja-JP" sz="1200" dirty="0" smtClean="0">
                        <a:solidFill>
                          <a:schemeClr val="tx1"/>
                        </a:solidFill>
                      </a:endParaRPr>
                    </a:p>
                    <a:p>
                      <a:pPr marL="88900" indent="-88900" algn="l">
                        <a:lnSpc>
                          <a:spcPts val="1300"/>
                        </a:lnSpc>
                      </a:pPr>
                      <a:r>
                        <a:rPr kumimoji="1" lang="en-US" altLang="ja-JP" sz="1200" dirty="0" smtClean="0">
                          <a:solidFill>
                            <a:schemeClr val="tx1"/>
                          </a:solidFill>
                        </a:rPr>
                        <a:t> -2017</a:t>
                      </a:r>
                      <a:r>
                        <a:rPr kumimoji="1" lang="ja-JP" altLang="en-US" sz="1200" dirty="0" smtClean="0">
                          <a:solidFill>
                            <a:schemeClr val="tx1"/>
                          </a:solidFill>
                        </a:rPr>
                        <a:t>年度までに実雇用率</a:t>
                      </a:r>
                      <a:r>
                        <a:rPr kumimoji="1" lang="en-US" altLang="ja-JP" sz="1200" dirty="0" smtClean="0">
                          <a:solidFill>
                            <a:schemeClr val="tx1"/>
                          </a:solidFill>
                        </a:rPr>
                        <a:t>2%</a:t>
                      </a:r>
                      <a:r>
                        <a:rPr kumimoji="1" lang="ja-JP" altLang="en-US" sz="1200" dirty="0" smtClean="0">
                          <a:solidFill>
                            <a:schemeClr val="tx1"/>
                          </a:solidFill>
                        </a:rPr>
                        <a:t>以上、雇用数</a:t>
                      </a:r>
                      <a:r>
                        <a:rPr kumimoji="1" lang="en-US" altLang="ja-JP" sz="1200" dirty="0" smtClean="0">
                          <a:solidFill>
                            <a:schemeClr val="tx1"/>
                          </a:solidFill>
                        </a:rPr>
                        <a:t>45,600</a:t>
                      </a:r>
                      <a:r>
                        <a:rPr kumimoji="1" lang="ja-JP" altLang="en-US" sz="1200" dirty="0" smtClean="0">
                          <a:solidFill>
                            <a:schemeClr val="tx1"/>
                          </a:solidFill>
                        </a:rPr>
                        <a:t>人</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a:t>
                      </a:r>
                      <a:r>
                        <a:rPr kumimoji="1" lang="ja-JP" altLang="en-US" sz="1200" dirty="0" err="1" smtClean="0">
                          <a:solidFill>
                            <a:schemeClr val="tx1"/>
                          </a:solidFill>
                        </a:rPr>
                        <a:t>障がい</a:t>
                      </a:r>
                      <a:r>
                        <a:rPr kumimoji="1" lang="ja-JP" altLang="en-US" sz="1200" dirty="0" smtClean="0">
                          <a:solidFill>
                            <a:schemeClr val="tx1"/>
                          </a:solidFill>
                        </a:rPr>
                        <a:t>者の実雇用率が上昇（全国平均レベルに）</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大阪府（順位）</a:t>
                      </a:r>
                      <a:endParaRPr kumimoji="1" lang="en-US" altLang="ja-JP" sz="1200" dirty="0" smtClean="0">
                        <a:solidFill>
                          <a:schemeClr val="tx1"/>
                        </a:solidFill>
                      </a:endParaRPr>
                    </a:p>
                    <a:p>
                      <a:pPr algn="l"/>
                      <a:r>
                        <a:rPr kumimoji="1" lang="en-US" altLang="ja-JP" sz="1200" dirty="0" smtClean="0">
                          <a:solidFill>
                            <a:schemeClr val="tx1"/>
                          </a:solidFill>
                        </a:rPr>
                        <a:t>2009</a:t>
                      </a:r>
                      <a:r>
                        <a:rPr kumimoji="1" lang="ja-JP" altLang="en-US" sz="1200" dirty="0" smtClean="0">
                          <a:solidFill>
                            <a:schemeClr val="tx1"/>
                          </a:solidFill>
                        </a:rPr>
                        <a:t>年　</a:t>
                      </a:r>
                      <a:r>
                        <a:rPr kumimoji="1" lang="en-US" altLang="ja-JP" sz="1200" dirty="0" smtClean="0">
                          <a:solidFill>
                            <a:schemeClr val="tx1"/>
                          </a:solidFill>
                        </a:rPr>
                        <a:t>1.60%</a:t>
                      </a:r>
                      <a:r>
                        <a:rPr kumimoji="1" lang="ja-JP" altLang="en-US" sz="1200" dirty="0" smtClean="0">
                          <a:solidFill>
                            <a:schemeClr val="tx1"/>
                          </a:solidFill>
                        </a:rPr>
                        <a:t>（</a:t>
                      </a:r>
                      <a:r>
                        <a:rPr kumimoji="1" lang="en-US" altLang="ja-JP" sz="1200" dirty="0" smtClean="0">
                          <a:solidFill>
                            <a:schemeClr val="tx1"/>
                          </a:solidFill>
                        </a:rPr>
                        <a:t>32</a:t>
                      </a:r>
                      <a:r>
                        <a:rPr kumimoji="1" lang="ja-JP" altLang="en-US" sz="1200" dirty="0" smtClean="0">
                          <a:solidFill>
                            <a:schemeClr val="tx1"/>
                          </a:solidFill>
                        </a:rPr>
                        <a:t>位）</a:t>
                      </a:r>
                      <a:endParaRPr kumimoji="1" lang="en-US" altLang="ja-JP" sz="1200" dirty="0" smtClean="0">
                        <a:solidFill>
                          <a:schemeClr val="tx1"/>
                        </a:solidFill>
                      </a:endParaRPr>
                    </a:p>
                    <a:p>
                      <a:pPr algn="l"/>
                      <a:r>
                        <a:rPr kumimoji="1" lang="en-US" altLang="ja-JP" sz="1200" dirty="0" smtClean="0">
                          <a:solidFill>
                            <a:schemeClr val="tx1"/>
                          </a:solidFill>
                        </a:rPr>
                        <a:t>2012</a:t>
                      </a:r>
                      <a:r>
                        <a:rPr kumimoji="1" lang="ja-JP" altLang="en-US" sz="1200" dirty="0" smtClean="0">
                          <a:solidFill>
                            <a:schemeClr val="tx1"/>
                          </a:solidFill>
                        </a:rPr>
                        <a:t>年　</a:t>
                      </a:r>
                      <a:r>
                        <a:rPr kumimoji="1" lang="en-US" altLang="ja-JP" sz="1200" dirty="0" smtClean="0">
                          <a:solidFill>
                            <a:schemeClr val="tx1"/>
                          </a:solidFill>
                        </a:rPr>
                        <a:t>1.69%</a:t>
                      </a:r>
                      <a:r>
                        <a:rPr kumimoji="1" lang="ja-JP" altLang="en-US" sz="1200" dirty="0" smtClean="0">
                          <a:solidFill>
                            <a:schemeClr val="tx1"/>
                          </a:solidFill>
                        </a:rPr>
                        <a:t>（</a:t>
                      </a:r>
                      <a:r>
                        <a:rPr kumimoji="1" lang="en-US" altLang="ja-JP" sz="1200" dirty="0" smtClean="0">
                          <a:solidFill>
                            <a:schemeClr val="tx1"/>
                          </a:solidFill>
                        </a:rPr>
                        <a:t>28</a:t>
                      </a:r>
                      <a:r>
                        <a:rPr kumimoji="1" lang="ja-JP" altLang="en-US" sz="1200" dirty="0" smtClean="0">
                          <a:solidFill>
                            <a:schemeClr val="tx1"/>
                          </a:solidFill>
                        </a:rPr>
                        <a:t>位）</a:t>
                      </a:r>
                      <a:endParaRPr kumimoji="1" lang="en-US" altLang="ja-JP" sz="1200" dirty="0" smtClean="0">
                        <a:solidFill>
                          <a:schemeClr val="tx1"/>
                        </a:solidFill>
                      </a:endParaRPr>
                    </a:p>
                    <a:p>
                      <a:pPr algn="l"/>
                      <a:r>
                        <a:rPr kumimoji="1" lang="en-US" altLang="ja-JP" sz="1200" dirty="0" smtClean="0">
                          <a:solidFill>
                            <a:schemeClr val="tx1"/>
                          </a:solidFill>
                        </a:rPr>
                        <a:t>2013</a:t>
                      </a:r>
                      <a:r>
                        <a:rPr kumimoji="1" lang="ja-JP" altLang="en-US" sz="1200" dirty="0" smtClean="0">
                          <a:solidFill>
                            <a:schemeClr val="tx1"/>
                          </a:solidFill>
                        </a:rPr>
                        <a:t>年　</a:t>
                      </a:r>
                      <a:r>
                        <a:rPr kumimoji="1" lang="en-US" altLang="ja-JP" sz="1200" dirty="0" smtClean="0">
                          <a:solidFill>
                            <a:schemeClr val="tx1"/>
                          </a:solidFill>
                        </a:rPr>
                        <a:t>1.76%</a:t>
                      </a:r>
                      <a:r>
                        <a:rPr kumimoji="1" lang="ja-JP" altLang="en-US" sz="1200" dirty="0" smtClean="0">
                          <a:solidFill>
                            <a:schemeClr val="tx1"/>
                          </a:solidFill>
                        </a:rPr>
                        <a:t>（</a:t>
                      </a:r>
                      <a:r>
                        <a:rPr kumimoji="1" lang="en-US" altLang="ja-JP" sz="1200" dirty="0" smtClean="0">
                          <a:solidFill>
                            <a:schemeClr val="tx1"/>
                          </a:solidFill>
                        </a:rPr>
                        <a:t>28</a:t>
                      </a:r>
                      <a:r>
                        <a:rPr kumimoji="1" lang="ja-JP" altLang="en-US" sz="1200" dirty="0" smtClean="0">
                          <a:solidFill>
                            <a:schemeClr val="tx1"/>
                          </a:solidFill>
                        </a:rPr>
                        <a:t>位）</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2014</a:t>
                      </a:r>
                      <a:r>
                        <a:rPr kumimoji="1" lang="ja-JP" altLang="en-US" sz="1200" dirty="0" smtClean="0">
                          <a:solidFill>
                            <a:schemeClr val="tx1"/>
                          </a:solidFill>
                        </a:rPr>
                        <a:t>年　</a:t>
                      </a:r>
                      <a:r>
                        <a:rPr kumimoji="1" lang="en-US" altLang="ja-JP" sz="1200" dirty="0" smtClean="0">
                          <a:solidFill>
                            <a:schemeClr val="tx1"/>
                          </a:solidFill>
                        </a:rPr>
                        <a:t>1.81%</a:t>
                      </a:r>
                      <a:r>
                        <a:rPr kumimoji="1" lang="ja-JP" altLang="en-US" sz="1200" b="0" u="none" dirty="0" smtClean="0">
                          <a:solidFill>
                            <a:schemeClr val="tx1"/>
                          </a:solidFill>
                        </a:rPr>
                        <a:t>（</a:t>
                      </a:r>
                      <a:r>
                        <a:rPr kumimoji="1" lang="en-US" altLang="ja-JP" sz="1200" b="0" u="none" dirty="0" smtClean="0">
                          <a:solidFill>
                            <a:schemeClr val="tx1"/>
                          </a:solidFill>
                        </a:rPr>
                        <a:t>29</a:t>
                      </a:r>
                      <a:r>
                        <a:rPr kumimoji="1" lang="ja-JP" altLang="en-US" sz="1200" b="0" u="none" dirty="0" smtClean="0">
                          <a:solidFill>
                            <a:schemeClr val="tx1"/>
                          </a:solidFill>
                        </a:rPr>
                        <a:t>位）</a:t>
                      </a: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2015</a:t>
                      </a:r>
                      <a:r>
                        <a:rPr kumimoji="1" lang="ja-JP" altLang="en-US" sz="1200" dirty="0" smtClean="0">
                          <a:solidFill>
                            <a:schemeClr val="tx1"/>
                          </a:solidFill>
                        </a:rPr>
                        <a:t>年　</a:t>
                      </a:r>
                      <a:r>
                        <a:rPr kumimoji="1" lang="en-US" altLang="ja-JP" sz="1200" dirty="0" smtClean="0">
                          <a:solidFill>
                            <a:schemeClr val="tx1"/>
                          </a:solidFill>
                        </a:rPr>
                        <a:t>1.84%</a:t>
                      </a:r>
                      <a:r>
                        <a:rPr kumimoji="1" lang="ja-JP" altLang="en-US" sz="1200" b="0" u="none" dirty="0" smtClean="0">
                          <a:solidFill>
                            <a:schemeClr val="tx1"/>
                          </a:solidFill>
                        </a:rPr>
                        <a:t>（</a:t>
                      </a:r>
                      <a:r>
                        <a:rPr kumimoji="1" lang="en-US" altLang="ja-JP" sz="1200" b="0" u="none" dirty="0" smtClean="0">
                          <a:solidFill>
                            <a:schemeClr val="tx1"/>
                          </a:solidFill>
                        </a:rPr>
                        <a:t>35</a:t>
                      </a:r>
                      <a:r>
                        <a:rPr kumimoji="1" lang="ja-JP" altLang="en-US" sz="1200" b="0" u="none" dirty="0" smtClean="0">
                          <a:solidFill>
                            <a:schemeClr val="tx1"/>
                          </a:solidFill>
                        </a:rPr>
                        <a:t>位）</a:t>
                      </a: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2016</a:t>
                      </a:r>
                      <a:r>
                        <a:rPr kumimoji="1" lang="ja-JP" altLang="en-US" sz="1200" dirty="0" smtClean="0">
                          <a:solidFill>
                            <a:schemeClr val="tx1"/>
                          </a:solidFill>
                        </a:rPr>
                        <a:t>年　</a:t>
                      </a:r>
                      <a:r>
                        <a:rPr kumimoji="1" lang="en-US" altLang="ja-JP" sz="1200" dirty="0" smtClean="0">
                          <a:solidFill>
                            <a:schemeClr val="tx1"/>
                          </a:solidFill>
                        </a:rPr>
                        <a:t>1.88%</a:t>
                      </a:r>
                      <a:r>
                        <a:rPr kumimoji="1" lang="ja-JP" altLang="en-US" sz="1200" b="0" u="none" dirty="0" smtClean="0">
                          <a:solidFill>
                            <a:schemeClr val="tx1"/>
                          </a:solidFill>
                        </a:rPr>
                        <a:t>（</a:t>
                      </a:r>
                      <a:r>
                        <a:rPr kumimoji="1" lang="en-US" altLang="ja-JP" sz="1200" b="0" u="none" dirty="0" smtClean="0">
                          <a:solidFill>
                            <a:schemeClr val="tx1"/>
                          </a:solidFill>
                        </a:rPr>
                        <a:t>40</a:t>
                      </a:r>
                      <a:r>
                        <a:rPr kumimoji="1" lang="ja-JP" altLang="en-US" sz="1200" b="0" u="none" dirty="0" smtClean="0">
                          <a:solidFill>
                            <a:schemeClr val="tx1"/>
                          </a:solidFill>
                        </a:rPr>
                        <a:t>位）</a:t>
                      </a: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dirty="0" smtClean="0">
                          <a:solidFill>
                            <a:schemeClr val="tx1"/>
                          </a:solidFill>
                        </a:rPr>
                        <a:t>2017</a:t>
                      </a:r>
                      <a:r>
                        <a:rPr kumimoji="1" lang="ja-JP" altLang="en-US" sz="1200" b="0" u="none" dirty="0" smtClean="0">
                          <a:solidFill>
                            <a:schemeClr val="tx1"/>
                          </a:solidFill>
                        </a:rPr>
                        <a:t>年　</a:t>
                      </a:r>
                      <a:r>
                        <a:rPr kumimoji="1" lang="en-US" altLang="ja-JP" sz="1200" b="0" u="none" dirty="0" smtClean="0">
                          <a:solidFill>
                            <a:schemeClr val="tx1"/>
                          </a:solidFill>
                        </a:rPr>
                        <a:t>1.92%</a:t>
                      </a:r>
                      <a:r>
                        <a:rPr kumimoji="1" lang="ja-JP" altLang="en-US" sz="1200" b="0" u="none" dirty="0" smtClean="0">
                          <a:solidFill>
                            <a:schemeClr val="tx1"/>
                          </a:solidFill>
                        </a:rPr>
                        <a:t>（</a:t>
                      </a:r>
                      <a:r>
                        <a:rPr kumimoji="1" lang="en-US" altLang="ja-JP" sz="1200" b="0" u="none" dirty="0" smtClean="0">
                          <a:solidFill>
                            <a:schemeClr val="tx1"/>
                          </a:solidFill>
                        </a:rPr>
                        <a:t>43</a:t>
                      </a:r>
                      <a:r>
                        <a:rPr kumimoji="1" lang="ja-JP" altLang="en-US" sz="1200" b="0" u="none" dirty="0" smtClean="0">
                          <a:solidFill>
                            <a:schemeClr val="tx1"/>
                          </a:solidFill>
                        </a:rPr>
                        <a:t>位）</a:t>
                      </a:r>
                      <a:endParaRPr kumimoji="1" lang="en-US" altLang="ja-JP" sz="1200" b="0" u="none"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（全国）</a:t>
                      </a:r>
                      <a:endParaRPr kumimoji="1" lang="en-US" altLang="ja-JP" sz="1200" dirty="0" smtClean="0">
                        <a:solidFill>
                          <a:schemeClr val="tx1"/>
                        </a:solidFill>
                      </a:endParaRPr>
                    </a:p>
                    <a:p>
                      <a:pPr algn="l"/>
                      <a:r>
                        <a:rPr kumimoji="1" lang="en-US" altLang="ja-JP" sz="1200" dirty="0" smtClean="0">
                          <a:solidFill>
                            <a:schemeClr val="tx1"/>
                          </a:solidFill>
                        </a:rPr>
                        <a:t>2009</a:t>
                      </a:r>
                      <a:r>
                        <a:rPr kumimoji="1" lang="ja-JP" altLang="en-US" sz="1200" dirty="0" smtClean="0">
                          <a:solidFill>
                            <a:schemeClr val="tx1"/>
                          </a:solidFill>
                        </a:rPr>
                        <a:t>年　</a:t>
                      </a:r>
                      <a:r>
                        <a:rPr kumimoji="1" lang="en-US" altLang="ja-JP" sz="1200" dirty="0" smtClean="0">
                          <a:solidFill>
                            <a:schemeClr val="tx1"/>
                          </a:solidFill>
                        </a:rPr>
                        <a:t>1.63%</a:t>
                      </a:r>
                    </a:p>
                    <a:p>
                      <a:pPr algn="l"/>
                      <a:r>
                        <a:rPr kumimoji="1" lang="en-US" altLang="ja-JP" sz="1200" dirty="0" smtClean="0">
                          <a:solidFill>
                            <a:schemeClr val="tx1"/>
                          </a:solidFill>
                        </a:rPr>
                        <a:t>2012</a:t>
                      </a:r>
                      <a:r>
                        <a:rPr kumimoji="1" lang="ja-JP" altLang="en-US" sz="1200" dirty="0" smtClean="0">
                          <a:solidFill>
                            <a:schemeClr val="tx1"/>
                          </a:solidFill>
                        </a:rPr>
                        <a:t>年　</a:t>
                      </a:r>
                      <a:r>
                        <a:rPr kumimoji="1" lang="en-US" altLang="ja-JP" sz="1200" dirty="0" smtClean="0">
                          <a:solidFill>
                            <a:schemeClr val="tx1"/>
                          </a:solidFill>
                        </a:rPr>
                        <a:t>1.69%</a:t>
                      </a:r>
                    </a:p>
                    <a:p>
                      <a:pPr algn="l"/>
                      <a:r>
                        <a:rPr kumimoji="1" lang="en-US" altLang="ja-JP" sz="1200" dirty="0" smtClean="0">
                          <a:solidFill>
                            <a:schemeClr val="tx1"/>
                          </a:solidFill>
                        </a:rPr>
                        <a:t>2013</a:t>
                      </a:r>
                      <a:r>
                        <a:rPr kumimoji="1" lang="ja-JP" altLang="en-US" sz="1200" dirty="0" smtClean="0">
                          <a:solidFill>
                            <a:schemeClr val="tx1"/>
                          </a:solidFill>
                        </a:rPr>
                        <a:t>年　</a:t>
                      </a:r>
                      <a:r>
                        <a:rPr kumimoji="1" lang="en-US" altLang="ja-JP" sz="1200" dirty="0" smtClean="0">
                          <a:solidFill>
                            <a:schemeClr val="tx1"/>
                          </a:solidFill>
                        </a:rPr>
                        <a:t>1.76%</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2014</a:t>
                      </a:r>
                      <a:r>
                        <a:rPr kumimoji="1" lang="ja-JP" altLang="en-US" sz="1200" dirty="0" smtClean="0">
                          <a:solidFill>
                            <a:schemeClr val="tx1"/>
                          </a:solidFill>
                        </a:rPr>
                        <a:t>年　</a:t>
                      </a:r>
                      <a:r>
                        <a:rPr kumimoji="1" lang="en-US" altLang="ja-JP" sz="1200" dirty="0" smtClean="0">
                          <a:solidFill>
                            <a:schemeClr val="tx1"/>
                          </a:solidFill>
                        </a:rPr>
                        <a:t>1.82%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2015</a:t>
                      </a:r>
                      <a:r>
                        <a:rPr kumimoji="1" lang="ja-JP" altLang="en-US" sz="1200" dirty="0" smtClean="0">
                          <a:solidFill>
                            <a:schemeClr val="tx1"/>
                          </a:solidFill>
                        </a:rPr>
                        <a:t>年　</a:t>
                      </a:r>
                      <a:r>
                        <a:rPr kumimoji="1" lang="en-US" altLang="ja-JP" sz="1200" dirty="0" smtClean="0">
                          <a:solidFill>
                            <a:schemeClr val="tx1"/>
                          </a:solidFill>
                        </a:rPr>
                        <a:t>1.88%</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2016</a:t>
                      </a:r>
                      <a:r>
                        <a:rPr kumimoji="1" lang="ja-JP" altLang="en-US" sz="1200" dirty="0" smtClean="0">
                          <a:solidFill>
                            <a:schemeClr val="tx1"/>
                          </a:solidFill>
                        </a:rPr>
                        <a:t>年　</a:t>
                      </a:r>
                      <a:r>
                        <a:rPr kumimoji="1" lang="en-US" altLang="ja-JP" sz="1200" dirty="0" smtClean="0">
                          <a:solidFill>
                            <a:schemeClr val="tx1"/>
                          </a:solidFill>
                        </a:rPr>
                        <a:t>1.92%</a:t>
                      </a:r>
                      <a:endParaRPr kumimoji="1" lang="en-US" altLang="ja-JP" sz="12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dirty="0" smtClean="0">
                          <a:solidFill>
                            <a:schemeClr val="tx1"/>
                          </a:solidFill>
                        </a:rPr>
                        <a:t>2017</a:t>
                      </a:r>
                      <a:r>
                        <a:rPr kumimoji="1" lang="ja-JP" altLang="en-US" sz="1200" b="0" u="none" dirty="0" smtClean="0">
                          <a:solidFill>
                            <a:schemeClr val="tx1"/>
                          </a:solidFill>
                        </a:rPr>
                        <a:t>年　</a:t>
                      </a:r>
                      <a:r>
                        <a:rPr kumimoji="1" lang="en-US" altLang="ja-JP" sz="1200" b="0" u="none" dirty="0" smtClean="0">
                          <a:solidFill>
                            <a:schemeClr val="tx1"/>
                          </a:solidFill>
                        </a:rPr>
                        <a:t>1.97%</a:t>
                      </a:r>
                    </a:p>
                    <a:p>
                      <a:pPr algn="l"/>
                      <a:endParaRPr kumimoji="1" lang="en-US" altLang="ja-JP" sz="1200" dirty="0" smtClean="0">
                        <a:solidFill>
                          <a:schemeClr val="tx1"/>
                        </a:solidFill>
                      </a:endParaRPr>
                    </a:p>
                    <a:p>
                      <a:pPr algn="l"/>
                      <a:r>
                        <a:rPr kumimoji="1" lang="ja-JP" altLang="en-US" sz="1200" dirty="0" smtClean="0">
                          <a:solidFill>
                            <a:schemeClr val="tx1"/>
                          </a:solidFill>
                        </a:rPr>
                        <a:t>・雇入れ計画に基づく</a:t>
                      </a:r>
                      <a:r>
                        <a:rPr kumimoji="1" lang="ja-JP" altLang="en-US" sz="1200" dirty="0" err="1" smtClean="0">
                          <a:solidFill>
                            <a:schemeClr val="tx1"/>
                          </a:solidFill>
                        </a:rPr>
                        <a:t>障がい</a:t>
                      </a:r>
                      <a:r>
                        <a:rPr kumimoji="1" lang="ja-JP" altLang="en-US" sz="1200" dirty="0" smtClean="0">
                          <a:solidFill>
                            <a:schemeClr val="tx1"/>
                          </a:solidFill>
                        </a:rPr>
                        <a:t>者雇入れ実績</a:t>
                      </a:r>
                      <a:endParaRPr kumimoji="1" lang="en-US" altLang="ja-JP" sz="1200" dirty="0" smtClean="0">
                        <a:solidFill>
                          <a:schemeClr val="tx1"/>
                        </a:solidFill>
                      </a:endParaRPr>
                    </a:p>
                    <a:p>
                      <a:pPr algn="l"/>
                      <a:r>
                        <a:rPr kumimoji="1" lang="ja-JP" altLang="en-US" sz="1200" dirty="0" smtClean="0">
                          <a:solidFill>
                            <a:schemeClr val="tx1"/>
                          </a:solidFill>
                        </a:rPr>
                        <a:t>　　２，２３８人</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0" y="0"/>
            <a:ext cx="9144000" cy="338554"/>
          </a:xfrm>
          <a:prstGeom prst="rect">
            <a:avLst/>
          </a:prstGeom>
          <a:noFill/>
        </p:spPr>
        <p:txBody>
          <a:bodyPr wrap="square" rtlCol="0">
            <a:spAutoFit/>
          </a:bodyPr>
          <a:lstStyle/>
          <a:p>
            <a:r>
              <a:rPr kumimoji="1" lang="ja-JP" altLang="en-US" sz="1600" u="sng" dirty="0" smtClean="0"/>
              <a:t>ハートフル条例、ハートフル税制の実施</a:t>
            </a:r>
            <a:endParaRPr kumimoji="1" lang="en-US" altLang="ja-JP" sz="1600" u="sng" dirty="0" smtClean="0"/>
          </a:p>
        </p:txBody>
      </p:sp>
      <p:sp>
        <p:nvSpPr>
          <p:cNvPr id="9" name="テキスト ボックス 8"/>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t>Ｂ（７５）</a:t>
            </a:r>
            <a:endParaRPr lang="en-US" altLang="ja-JP" sz="1400" u="sng" dirty="0" smtClean="0"/>
          </a:p>
        </p:txBody>
      </p:sp>
      <p:sp>
        <p:nvSpPr>
          <p:cNvPr id="3" name="スライド番号プレースホルダー 2"/>
          <p:cNvSpPr>
            <a:spLocks noGrp="1"/>
          </p:cNvSpPr>
          <p:nvPr>
            <p:ph type="sldNum" sz="quarter" idx="12"/>
          </p:nvPr>
        </p:nvSpPr>
        <p:spPr>
          <a:xfrm>
            <a:off x="6876256" y="6381328"/>
            <a:ext cx="2133600" cy="365125"/>
          </a:xfrm>
        </p:spPr>
        <p:txBody>
          <a:bodyPr/>
          <a:lstStyle/>
          <a:p>
            <a:fld id="{63BC356D-1576-478B-8647-1361C6E9DFF7}" type="slidenum">
              <a:rPr kumimoji="1" lang="ja-JP" altLang="en-US" smtClean="0"/>
              <a:t>196</a:t>
            </a:fld>
            <a:endParaRPr kumimoji="1" lang="ja-JP" altLang="en-US" dirty="0"/>
          </a:p>
        </p:txBody>
      </p:sp>
    </p:spTree>
    <p:extLst>
      <p:ext uri="{BB962C8B-B14F-4D97-AF65-F5344CB8AC3E}">
        <p14:creationId xmlns:p14="http://schemas.microsoft.com/office/powerpoint/2010/main" val="427972398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5262979"/>
          </a:xfrm>
          <a:prstGeom prst="rect">
            <a:avLst/>
          </a:prstGeom>
          <a:noFill/>
        </p:spPr>
        <p:txBody>
          <a:bodyPr wrap="square" rtlCol="0">
            <a:spAutoFit/>
          </a:bodyPr>
          <a:lstStyle/>
          <a:p>
            <a:r>
              <a:rPr lang="ja-JP" altLang="en-US" sz="1400" dirty="0" smtClean="0">
                <a:solidFill>
                  <a:prstClr val="black"/>
                </a:solidFill>
              </a:rPr>
              <a:t>①分野：</a:t>
            </a:r>
            <a:r>
              <a:rPr lang="ja-JP" altLang="en-US" sz="1200" dirty="0" smtClean="0">
                <a:solidFill>
                  <a:prstClr val="black"/>
                </a:solidFill>
              </a:rPr>
              <a:t>くらし・住まい・まちづくり</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②タイプ</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政策の刷新</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執行の刷新</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③改革スタイル</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a:solidFill>
                  <a:prstClr val="black"/>
                </a:solidFill>
              </a:rPr>
              <a:t>☑</a:t>
            </a:r>
            <a:r>
              <a:rPr lang="ja-JP" altLang="en-US" sz="1400" dirty="0" smtClean="0">
                <a:solidFill>
                  <a:prstClr val="black"/>
                </a:solidFill>
              </a:rPr>
              <a:t>　投資・予算</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a:solidFill>
                  <a:prstClr val="black"/>
                </a:solidFill>
              </a:rPr>
              <a:t>☑</a:t>
            </a:r>
            <a:r>
              <a:rPr lang="ja-JP" altLang="en-US" sz="1400" dirty="0" smtClean="0">
                <a:solidFill>
                  <a:prstClr val="black"/>
                </a:solidFill>
              </a:rPr>
              <a:t>　条例・規則・運用ﾙｰﾙ</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組織・経営形態</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a:solidFill>
                  <a:prstClr val="black"/>
                </a:solidFill>
              </a:rPr>
              <a:t>□</a:t>
            </a:r>
            <a:r>
              <a:rPr lang="ja-JP" altLang="en-US" sz="1400" dirty="0" smtClean="0">
                <a:solidFill>
                  <a:prstClr val="black"/>
                </a:solidFill>
              </a:rPr>
              <a:t>　権限移譲</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④担当部局</a:t>
            </a:r>
            <a:endParaRPr lang="en-US" altLang="ja-JP" sz="1400" dirty="0" smtClean="0">
              <a:solidFill>
                <a:prstClr val="black"/>
              </a:solidFill>
            </a:endParaRPr>
          </a:p>
          <a:p>
            <a:r>
              <a:rPr lang="ja-JP" altLang="en-US" sz="1400" dirty="0" smtClean="0">
                <a:solidFill>
                  <a:prstClr val="black"/>
                </a:solidFill>
              </a:rPr>
              <a:t>　　府　　</a:t>
            </a:r>
            <a:r>
              <a:rPr lang="ja-JP" altLang="en-US" sz="1400" dirty="0">
                <a:solidFill>
                  <a:prstClr val="black"/>
                </a:solidFill>
              </a:rPr>
              <a:t>府民文化部</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⑤時期</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2010</a:t>
            </a:r>
            <a:r>
              <a:rPr lang="ja-JP" altLang="en-US" sz="1400" dirty="0" smtClean="0">
                <a:solidFill>
                  <a:prstClr val="black"/>
                </a:solidFill>
              </a:rPr>
              <a:t>年度～</a:t>
            </a:r>
            <a:endParaRPr lang="en-US" altLang="ja-JP" sz="1400" dirty="0" smtClean="0">
              <a:solidFill>
                <a:prstClr val="black"/>
              </a:solidFill>
            </a:endParaRPr>
          </a:p>
          <a:p>
            <a:r>
              <a:rPr lang="ja-JP" altLang="en-US" sz="1400" dirty="0">
                <a:solidFill>
                  <a:prstClr val="black"/>
                </a:solidFill>
              </a:rPr>
              <a:t>　</a:t>
            </a:r>
            <a:r>
              <a:rPr lang="ja-JP" altLang="en-US" sz="1200" dirty="0" smtClean="0">
                <a:solidFill>
                  <a:prstClr val="black"/>
                </a:solidFill>
              </a:rPr>
              <a:t>地域力再生支援事業補助金</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2011</a:t>
            </a:r>
            <a:r>
              <a:rPr lang="ja-JP" altLang="en-US" sz="1400" dirty="0" smtClean="0">
                <a:solidFill>
                  <a:prstClr val="black"/>
                </a:solidFill>
              </a:rPr>
              <a:t>年度～</a:t>
            </a:r>
            <a:endParaRPr lang="en-US" altLang="ja-JP" sz="1400" dirty="0" smtClean="0">
              <a:solidFill>
                <a:prstClr val="black"/>
              </a:solidFill>
            </a:endParaRPr>
          </a:p>
          <a:p>
            <a:r>
              <a:rPr lang="ja-JP" altLang="en-US" sz="1400" dirty="0" smtClean="0">
                <a:solidFill>
                  <a:prstClr val="black"/>
                </a:solidFill>
              </a:rPr>
              <a:t>　新しい公共支援事業</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en-US" altLang="ja-JP" sz="1400" dirty="0">
                <a:solidFill>
                  <a:prstClr val="black"/>
                </a:solidFill>
              </a:rPr>
              <a:t>2013</a:t>
            </a:r>
            <a:r>
              <a:rPr lang="ja-JP" altLang="en-US" sz="1400" dirty="0" smtClean="0">
                <a:solidFill>
                  <a:prstClr val="black"/>
                </a:solidFill>
              </a:rPr>
              <a:t>年度</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大阪府府民協働促進指針</a:t>
            </a:r>
            <a:endParaRPr lang="en-US" altLang="ja-JP" sz="1400" dirty="0" smtClean="0">
              <a:solidFill>
                <a:prstClr val="black"/>
              </a:solidFill>
            </a:endParaRPr>
          </a:p>
          <a:p>
            <a:r>
              <a:rPr lang="ja-JP" altLang="en-US" sz="1400" dirty="0" smtClean="0">
                <a:solidFill>
                  <a:prstClr val="black"/>
                </a:solidFill>
              </a:rPr>
              <a:t>策定</a:t>
            </a:r>
            <a:endParaRPr lang="en-US" altLang="ja-JP" sz="1400" dirty="0" smtClean="0">
              <a:solidFill>
                <a:prstClr val="black"/>
              </a:solidFill>
            </a:endParaRPr>
          </a:p>
          <a:p>
            <a:endParaRPr lang="ja-JP" altLang="en-US" sz="1400" dirty="0">
              <a:solidFill>
                <a:prstClr val="black"/>
              </a:solidFill>
            </a:endParaRPr>
          </a:p>
        </p:txBody>
      </p:sp>
      <p:graphicFrame>
        <p:nvGraphicFramePr>
          <p:cNvPr id="6" name="表 5"/>
          <p:cNvGraphicFramePr>
            <a:graphicFrameLocks noGrp="1"/>
          </p:cNvGraphicFramePr>
          <p:nvPr>
            <p:extLst/>
          </p:nvPr>
        </p:nvGraphicFramePr>
        <p:xfrm>
          <a:off x="2267744" y="404683"/>
          <a:ext cx="6768752" cy="6248400"/>
        </p:xfrm>
        <a:graphic>
          <a:graphicData uri="http://schemas.openxmlformats.org/drawingml/2006/table">
            <a:tbl>
              <a:tblPr firstRow="1">
                <a:tableStyleId>{5C22544A-7EE6-4342-B048-85BDC9FD1C3A}</a:tableStyleId>
              </a:tblPr>
              <a:tblGrid>
                <a:gridCol w="129614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479794">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533157">
                <a:tc>
                  <a:txBody>
                    <a:bodyPr/>
                    <a:lstStyle/>
                    <a:p>
                      <a:pPr algn="l"/>
                      <a:r>
                        <a:rPr kumimoji="1" lang="ja-JP" altLang="en-US" sz="1200" dirty="0" smtClean="0"/>
                        <a:t>・地域を支えてきた各種のコミュニティが弱体化</a:t>
                      </a:r>
                      <a:endParaRPr kumimoji="1" lang="en-US" altLang="ja-JP" sz="1200" dirty="0" smtClean="0"/>
                    </a:p>
                    <a:p>
                      <a:pPr algn="l"/>
                      <a:endParaRPr kumimoji="1" lang="ja-JP" altLang="en-US" sz="1200" dirty="0" smtClean="0"/>
                    </a:p>
                    <a:p>
                      <a:pPr algn="l"/>
                      <a:r>
                        <a:rPr kumimoji="1" lang="ja-JP" altLang="en-US" sz="1200" dirty="0" smtClean="0"/>
                        <a:t>・急速に進む都市環境の変化のなかで、大規模災害への備えや支援を要する家庭への対応など、地域の実情に応じて多様化する課題に対して、行政単独で適切に対応していくことが困難になっている。</a:t>
                      </a:r>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①府独自で地域活動の立ち上げ支援</a:t>
                      </a:r>
                      <a:endParaRPr kumimoji="1" lang="en-US" altLang="ja-JP" sz="1200" dirty="0" smtClean="0">
                        <a:solidFill>
                          <a:schemeClr val="tx1"/>
                        </a:solidFill>
                      </a:endParaRPr>
                    </a:p>
                    <a:p>
                      <a:pPr algn="l"/>
                      <a:r>
                        <a:rPr kumimoji="1" lang="ja-JP" altLang="en-US" sz="1200" dirty="0" smtClean="0">
                          <a:solidFill>
                            <a:schemeClr val="tx1"/>
                          </a:solidFill>
                        </a:rPr>
                        <a:t>・「地域力再生支援事業補助金」を創設し、土木事務所などと連携し、地域が取り組む自主的な活動の立ち上げを支援</a:t>
                      </a:r>
                      <a:endParaRPr kumimoji="1" lang="en-US" altLang="ja-JP" sz="1200" dirty="0" smtClean="0">
                        <a:solidFill>
                          <a:schemeClr val="tx1"/>
                        </a:solidFill>
                      </a:endParaRPr>
                    </a:p>
                    <a:p>
                      <a:pPr algn="l"/>
                      <a:endParaRPr kumimoji="1" lang="ja-JP" altLang="en-US" sz="1200" dirty="0" smtClean="0">
                        <a:solidFill>
                          <a:schemeClr val="tx1"/>
                        </a:solidFill>
                      </a:endParaRPr>
                    </a:p>
                    <a:p>
                      <a:pPr algn="l"/>
                      <a:r>
                        <a:rPr kumimoji="1" lang="ja-JP" altLang="en-US" sz="1200" dirty="0" smtClean="0">
                          <a:solidFill>
                            <a:schemeClr val="tx1"/>
                          </a:solidFill>
                        </a:rPr>
                        <a:t>②国事業を活用した地域課題を解決するモデル事業の支援</a:t>
                      </a:r>
                      <a:endParaRPr kumimoji="1" lang="en-US" altLang="ja-JP" sz="1200" dirty="0" smtClean="0">
                        <a:solidFill>
                          <a:schemeClr val="tx1"/>
                        </a:solidFill>
                      </a:endParaRPr>
                    </a:p>
                    <a:p>
                      <a:pPr algn="l"/>
                      <a:r>
                        <a:rPr kumimoji="1" lang="ja-JP" altLang="en-US" sz="1200" dirty="0" smtClean="0">
                          <a:solidFill>
                            <a:schemeClr val="tx1"/>
                          </a:solidFill>
                        </a:rPr>
                        <a:t>・国の「新しい公共支援事業」の交付金を活用し、さまざまな団体が協働して地域課題の解決に取り組むモデル的な事業等を支援</a:t>
                      </a:r>
                      <a:endParaRPr kumimoji="1" lang="en-US" altLang="ja-JP" sz="1200" dirty="0" smtClean="0">
                        <a:solidFill>
                          <a:schemeClr val="tx1"/>
                        </a:solidFill>
                      </a:endParaRPr>
                    </a:p>
                    <a:p>
                      <a:pPr algn="l"/>
                      <a:endParaRPr kumimoji="1" lang="ja-JP" altLang="en-US" sz="1200" dirty="0" smtClean="0">
                        <a:solidFill>
                          <a:schemeClr val="tx1"/>
                        </a:solidFill>
                      </a:endParaRPr>
                    </a:p>
                    <a:p>
                      <a:pPr algn="l"/>
                      <a:r>
                        <a:rPr kumimoji="1" lang="ja-JP" altLang="en-US" sz="1200" dirty="0" smtClean="0">
                          <a:solidFill>
                            <a:schemeClr val="tx1"/>
                          </a:solidFill>
                        </a:rPr>
                        <a:t>③府のＮＰＯ等支援指針を策定</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・「大阪府府民協働促進指針」を策定</a:t>
                      </a:r>
                      <a:r>
                        <a:rPr kumimoji="1" lang="en-US" altLang="ja-JP" sz="1200" dirty="0" smtClean="0">
                          <a:solidFill>
                            <a:schemeClr val="tx1"/>
                          </a:solidFill>
                        </a:rPr>
                        <a:t>(H26</a:t>
                      </a:r>
                      <a:r>
                        <a:rPr kumimoji="1" lang="ja-JP" altLang="en-US" sz="1200" dirty="0" smtClean="0">
                          <a:solidFill>
                            <a:schemeClr val="tx1"/>
                          </a:solidFill>
                        </a:rPr>
                        <a:t>年</a:t>
                      </a:r>
                      <a:r>
                        <a:rPr kumimoji="1" lang="en-US" altLang="ja-JP" sz="1200" dirty="0" smtClean="0">
                          <a:solidFill>
                            <a:schemeClr val="tx1"/>
                          </a:solidFill>
                        </a:rPr>
                        <a:t>1</a:t>
                      </a:r>
                      <a:r>
                        <a:rPr kumimoji="1" lang="ja-JP" altLang="en-US" sz="1200" dirty="0" smtClean="0">
                          <a:solidFill>
                            <a:schemeClr val="tx1"/>
                          </a:solidFill>
                        </a:rPr>
                        <a:t>月</a:t>
                      </a:r>
                      <a:r>
                        <a:rPr kumimoji="1" lang="en-US" altLang="ja-JP" sz="1200" dirty="0" smtClean="0">
                          <a:solidFill>
                            <a:schemeClr val="tx1"/>
                          </a:solidFill>
                        </a:rPr>
                        <a:t>)</a:t>
                      </a:r>
                      <a:r>
                        <a:rPr kumimoji="1" lang="ja-JP" altLang="en-US" sz="1200" dirty="0" err="1" smtClean="0">
                          <a:solidFill>
                            <a:schemeClr val="tx1"/>
                          </a:solidFill>
                        </a:rPr>
                        <a:t>。</a:t>
                      </a:r>
                      <a:r>
                        <a:rPr kumimoji="1" lang="ja-JP" altLang="en-US" sz="1200" dirty="0" smtClean="0">
                          <a:solidFill>
                            <a:schemeClr val="tx1"/>
                          </a:solidFill>
                        </a:rPr>
                        <a:t>自治会、公益法人や</a:t>
                      </a:r>
                      <a:r>
                        <a:rPr kumimoji="1" lang="en-US" altLang="ja-JP" sz="1200" dirty="0" smtClean="0">
                          <a:solidFill>
                            <a:schemeClr val="tx1"/>
                          </a:solidFill>
                        </a:rPr>
                        <a:t>NPO</a:t>
                      </a:r>
                      <a:r>
                        <a:rPr kumimoji="1" lang="ja-JP" altLang="en-US" sz="1200" dirty="0" smtClean="0">
                          <a:solidFill>
                            <a:schemeClr val="tx1"/>
                          </a:solidFill>
                        </a:rPr>
                        <a:t>法人等の地域活動の担い手である団体の自立性を高め、自主的な活動を促進することにより、協働による取組みを進め、共助社会の実現をめざす。</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①「地域力再生支援事業補助金」</a:t>
                      </a:r>
                      <a:r>
                        <a:rPr kumimoji="1" lang="en-US" altLang="ja-JP" sz="1200" dirty="0" smtClean="0">
                          <a:solidFill>
                            <a:schemeClr val="tx1"/>
                          </a:solidFill>
                        </a:rPr>
                        <a:t>(2010</a:t>
                      </a:r>
                      <a:r>
                        <a:rPr kumimoji="1" lang="ja-JP" altLang="en-US" sz="1200" dirty="0" smtClean="0">
                          <a:solidFill>
                            <a:schemeClr val="tx1"/>
                          </a:solidFill>
                        </a:rPr>
                        <a:t>～</a:t>
                      </a:r>
                      <a:r>
                        <a:rPr kumimoji="1" lang="en-US" altLang="ja-JP" sz="1200" dirty="0" smtClean="0">
                          <a:solidFill>
                            <a:schemeClr val="tx1"/>
                          </a:solidFill>
                        </a:rPr>
                        <a:t>2011)</a:t>
                      </a:r>
                    </a:p>
                    <a:p>
                      <a:pPr algn="l"/>
                      <a:r>
                        <a:rPr kumimoji="1" lang="ja-JP" altLang="en-US" sz="1200" dirty="0" smtClean="0">
                          <a:solidFill>
                            <a:schemeClr val="tx1"/>
                          </a:solidFill>
                        </a:rPr>
                        <a:t>　・小学校を活用した活動拠点整備</a:t>
                      </a:r>
                    </a:p>
                    <a:p>
                      <a:pPr algn="l"/>
                      <a:r>
                        <a:rPr kumimoji="1" lang="ja-JP" altLang="en-US" sz="1200" dirty="0" smtClean="0">
                          <a:solidFill>
                            <a:schemeClr val="tx1"/>
                          </a:solidFill>
                        </a:rPr>
                        <a:t>　・地域安全センターの設置促進</a:t>
                      </a:r>
                    </a:p>
                    <a:p>
                      <a:pPr algn="l"/>
                      <a:r>
                        <a:rPr kumimoji="1" lang="ja-JP" altLang="en-US" sz="1200" dirty="0" smtClean="0">
                          <a:solidFill>
                            <a:schemeClr val="tx1"/>
                          </a:solidFill>
                        </a:rPr>
                        <a:t>　など</a:t>
                      </a:r>
                    </a:p>
                    <a:p>
                      <a:pPr algn="l"/>
                      <a:endParaRPr kumimoji="1" lang="en-US" altLang="ja-JP" sz="1200" dirty="0" smtClean="0">
                        <a:solidFill>
                          <a:schemeClr val="tx1"/>
                        </a:solidFill>
                      </a:endParaRPr>
                    </a:p>
                    <a:p>
                      <a:pPr algn="l"/>
                      <a:endParaRPr kumimoji="1" lang="ja-JP" altLang="en-US" sz="1200" dirty="0" smtClean="0">
                        <a:solidFill>
                          <a:schemeClr val="tx1"/>
                        </a:solidFill>
                      </a:endParaRPr>
                    </a:p>
                    <a:p>
                      <a:pPr algn="l"/>
                      <a:r>
                        <a:rPr kumimoji="1" lang="ja-JP" altLang="en-US" sz="1200" dirty="0" smtClean="0">
                          <a:solidFill>
                            <a:schemeClr val="tx1"/>
                          </a:solidFill>
                        </a:rPr>
                        <a:t>②「新しい公共支援事業」</a:t>
                      </a:r>
                      <a:r>
                        <a:rPr kumimoji="1" lang="en-US" altLang="ja-JP" sz="1200" dirty="0" smtClean="0">
                          <a:solidFill>
                            <a:schemeClr val="tx1"/>
                          </a:solidFill>
                        </a:rPr>
                        <a:t>(2011</a:t>
                      </a:r>
                      <a:r>
                        <a:rPr kumimoji="1" lang="ja-JP" altLang="en-US" sz="1200" dirty="0" smtClean="0">
                          <a:solidFill>
                            <a:schemeClr val="tx1"/>
                          </a:solidFill>
                        </a:rPr>
                        <a:t>～</a:t>
                      </a:r>
                      <a:r>
                        <a:rPr kumimoji="1" lang="en-US" altLang="ja-JP" sz="1200" dirty="0" smtClean="0">
                          <a:solidFill>
                            <a:schemeClr val="tx1"/>
                          </a:solidFill>
                        </a:rPr>
                        <a:t>2012)</a:t>
                      </a:r>
                    </a:p>
                    <a:p>
                      <a:pPr algn="l"/>
                      <a:r>
                        <a:rPr kumimoji="1" lang="ja-JP" altLang="en-US" sz="1200" dirty="0" smtClean="0">
                          <a:solidFill>
                            <a:schemeClr val="tx1"/>
                          </a:solidFill>
                        </a:rPr>
                        <a:t>モデル事業例</a:t>
                      </a:r>
                    </a:p>
                    <a:p>
                      <a:pPr algn="l"/>
                      <a:r>
                        <a:rPr kumimoji="1" lang="ja-JP" altLang="en-US" sz="1200" dirty="0" smtClean="0">
                          <a:solidFill>
                            <a:schemeClr val="tx1"/>
                          </a:solidFill>
                        </a:rPr>
                        <a:t>・元ホームレスや生活保護受給者の就労と自立の場の提供</a:t>
                      </a:r>
                      <a:endParaRPr kumimoji="1" lang="en-US" altLang="ja-JP" sz="1200" dirty="0" smtClean="0">
                        <a:solidFill>
                          <a:schemeClr val="tx1"/>
                        </a:solidFill>
                      </a:endParaRPr>
                    </a:p>
                    <a:p>
                      <a:pPr algn="l"/>
                      <a:r>
                        <a:rPr kumimoji="1" lang="ja-JP" altLang="en-US" sz="1200" dirty="0" smtClean="0">
                          <a:solidFill>
                            <a:schemeClr val="tx1"/>
                          </a:solidFill>
                        </a:rPr>
                        <a:t>・地域コミュニティの活動を核とした防災ネットワークづくり</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③「大阪府府民協働促進指針」策定（</a:t>
                      </a:r>
                      <a:r>
                        <a:rPr kumimoji="1" lang="en-US" altLang="ja-JP" sz="1200" dirty="0" smtClean="0">
                          <a:solidFill>
                            <a:schemeClr val="tx1"/>
                          </a:solidFill>
                        </a:rPr>
                        <a:t>2014</a:t>
                      </a:r>
                      <a:r>
                        <a:rPr kumimoji="1" lang="ja-JP" altLang="en-US" sz="1200" dirty="0" smtClean="0">
                          <a:solidFill>
                            <a:schemeClr val="tx1"/>
                          </a:solidFill>
                        </a:rPr>
                        <a:t>年</a:t>
                      </a:r>
                      <a:r>
                        <a:rPr kumimoji="1" lang="en-US" altLang="ja-JP" sz="1200" dirty="0" smtClean="0">
                          <a:solidFill>
                            <a:schemeClr val="tx1"/>
                          </a:solidFill>
                        </a:rPr>
                        <a:t>1</a:t>
                      </a:r>
                      <a:r>
                        <a:rPr kumimoji="1" lang="ja-JP" altLang="en-US" sz="1200" dirty="0" smtClean="0">
                          <a:solidFill>
                            <a:schemeClr val="tx1"/>
                          </a:solidFill>
                        </a:rPr>
                        <a:t>月）</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①</a:t>
                      </a:r>
                      <a:r>
                        <a:rPr kumimoji="1" lang="en-US" altLang="ja-JP" sz="1200" dirty="0" smtClean="0">
                          <a:solidFill>
                            <a:schemeClr val="tx1"/>
                          </a:solidFill>
                        </a:rPr>
                        <a:t>2011</a:t>
                      </a:r>
                      <a:r>
                        <a:rPr kumimoji="1" lang="ja-JP" altLang="en-US" sz="1200" dirty="0" smtClean="0">
                          <a:solidFill>
                            <a:schemeClr val="tx1"/>
                          </a:solidFill>
                        </a:rPr>
                        <a:t>年</a:t>
                      </a:r>
                      <a:r>
                        <a:rPr kumimoji="1" lang="en-US" altLang="ja-JP" sz="1200" dirty="0" smtClean="0">
                          <a:solidFill>
                            <a:schemeClr val="tx1"/>
                          </a:solidFill>
                        </a:rPr>
                        <a:t>6</a:t>
                      </a:r>
                      <a:r>
                        <a:rPr kumimoji="1" lang="ja-JP" altLang="en-US" sz="1200" dirty="0" smtClean="0">
                          <a:solidFill>
                            <a:schemeClr val="tx1"/>
                          </a:solidFill>
                        </a:rPr>
                        <a:t>～</a:t>
                      </a:r>
                      <a:r>
                        <a:rPr kumimoji="1" lang="en-US" altLang="ja-JP" sz="1200" dirty="0" smtClean="0">
                          <a:solidFill>
                            <a:schemeClr val="tx1"/>
                          </a:solidFill>
                        </a:rPr>
                        <a:t>7</a:t>
                      </a:r>
                      <a:r>
                        <a:rPr kumimoji="1" lang="ja-JP" altLang="en-US" sz="1200" dirty="0" smtClean="0">
                          <a:solidFill>
                            <a:schemeClr val="tx1"/>
                          </a:solidFill>
                        </a:rPr>
                        <a:t>月に実施した調査で、５割を超える市町村が、地域活動が活発化・コミュニティの活性化が図られたと回答（「地域力再生に向けた市町村取組調査」）</a:t>
                      </a:r>
                    </a:p>
                    <a:p>
                      <a:pPr algn="l"/>
                      <a:endParaRPr kumimoji="1" lang="en-US" altLang="ja-JP" sz="1200" dirty="0" smtClean="0">
                        <a:solidFill>
                          <a:schemeClr val="tx1"/>
                        </a:solidFill>
                      </a:endParaRPr>
                    </a:p>
                    <a:p>
                      <a:pPr algn="l"/>
                      <a:r>
                        <a:rPr kumimoji="1" lang="ja-JP" altLang="en-US" sz="1200" dirty="0" smtClean="0">
                          <a:solidFill>
                            <a:schemeClr val="tx1"/>
                          </a:solidFill>
                        </a:rPr>
                        <a:t>②</a:t>
                      </a:r>
                      <a:r>
                        <a:rPr kumimoji="1" lang="en-US" altLang="ja-JP" sz="1200" dirty="0" smtClean="0">
                          <a:solidFill>
                            <a:schemeClr val="tx1"/>
                          </a:solidFill>
                        </a:rPr>
                        <a:t>NPO</a:t>
                      </a:r>
                      <a:r>
                        <a:rPr kumimoji="1" lang="ja-JP" altLang="en-US" sz="1200" dirty="0" smtClean="0">
                          <a:solidFill>
                            <a:schemeClr val="tx1"/>
                          </a:solidFill>
                        </a:rPr>
                        <a:t>等団体間における新たな関係作りの契機となり新たなネットワークが生まれるなど、ＮＰＯ等との協働の取組みが促進</a:t>
                      </a:r>
                      <a:endParaRPr kumimoji="1" lang="en-US" altLang="ja-JP" sz="1200" dirty="0" smtClean="0">
                        <a:solidFill>
                          <a:schemeClr val="tx1"/>
                        </a:solidFill>
                      </a:endParaRPr>
                    </a:p>
                    <a:p>
                      <a:pPr marL="85725" indent="0" algn="l"/>
                      <a:r>
                        <a:rPr kumimoji="1" lang="en-US" altLang="ja-JP" sz="1100" dirty="0" smtClean="0">
                          <a:solidFill>
                            <a:schemeClr val="tx1"/>
                          </a:solidFill>
                        </a:rPr>
                        <a:t>-</a:t>
                      </a:r>
                      <a:r>
                        <a:rPr kumimoji="1" lang="ja-JP" altLang="en-US" sz="1100" dirty="0" smtClean="0">
                          <a:solidFill>
                            <a:schemeClr val="tx1"/>
                          </a:solidFill>
                        </a:rPr>
                        <a:t>構築されたﾌﾟﾗｯﾄﾌｫｰﾑ（事業実施するための協議体）数：</a:t>
                      </a:r>
                      <a:r>
                        <a:rPr kumimoji="1" lang="ja-JP" altLang="en-US" sz="1100" dirty="0" smtClean="0">
                          <a:solidFill>
                            <a:schemeClr val="tx2"/>
                          </a:solidFill>
                        </a:rPr>
                        <a:t>４１</a:t>
                      </a:r>
                    </a:p>
                    <a:p>
                      <a:pPr algn="l"/>
                      <a:endParaRPr kumimoji="1" lang="en-US" altLang="ja-JP" sz="1200" dirty="0" smtClean="0">
                        <a:solidFill>
                          <a:schemeClr val="tx1"/>
                        </a:solidFill>
                      </a:endParaRPr>
                    </a:p>
                    <a:p>
                      <a:pPr algn="l"/>
                      <a:r>
                        <a:rPr kumimoji="1" lang="ja-JP" altLang="en-US" sz="1200" dirty="0" smtClean="0">
                          <a:solidFill>
                            <a:schemeClr val="tx1"/>
                          </a:solidFill>
                        </a:rPr>
                        <a:t>③市民公益税制</a:t>
                      </a:r>
                      <a:endParaRPr kumimoji="1" lang="en-US" altLang="ja-JP" sz="1200" dirty="0" smtClean="0">
                        <a:solidFill>
                          <a:schemeClr val="tx1"/>
                        </a:solidFill>
                      </a:endParaRPr>
                    </a:p>
                    <a:p>
                      <a:pPr algn="l"/>
                      <a:r>
                        <a:rPr kumimoji="1" lang="ja-JP" altLang="en-US" sz="1200" dirty="0" smtClean="0">
                          <a:solidFill>
                            <a:schemeClr val="tx1"/>
                          </a:solidFill>
                        </a:rPr>
                        <a:t>・地方税法第</a:t>
                      </a:r>
                      <a:r>
                        <a:rPr kumimoji="1" lang="en-US" altLang="ja-JP" sz="1200" dirty="0" smtClean="0">
                          <a:solidFill>
                            <a:schemeClr val="tx1"/>
                          </a:solidFill>
                        </a:rPr>
                        <a:t>37</a:t>
                      </a:r>
                      <a:r>
                        <a:rPr kumimoji="1" lang="ja-JP" altLang="en-US" sz="1200" dirty="0" smtClean="0">
                          <a:solidFill>
                            <a:schemeClr val="tx1"/>
                          </a:solidFill>
                        </a:rPr>
                        <a:t>条の２第</a:t>
                      </a:r>
                      <a:r>
                        <a:rPr kumimoji="1" lang="en-US" altLang="ja-JP" sz="1200" dirty="0" smtClean="0">
                          <a:solidFill>
                            <a:schemeClr val="tx1"/>
                          </a:solidFill>
                        </a:rPr>
                        <a:t>1</a:t>
                      </a:r>
                      <a:r>
                        <a:rPr kumimoji="1" lang="ja-JP" altLang="en-US" sz="1200" dirty="0" smtClean="0">
                          <a:solidFill>
                            <a:schemeClr val="tx1"/>
                          </a:solidFill>
                        </a:rPr>
                        <a:t>項第</a:t>
                      </a:r>
                      <a:r>
                        <a:rPr kumimoji="1" lang="en-US" altLang="ja-JP" sz="1200" dirty="0" smtClean="0">
                          <a:solidFill>
                            <a:schemeClr val="tx1"/>
                          </a:solidFill>
                        </a:rPr>
                        <a:t>3</a:t>
                      </a:r>
                      <a:r>
                        <a:rPr kumimoji="1" lang="ja-JP" altLang="en-US" sz="1200" dirty="0" smtClean="0">
                          <a:solidFill>
                            <a:schemeClr val="tx1"/>
                          </a:solidFill>
                        </a:rPr>
                        <a:t>号に</a:t>
                      </a:r>
                      <a:r>
                        <a:rPr kumimoji="1" lang="ja-JP" altLang="en-US" sz="1200" u="none" dirty="0" smtClean="0">
                          <a:solidFill>
                            <a:schemeClr val="tx1"/>
                          </a:solidFill>
                        </a:rPr>
                        <a:t>掲げる寄附金に関する</a:t>
                      </a:r>
                      <a:r>
                        <a:rPr kumimoji="1" lang="ja-JP" altLang="en-US" sz="1200" dirty="0" smtClean="0">
                          <a:solidFill>
                            <a:schemeClr val="tx1"/>
                          </a:solidFill>
                        </a:rPr>
                        <a:t>条例制定（</a:t>
                      </a:r>
                      <a:r>
                        <a:rPr kumimoji="1" lang="en-US" altLang="ja-JP" sz="1200" dirty="0" smtClean="0">
                          <a:solidFill>
                            <a:schemeClr val="tx1"/>
                          </a:solidFill>
                        </a:rPr>
                        <a:t>2015.1</a:t>
                      </a:r>
                      <a:r>
                        <a:rPr kumimoji="1" lang="ja-JP" altLang="en-US" sz="1200" dirty="0" smtClean="0">
                          <a:solidFill>
                            <a:schemeClr val="tx1"/>
                          </a:solidFill>
                        </a:rPr>
                        <a:t>施行）</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指定法人数</a:t>
                      </a:r>
                      <a:r>
                        <a:rPr kumimoji="1" lang="en-US" altLang="ja-JP" sz="1200" dirty="0" smtClean="0">
                          <a:solidFill>
                            <a:schemeClr val="tx1"/>
                          </a:solidFill>
                        </a:rPr>
                        <a:t>170</a:t>
                      </a:r>
                      <a:r>
                        <a:rPr kumimoji="1" lang="ja-JP" altLang="en-US" sz="1200" dirty="0" smtClean="0">
                          <a:solidFill>
                            <a:schemeClr val="tx1"/>
                          </a:solidFill>
                        </a:rPr>
                        <a:t>法人</a:t>
                      </a:r>
                      <a:endParaRPr kumimoji="1" lang="en-US" altLang="ja-JP"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2018.3</a:t>
                      </a:r>
                      <a:r>
                        <a:rPr kumimoji="1" lang="ja-JP" altLang="en-US" sz="1200" dirty="0" smtClean="0">
                          <a:solidFill>
                            <a:schemeClr val="tx1"/>
                          </a:solidFill>
                        </a:rPr>
                        <a:t>現在）</a:t>
                      </a:r>
                      <a:endParaRPr kumimoji="1" lang="en-US" altLang="ja-JP" sz="1200" dirty="0" smtClean="0">
                        <a:solidFill>
                          <a:schemeClr val="tx1"/>
                        </a:solidFill>
                      </a:endParaRPr>
                    </a:p>
                    <a:p>
                      <a:pPr algn="l"/>
                      <a:r>
                        <a:rPr kumimoji="1" lang="ja-JP" altLang="en-US" sz="1200" dirty="0" smtClean="0">
                          <a:solidFill>
                            <a:schemeClr val="tx1"/>
                          </a:solidFill>
                        </a:rPr>
                        <a:t>・同条同項第</a:t>
                      </a:r>
                      <a:r>
                        <a:rPr kumimoji="1" lang="en-US" altLang="ja-JP" sz="1200" dirty="0" smtClean="0">
                          <a:solidFill>
                            <a:schemeClr val="tx1"/>
                          </a:solidFill>
                        </a:rPr>
                        <a:t>4</a:t>
                      </a:r>
                      <a:r>
                        <a:rPr kumimoji="1" lang="ja-JP" altLang="en-US" sz="1200" dirty="0" smtClean="0">
                          <a:solidFill>
                            <a:schemeClr val="tx1"/>
                          </a:solidFill>
                        </a:rPr>
                        <a:t>号</a:t>
                      </a:r>
                      <a:r>
                        <a:rPr kumimoji="1" lang="ja-JP" altLang="en-US" sz="1200" u="none" dirty="0" smtClean="0">
                          <a:solidFill>
                            <a:schemeClr val="tx1"/>
                          </a:solidFill>
                        </a:rPr>
                        <a:t>に掲げる寄附金を受け入れる特定非営利活動法人を定めるための手続等に関する</a:t>
                      </a:r>
                      <a:r>
                        <a:rPr kumimoji="1" lang="ja-JP" altLang="en-US" sz="1200" dirty="0" smtClean="0">
                          <a:solidFill>
                            <a:schemeClr val="tx1"/>
                          </a:solidFill>
                        </a:rPr>
                        <a:t>条例制定（</a:t>
                      </a:r>
                      <a:r>
                        <a:rPr kumimoji="1" lang="en-US" altLang="ja-JP" sz="1200" dirty="0" smtClean="0">
                          <a:solidFill>
                            <a:schemeClr val="tx1"/>
                          </a:solidFill>
                        </a:rPr>
                        <a:t>2015.6</a:t>
                      </a:r>
                      <a:r>
                        <a:rPr kumimoji="1" lang="ja-JP" altLang="en-US" sz="1200" dirty="0" smtClean="0">
                          <a:solidFill>
                            <a:schemeClr val="tx1"/>
                          </a:solidFill>
                        </a:rPr>
                        <a:t>施行）</a:t>
                      </a:r>
                      <a:endParaRPr kumimoji="1" lang="en-US" altLang="ja-JP" sz="1200" dirty="0" smtClean="0">
                        <a:solidFill>
                          <a:schemeClr val="tx1"/>
                        </a:solidFill>
                      </a:endParaRPr>
                    </a:p>
                    <a:p>
                      <a:pPr algn="l"/>
                      <a:r>
                        <a:rPr kumimoji="1" lang="ja-JP" altLang="en-US" sz="1200" u="none" dirty="0" smtClean="0">
                          <a:solidFill>
                            <a:schemeClr val="tx1"/>
                          </a:solidFill>
                        </a:rPr>
                        <a:t>・同条同項第４号に掲げる寄附金を定める条例（</a:t>
                      </a:r>
                      <a:r>
                        <a:rPr kumimoji="1" lang="en-US" altLang="ja-JP" sz="1200" u="none" dirty="0" smtClean="0">
                          <a:solidFill>
                            <a:schemeClr val="tx1"/>
                          </a:solidFill>
                        </a:rPr>
                        <a:t>2017.11</a:t>
                      </a:r>
                      <a:r>
                        <a:rPr kumimoji="1" lang="ja-JP" altLang="en-US" sz="1200" u="none" dirty="0" smtClean="0">
                          <a:solidFill>
                            <a:schemeClr val="tx1"/>
                          </a:solidFill>
                        </a:rPr>
                        <a:t>施行）</a:t>
                      </a:r>
                      <a:endParaRPr kumimoji="1" lang="en-US" altLang="ja-JP" sz="1200" u="none"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指定法人数</a:t>
                      </a:r>
                      <a:r>
                        <a:rPr kumimoji="1" lang="en-US" altLang="ja-JP" sz="1200" dirty="0" smtClean="0">
                          <a:solidFill>
                            <a:schemeClr val="tx1"/>
                          </a:solidFill>
                        </a:rPr>
                        <a:t>4</a:t>
                      </a:r>
                      <a:r>
                        <a:rPr kumimoji="1" lang="ja-JP" altLang="en-US" sz="1200" dirty="0" smtClean="0">
                          <a:solidFill>
                            <a:schemeClr val="tx1"/>
                          </a:solidFill>
                        </a:rPr>
                        <a:t>法人</a:t>
                      </a:r>
                      <a:endParaRPr kumimoji="1" lang="en-US" altLang="ja-JP"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2018.3</a:t>
                      </a:r>
                      <a:r>
                        <a:rPr kumimoji="1" lang="ja-JP" altLang="en-US" sz="1200" dirty="0" smtClean="0">
                          <a:solidFill>
                            <a:schemeClr val="tx1"/>
                          </a:solidFill>
                        </a:rPr>
                        <a:t>現在）</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0" y="0"/>
            <a:ext cx="8460432" cy="338554"/>
          </a:xfrm>
          <a:prstGeom prst="rect">
            <a:avLst/>
          </a:prstGeom>
          <a:noFill/>
        </p:spPr>
        <p:txBody>
          <a:bodyPr wrap="square" rtlCol="0">
            <a:spAutoFit/>
          </a:bodyPr>
          <a:lstStyle/>
          <a:p>
            <a:r>
              <a:rPr lang="en-US" altLang="ja-JP" sz="1600" u="sng" dirty="0" smtClean="0">
                <a:solidFill>
                  <a:prstClr val="black"/>
                </a:solidFill>
              </a:rPr>
              <a:t>NPO</a:t>
            </a:r>
            <a:r>
              <a:rPr lang="ja-JP" altLang="en-US" sz="1600" u="sng" dirty="0" smtClean="0">
                <a:solidFill>
                  <a:prstClr val="black"/>
                </a:solidFill>
              </a:rPr>
              <a:t>の活動基盤づくり、自立運営をサポートする「市民公益税制」の導入に向けた検討</a:t>
            </a:r>
            <a:endParaRPr lang="en-US" altLang="ja-JP" sz="1600" u="sng" dirty="0" smtClean="0">
              <a:solidFill>
                <a:prstClr val="black"/>
              </a:solidFill>
            </a:endParaRPr>
          </a:p>
        </p:txBody>
      </p:sp>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solidFill>
                  <a:prstClr val="black"/>
                </a:solidFill>
              </a:rPr>
              <a:t>Ｂ（７６）</a:t>
            </a:r>
            <a:endParaRPr lang="en-US" altLang="ja-JP" sz="1400" u="sng" dirty="0" smtClean="0">
              <a:solidFill>
                <a:prstClr val="black"/>
              </a:solidFill>
            </a:endParaRPr>
          </a:p>
        </p:txBody>
      </p:sp>
      <p:sp>
        <p:nvSpPr>
          <p:cNvPr id="3" name="スライド番号プレースホルダー 2"/>
          <p:cNvSpPr>
            <a:spLocks noGrp="1"/>
          </p:cNvSpPr>
          <p:nvPr>
            <p:ph type="sldNum" sz="quarter" idx="12"/>
          </p:nvPr>
        </p:nvSpPr>
        <p:spPr>
          <a:xfrm>
            <a:off x="6948264" y="6381328"/>
            <a:ext cx="2133600" cy="365125"/>
          </a:xfrm>
        </p:spPr>
        <p:txBody>
          <a:bodyPr/>
          <a:lstStyle/>
          <a:p>
            <a:fld id="{63BC356D-1576-478B-8647-1361C6E9DFF7}" type="slidenum">
              <a:rPr kumimoji="1" lang="ja-JP" altLang="en-US" smtClean="0"/>
              <a:t>197</a:t>
            </a:fld>
            <a:endParaRPr kumimoji="1" lang="ja-JP" altLang="en-US" dirty="0"/>
          </a:p>
        </p:txBody>
      </p:sp>
    </p:spTree>
    <p:extLst>
      <p:ext uri="{BB962C8B-B14F-4D97-AF65-F5344CB8AC3E}">
        <p14:creationId xmlns:p14="http://schemas.microsoft.com/office/powerpoint/2010/main" val="283085467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lang="ja-JP" altLang="en-US" sz="1600" u="sng" dirty="0" smtClean="0">
                <a:solidFill>
                  <a:prstClr val="black"/>
                </a:solidFill>
              </a:rPr>
              <a:t>インフラ・アセットマネジメント（維持管理の重点化）</a:t>
            </a:r>
            <a:endParaRPr lang="en-US" altLang="ja-JP" sz="1600" u="sng" dirty="0" smtClean="0">
              <a:solidFill>
                <a:prstClr val="black"/>
              </a:solidFill>
            </a:endParaRPr>
          </a:p>
        </p:txBody>
      </p:sp>
      <p:sp>
        <p:nvSpPr>
          <p:cNvPr id="5" name="テキスト ボックス 4"/>
          <p:cNvSpPr txBox="1"/>
          <p:nvPr/>
        </p:nvSpPr>
        <p:spPr>
          <a:xfrm>
            <a:off x="0" y="476672"/>
            <a:ext cx="2411760" cy="4708981"/>
          </a:xfrm>
          <a:prstGeom prst="rect">
            <a:avLst/>
          </a:prstGeom>
          <a:noFill/>
        </p:spPr>
        <p:txBody>
          <a:bodyPr wrap="square" rtlCol="0">
            <a:spAutoFit/>
          </a:bodyPr>
          <a:lstStyle/>
          <a:p>
            <a:r>
              <a:rPr lang="ja-JP" altLang="en-US" sz="1400" dirty="0" smtClean="0">
                <a:solidFill>
                  <a:prstClr val="black"/>
                </a:solidFill>
              </a:rPr>
              <a:t>①分野：</a:t>
            </a:r>
            <a:r>
              <a:rPr lang="ja-JP" altLang="en-US" sz="1400" spc="-150" dirty="0" smtClean="0">
                <a:solidFill>
                  <a:prstClr val="black"/>
                </a:solidFill>
              </a:rPr>
              <a:t>都市計画・都市整備</a:t>
            </a:r>
            <a:endParaRPr lang="en-US" altLang="ja-JP" sz="1400" spc="-15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②タイプ</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政策の刷新</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執行の刷新</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③改革スタイル</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smtClean="0"/>
              <a:t>☑</a:t>
            </a:r>
            <a:r>
              <a:rPr lang="ja-JP" altLang="en-US" sz="1400" dirty="0" smtClean="0">
                <a:solidFill>
                  <a:prstClr val="black"/>
                </a:solidFill>
              </a:rPr>
              <a:t>   投資・予算</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条例・規則・運用ﾙｰﾙ</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組織・経営形態</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　権限移譲</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④担当部局</a:t>
            </a:r>
            <a:endParaRPr lang="en-US" altLang="ja-JP" sz="1400" dirty="0" smtClean="0">
              <a:solidFill>
                <a:prstClr val="black"/>
              </a:solidFill>
            </a:endParaRPr>
          </a:p>
          <a:p>
            <a:r>
              <a:rPr lang="ja-JP" altLang="en-US" sz="1400" dirty="0" smtClean="0">
                <a:solidFill>
                  <a:prstClr val="black"/>
                </a:solidFill>
              </a:rPr>
              <a:t>　　府　　都市整備部</a:t>
            </a:r>
            <a:endParaRPr lang="en-US" altLang="ja-JP" sz="1400" dirty="0" smtClean="0">
              <a:solidFill>
                <a:prstClr val="black"/>
              </a:solidFill>
            </a:endParaRPr>
          </a:p>
          <a:p>
            <a:endParaRPr lang="en-US" altLang="ja-JP" sz="1400" dirty="0">
              <a:solidFill>
                <a:prstClr val="black"/>
              </a:solidFill>
            </a:endParaRPr>
          </a:p>
          <a:p>
            <a:r>
              <a:rPr lang="ja-JP" altLang="en-US" sz="1400" dirty="0" smtClean="0">
                <a:solidFill>
                  <a:prstClr val="black"/>
                </a:solidFill>
              </a:rPr>
              <a:t>⑤時期</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2010</a:t>
            </a:r>
            <a:r>
              <a:rPr lang="ja-JP" altLang="en-US" sz="1400" dirty="0" smtClean="0">
                <a:solidFill>
                  <a:prstClr val="black"/>
                </a:solidFill>
              </a:rPr>
              <a:t>年度</a:t>
            </a:r>
            <a:endParaRPr lang="en-US" altLang="ja-JP" sz="1400" dirty="0" smtClean="0">
              <a:solidFill>
                <a:prstClr val="black"/>
              </a:solidFill>
            </a:endParaRPr>
          </a:p>
          <a:p>
            <a:r>
              <a:rPr lang="ja-JP" altLang="en-US" sz="1400" dirty="0">
                <a:solidFill>
                  <a:prstClr val="black"/>
                </a:solidFill>
              </a:rPr>
              <a:t>　</a:t>
            </a:r>
            <a:r>
              <a:rPr lang="ja-JP" altLang="en-US" sz="1200" dirty="0" smtClean="0">
                <a:solidFill>
                  <a:prstClr val="black"/>
                </a:solidFill>
              </a:rPr>
              <a:t>アセットマネジメント手法の導入</a:t>
            </a:r>
            <a:endParaRPr lang="en-US" altLang="ja-JP" sz="1200" dirty="0" smtClean="0">
              <a:solidFill>
                <a:prstClr val="black"/>
              </a:solidFill>
            </a:endParaRPr>
          </a:p>
          <a:p>
            <a:endParaRPr lang="en-US" altLang="ja-JP" sz="1200" dirty="0">
              <a:solidFill>
                <a:prstClr val="black"/>
              </a:solidFill>
            </a:endParaRPr>
          </a:p>
          <a:p>
            <a:r>
              <a:rPr lang="ja-JP" altLang="en-US" sz="1200" dirty="0" smtClean="0"/>
              <a:t>　　</a:t>
            </a:r>
            <a:r>
              <a:rPr lang="en-US" altLang="ja-JP" sz="1200" dirty="0" smtClean="0"/>
              <a:t>2014</a:t>
            </a:r>
            <a:r>
              <a:rPr lang="ja-JP" altLang="en-US" sz="1200" dirty="0" smtClean="0"/>
              <a:t>年度</a:t>
            </a:r>
            <a:endParaRPr lang="en-US" altLang="ja-JP" sz="1200" dirty="0" smtClean="0"/>
          </a:p>
          <a:p>
            <a:r>
              <a:rPr lang="ja-JP" altLang="en-US" sz="1200" dirty="0"/>
              <a:t>　</a:t>
            </a:r>
            <a:r>
              <a:rPr lang="ja-JP" altLang="en-US" sz="1200" dirty="0" smtClean="0"/>
              <a:t>都市基盤施設長寿命化計画</a:t>
            </a:r>
            <a:endParaRPr lang="en-US" altLang="ja-JP" sz="1200" dirty="0" smtClean="0"/>
          </a:p>
          <a:p>
            <a:r>
              <a:rPr lang="ja-JP" altLang="en-US" sz="1200" dirty="0"/>
              <a:t>　</a:t>
            </a:r>
            <a:r>
              <a:rPr lang="ja-JP" altLang="en-US" sz="1200" dirty="0" smtClean="0"/>
              <a:t>策定</a:t>
            </a:r>
            <a:endParaRPr lang="ja-JP" altLang="en-US" sz="1200" dirty="0"/>
          </a:p>
        </p:txBody>
      </p:sp>
      <p:graphicFrame>
        <p:nvGraphicFramePr>
          <p:cNvPr id="6" name="表 5"/>
          <p:cNvGraphicFramePr>
            <a:graphicFrameLocks noGrp="1"/>
          </p:cNvGraphicFramePr>
          <p:nvPr>
            <p:extLst/>
          </p:nvPr>
        </p:nvGraphicFramePr>
        <p:xfrm>
          <a:off x="2267744" y="375072"/>
          <a:ext cx="6696744" cy="6278880"/>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marL="88900" indent="-88900" algn="l"/>
                      <a:r>
                        <a:rPr kumimoji="1" lang="ja-JP" altLang="en-US" sz="1200" dirty="0" smtClean="0">
                          <a:solidFill>
                            <a:schemeClr val="tx1"/>
                          </a:solidFill>
                        </a:rPr>
                        <a:t>・高度経済成長期に整備された大量のインフラ施設が一気に老朽化、更新時期到来</a:t>
                      </a:r>
                      <a:endParaRPr kumimoji="1" lang="en-US" altLang="ja-JP" sz="1200" dirty="0" smtClean="0">
                        <a:solidFill>
                          <a:schemeClr val="tx1"/>
                        </a:solidFill>
                      </a:endParaRPr>
                    </a:p>
                    <a:p>
                      <a:pPr marL="177800" indent="-177800"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建設後</a:t>
                      </a:r>
                      <a:r>
                        <a:rPr kumimoji="1" lang="en-US" altLang="ja-JP" sz="1200" dirty="0" smtClean="0">
                          <a:solidFill>
                            <a:schemeClr val="tx1"/>
                          </a:solidFill>
                        </a:rPr>
                        <a:t>40</a:t>
                      </a:r>
                      <a:r>
                        <a:rPr kumimoji="1" lang="ja-JP" altLang="en-US" sz="1200" dirty="0" smtClean="0">
                          <a:solidFill>
                            <a:schemeClr val="tx1"/>
                          </a:solidFill>
                        </a:rPr>
                        <a:t>年以上の橋梁が</a:t>
                      </a:r>
                      <a:r>
                        <a:rPr kumimoji="1" lang="en-US" altLang="ja-JP" sz="1200" dirty="0" smtClean="0">
                          <a:solidFill>
                            <a:schemeClr val="tx1"/>
                          </a:solidFill>
                        </a:rPr>
                        <a:t>48</a:t>
                      </a:r>
                      <a:r>
                        <a:rPr kumimoji="1" lang="ja-JP" altLang="en-US" sz="1200" dirty="0" smtClean="0">
                          <a:solidFill>
                            <a:schemeClr val="tx1"/>
                          </a:solidFill>
                        </a:rPr>
                        <a:t>％</a:t>
                      </a:r>
                      <a:endParaRPr kumimoji="1" lang="en-US" altLang="ja-JP" sz="1200" dirty="0" smtClean="0">
                        <a:solidFill>
                          <a:schemeClr val="tx1"/>
                        </a:solidFill>
                      </a:endParaRPr>
                    </a:p>
                    <a:p>
                      <a:pPr marL="177800" indent="-177800"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防潮堤・護岸等でも老朽化が顕著に</a:t>
                      </a:r>
                      <a:endParaRPr kumimoji="1" lang="en-US" altLang="ja-JP" sz="1200" dirty="0" smtClean="0">
                        <a:solidFill>
                          <a:schemeClr val="tx1"/>
                        </a:solidFill>
                      </a:endParaRPr>
                    </a:p>
                    <a:p>
                      <a:pPr marL="88900" indent="-88900" algn="l"/>
                      <a:endParaRPr kumimoji="1" lang="en-US" altLang="ja-JP" sz="1200" dirty="0" smtClean="0">
                        <a:solidFill>
                          <a:schemeClr val="tx1"/>
                        </a:solidFill>
                      </a:endParaRPr>
                    </a:p>
                    <a:p>
                      <a:pPr marL="88900" indent="-88900" algn="l"/>
                      <a:r>
                        <a:rPr kumimoji="1" lang="ja-JP" altLang="en-US" sz="1200" dirty="0" smtClean="0">
                          <a:solidFill>
                            <a:schemeClr val="tx1"/>
                          </a:solidFill>
                        </a:rPr>
                        <a:t>・交通量・人口集中により維持管理を行いにくい</a:t>
                      </a:r>
                      <a:endParaRPr kumimoji="1" lang="en-US" altLang="ja-JP" sz="1200" dirty="0" smtClean="0">
                        <a:solidFill>
                          <a:schemeClr val="tx1"/>
                        </a:solidFill>
                      </a:endParaRPr>
                    </a:p>
                    <a:p>
                      <a:pPr marL="177800" indent="-177800"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交通量の集中は全国</a:t>
                      </a:r>
                      <a:r>
                        <a:rPr kumimoji="1" lang="en-US" altLang="ja-JP" sz="1200" dirty="0" smtClean="0">
                          <a:solidFill>
                            <a:schemeClr val="tx1"/>
                          </a:solidFill>
                        </a:rPr>
                        <a:t>3</a:t>
                      </a:r>
                      <a:r>
                        <a:rPr kumimoji="1" lang="ja-JP" altLang="en-US" sz="1200" dirty="0" smtClean="0">
                          <a:solidFill>
                            <a:schemeClr val="tx1"/>
                          </a:solidFill>
                        </a:rPr>
                        <a:t>位</a:t>
                      </a:r>
                      <a:endParaRPr kumimoji="1" lang="en-US" altLang="ja-JP" sz="1200" dirty="0" smtClean="0">
                        <a:solidFill>
                          <a:schemeClr val="tx1"/>
                        </a:solidFill>
                      </a:endParaRPr>
                    </a:p>
                    <a:p>
                      <a:pPr marL="177800" indent="-177800"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低平地への人口集中は全国</a:t>
                      </a:r>
                      <a:r>
                        <a:rPr kumimoji="1" lang="en-US" altLang="ja-JP" sz="1200" dirty="0" smtClean="0">
                          <a:solidFill>
                            <a:schemeClr val="tx1"/>
                          </a:solidFill>
                        </a:rPr>
                        <a:t>1</a:t>
                      </a:r>
                      <a:r>
                        <a:rPr kumimoji="1" lang="ja-JP" altLang="en-US" sz="1200" dirty="0" smtClean="0">
                          <a:solidFill>
                            <a:schemeClr val="tx1"/>
                          </a:solidFill>
                        </a:rPr>
                        <a:t>位</a:t>
                      </a:r>
                      <a:endParaRPr kumimoji="1" lang="en-US" altLang="ja-JP" sz="1200" dirty="0" smtClean="0">
                        <a:solidFill>
                          <a:schemeClr val="tx1"/>
                        </a:solidFill>
                      </a:endParaRPr>
                    </a:p>
                    <a:p>
                      <a:pPr marL="88900" indent="-88900" algn="l"/>
                      <a:endParaRPr kumimoji="1" lang="ja-JP" altLang="en-US" sz="1200" dirty="0" smtClean="0">
                        <a:solidFill>
                          <a:schemeClr val="tx1"/>
                        </a:solidFill>
                      </a:endParaRPr>
                    </a:p>
                    <a:p>
                      <a:pPr marL="88900" indent="-88900" algn="l"/>
                      <a:r>
                        <a:rPr kumimoji="1" lang="ja-JP" altLang="en-US" sz="1200" dirty="0" smtClean="0">
                          <a:solidFill>
                            <a:schemeClr val="tx1"/>
                          </a:solidFill>
                        </a:rPr>
                        <a:t>・建設投資余力の減少 </a:t>
                      </a:r>
                    </a:p>
                    <a:p>
                      <a:pPr marL="88900" indent="-88900" algn="l"/>
                      <a:r>
                        <a:rPr kumimoji="1" lang="ja-JP" altLang="en-US" sz="1200" dirty="0" smtClean="0">
                          <a:solidFill>
                            <a:schemeClr val="tx1"/>
                          </a:solidFill>
                        </a:rPr>
                        <a:t> 　建設費は </a:t>
                      </a:r>
                      <a:r>
                        <a:rPr kumimoji="1" lang="en-US" altLang="ja-JP" sz="1200" dirty="0" smtClean="0">
                          <a:solidFill>
                            <a:schemeClr val="tx1"/>
                          </a:solidFill>
                        </a:rPr>
                        <a:t>10 </a:t>
                      </a:r>
                      <a:r>
                        <a:rPr kumimoji="1" lang="ja-JP" altLang="en-US" sz="1200" dirty="0" smtClean="0">
                          <a:solidFill>
                            <a:schemeClr val="tx1"/>
                          </a:solidFill>
                        </a:rPr>
                        <a:t>年前から半減 → 半数の事業が「休止・遅延」 </a:t>
                      </a:r>
                      <a:endParaRPr kumimoji="1" lang="en-US" altLang="ja-JP" sz="1200" dirty="0" smtClean="0">
                        <a:solidFill>
                          <a:schemeClr val="tx1"/>
                        </a:solidFill>
                      </a:endParaRPr>
                    </a:p>
                    <a:p>
                      <a:pPr marL="88900" indent="-88900" algn="l"/>
                      <a:endParaRPr kumimoji="1" lang="en-US" altLang="ja-JP" sz="1200" dirty="0" smtClean="0">
                        <a:solidFill>
                          <a:schemeClr val="tx1"/>
                        </a:solidFill>
                      </a:endParaRPr>
                    </a:p>
                    <a:p>
                      <a:pPr marL="88900" indent="-88900" algn="l"/>
                      <a:r>
                        <a:rPr kumimoji="1" lang="ja-JP" altLang="en-US" sz="1200" dirty="0" smtClean="0">
                          <a:solidFill>
                            <a:schemeClr val="tx1"/>
                          </a:solidFill>
                        </a:rPr>
                        <a:t>・予防保全による長寿命化が必要</a:t>
                      </a:r>
                    </a:p>
                    <a:p>
                      <a:pPr marL="88900" indent="-88900"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t>・限られた財源・人材の中で、建設事業と維持管理をトータルでマネジメント</a:t>
                      </a:r>
                      <a:endParaRPr kumimoji="1" lang="en-US" altLang="ja-JP" sz="1200" dirty="0" smtClean="0"/>
                    </a:p>
                    <a:p>
                      <a:pPr marL="88900" indent="-88900" algn="l"/>
                      <a:endParaRPr kumimoji="1" lang="en-US" altLang="ja-JP" sz="1200" dirty="0" smtClean="0"/>
                    </a:p>
                    <a:p>
                      <a:pPr marL="88900" indent="-88900" algn="l"/>
                      <a:r>
                        <a:rPr kumimoji="1" lang="ja-JP" altLang="en-US" sz="1200" dirty="0" smtClean="0"/>
                        <a:t>・建設事業の更なる選択と集中により、維持管理への重点化を行い、予防保全対策を実施</a:t>
                      </a:r>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t>・</a:t>
                      </a:r>
                      <a:r>
                        <a:rPr kumimoji="1" lang="en-US" altLang="ja-JP" sz="1200" dirty="0" smtClean="0"/>
                        <a:t>2010</a:t>
                      </a:r>
                      <a:r>
                        <a:rPr kumimoji="1" lang="ja-JP" altLang="en-US" sz="1200" dirty="0" smtClean="0"/>
                        <a:t>年度から維持管理戦略について当面</a:t>
                      </a:r>
                      <a:r>
                        <a:rPr kumimoji="1" lang="en-US" altLang="ja-JP" sz="1200" dirty="0" smtClean="0"/>
                        <a:t>3</a:t>
                      </a:r>
                      <a:r>
                        <a:rPr kumimoji="1" lang="ja-JP" altLang="en-US" sz="1200" dirty="0" smtClean="0"/>
                        <a:t>年間程度の対策予定を提示</a:t>
                      </a:r>
                    </a:p>
                    <a:p>
                      <a:pPr marL="88900" indent="-88900" algn="l"/>
                      <a:r>
                        <a:rPr kumimoji="1" lang="en-US" altLang="ja-JP" sz="1200" dirty="0" smtClean="0"/>
                        <a:t>-</a:t>
                      </a:r>
                      <a:r>
                        <a:rPr kumimoji="1" lang="ja-JP" altLang="en-US" sz="1200" dirty="0" smtClean="0"/>
                        <a:t>「アセットマネジメント手法」の導入により、施設の長寿命化や更新時期の平準化を図り、ライフサイクルコストの縮減を図る。 </a:t>
                      </a:r>
                    </a:p>
                    <a:p>
                      <a:pPr marL="88900" indent="-88900" algn="l"/>
                      <a:r>
                        <a:rPr kumimoji="1" lang="en-US" altLang="ja-JP" sz="1200" dirty="0" smtClean="0"/>
                        <a:t>-</a:t>
                      </a:r>
                      <a:r>
                        <a:rPr kumimoji="1" lang="ja-JP" altLang="en-US" sz="1200" dirty="0" smtClean="0"/>
                        <a:t>地方債の発行等により、維持管理予算必要水準への段階的増額（</a:t>
                      </a:r>
                      <a:r>
                        <a:rPr kumimoji="1" lang="en-US" altLang="ja-JP" sz="1200" dirty="0" smtClean="0"/>
                        <a:t>2010</a:t>
                      </a:r>
                      <a:r>
                        <a:rPr kumimoji="1" lang="ja-JP" altLang="en-US" sz="1200" dirty="0" smtClean="0"/>
                        <a:t>年</a:t>
                      </a:r>
                      <a:r>
                        <a:rPr kumimoji="1" lang="en-US" altLang="ja-JP" sz="1200" dirty="0" smtClean="0"/>
                        <a:t>;170</a:t>
                      </a:r>
                      <a:r>
                        <a:rPr kumimoji="1" lang="ja-JP" altLang="en-US" sz="1200" dirty="0" smtClean="0"/>
                        <a:t>億円　→</a:t>
                      </a:r>
                      <a:r>
                        <a:rPr kumimoji="1" lang="en-US" altLang="ja-JP" sz="1200" dirty="0" smtClean="0"/>
                        <a:t>2013</a:t>
                      </a:r>
                      <a:r>
                        <a:rPr kumimoji="1" lang="ja-JP" altLang="en-US" sz="1200" dirty="0" smtClean="0"/>
                        <a:t>年</a:t>
                      </a:r>
                      <a:r>
                        <a:rPr kumimoji="1" lang="en-US" altLang="ja-JP" sz="1200" dirty="0" smtClean="0"/>
                        <a:t>;260</a:t>
                      </a:r>
                      <a:r>
                        <a:rPr kumimoji="1" lang="ja-JP" altLang="en-US" sz="1200" dirty="0" smtClean="0"/>
                        <a:t>億円（</a:t>
                      </a:r>
                      <a:r>
                        <a:rPr kumimoji="1" lang="en-US" altLang="ja-JP" sz="1200" dirty="0" smtClean="0"/>
                        <a:t>1.5</a:t>
                      </a:r>
                      <a:r>
                        <a:rPr kumimoji="1" lang="ja-JP" altLang="en-US" sz="1200" dirty="0" smtClean="0"/>
                        <a:t>倍増））</a:t>
                      </a:r>
                      <a:endParaRPr kumimoji="1" lang="en-US" altLang="ja-JP" sz="1200" dirty="0" smtClean="0"/>
                    </a:p>
                    <a:p>
                      <a:pPr marL="88900" indent="-88900" algn="l"/>
                      <a:endParaRPr kumimoji="1" lang="en-US" altLang="ja-JP" sz="1200" dirty="0" smtClean="0"/>
                    </a:p>
                    <a:p>
                      <a:pPr marL="88900" indent="-88900" algn="l"/>
                      <a:r>
                        <a:rPr kumimoji="1" lang="ja-JP" altLang="en-US" sz="1200" dirty="0" smtClean="0">
                          <a:solidFill>
                            <a:schemeClr val="tx1"/>
                          </a:solidFill>
                        </a:rPr>
                        <a:t>・都市基盤施設長寿命化計画策定（</a:t>
                      </a:r>
                      <a:r>
                        <a:rPr kumimoji="1" lang="en-US" altLang="ja-JP" sz="1200" dirty="0" smtClean="0">
                          <a:solidFill>
                            <a:schemeClr val="tx1"/>
                          </a:solidFill>
                        </a:rPr>
                        <a:t>2015.3</a:t>
                      </a:r>
                      <a:r>
                        <a:rPr kumimoji="1" lang="ja-JP" altLang="en-US" sz="1200" dirty="0" smtClean="0">
                          <a:solidFill>
                            <a:schemeClr val="tx1"/>
                          </a:solidFill>
                        </a:rPr>
                        <a:t>）</a:t>
                      </a:r>
                    </a:p>
                    <a:p>
                      <a:pPr marL="88900" indent="-88900" algn="l"/>
                      <a:endParaRPr kumimoji="1" lang="ja-JP" altLang="en-US" sz="1200" dirty="0" smtClean="0"/>
                    </a:p>
                    <a:p>
                      <a:pPr marL="88900" indent="-88900" algn="l"/>
                      <a:r>
                        <a:rPr kumimoji="1" lang="ja-JP" altLang="en-US" sz="1200" dirty="0" smtClean="0"/>
                        <a:t>・</a:t>
                      </a:r>
                      <a:r>
                        <a:rPr kumimoji="1" lang="en-US" altLang="ja-JP" sz="1200" dirty="0" smtClean="0"/>
                        <a:t>2010</a:t>
                      </a:r>
                      <a:r>
                        <a:rPr kumimoji="1" lang="ja-JP" altLang="en-US" sz="1200" dirty="0" smtClean="0"/>
                        <a:t>年度からの建設事業計画について、当面</a:t>
                      </a:r>
                      <a:r>
                        <a:rPr kumimoji="1" lang="en-US" altLang="ja-JP" sz="1200" dirty="0" smtClean="0"/>
                        <a:t>10</a:t>
                      </a:r>
                      <a:r>
                        <a:rPr kumimoji="1" lang="ja-JP" altLang="en-US" sz="1200" dirty="0" smtClean="0"/>
                        <a:t>年間の事業予定を提示 </a:t>
                      </a:r>
                    </a:p>
                    <a:p>
                      <a:pPr marL="88900" indent="-88900" algn="l"/>
                      <a:r>
                        <a:rPr kumimoji="1" lang="en-US" altLang="ja-JP" sz="1200" dirty="0" smtClean="0"/>
                        <a:t>-</a:t>
                      </a:r>
                      <a:r>
                        <a:rPr kumimoji="1" lang="ja-JP" altLang="en-US" sz="1200" dirty="0" smtClean="0"/>
                        <a:t>原則、現行の予算水準を基本、重点化方針のもと、「さらなる選択と集中」、即効性、実現性の観点から「事業や計画の見直し」</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t>・維持管理予算へのシフトにより、今後</a:t>
                      </a:r>
                      <a:r>
                        <a:rPr kumimoji="1" lang="en-US" altLang="ja-JP" sz="1200" dirty="0" smtClean="0"/>
                        <a:t>20</a:t>
                      </a:r>
                      <a:r>
                        <a:rPr kumimoji="1" lang="ja-JP" altLang="en-US" sz="1200" dirty="0" smtClean="0"/>
                        <a:t>年で</a:t>
                      </a:r>
                      <a:r>
                        <a:rPr kumimoji="1" lang="en-US" altLang="ja-JP" sz="1200" dirty="0" smtClean="0"/>
                        <a:t>3300</a:t>
                      </a:r>
                      <a:r>
                        <a:rPr kumimoji="1" lang="ja-JP" altLang="en-US" sz="1200" dirty="0" smtClean="0"/>
                        <a:t>億円（年間</a:t>
                      </a:r>
                      <a:r>
                        <a:rPr kumimoji="1" lang="en-US" altLang="ja-JP" sz="1200" dirty="0" smtClean="0"/>
                        <a:t>165</a:t>
                      </a:r>
                      <a:r>
                        <a:rPr kumimoji="1" lang="ja-JP" altLang="en-US" sz="1200" dirty="0" smtClean="0"/>
                        <a:t>億円）の財政縮減効果を見込む</a:t>
                      </a:r>
                    </a:p>
                    <a:p>
                      <a:pPr algn="l"/>
                      <a:endParaRPr kumimoji="1" lang="en-US" altLang="ja-JP" sz="1200" dirty="0" smtClean="0"/>
                    </a:p>
                    <a:p>
                      <a:pPr marL="88900" indent="-88900" algn="l"/>
                      <a:r>
                        <a:rPr kumimoji="1" lang="ja-JP" altLang="en-US" sz="1200" dirty="0" smtClean="0"/>
                        <a:t>・建設事業の計画的推進</a:t>
                      </a:r>
                    </a:p>
                    <a:p>
                      <a:pPr algn="l"/>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solidFill>
                  <a:prstClr val="black"/>
                </a:solidFill>
              </a:rPr>
              <a:t>Ｃ（８</a:t>
            </a:r>
            <a:r>
              <a:rPr lang="ja-JP" altLang="en-US" sz="1400" u="sng" dirty="0">
                <a:solidFill>
                  <a:prstClr val="black"/>
                </a:solidFill>
              </a:rPr>
              <a:t>７</a:t>
            </a:r>
            <a:r>
              <a:rPr lang="ja-JP" altLang="en-US" sz="1400" u="sng" dirty="0" smtClean="0">
                <a:solidFill>
                  <a:prstClr val="black"/>
                </a:solidFill>
              </a:rPr>
              <a:t>）</a:t>
            </a:r>
            <a:endParaRPr lang="en-US" altLang="ja-JP" sz="1400" u="sng" dirty="0" smtClean="0">
              <a:solidFill>
                <a:prstClr val="black"/>
              </a:solidFill>
            </a:endParaRPr>
          </a:p>
        </p:txBody>
      </p:sp>
      <p:sp>
        <p:nvSpPr>
          <p:cNvPr id="3" name="スライド番号プレースホルダー 2"/>
          <p:cNvSpPr>
            <a:spLocks noGrp="1"/>
          </p:cNvSpPr>
          <p:nvPr>
            <p:ph type="sldNum" sz="quarter" idx="12"/>
          </p:nvPr>
        </p:nvSpPr>
        <p:spPr>
          <a:xfrm>
            <a:off x="6876256" y="6381328"/>
            <a:ext cx="2133600" cy="365125"/>
          </a:xfrm>
        </p:spPr>
        <p:txBody>
          <a:bodyPr/>
          <a:lstStyle/>
          <a:p>
            <a:fld id="{63BC356D-1576-478B-8647-1361C6E9DFF7}" type="slidenum">
              <a:rPr kumimoji="1" lang="ja-JP" altLang="en-US" smtClean="0"/>
              <a:t>198</a:t>
            </a:fld>
            <a:endParaRPr kumimoji="1" lang="ja-JP" altLang="en-US" dirty="0"/>
          </a:p>
        </p:txBody>
      </p:sp>
    </p:spTree>
    <p:extLst>
      <p:ext uri="{BB962C8B-B14F-4D97-AF65-F5344CB8AC3E}">
        <p14:creationId xmlns:p14="http://schemas.microsoft.com/office/powerpoint/2010/main" val="426933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57215" y="263122"/>
            <a:ext cx="1538998" cy="400110"/>
          </a:xfrm>
          <a:prstGeom prst="rect">
            <a:avLst/>
          </a:prstGeom>
        </p:spPr>
        <p:txBody>
          <a:bodyPr wrap="square">
            <a:spAutoFit/>
          </a:bodyPr>
          <a:lstStyle/>
          <a:p>
            <a:pPr algn="dist"/>
            <a:r>
              <a:rPr lang="ja-JP" altLang="en-US" sz="2000" dirty="0" smtClean="0"/>
              <a:t>目次</a:t>
            </a:r>
            <a:endParaRPr lang="ja-JP" altLang="en-US" sz="2000" dirty="0" smtClean="0">
              <a:solidFill>
                <a:srgbClr val="FF0000"/>
              </a:solidFill>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a:t>
            </a:fld>
            <a:endParaRPr kumimoji="1" lang="ja-JP" altLang="en-US"/>
          </a:p>
        </p:txBody>
      </p:sp>
      <p:sp>
        <p:nvSpPr>
          <p:cNvPr id="7" name="正方形/長方形 6"/>
          <p:cNvSpPr/>
          <p:nvPr/>
        </p:nvSpPr>
        <p:spPr>
          <a:xfrm>
            <a:off x="35266" y="845998"/>
            <a:ext cx="4248702" cy="4524315"/>
          </a:xfrm>
          <a:prstGeom prst="rect">
            <a:avLst/>
          </a:prstGeom>
        </p:spPr>
        <p:txBody>
          <a:bodyPr wrap="square">
            <a:spAutoFit/>
          </a:bodyPr>
          <a:lstStyle/>
          <a:p>
            <a:r>
              <a:rPr lang="en-US" altLang="ja-JP" sz="1600" dirty="0">
                <a:latin typeface="ＭＳ Ｐゴシック" panose="020B0600070205080204" pitchFamily="50" charset="-128"/>
                <a:ea typeface="ＭＳ Ｐゴシック" panose="020B0600070205080204" pitchFamily="50" charset="-128"/>
              </a:rPr>
              <a:t>Ⅰ</a:t>
            </a: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政策の刷新</a:t>
            </a:r>
            <a:endParaRPr lang="ja-JP" altLang="en-US" sz="16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　（１）関空・伊丹空港の経営統合</a:t>
            </a:r>
            <a:r>
              <a:rPr lang="en-US" altLang="ja-JP" sz="1400" dirty="0" smtClean="0">
                <a:latin typeface="ＭＳ Ｐゴシック" panose="020B0600070205080204" pitchFamily="50" charset="-128"/>
                <a:ea typeface="ＭＳ Ｐゴシック" panose="020B0600070205080204" pitchFamily="50" charset="-128"/>
              </a:rPr>
              <a:t>		12</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pPr marL="450850" indent="-450850"/>
            <a:r>
              <a:rPr lang="ja-JP" altLang="en-US" sz="1400" dirty="0" smtClean="0">
                <a:latin typeface="ＭＳ Ｐゴシック" panose="020B0600070205080204" pitchFamily="50" charset="-128"/>
                <a:ea typeface="ＭＳ Ｐゴシック" panose="020B0600070205080204" pitchFamily="50" charset="-128"/>
              </a:rPr>
              <a:t>　（２）インフラ整備（道路網・鉄道網）の具体化、</a:t>
            </a:r>
            <a:endParaRPr lang="en-US" altLang="ja-JP" sz="1400" dirty="0" smtClean="0">
              <a:latin typeface="ＭＳ Ｐゴシック" panose="020B0600070205080204" pitchFamily="50" charset="-128"/>
              <a:ea typeface="ＭＳ Ｐゴシック" panose="020B0600070205080204" pitchFamily="50" charset="-128"/>
            </a:endParaRPr>
          </a:p>
          <a:p>
            <a:pPr marL="450850" indent="-450850"/>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ストック</a:t>
            </a:r>
            <a:r>
              <a:rPr lang="ja-JP" altLang="en-US" sz="1400" dirty="0" smtClean="0">
                <a:latin typeface="ＭＳ Ｐゴシック" panose="020B0600070205080204" pitchFamily="50" charset="-128"/>
                <a:ea typeface="ＭＳ Ｐゴシック" panose="020B0600070205080204" pitchFamily="50" charset="-128"/>
              </a:rPr>
              <a:t>の組換え</a:t>
            </a:r>
            <a:r>
              <a:rPr lang="en-US" altLang="ja-JP" sz="1400" dirty="0" smtClean="0">
                <a:latin typeface="ＭＳ Ｐゴシック" panose="020B0600070205080204" pitchFamily="50" charset="-128"/>
                <a:ea typeface="ＭＳ Ｐゴシック" panose="020B0600070205080204" pitchFamily="50" charset="-128"/>
              </a:rPr>
              <a:t>			18</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pPr marL="450850" indent="-450850"/>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（３）地震・津波対策</a:t>
            </a:r>
            <a:r>
              <a:rPr lang="en-US" altLang="ja-JP" sz="1400" dirty="0" smtClean="0">
                <a:latin typeface="ＭＳ Ｐゴシック" panose="020B0600070205080204" pitchFamily="50" charset="-128"/>
                <a:ea typeface="ＭＳ Ｐゴシック" panose="020B0600070205080204" pitchFamily="50" charset="-128"/>
              </a:rPr>
              <a:t>			26</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（４）治水対策の方針転換</a:t>
            </a:r>
            <a:r>
              <a:rPr lang="en-US" altLang="ja-JP" sz="1400" dirty="0" smtClean="0">
                <a:latin typeface="ＭＳ Ｐゴシック" panose="020B0600070205080204" pitchFamily="50" charset="-128"/>
                <a:ea typeface="ＭＳ Ｐゴシック" panose="020B0600070205080204" pitchFamily="50" charset="-128"/>
              </a:rPr>
              <a:t>		29</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（５）クラスター形成</a:t>
            </a:r>
            <a:r>
              <a:rPr lang="en-US" altLang="ja-JP" sz="1400"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	32</a:t>
            </a:r>
            <a:r>
              <a:rPr lang="ja-JP" altLang="en-US" sz="1400" dirty="0" smtClean="0">
                <a:latin typeface="ＭＳ Ｐゴシック" panose="020B0600070205080204" pitchFamily="50" charset="-128"/>
              </a:rPr>
              <a:t>頁</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　（６）教育</a:t>
            </a:r>
            <a:r>
              <a:rPr lang="en-US" altLang="ja-JP" sz="1400" dirty="0" smtClean="0">
                <a:latin typeface="ＭＳ Ｐゴシック" panose="020B0600070205080204" pitchFamily="50" charset="-128"/>
                <a:ea typeface="ＭＳ Ｐゴシック" panose="020B0600070205080204" pitchFamily="50" charset="-128"/>
              </a:rPr>
              <a:t>				34</a:t>
            </a:r>
            <a:r>
              <a:rPr lang="ja-JP" altLang="en-US" sz="1400" dirty="0" smtClean="0">
                <a:latin typeface="ＭＳ Ｐゴシック" panose="020B0600070205080204" pitchFamily="50" charset="-128"/>
              </a:rPr>
              <a:t>頁</a:t>
            </a:r>
            <a:r>
              <a:rPr lang="ja-JP" altLang="en-US" sz="1400" dirty="0" smtClean="0">
                <a:latin typeface="ＭＳ Ｐゴシック" panose="020B0600070205080204" pitchFamily="50" charset="-128"/>
                <a:ea typeface="ＭＳ Ｐゴシック" panose="020B0600070205080204" pitchFamily="50" charset="-128"/>
              </a:rPr>
              <a:t>　　　</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　（７）私立高校授業料無償化</a:t>
            </a:r>
            <a:r>
              <a:rPr lang="en-US" altLang="ja-JP" sz="1400" dirty="0" smtClean="0">
                <a:latin typeface="ＭＳ Ｐゴシック" panose="020B0600070205080204" pitchFamily="50" charset="-128"/>
                <a:ea typeface="ＭＳ Ｐゴシック" panose="020B0600070205080204" pitchFamily="50" charset="-128"/>
              </a:rPr>
              <a:t>		51</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（８）健康・医療</a:t>
            </a:r>
            <a:r>
              <a:rPr lang="en-US" altLang="ja-JP" sz="1400" dirty="0" smtClean="0">
                <a:latin typeface="ＭＳ Ｐゴシック" panose="020B0600070205080204" pitchFamily="50" charset="-128"/>
                <a:ea typeface="ＭＳ Ｐゴシック" panose="020B0600070205080204" pitchFamily="50" charset="-128"/>
              </a:rPr>
              <a:t>			58</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（９）介護</a:t>
            </a:r>
            <a:r>
              <a:rPr lang="en-US" altLang="ja-JP" sz="1400" dirty="0" smtClean="0">
                <a:latin typeface="ＭＳ Ｐゴシック" panose="020B0600070205080204" pitchFamily="50" charset="-128"/>
                <a:ea typeface="ＭＳ Ｐゴシック" panose="020B0600070205080204" pitchFamily="50" charset="-128"/>
              </a:rPr>
              <a:t>				64</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10</a:t>
            </a:r>
            <a:r>
              <a:rPr lang="ja-JP" altLang="en-US" sz="1400" dirty="0" smtClean="0">
                <a:latin typeface="ＭＳ Ｐゴシック" panose="020B0600070205080204" pitchFamily="50" charset="-128"/>
                <a:ea typeface="ＭＳ Ｐゴシック" panose="020B0600070205080204" pitchFamily="50" charset="-128"/>
              </a:rPr>
              <a:t>）子どもの貧困</a:t>
            </a:r>
            <a:r>
              <a:rPr lang="en-US" altLang="ja-JP" sz="1400" dirty="0" smtClean="0">
                <a:latin typeface="ＭＳ Ｐゴシック" panose="020B0600070205080204" pitchFamily="50" charset="-128"/>
                <a:ea typeface="ＭＳ Ｐゴシック" panose="020B0600070205080204" pitchFamily="50" charset="-128"/>
              </a:rPr>
              <a:t>			65</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11</a:t>
            </a:r>
            <a:r>
              <a:rPr lang="ja-JP" altLang="en-US" sz="1400" dirty="0" smtClean="0">
                <a:latin typeface="ＭＳ Ｐゴシック" panose="020B0600070205080204" pitchFamily="50" charset="-128"/>
                <a:ea typeface="ＭＳ Ｐゴシック" panose="020B0600070205080204" pitchFamily="50" charset="-128"/>
              </a:rPr>
              <a:t>）待機児童</a:t>
            </a:r>
            <a:r>
              <a:rPr lang="en-US" altLang="ja-JP" sz="1400" dirty="0" smtClean="0">
                <a:latin typeface="ＭＳ Ｐゴシック" panose="020B0600070205080204" pitchFamily="50" charset="-128"/>
                <a:ea typeface="ＭＳ Ｐゴシック" panose="020B0600070205080204" pitchFamily="50" charset="-128"/>
              </a:rPr>
              <a:t>			71</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12</a:t>
            </a:r>
            <a:r>
              <a:rPr lang="ja-JP" altLang="en-US" sz="1400" dirty="0" smtClean="0">
                <a:latin typeface="ＭＳ Ｐゴシック" panose="020B0600070205080204" pitchFamily="50" charset="-128"/>
                <a:ea typeface="ＭＳ Ｐゴシック" panose="020B0600070205080204" pitchFamily="50" charset="-128"/>
              </a:rPr>
              <a:t>）女性活躍</a:t>
            </a:r>
            <a:r>
              <a:rPr lang="en-US" altLang="ja-JP" sz="1400" dirty="0" smtClean="0">
                <a:latin typeface="ＭＳ Ｐゴシック" panose="020B0600070205080204" pitchFamily="50" charset="-128"/>
                <a:ea typeface="ＭＳ Ｐゴシック" panose="020B0600070205080204" pitchFamily="50" charset="-128"/>
              </a:rPr>
              <a:t>			72</a:t>
            </a:r>
            <a:r>
              <a:rPr lang="ja-JP" altLang="en-US" sz="1400" dirty="0" smtClean="0">
                <a:latin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pPr lvl="0"/>
            <a:r>
              <a:rPr lang="en-US" altLang="ja-JP" sz="1600" dirty="0">
                <a:latin typeface="ＭＳ Ｐゴシック" panose="020B0600070205080204" pitchFamily="50" charset="-128"/>
              </a:rPr>
              <a:t>Ⅱ</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公民連携／経営形態の見直し</a:t>
            </a:r>
            <a:endParaRPr lang="en-US" altLang="ja-JP" sz="1600" dirty="0">
              <a:latin typeface="ＭＳ Ｐゴシック" panose="020B0600070205080204" pitchFamily="50" charset="-128"/>
            </a:endParaRPr>
          </a:p>
          <a:p>
            <a:pPr lvl="0"/>
            <a:r>
              <a:rPr lang="ja-JP" altLang="en-US" sz="1600" dirty="0">
                <a:latin typeface="ＭＳ Ｐゴシック" panose="020B0600070205080204" pitchFamily="50" charset="-128"/>
              </a:rPr>
              <a:t>　</a:t>
            </a:r>
            <a:r>
              <a:rPr lang="ja-JP" altLang="en-US" sz="1400" dirty="0">
                <a:latin typeface="ＭＳ Ｐゴシック" panose="020B0600070205080204" pitchFamily="50" charset="-128"/>
              </a:rPr>
              <a:t>（１）公民</a:t>
            </a:r>
            <a:r>
              <a:rPr lang="ja-JP" altLang="en-US" sz="1400" dirty="0" smtClean="0">
                <a:latin typeface="ＭＳ Ｐゴシック" panose="020B0600070205080204" pitchFamily="50" charset="-128"/>
              </a:rPr>
              <a:t>連携の推進　　　　　　　　　　　　　　　　　</a:t>
            </a:r>
            <a:r>
              <a:rPr lang="en-US" altLang="ja-JP" sz="1400" dirty="0" smtClean="0">
                <a:latin typeface="ＭＳ Ｐゴシック" panose="020B0600070205080204" pitchFamily="50" charset="-128"/>
              </a:rPr>
              <a:t>74</a:t>
            </a:r>
            <a:r>
              <a:rPr lang="ja-JP" altLang="en-US" sz="1400" dirty="0" smtClean="0">
                <a:latin typeface="ＭＳ Ｐゴシック" panose="020B0600070205080204" pitchFamily="50" charset="-128"/>
              </a:rPr>
              <a:t>頁</a:t>
            </a:r>
            <a:endParaRPr lang="en-US" altLang="ja-JP" sz="1400" dirty="0">
              <a:latin typeface="ＭＳ Ｐゴシック" panose="020B0600070205080204" pitchFamily="50" charset="-128"/>
            </a:endParaRPr>
          </a:p>
          <a:p>
            <a:pPr lvl="0"/>
            <a:r>
              <a:rPr lang="ja-JP" altLang="en-US" sz="1600" dirty="0">
                <a:latin typeface="ＭＳ Ｐゴシック" panose="020B0600070205080204" pitchFamily="50" charset="-128"/>
              </a:rPr>
              <a:t>　</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２</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独立行政法人化</a:t>
            </a:r>
            <a:r>
              <a:rPr lang="en-US" altLang="ja-JP" sz="1400" dirty="0">
                <a:latin typeface="ＭＳ Ｐゴシック" panose="020B0600070205080204" pitchFamily="50" charset="-128"/>
              </a:rPr>
              <a:t>		</a:t>
            </a:r>
            <a:r>
              <a:rPr lang="ja-JP" altLang="en-US" sz="1400" dirty="0" smtClean="0">
                <a:latin typeface="ＭＳ Ｐゴシック" panose="020B0600070205080204" pitchFamily="50" charset="-128"/>
              </a:rPr>
              <a:t>　　　　　　　　</a:t>
            </a:r>
            <a:r>
              <a:rPr lang="en-US" altLang="ja-JP" sz="1400" dirty="0" smtClean="0">
                <a:latin typeface="ＭＳ Ｐゴシック" panose="020B0600070205080204" pitchFamily="50" charset="-128"/>
              </a:rPr>
              <a:t>76</a:t>
            </a:r>
            <a:r>
              <a:rPr lang="ja-JP" altLang="en-US" sz="1400" dirty="0" smtClean="0">
                <a:latin typeface="ＭＳ Ｐゴシック" panose="020B0600070205080204" pitchFamily="50" charset="-128"/>
              </a:rPr>
              <a:t>頁</a:t>
            </a:r>
            <a:endParaRPr lang="en-US" altLang="ja-JP" sz="1400" dirty="0">
              <a:latin typeface="ＭＳ Ｐゴシック" panose="020B0600070205080204" pitchFamily="50" charset="-128"/>
            </a:endParaRPr>
          </a:p>
          <a:p>
            <a:pPr lvl="0"/>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（３）</a:t>
            </a:r>
            <a:r>
              <a:rPr lang="ja-JP" altLang="en-US" sz="1400" dirty="0">
                <a:latin typeface="ＭＳ Ｐゴシック" panose="020B0600070205080204" pitchFamily="50" charset="-128"/>
              </a:rPr>
              <a:t>水道</a:t>
            </a:r>
            <a:r>
              <a:rPr lang="ja-JP" altLang="en-US" sz="1400" dirty="0" smtClean="0">
                <a:latin typeface="ＭＳ Ｐゴシック" panose="020B0600070205080204" pitchFamily="50" charset="-128"/>
              </a:rPr>
              <a:t>事業、下水道事業の見直し　　　　　　　 </a:t>
            </a:r>
            <a:r>
              <a:rPr lang="en-US" altLang="ja-JP" sz="1400" dirty="0" smtClean="0">
                <a:latin typeface="ＭＳ Ｐゴシック" panose="020B0600070205080204" pitchFamily="50" charset="-128"/>
              </a:rPr>
              <a:t>80</a:t>
            </a:r>
            <a:r>
              <a:rPr lang="ja-JP" altLang="en-US" sz="1400" dirty="0" smtClean="0">
                <a:latin typeface="ＭＳ Ｐゴシック" panose="020B0600070205080204" pitchFamily="50" charset="-128"/>
              </a:rPr>
              <a:t>頁　</a:t>
            </a:r>
            <a:endParaRPr lang="en-US" altLang="ja-JP" sz="1400" dirty="0">
              <a:latin typeface="ＭＳ Ｐゴシック" panose="020B0600070205080204" pitchFamily="50" charset="-128"/>
            </a:endParaRPr>
          </a:p>
          <a:p>
            <a:pPr lvl="0"/>
            <a:r>
              <a:rPr lang="ja-JP" altLang="en-US" sz="1400" dirty="0">
                <a:latin typeface="ＭＳ Ｐゴシック" panose="020B0600070205080204" pitchFamily="50" charset="-128"/>
              </a:rPr>
              <a:t>　</a:t>
            </a:r>
            <a:endParaRPr lang="en-US" altLang="ja-JP" sz="1400" dirty="0" smtClean="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4139952" y="693887"/>
            <a:ext cx="4765183" cy="6091411"/>
          </a:xfrm>
          <a:prstGeom prst="rect">
            <a:avLst/>
          </a:prstGeom>
        </p:spPr>
        <p:txBody>
          <a:bodyPr wrap="square" lIns="36000" tIns="0" rIns="36000" bIns="0">
            <a:spAutoFit/>
          </a:bodyPr>
          <a:lstStyle/>
          <a:p>
            <a:pPr>
              <a:lnSpc>
                <a:spcPts val="1400"/>
              </a:lnSpc>
            </a:pPr>
            <a:r>
              <a:rPr lang="en-US" altLang="ja-JP" sz="1600" dirty="0" smtClean="0">
                <a:latin typeface="+mn-ea"/>
              </a:rPr>
              <a:t>Ⅲ</a:t>
            </a:r>
            <a:r>
              <a:rPr lang="ja-JP" altLang="en-US" sz="1600" dirty="0">
                <a:latin typeface="+mn-ea"/>
              </a:rPr>
              <a:t>　大阪府市の連携</a:t>
            </a:r>
            <a:endParaRPr lang="en-US" altLang="ja-JP" sz="1600" dirty="0">
              <a:latin typeface="+mn-ea"/>
              <a:cs typeface="Meiryo UI" pitchFamily="50" charset="-128"/>
            </a:endParaRPr>
          </a:p>
          <a:p>
            <a:pPr>
              <a:lnSpc>
                <a:spcPts val="1400"/>
              </a:lnSpc>
            </a:pPr>
            <a:r>
              <a:rPr lang="ja-JP" altLang="en-US" sz="1400" dirty="0">
                <a:latin typeface="+mn-ea"/>
              </a:rPr>
              <a:t>　</a:t>
            </a:r>
            <a:endParaRPr lang="en-US" altLang="ja-JP" sz="1400" dirty="0">
              <a:latin typeface="+mn-ea"/>
            </a:endParaRPr>
          </a:p>
          <a:p>
            <a:pPr>
              <a:lnSpc>
                <a:spcPts val="1400"/>
              </a:lnSpc>
            </a:pPr>
            <a:r>
              <a:rPr lang="ja-JP" altLang="en-US" sz="1400" b="0" dirty="0" smtClean="0">
                <a:latin typeface="+mn-ea"/>
              </a:rPr>
              <a:t>　　（</a:t>
            </a:r>
            <a:r>
              <a:rPr lang="en-US" altLang="ja-JP" sz="1400" b="0" dirty="0">
                <a:latin typeface="+mn-ea"/>
              </a:rPr>
              <a:t>1</a:t>
            </a:r>
            <a:r>
              <a:rPr lang="ja-JP" altLang="en-US" sz="1400" dirty="0" smtClean="0">
                <a:latin typeface="+mn-ea"/>
              </a:rPr>
              <a:t>） 大阪府</a:t>
            </a:r>
            <a:r>
              <a:rPr lang="ja-JP" altLang="en-US" sz="1400" dirty="0">
                <a:latin typeface="+mn-ea"/>
              </a:rPr>
              <a:t>市統合本部・副首都推進本部</a:t>
            </a:r>
            <a:r>
              <a:rPr lang="en-US" altLang="ja-JP" sz="1400" dirty="0">
                <a:latin typeface="+mn-ea"/>
              </a:rPr>
              <a:t>	</a:t>
            </a:r>
            <a:r>
              <a:rPr lang="ja-JP" altLang="en-US" sz="1400" b="0" dirty="0" smtClean="0">
                <a:latin typeface="+mn-ea"/>
              </a:rPr>
              <a:t>別冊  </a:t>
            </a:r>
            <a:r>
              <a:rPr lang="en-US" altLang="ja-JP" sz="1400" dirty="0" smtClean="0">
                <a:latin typeface="+mn-ea"/>
              </a:rPr>
              <a:t>1</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smtClean="0">
                <a:latin typeface="+mn-ea"/>
              </a:rPr>
              <a:t>　　（</a:t>
            </a:r>
            <a:r>
              <a:rPr lang="en-US" altLang="ja-JP" sz="1400" b="0" dirty="0">
                <a:latin typeface="+mn-ea"/>
              </a:rPr>
              <a:t>2</a:t>
            </a:r>
            <a:r>
              <a:rPr lang="ja-JP" altLang="en-US" sz="1400" dirty="0" smtClean="0">
                <a:latin typeface="+mn-ea"/>
              </a:rPr>
              <a:t>） 有識者</a:t>
            </a:r>
            <a:r>
              <a:rPr lang="ja-JP" altLang="en-US" sz="1400" dirty="0">
                <a:latin typeface="+mn-ea"/>
              </a:rPr>
              <a:t>を交えた府市合同の戦略会議</a:t>
            </a:r>
            <a:r>
              <a:rPr lang="en-US" altLang="ja-JP" sz="1400" dirty="0">
                <a:latin typeface="+mn-ea"/>
              </a:rPr>
              <a:t>	</a:t>
            </a:r>
            <a:r>
              <a:rPr lang="ja-JP" altLang="en-US" sz="1400" b="0" dirty="0" smtClean="0">
                <a:latin typeface="+mn-ea"/>
              </a:rPr>
              <a:t>別冊　</a:t>
            </a:r>
            <a:r>
              <a:rPr lang="en-US" altLang="ja-JP" sz="1400" b="0" dirty="0" smtClean="0">
                <a:latin typeface="+mn-ea"/>
              </a:rPr>
              <a:t>5</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smtClean="0">
                <a:latin typeface="+mn-ea"/>
              </a:rPr>
              <a:t>　　（</a:t>
            </a:r>
            <a:r>
              <a:rPr lang="en-US" altLang="ja-JP" sz="1400" b="0" dirty="0">
                <a:latin typeface="+mn-ea"/>
              </a:rPr>
              <a:t>3</a:t>
            </a:r>
            <a:r>
              <a:rPr lang="ja-JP" altLang="en-US" sz="1400" dirty="0" smtClean="0">
                <a:latin typeface="+mn-ea"/>
              </a:rPr>
              <a:t>） 万博</a:t>
            </a:r>
            <a:r>
              <a:rPr lang="ja-JP" altLang="en-US" sz="1400" dirty="0">
                <a:latin typeface="+mn-ea"/>
              </a:rPr>
              <a:t>開催に向けた</a:t>
            </a:r>
            <a:r>
              <a:rPr lang="ja-JP" altLang="en-US" sz="1400" dirty="0" smtClean="0">
                <a:latin typeface="+mn-ea"/>
              </a:rPr>
              <a:t>取組み</a:t>
            </a:r>
            <a:r>
              <a:rPr lang="ja-JP" altLang="en-US" sz="1400" b="0" dirty="0">
                <a:latin typeface="+mn-ea"/>
              </a:rPr>
              <a:t>　　　　　　　　　　</a:t>
            </a:r>
            <a:r>
              <a:rPr lang="en-US" altLang="ja-JP" sz="1400" dirty="0">
                <a:latin typeface="+mn-ea"/>
              </a:rPr>
              <a:t>	</a:t>
            </a:r>
            <a:r>
              <a:rPr lang="ja-JP" altLang="en-US" sz="1400" b="0" dirty="0" smtClean="0">
                <a:latin typeface="+mn-ea"/>
              </a:rPr>
              <a:t>別冊 </a:t>
            </a:r>
            <a:r>
              <a:rPr lang="en-US" altLang="ja-JP" sz="1400" b="0" dirty="0" smtClean="0">
                <a:latin typeface="+mn-ea"/>
              </a:rPr>
              <a:t>12</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smtClean="0">
                <a:latin typeface="+mn-ea"/>
              </a:rPr>
              <a:t>　　（</a:t>
            </a:r>
            <a:r>
              <a:rPr lang="en-US" altLang="ja-JP" sz="1400" b="0" dirty="0">
                <a:latin typeface="+mn-ea"/>
              </a:rPr>
              <a:t>4</a:t>
            </a:r>
            <a:r>
              <a:rPr lang="ja-JP" altLang="en-US" sz="1400" dirty="0" smtClean="0">
                <a:latin typeface="+mn-ea"/>
              </a:rPr>
              <a:t>） ＩＲ</a:t>
            </a:r>
            <a:r>
              <a:rPr lang="ja-JP" altLang="en-US" sz="1400" dirty="0">
                <a:latin typeface="+mn-ea"/>
              </a:rPr>
              <a:t>実現に向けた</a:t>
            </a:r>
            <a:r>
              <a:rPr lang="ja-JP" altLang="en-US" sz="1400" dirty="0" smtClean="0">
                <a:latin typeface="+mn-ea"/>
              </a:rPr>
              <a:t>検討　　　　　　　　　　　　　</a:t>
            </a:r>
            <a:r>
              <a:rPr lang="en-US" altLang="ja-JP" sz="1400" dirty="0" smtClean="0">
                <a:latin typeface="+mn-ea"/>
              </a:rPr>
              <a:t>	</a:t>
            </a:r>
            <a:r>
              <a:rPr lang="ja-JP" altLang="en-US" sz="1400" dirty="0" smtClean="0">
                <a:latin typeface="+mn-ea"/>
              </a:rPr>
              <a:t>別冊 </a:t>
            </a:r>
            <a:r>
              <a:rPr lang="en-US" altLang="ja-JP" sz="1400" dirty="0" smtClean="0">
                <a:latin typeface="+mn-ea"/>
              </a:rPr>
              <a:t>17</a:t>
            </a:r>
            <a:r>
              <a:rPr lang="ja-JP" altLang="en-US" sz="1400" dirty="0" smtClean="0">
                <a:latin typeface="+mn-ea"/>
              </a:rPr>
              <a:t>頁</a:t>
            </a:r>
            <a:r>
              <a:rPr lang="en-US" altLang="ja-JP" sz="1400" b="0" u="sng" dirty="0" smtClean="0">
                <a:solidFill>
                  <a:srgbClr val="FF0000"/>
                </a:solidFill>
                <a:latin typeface="+mn-ea"/>
              </a:rPr>
              <a:t/>
            </a:r>
            <a:br>
              <a:rPr lang="en-US" altLang="ja-JP" sz="1400" b="0" u="sng" dirty="0" smtClean="0">
                <a:solidFill>
                  <a:srgbClr val="FF0000"/>
                </a:solidFill>
                <a:latin typeface="+mn-ea"/>
              </a:rPr>
            </a:br>
            <a:r>
              <a:rPr lang="ja-JP" altLang="en-US" sz="1400" b="0" dirty="0" smtClean="0">
                <a:solidFill>
                  <a:srgbClr val="FF0000"/>
                </a:solidFill>
                <a:latin typeface="+mn-ea"/>
              </a:rPr>
              <a:t>　　</a:t>
            </a:r>
            <a:r>
              <a:rPr lang="ja-JP" altLang="en-US" sz="1400" b="0" dirty="0" smtClean="0">
                <a:latin typeface="+mn-ea"/>
              </a:rPr>
              <a:t>（</a:t>
            </a:r>
            <a:r>
              <a:rPr lang="en-US" altLang="ja-JP" sz="1400" b="0" dirty="0" smtClean="0">
                <a:latin typeface="+mn-ea"/>
              </a:rPr>
              <a:t>5</a:t>
            </a:r>
            <a:r>
              <a:rPr lang="ja-JP" altLang="en-US" sz="1400" dirty="0" smtClean="0">
                <a:latin typeface="+mn-ea"/>
              </a:rPr>
              <a:t>） Ｇ</a:t>
            </a:r>
            <a:r>
              <a:rPr lang="en-US" altLang="ja-JP" sz="1400" dirty="0">
                <a:latin typeface="+mn-ea"/>
              </a:rPr>
              <a:t>20</a:t>
            </a:r>
            <a:r>
              <a:rPr lang="ja-JP" altLang="en-US" sz="1400" dirty="0">
                <a:latin typeface="+mn-ea"/>
              </a:rPr>
              <a:t>大阪サミット開催に向けた</a:t>
            </a:r>
            <a:r>
              <a:rPr lang="ja-JP" altLang="en-US" sz="1400" dirty="0" smtClean="0">
                <a:latin typeface="+mn-ea"/>
              </a:rPr>
              <a:t>取組み</a:t>
            </a:r>
            <a:r>
              <a:rPr lang="en-US" altLang="ja-JP" sz="1400" b="0" dirty="0" smtClean="0">
                <a:latin typeface="+mn-ea"/>
              </a:rPr>
              <a:t>	</a:t>
            </a:r>
            <a:r>
              <a:rPr lang="ja-JP" altLang="en-US" sz="1400" b="0" dirty="0" smtClean="0">
                <a:latin typeface="+mn-ea"/>
              </a:rPr>
              <a:t>別冊 </a:t>
            </a:r>
            <a:r>
              <a:rPr lang="en-US" altLang="ja-JP" sz="1400" b="0" dirty="0" smtClean="0">
                <a:latin typeface="+mn-ea"/>
              </a:rPr>
              <a:t>22</a:t>
            </a:r>
            <a:r>
              <a:rPr lang="ja-JP" altLang="en-US" sz="1400" b="0" dirty="0" smtClean="0">
                <a:latin typeface="+mn-ea"/>
              </a:rPr>
              <a:t>頁</a:t>
            </a:r>
            <a:r>
              <a:rPr lang="en-US" altLang="ja-JP" sz="1400" b="0" dirty="0" smtClean="0">
                <a:latin typeface="+mn-ea"/>
              </a:rPr>
              <a:t/>
            </a:r>
            <a:br>
              <a:rPr lang="en-US" altLang="ja-JP" sz="1400" b="0" dirty="0" smtClean="0">
                <a:latin typeface="+mn-ea"/>
              </a:rPr>
            </a:br>
            <a:r>
              <a:rPr lang="ja-JP" altLang="en-US" sz="1400" b="0" dirty="0" smtClean="0">
                <a:latin typeface="+mn-ea"/>
              </a:rPr>
              <a:t>　　</a:t>
            </a:r>
            <a:r>
              <a:rPr lang="ja-JP" altLang="en-US" sz="1400" dirty="0" smtClean="0">
                <a:latin typeface="+mn-ea"/>
              </a:rPr>
              <a:t>（</a:t>
            </a:r>
            <a:r>
              <a:rPr lang="en-US" altLang="ja-JP" sz="1400" dirty="0" smtClean="0">
                <a:latin typeface="+mn-ea"/>
              </a:rPr>
              <a:t>6</a:t>
            </a:r>
            <a:r>
              <a:rPr lang="ja-JP" altLang="en-US" sz="1400" dirty="0" smtClean="0">
                <a:latin typeface="+mn-ea"/>
              </a:rPr>
              <a:t>） 特</a:t>
            </a:r>
            <a:r>
              <a:rPr lang="ja-JP" altLang="en-US" sz="1400" dirty="0">
                <a:latin typeface="+mn-ea"/>
              </a:rPr>
              <a:t>区制度の</a:t>
            </a:r>
            <a:r>
              <a:rPr lang="ja-JP" altLang="en-US" sz="1400" dirty="0" smtClean="0">
                <a:latin typeface="+mn-ea"/>
              </a:rPr>
              <a:t>活用　　　　</a:t>
            </a:r>
            <a:r>
              <a:rPr lang="en-US" altLang="ja-JP" sz="1400" b="0" dirty="0" smtClean="0">
                <a:latin typeface="+mn-ea"/>
              </a:rPr>
              <a:t>	</a:t>
            </a:r>
            <a:r>
              <a:rPr lang="ja-JP" altLang="en-US" sz="1400" b="0" dirty="0" smtClean="0">
                <a:latin typeface="+mn-ea"/>
              </a:rPr>
              <a:t>　　　　　</a:t>
            </a:r>
            <a:r>
              <a:rPr lang="en-US" altLang="ja-JP" sz="1400" b="0" dirty="0" smtClean="0">
                <a:latin typeface="+mn-ea"/>
              </a:rPr>
              <a:t>	</a:t>
            </a:r>
            <a:r>
              <a:rPr lang="ja-JP" altLang="en-US" sz="1400" b="0" dirty="0" smtClean="0">
                <a:latin typeface="+mn-ea"/>
              </a:rPr>
              <a:t>別冊 </a:t>
            </a:r>
            <a:r>
              <a:rPr lang="en-US" altLang="ja-JP" sz="1400" b="0" dirty="0" smtClean="0">
                <a:latin typeface="+mn-ea"/>
              </a:rPr>
              <a:t>24</a:t>
            </a:r>
            <a:r>
              <a:rPr lang="ja-JP" altLang="en-US" sz="1400" b="0" dirty="0" smtClean="0">
                <a:latin typeface="+mn-ea"/>
              </a:rPr>
              <a:t>頁</a:t>
            </a:r>
            <a:r>
              <a:rPr lang="en-US" altLang="ja-JP" sz="1400" b="0" dirty="0" smtClean="0">
                <a:latin typeface="+mn-ea"/>
              </a:rPr>
              <a:t/>
            </a:r>
            <a:br>
              <a:rPr lang="en-US" altLang="ja-JP" sz="1400" b="0" dirty="0" smtClean="0">
                <a:latin typeface="+mn-ea"/>
              </a:rPr>
            </a:br>
            <a:r>
              <a:rPr lang="ja-JP" altLang="en-US" sz="1400" b="0" dirty="0" smtClean="0">
                <a:latin typeface="+mn-ea"/>
              </a:rPr>
              <a:t>　　（</a:t>
            </a:r>
            <a:r>
              <a:rPr lang="en-US" altLang="ja-JP" sz="1400" dirty="0">
                <a:latin typeface="+mn-ea"/>
              </a:rPr>
              <a:t>7</a:t>
            </a:r>
            <a:r>
              <a:rPr lang="ja-JP" altLang="en-US" sz="1400" b="0" dirty="0" smtClean="0">
                <a:latin typeface="+mn-ea"/>
              </a:rPr>
              <a:t>） 組織・事業の一元化　　　　　　</a:t>
            </a:r>
            <a:r>
              <a:rPr lang="ja-JP" altLang="en-US" sz="1400" dirty="0" smtClean="0">
                <a:latin typeface="+mn-ea"/>
              </a:rPr>
              <a:t>　　　</a:t>
            </a:r>
            <a:r>
              <a:rPr lang="en-US" altLang="ja-JP" sz="1400" dirty="0" smtClean="0">
                <a:latin typeface="+mn-ea"/>
              </a:rPr>
              <a:t>	</a:t>
            </a:r>
            <a:endParaRPr lang="en-US" altLang="ja-JP" sz="1400" b="0" dirty="0" smtClean="0">
              <a:latin typeface="+mn-ea"/>
            </a:endParaRPr>
          </a:p>
          <a:p>
            <a:pPr>
              <a:lnSpc>
                <a:spcPts val="1400"/>
              </a:lnSpc>
            </a:pPr>
            <a:r>
              <a:rPr lang="ja-JP" altLang="en-US" sz="1400" dirty="0">
                <a:latin typeface="+mn-ea"/>
              </a:rPr>
              <a:t>　</a:t>
            </a:r>
            <a:r>
              <a:rPr lang="ja-JP" altLang="en-US" sz="1400" dirty="0" smtClean="0">
                <a:latin typeface="+mn-ea"/>
              </a:rPr>
              <a:t>　　① 大阪府</a:t>
            </a:r>
            <a:r>
              <a:rPr lang="ja-JP" altLang="en-US" sz="1400" dirty="0">
                <a:latin typeface="+mn-ea"/>
              </a:rPr>
              <a:t>中小企業信用保証協会／大阪市信用保証協会</a:t>
            </a:r>
            <a:r>
              <a:rPr lang="en-US" altLang="ja-JP" sz="1400" b="0" dirty="0" smtClean="0">
                <a:latin typeface="+mn-ea"/>
              </a:rPr>
              <a:t/>
            </a:r>
            <a:br>
              <a:rPr lang="en-US" altLang="ja-JP" sz="1400" b="0" dirty="0" smtClean="0">
                <a:latin typeface="+mn-ea"/>
              </a:rPr>
            </a:br>
            <a:r>
              <a:rPr lang="ja-JP" altLang="en-US" sz="1400" b="0" dirty="0" smtClean="0">
                <a:latin typeface="+mn-ea"/>
              </a:rPr>
              <a:t> 　　　</a:t>
            </a:r>
            <a:r>
              <a:rPr lang="en-US" altLang="ja-JP" sz="1400" b="0" dirty="0" smtClean="0">
                <a:latin typeface="+mn-ea"/>
              </a:rPr>
              <a:t>	</a:t>
            </a:r>
            <a:r>
              <a:rPr lang="ja-JP" altLang="en-US" sz="1400" b="0" dirty="0" smtClean="0">
                <a:latin typeface="+mn-ea"/>
              </a:rPr>
              <a:t>　　　　　　</a:t>
            </a:r>
            <a:r>
              <a:rPr lang="en-US" altLang="ja-JP" sz="1400" b="0" dirty="0" smtClean="0">
                <a:latin typeface="+mn-ea"/>
              </a:rPr>
              <a:t>			</a:t>
            </a:r>
            <a:r>
              <a:rPr lang="ja-JP" altLang="en-US" sz="1400" b="0" dirty="0" smtClean="0">
                <a:latin typeface="+mn-ea"/>
              </a:rPr>
              <a:t>別冊 </a:t>
            </a:r>
            <a:r>
              <a:rPr lang="en-US" altLang="ja-JP" sz="1400" b="0" dirty="0" smtClean="0">
                <a:latin typeface="+mn-ea"/>
              </a:rPr>
              <a:t>37</a:t>
            </a:r>
            <a:r>
              <a:rPr lang="ja-JP" altLang="en-US" sz="1400" b="0" dirty="0" smtClean="0">
                <a:latin typeface="+mn-ea"/>
              </a:rPr>
              <a:t>頁</a:t>
            </a:r>
            <a:r>
              <a:rPr lang="en-US" altLang="ja-JP" sz="1400" b="0" dirty="0" smtClean="0">
                <a:latin typeface="+mn-ea"/>
              </a:rPr>
              <a:t/>
            </a:r>
            <a:br>
              <a:rPr lang="en-US" altLang="ja-JP" sz="1400" b="0" dirty="0" smtClean="0">
                <a:latin typeface="+mn-ea"/>
              </a:rPr>
            </a:br>
            <a:r>
              <a:rPr lang="ja-JP" altLang="en-US" sz="1400" b="0" dirty="0" smtClean="0">
                <a:latin typeface="+mn-ea"/>
              </a:rPr>
              <a:t>　　　</a:t>
            </a:r>
            <a:r>
              <a:rPr lang="zh-TW" altLang="en-US" sz="1400" dirty="0" smtClean="0">
                <a:latin typeface="ＭＳ Ｐゴシック" panose="020B0600070205080204" pitchFamily="50" charset="-128"/>
                <a:ea typeface="ＭＳ Ｐゴシック" panose="020B0600070205080204" pitchFamily="50" charset="-128"/>
              </a:rPr>
              <a:t>②</a:t>
            </a:r>
            <a:r>
              <a:rPr lang="ja-JP" altLang="en-US" sz="1400" dirty="0" smtClean="0">
                <a:latin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大阪府立公衆衛生研究所／大阪市立環境科学研究所</a:t>
            </a:r>
            <a:endParaRPr lang="en-US" altLang="zh-TW" sz="1400" dirty="0">
              <a:latin typeface="ＭＳ Ｐゴシック" panose="020B0600070205080204" pitchFamily="50" charset="-128"/>
              <a:ea typeface="ＭＳ Ｐゴシック" panose="020B0600070205080204" pitchFamily="50" charset="-128"/>
            </a:endParaRPr>
          </a:p>
          <a:p>
            <a:pPr>
              <a:lnSpc>
                <a:spcPts val="1400"/>
              </a:lnSpc>
            </a:pPr>
            <a:r>
              <a:rPr lang="en-US" altLang="ja-JP" sz="1400" b="0" dirty="0" smtClean="0">
                <a:latin typeface="+mn-ea"/>
              </a:rPr>
              <a:t>				</a:t>
            </a:r>
            <a:r>
              <a:rPr lang="ja-JP" altLang="en-US" sz="1400" b="0" dirty="0" smtClean="0">
                <a:latin typeface="+mn-ea"/>
              </a:rPr>
              <a:t>別冊</a:t>
            </a:r>
            <a:r>
              <a:rPr lang="ja-JP" altLang="en-US" sz="1400" dirty="0">
                <a:latin typeface="+mn-ea"/>
              </a:rPr>
              <a:t> </a:t>
            </a:r>
            <a:r>
              <a:rPr lang="en-US" altLang="ja-JP" sz="1400" dirty="0">
                <a:latin typeface="+mn-ea"/>
              </a:rPr>
              <a:t>38</a:t>
            </a:r>
            <a:r>
              <a:rPr lang="ja-JP" altLang="en-US" sz="1400" b="0" dirty="0" smtClean="0">
                <a:latin typeface="+mn-ea"/>
              </a:rPr>
              <a:t>頁</a:t>
            </a:r>
            <a:endParaRPr lang="en-US" altLang="ja-JP" sz="1400" b="0" dirty="0" smtClean="0">
              <a:latin typeface="+mn-ea"/>
            </a:endParaRPr>
          </a:p>
          <a:p>
            <a:pPr>
              <a:lnSpc>
                <a:spcPts val="1400"/>
              </a:lnSpc>
            </a:pPr>
            <a:r>
              <a:rPr lang="ja-JP" altLang="en-US" sz="1400" dirty="0">
                <a:latin typeface="+mn-ea"/>
              </a:rPr>
              <a:t>　</a:t>
            </a:r>
            <a:r>
              <a:rPr lang="ja-JP" altLang="en-US" sz="1400" dirty="0" smtClean="0">
                <a:latin typeface="+mn-ea"/>
              </a:rPr>
              <a:t>　　</a:t>
            </a:r>
            <a:r>
              <a:rPr lang="zh-TW" altLang="en-US" sz="1400" dirty="0" smtClean="0">
                <a:latin typeface="ＭＳ Ｐゴシック" panose="020B0600070205080204" pitchFamily="50" charset="-128"/>
                <a:ea typeface="ＭＳ Ｐゴシック" panose="020B0600070205080204" pitchFamily="50" charset="-128"/>
              </a:rPr>
              <a:t>③</a:t>
            </a:r>
            <a:r>
              <a:rPr lang="ja-JP" altLang="en-US" sz="1400" dirty="0" smtClean="0">
                <a:latin typeface="ＭＳ Ｐゴシック" panose="020B0600070205080204" pitchFamily="50" charset="-128"/>
                <a:ea typeface="ＭＳ Ｐゴシック" panose="020B0600070205080204" pitchFamily="50" charset="-128"/>
              </a:rPr>
              <a:t> </a:t>
            </a:r>
            <a:r>
              <a:rPr lang="zh-TW" altLang="en-US" sz="1400" dirty="0" smtClean="0">
                <a:latin typeface="ＭＳ Ｐゴシック" panose="020B0600070205080204" pitchFamily="50" charset="-128"/>
                <a:ea typeface="ＭＳ Ｐゴシック" panose="020B0600070205080204" pitchFamily="50" charset="-128"/>
              </a:rPr>
              <a:t>大阪</a:t>
            </a:r>
            <a:r>
              <a:rPr lang="zh-TW" altLang="en-US" sz="1400" dirty="0">
                <a:latin typeface="ＭＳ Ｐゴシック" panose="020B0600070205080204" pitchFamily="50" charset="-128"/>
                <a:ea typeface="ＭＳ Ｐゴシック" panose="020B0600070205080204" pitchFamily="50" charset="-128"/>
              </a:rPr>
              <a:t>府立産業技術研究所／大阪市立工業研究所</a:t>
            </a:r>
            <a:endParaRPr lang="en-US" altLang="ja-JP" sz="1400" b="0" dirty="0">
              <a:latin typeface="ＭＳ Ｐゴシック" panose="020B0600070205080204" pitchFamily="50" charset="-128"/>
              <a:ea typeface="ＭＳ Ｐゴシック" panose="020B0600070205080204" pitchFamily="50" charset="-128"/>
            </a:endParaRPr>
          </a:p>
          <a:p>
            <a:pPr>
              <a:lnSpc>
                <a:spcPts val="1400"/>
              </a:lnSpc>
            </a:pPr>
            <a:r>
              <a:rPr lang="en-US" altLang="ja-JP" sz="1400" b="0" dirty="0">
                <a:latin typeface="+mn-ea"/>
              </a:rPr>
              <a:t>			</a:t>
            </a:r>
            <a:r>
              <a:rPr lang="ja-JP" altLang="en-US" sz="1400" b="0" dirty="0">
                <a:latin typeface="+mn-ea"/>
              </a:rPr>
              <a:t>　　　　　　</a:t>
            </a:r>
            <a:r>
              <a:rPr lang="en-US" altLang="ja-JP" sz="1400" b="0" dirty="0">
                <a:latin typeface="+mn-ea"/>
              </a:rPr>
              <a:t>	</a:t>
            </a:r>
            <a:r>
              <a:rPr lang="ja-JP" altLang="en-US" sz="1400" b="0" dirty="0" smtClean="0">
                <a:latin typeface="+mn-ea"/>
              </a:rPr>
              <a:t>別冊 </a:t>
            </a:r>
            <a:r>
              <a:rPr lang="en-US" altLang="ja-JP" sz="1400" dirty="0">
                <a:latin typeface="+mn-ea"/>
              </a:rPr>
              <a:t>39</a:t>
            </a:r>
            <a:r>
              <a:rPr lang="ja-JP" altLang="en-US" sz="1400" b="0" dirty="0" smtClean="0">
                <a:latin typeface="+mn-ea"/>
              </a:rPr>
              <a:t>頁</a:t>
            </a:r>
            <a:endParaRPr lang="en-US" altLang="ja-JP" sz="1400" b="0" dirty="0" smtClean="0">
              <a:latin typeface="+mn-ea"/>
            </a:endParaRPr>
          </a:p>
          <a:p>
            <a:pPr>
              <a:lnSpc>
                <a:spcPts val="1400"/>
              </a:lnSpc>
            </a:pPr>
            <a:r>
              <a:rPr lang="ja-JP" altLang="en-US" sz="1400" dirty="0">
                <a:latin typeface="+mn-ea"/>
              </a:rPr>
              <a:t>　</a:t>
            </a:r>
            <a:r>
              <a:rPr lang="ja-JP" altLang="en-US" sz="1400" dirty="0" smtClean="0">
                <a:latin typeface="+mn-ea"/>
              </a:rPr>
              <a:t>　　④ </a:t>
            </a:r>
            <a:r>
              <a:rPr lang="zh-CN" altLang="en-US" sz="1400" dirty="0" smtClean="0">
                <a:latin typeface="ＭＳ Ｐゴシック" panose="020B0600070205080204" pitchFamily="50" charset="-128"/>
                <a:ea typeface="ＭＳ Ｐゴシック" panose="020B0600070205080204" pitchFamily="50" charset="-128"/>
              </a:rPr>
              <a:t>府立</a:t>
            </a:r>
            <a:r>
              <a:rPr lang="zh-CN" altLang="en-US" sz="1400" dirty="0">
                <a:latin typeface="ＭＳ Ｐゴシック" panose="020B0600070205080204" pitchFamily="50" charset="-128"/>
                <a:ea typeface="ＭＳ Ｐゴシック" panose="020B0600070205080204" pitchFamily="50" charset="-128"/>
              </a:rPr>
              <a:t>消防学校／市立消防</a:t>
            </a:r>
            <a:r>
              <a:rPr lang="zh-CN" altLang="en-US" sz="1400" dirty="0" smtClean="0">
                <a:latin typeface="ＭＳ Ｐゴシック" panose="020B0600070205080204" pitchFamily="50" charset="-128"/>
                <a:ea typeface="ＭＳ Ｐゴシック" panose="020B0600070205080204" pitchFamily="50" charset="-128"/>
              </a:rPr>
              <a:t>学校</a:t>
            </a:r>
            <a:r>
              <a:rPr lang="ja-JP" altLang="en-US" sz="1400" dirty="0" smtClean="0">
                <a:latin typeface="+mn-ea"/>
              </a:rPr>
              <a:t>　　　　　　</a:t>
            </a:r>
            <a:r>
              <a:rPr lang="ja-JP" altLang="en-US" sz="1400" dirty="0">
                <a:latin typeface="+mn-ea"/>
              </a:rPr>
              <a:t> </a:t>
            </a:r>
            <a:r>
              <a:rPr lang="ja-JP" altLang="en-US" sz="1400" b="0" dirty="0" smtClean="0">
                <a:latin typeface="+mn-ea"/>
              </a:rPr>
              <a:t>別冊</a:t>
            </a:r>
            <a:r>
              <a:rPr lang="ja-JP" altLang="en-US" sz="1400" dirty="0">
                <a:latin typeface="+mn-ea"/>
              </a:rPr>
              <a:t> </a:t>
            </a:r>
            <a:r>
              <a:rPr lang="en-US" altLang="ja-JP" sz="1400" dirty="0" smtClean="0">
                <a:latin typeface="+mn-ea"/>
              </a:rPr>
              <a:t>40</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a:latin typeface="+mn-ea"/>
              </a:rPr>
              <a:t>　</a:t>
            </a:r>
            <a:r>
              <a:rPr lang="ja-JP" altLang="en-US" sz="1400" b="0" dirty="0" smtClean="0">
                <a:latin typeface="+mn-ea"/>
              </a:rPr>
              <a:t>　　⑤ 府営</a:t>
            </a:r>
            <a:r>
              <a:rPr lang="ja-JP" altLang="en-US" sz="1400" b="0" dirty="0">
                <a:latin typeface="+mn-ea"/>
              </a:rPr>
              <a:t>住宅／市営住宅　　　　　　　　　　　　</a:t>
            </a:r>
            <a:r>
              <a:rPr lang="en-US" altLang="ja-JP" sz="1400" b="0" dirty="0">
                <a:latin typeface="+mn-ea"/>
              </a:rPr>
              <a:t>	</a:t>
            </a:r>
            <a:r>
              <a:rPr lang="ja-JP" altLang="en-US" sz="1400" b="0" dirty="0" smtClean="0">
                <a:latin typeface="+mn-ea"/>
              </a:rPr>
              <a:t>別冊 </a:t>
            </a:r>
            <a:r>
              <a:rPr lang="en-US" altLang="ja-JP" sz="1400" b="0" dirty="0" smtClean="0">
                <a:latin typeface="+mn-ea"/>
              </a:rPr>
              <a:t>41</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a:latin typeface="+mn-ea"/>
              </a:rPr>
              <a:t>　</a:t>
            </a:r>
            <a:r>
              <a:rPr lang="ja-JP" altLang="en-US" sz="1400" b="0" dirty="0" smtClean="0">
                <a:latin typeface="+mn-ea"/>
              </a:rPr>
              <a:t>　　⑥ 府立</a:t>
            </a:r>
            <a:r>
              <a:rPr lang="ja-JP" altLang="en-US" sz="1400" b="0" dirty="0">
                <a:latin typeface="+mn-ea"/>
              </a:rPr>
              <a:t>特別支援学校／市立特別支援</a:t>
            </a:r>
            <a:r>
              <a:rPr lang="ja-JP" altLang="en-US" sz="1400" b="0" dirty="0" smtClean="0">
                <a:latin typeface="+mn-ea"/>
              </a:rPr>
              <a:t>学校</a:t>
            </a:r>
            <a:r>
              <a:rPr lang="en-US" altLang="ja-JP" sz="1400" dirty="0">
                <a:latin typeface="+mn-ea"/>
              </a:rPr>
              <a:t>	</a:t>
            </a:r>
            <a:r>
              <a:rPr lang="ja-JP" altLang="en-US" sz="1400" b="0" dirty="0" smtClean="0">
                <a:latin typeface="+mn-ea"/>
              </a:rPr>
              <a:t>別冊</a:t>
            </a:r>
            <a:r>
              <a:rPr lang="ja-JP" altLang="en-US" sz="1400" dirty="0">
                <a:latin typeface="+mn-ea"/>
              </a:rPr>
              <a:t> </a:t>
            </a:r>
            <a:r>
              <a:rPr lang="en-US" altLang="ja-JP" sz="1400" dirty="0" smtClean="0">
                <a:latin typeface="+mn-ea"/>
              </a:rPr>
              <a:t>42</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a:latin typeface="+mn-ea"/>
              </a:rPr>
              <a:t>　</a:t>
            </a:r>
            <a:r>
              <a:rPr lang="ja-JP" altLang="en-US" sz="1400" b="0" dirty="0" smtClean="0">
                <a:latin typeface="+mn-ea"/>
              </a:rPr>
              <a:t>　　⑦ 大阪急性期</a:t>
            </a:r>
            <a:r>
              <a:rPr lang="ja-JP" altLang="en-US" sz="1400" b="0" dirty="0">
                <a:latin typeface="+mn-ea"/>
              </a:rPr>
              <a:t>・総合医療センター／市立住吉市民病院</a:t>
            </a:r>
            <a:r>
              <a:rPr lang="en-US" altLang="ja-JP" sz="1400" b="0" dirty="0">
                <a:latin typeface="+mn-ea"/>
              </a:rPr>
              <a:t/>
            </a:r>
            <a:br>
              <a:rPr lang="en-US" altLang="ja-JP" sz="1400" b="0" dirty="0">
                <a:latin typeface="+mn-ea"/>
              </a:rPr>
            </a:br>
            <a:r>
              <a:rPr lang="ja-JP" altLang="en-US" sz="1400" b="0" dirty="0">
                <a:latin typeface="+mn-ea"/>
              </a:rPr>
              <a:t>　　</a:t>
            </a:r>
            <a:r>
              <a:rPr lang="en-US" altLang="ja-JP" sz="1400" b="0" dirty="0">
                <a:latin typeface="+mn-ea"/>
              </a:rPr>
              <a:t>			</a:t>
            </a:r>
            <a:r>
              <a:rPr lang="ja-JP" altLang="en-US" sz="1400" b="0" dirty="0">
                <a:latin typeface="+mn-ea"/>
              </a:rPr>
              <a:t>　　　　　　</a:t>
            </a:r>
            <a:r>
              <a:rPr lang="en-US" altLang="ja-JP" sz="1400" b="0" dirty="0">
                <a:latin typeface="+mn-ea"/>
              </a:rPr>
              <a:t>	</a:t>
            </a:r>
            <a:r>
              <a:rPr lang="ja-JP" altLang="en-US" sz="1400" b="0" dirty="0" smtClean="0">
                <a:latin typeface="+mn-ea"/>
              </a:rPr>
              <a:t>別冊 </a:t>
            </a:r>
            <a:r>
              <a:rPr lang="en-US" altLang="ja-JP" sz="1400" b="0" dirty="0" smtClean="0">
                <a:latin typeface="+mn-ea"/>
              </a:rPr>
              <a:t>43</a:t>
            </a:r>
            <a:r>
              <a:rPr lang="ja-JP" altLang="en-US" sz="1400" b="0" dirty="0" smtClean="0">
                <a:latin typeface="+mn-ea"/>
              </a:rPr>
              <a:t>頁</a:t>
            </a:r>
            <a:endParaRPr lang="en-US" altLang="ja-JP" sz="1400" b="0" dirty="0">
              <a:latin typeface="+mn-ea"/>
            </a:endParaRPr>
          </a:p>
          <a:p>
            <a:pPr>
              <a:lnSpc>
                <a:spcPts val="1400"/>
              </a:lnSpc>
            </a:pPr>
            <a:r>
              <a:rPr lang="ja-JP" altLang="en-US" sz="1400" dirty="0">
                <a:latin typeface="+mn-ea"/>
              </a:rPr>
              <a:t>　</a:t>
            </a:r>
            <a:r>
              <a:rPr lang="ja-JP" altLang="en-US" sz="1400" dirty="0" smtClean="0">
                <a:latin typeface="+mn-ea"/>
              </a:rPr>
              <a:t>　　</a:t>
            </a:r>
            <a:r>
              <a:rPr lang="ja-JP" altLang="en-US" sz="1400" b="0" dirty="0" smtClean="0">
                <a:latin typeface="+mn-ea"/>
              </a:rPr>
              <a:t>⑧ 大阪府</a:t>
            </a:r>
            <a:r>
              <a:rPr lang="ja-JP" altLang="en-US" sz="1400" b="0" dirty="0">
                <a:latin typeface="+mn-ea"/>
              </a:rPr>
              <a:t>立大学／大阪市立大学　　　　　  </a:t>
            </a:r>
            <a:r>
              <a:rPr lang="en-US" altLang="ja-JP" sz="1400" b="0" dirty="0">
                <a:latin typeface="+mn-ea"/>
              </a:rPr>
              <a:t>	</a:t>
            </a:r>
            <a:r>
              <a:rPr lang="ja-JP" altLang="en-US" sz="1400" b="0" dirty="0" smtClean="0">
                <a:latin typeface="+mn-ea"/>
              </a:rPr>
              <a:t>別冊 </a:t>
            </a:r>
            <a:r>
              <a:rPr lang="en-US" altLang="ja-JP" sz="1400" b="0" dirty="0" smtClean="0">
                <a:latin typeface="+mn-ea"/>
              </a:rPr>
              <a:t>44</a:t>
            </a:r>
            <a:r>
              <a:rPr lang="ja-JP" altLang="en-US" sz="1400" b="0" dirty="0" smtClean="0">
                <a:latin typeface="+mn-ea"/>
              </a:rPr>
              <a:t>頁</a:t>
            </a:r>
            <a:r>
              <a:rPr lang="en-US" altLang="ja-JP" sz="1400" b="0" dirty="0">
                <a:latin typeface="+mn-ea"/>
              </a:rPr>
              <a:t/>
            </a:r>
            <a:br>
              <a:rPr lang="en-US" altLang="ja-JP" sz="1400" b="0" dirty="0">
                <a:latin typeface="+mn-ea"/>
              </a:rPr>
            </a:br>
            <a:r>
              <a:rPr lang="ja-JP" altLang="en-US" sz="1400" b="0" dirty="0">
                <a:latin typeface="+mn-ea"/>
              </a:rPr>
              <a:t>　</a:t>
            </a:r>
            <a:r>
              <a:rPr lang="ja-JP" altLang="en-US" sz="1400" b="0" dirty="0" smtClean="0">
                <a:latin typeface="+mn-ea"/>
              </a:rPr>
              <a:t>　　⑨ 大阪</a:t>
            </a:r>
            <a:r>
              <a:rPr lang="ja-JP" altLang="en-US" sz="1400" b="0" dirty="0">
                <a:latin typeface="+mn-ea"/>
              </a:rPr>
              <a:t>産業振興機構／大阪市都市型産業振興センター</a:t>
            </a:r>
            <a:endParaRPr lang="en-US" altLang="ja-JP" sz="1400" b="0" dirty="0">
              <a:latin typeface="+mn-ea"/>
            </a:endParaRPr>
          </a:p>
          <a:p>
            <a:pPr>
              <a:lnSpc>
                <a:spcPts val="1400"/>
              </a:lnSpc>
            </a:pPr>
            <a:r>
              <a:rPr lang="en-US" altLang="ja-JP" sz="1400" b="0" dirty="0">
                <a:latin typeface="+mn-ea"/>
              </a:rPr>
              <a:t>			</a:t>
            </a:r>
            <a:r>
              <a:rPr lang="ja-JP" altLang="en-US" sz="1400" b="0" dirty="0">
                <a:latin typeface="+mn-ea"/>
              </a:rPr>
              <a:t>　　　　　　</a:t>
            </a:r>
            <a:r>
              <a:rPr lang="en-US" altLang="ja-JP" sz="1400" b="0" dirty="0">
                <a:latin typeface="+mn-ea"/>
              </a:rPr>
              <a:t>	</a:t>
            </a:r>
            <a:r>
              <a:rPr lang="ja-JP" altLang="en-US" sz="1400" b="0" dirty="0" smtClean="0">
                <a:latin typeface="+mn-ea"/>
              </a:rPr>
              <a:t>別冊 </a:t>
            </a:r>
            <a:r>
              <a:rPr lang="en-US" altLang="ja-JP" sz="1400" b="0" dirty="0" smtClean="0">
                <a:latin typeface="+mn-ea"/>
              </a:rPr>
              <a:t>45</a:t>
            </a:r>
            <a:r>
              <a:rPr lang="ja-JP" altLang="en-US" sz="1400" b="0" dirty="0" smtClean="0">
                <a:latin typeface="+mn-ea"/>
              </a:rPr>
              <a:t>頁</a:t>
            </a:r>
            <a:r>
              <a:rPr lang="en-US" altLang="ja-JP" sz="1400" b="0" dirty="0">
                <a:solidFill>
                  <a:srgbClr val="FF0000"/>
                </a:solidFill>
                <a:latin typeface="+mn-ea"/>
              </a:rPr>
              <a:t/>
            </a:r>
            <a:br>
              <a:rPr lang="en-US" altLang="ja-JP" sz="1400" b="0" dirty="0">
                <a:solidFill>
                  <a:srgbClr val="FF0000"/>
                </a:solidFill>
                <a:latin typeface="+mn-ea"/>
              </a:rPr>
            </a:br>
            <a:r>
              <a:rPr lang="ja-JP" altLang="en-US" sz="1400" b="0" dirty="0">
                <a:latin typeface="+mn-ea"/>
              </a:rPr>
              <a:t>　</a:t>
            </a:r>
            <a:r>
              <a:rPr lang="ja-JP" altLang="en-US" sz="1400" b="0" dirty="0" smtClean="0">
                <a:latin typeface="+mn-ea"/>
              </a:rPr>
              <a:t>　　⑩ 府営</a:t>
            </a:r>
            <a:r>
              <a:rPr lang="ja-JP" altLang="en-US" sz="1400" b="0" dirty="0">
                <a:latin typeface="+mn-ea"/>
              </a:rPr>
              <a:t>港湾／市営港湾</a:t>
            </a:r>
            <a:r>
              <a:rPr lang="en-US" altLang="ja-JP" sz="1400" b="0" dirty="0">
                <a:latin typeface="+mn-ea"/>
              </a:rPr>
              <a:t>	</a:t>
            </a:r>
            <a:r>
              <a:rPr lang="ja-JP" altLang="en-US" sz="1400" b="0" dirty="0">
                <a:latin typeface="+mn-ea"/>
              </a:rPr>
              <a:t>　　　　　　</a:t>
            </a:r>
            <a:r>
              <a:rPr lang="en-US" altLang="ja-JP" sz="1400" b="0" dirty="0">
                <a:latin typeface="+mn-ea"/>
              </a:rPr>
              <a:t>	</a:t>
            </a:r>
            <a:r>
              <a:rPr lang="ja-JP" altLang="en-US" sz="1400" b="0" dirty="0" smtClean="0">
                <a:latin typeface="+mn-ea"/>
              </a:rPr>
              <a:t>別冊 </a:t>
            </a:r>
            <a:r>
              <a:rPr lang="en-US" altLang="ja-JP" sz="1400" b="0" dirty="0" smtClean="0">
                <a:latin typeface="+mn-ea"/>
              </a:rPr>
              <a:t>46</a:t>
            </a:r>
            <a:r>
              <a:rPr lang="ja-JP" altLang="en-US" sz="1400" b="0" dirty="0" smtClean="0">
                <a:latin typeface="+mn-ea"/>
              </a:rPr>
              <a:t>頁</a:t>
            </a:r>
            <a:endParaRPr lang="en-US" altLang="ja-JP" sz="1400" dirty="0">
              <a:latin typeface="+mn-ea"/>
            </a:endParaRPr>
          </a:p>
          <a:p>
            <a:pPr>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⑪ 府立</a:t>
            </a:r>
            <a:r>
              <a:rPr lang="ja-JP" altLang="en-US" sz="1400" dirty="0">
                <a:latin typeface="+mn-ea"/>
                <a:cs typeface="Meiryo UI" pitchFamily="50" charset="-128"/>
              </a:rPr>
              <a:t>高校／市立</a:t>
            </a:r>
            <a:r>
              <a:rPr lang="ja-JP" altLang="en-US" sz="1400" dirty="0" smtClean="0">
                <a:latin typeface="+mn-ea"/>
                <a:cs typeface="Meiryo UI" pitchFamily="50" charset="-128"/>
              </a:rPr>
              <a:t>高校</a:t>
            </a:r>
            <a:r>
              <a:rPr lang="en-US" altLang="ja-JP" sz="1400" dirty="0">
                <a:latin typeface="+mn-ea"/>
                <a:cs typeface="Meiryo UI" pitchFamily="50" charset="-128"/>
              </a:rPr>
              <a:t>	</a:t>
            </a:r>
            <a:r>
              <a:rPr lang="en-US" altLang="ja-JP" sz="1400" dirty="0" smtClean="0">
                <a:latin typeface="+mn-ea"/>
                <a:cs typeface="Meiryo UI" pitchFamily="50" charset="-128"/>
              </a:rPr>
              <a:t>	</a:t>
            </a:r>
            <a:r>
              <a:rPr lang="ja-JP" altLang="en-US" sz="1400" dirty="0" smtClean="0">
                <a:latin typeface="+mn-ea"/>
                <a:cs typeface="Meiryo UI" pitchFamily="50" charset="-128"/>
              </a:rPr>
              <a:t>別冊 </a:t>
            </a:r>
            <a:r>
              <a:rPr lang="en-US" altLang="ja-JP" sz="1400" dirty="0" smtClean="0">
                <a:latin typeface="+mn-ea"/>
                <a:cs typeface="Meiryo UI" pitchFamily="50" charset="-128"/>
              </a:rPr>
              <a:t>47</a:t>
            </a:r>
            <a:r>
              <a:rPr lang="ja-JP" altLang="en-US" sz="1400" dirty="0" smtClean="0">
                <a:latin typeface="+mn-ea"/>
                <a:cs typeface="Meiryo UI" pitchFamily="50" charset="-128"/>
              </a:rPr>
              <a:t>頁</a:t>
            </a:r>
            <a:endParaRPr lang="en-US" altLang="ja-JP" sz="1400" dirty="0" smtClean="0">
              <a:latin typeface="+mn-ea"/>
              <a:cs typeface="Meiryo UI" pitchFamily="50" charset="-128"/>
            </a:endParaRPr>
          </a:p>
          <a:p>
            <a:pPr>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⑫ 大阪</a:t>
            </a:r>
            <a:r>
              <a:rPr lang="ja-JP" altLang="en-US" sz="1400" dirty="0">
                <a:latin typeface="+mn-ea"/>
                <a:cs typeface="Meiryo UI" pitchFamily="50" charset="-128"/>
              </a:rPr>
              <a:t>観光局の</a:t>
            </a:r>
            <a:r>
              <a:rPr lang="ja-JP" altLang="en-US" sz="1400" dirty="0" smtClean="0">
                <a:latin typeface="+mn-ea"/>
                <a:cs typeface="Meiryo UI" pitchFamily="50" charset="-128"/>
              </a:rPr>
              <a:t>設置　　　　　　　　　　　　　　別冊 </a:t>
            </a:r>
            <a:r>
              <a:rPr lang="en-US" altLang="ja-JP" sz="1400" dirty="0">
                <a:latin typeface="+mn-ea"/>
                <a:cs typeface="Meiryo UI" pitchFamily="50" charset="-128"/>
              </a:rPr>
              <a:t>48</a:t>
            </a:r>
            <a:r>
              <a:rPr lang="ja-JP" altLang="en-US" sz="1400" dirty="0" smtClean="0">
                <a:latin typeface="+mn-ea"/>
                <a:cs typeface="Meiryo UI" pitchFamily="50" charset="-128"/>
              </a:rPr>
              <a:t>頁</a:t>
            </a:r>
            <a:endParaRPr lang="en-US" altLang="ja-JP" sz="1400" dirty="0">
              <a:latin typeface="+mn-ea"/>
              <a:cs typeface="Meiryo UI" pitchFamily="50" charset="-128"/>
            </a:endParaRPr>
          </a:p>
          <a:p>
            <a:pPr>
              <a:lnSpc>
                <a:spcPts val="1400"/>
              </a:lnSpc>
            </a:pPr>
            <a:r>
              <a:rPr lang="ja-JP" altLang="en-US" sz="1400" dirty="0" smtClean="0">
                <a:latin typeface="+mn-ea"/>
              </a:rPr>
              <a:t>　　（</a:t>
            </a:r>
            <a:r>
              <a:rPr lang="en-US" altLang="ja-JP" sz="1400" dirty="0">
                <a:latin typeface="+mn-ea"/>
              </a:rPr>
              <a:t>8</a:t>
            </a:r>
            <a:r>
              <a:rPr lang="ja-JP" altLang="en-US" sz="1400" dirty="0">
                <a:latin typeface="+mn-ea"/>
              </a:rPr>
              <a:t>） その他事業</a:t>
            </a:r>
            <a:r>
              <a:rPr lang="ja-JP" altLang="en-US" sz="1400" dirty="0" smtClean="0">
                <a:latin typeface="+mn-ea"/>
              </a:rPr>
              <a:t>連携</a:t>
            </a:r>
            <a:endParaRPr lang="en-US" altLang="ja-JP" sz="1400" dirty="0" smtClean="0">
              <a:latin typeface="+mn-ea"/>
            </a:endParaRPr>
          </a:p>
          <a:p>
            <a:pPr>
              <a:lnSpc>
                <a:spcPts val="1400"/>
              </a:lnSpc>
            </a:pPr>
            <a:r>
              <a:rPr lang="ja-JP" altLang="en-US" sz="1400" dirty="0">
                <a:latin typeface="+mn-ea"/>
              </a:rPr>
              <a:t>　</a:t>
            </a:r>
            <a:r>
              <a:rPr lang="ja-JP" altLang="en-US" sz="1400" dirty="0" smtClean="0">
                <a:latin typeface="+mn-ea"/>
              </a:rPr>
              <a:t>　　① 都市</a:t>
            </a:r>
            <a:r>
              <a:rPr lang="ja-JP" altLang="en-US" sz="1400" dirty="0">
                <a:latin typeface="+mn-ea"/>
              </a:rPr>
              <a:t>魅力に関するイベントの</a:t>
            </a:r>
            <a:r>
              <a:rPr lang="ja-JP" altLang="en-US" sz="1400" dirty="0" smtClean="0">
                <a:latin typeface="+mn-ea"/>
              </a:rPr>
              <a:t>開催　　　　  別冊 </a:t>
            </a:r>
            <a:r>
              <a:rPr lang="en-US" altLang="ja-JP" sz="1400" dirty="0">
                <a:latin typeface="+mn-ea"/>
              </a:rPr>
              <a:t>49</a:t>
            </a:r>
            <a:r>
              <a:rPr lang="ja-JP" altLang="en-US" sz="1400" dirty="0" smtClean="0">
                <a:latin typeface="+mn-ea"/>
              </a:rPr>
              <a:t>頁</a:t>
            </a:r>
            <a:endParaRPr lang="en-US" altLang="ja-JP" sz="1400" dirty="0" smtClean="0">
              <a:latin typeface="+mn-ea"/>
            </a:endParaRPr>
          </a:p>
          <a:p>
            <a:pPr>
              <a:lnSpc>
                <a:spcPts val="1400"/>
              </a:lnSpc>
            </a:pPr>
            <a:r>
              <a:rPr lang="ja-JP" altLang="en-US" sz="1400" dirty="0">
                <a:latin typeface="+mn-ea"/>
              </a:rPr>
              <a:t>　</a:t>
            </a:r>
            <a:r>
              <a:rPr lang="ja-JP" altLang="en-US" sz="1400" dirty="0" smtClean="0">
                <a:latin typeface="+mn-ea"/>
              </a:rPr>
              <a:t>　　② 大阪府</a:t>
            </a:r>
            <a:r>
              <a:rPr lang="ja-JP" altLang="en-US" sz="1400" dirty="0">
                <a:latin typeface="+mn-ea"/>
              </a:rPr>
              <a:t>市文化振興会議・アーツカウンシル部会の設置</a:t>
            </a:r>
            <a:br>
              <a:rPr lang="ja-JP" altLang="en-US" sz="1400" dirty="0">
                <a:latin typeface="+mn-ea"/>
              </a:rPr>
            </a:br>
            <a:r>
              <a:rPr lang="ja-JP" altLang="en-US" sz="1400" dirty="0" smtClean="0">
                <a:latin typeface="+mn-ea"/>
              </a:rPr>
              <a:t>　　　　　　　　　　　　　　　　　　　　　　　　　　　　　　　別冊 </a:t>
            </a:r>
            <a:r>
              <a:rPr lang="en-US" altLang="ja-JP" sz="1400" dirty="0" smtClean="0">
                <a:latin typeface="+mn-ea"/>
              </a:rPr>
              <a:t>51</a:t>
            </a:r>
            <a:r>
              <a:rPr lang="ja-JP" altLang="en-US" sz="1400" dirty="0" smtClean="0">
                <a:latin typeface="+mn-ea"/>
              </a:rPr>
              <a:t>頁</a:t>
            </a:r>
            <a:endParaRPr lang="en-US" altLang="ja-JP" sz="1400" dirty="0" smtClean="0">
              <a:latin typeface="+mn-ea"/>
            </a:endParaRPr>
          </a:p>
          <a:p>
            <a:pPr>
              <a:lnSpc>
                <a:spcPts val="1400"/>
              </a:lnSpc>
            </a:pPr>
            <a:r>
              <a:rPr lang="ja-JP" altLang="en-US" sz="1400" dirty="0">
                <a:latin typeface="+mn-ea"/>
                <a:cs typeface="Meiryo UI" pitchFamily="50" charset="-128"/>
              </a:rPr>
              <a:t>　</a:t>
            </a:r>
            <a:r>
              <a:rPr lang="ja-JP" altLang="en-US" sz="1400" dirty="0" smtClean="0">
                <a:latin typeface="+mn-ea"/>
                <a:cs typeface="Meiryo UI" pitchFamily="50" charset="-128"/>
              </a:rPr>
              <a:t>　　③ 大阪</a:t>
            </a:r>
            <a:r>
              <a:rPr lang="ja-JP" altLang="en-US" sz="1400" dirty="0">
                <a:latin typeface="+mn-ea"/>
                <a:cs typeface="Meiryo UI" pitchFamily="50" charset="-128"/>
              </a:rPr>
              <a:t>府立中之島図書館・大阪市中央公会堂の</a:t>
            </a:r>
            <a:r>
              <a:rPr lang="ja-JP" altLang="en-US" sz="1400" dirty="0" smtClean="0">
                <a:latin typeface="+mn-ea"/>
                <a:cs typeface="Meiryo UI" pitchFamily="50" charset="-128"/>
              </a:rPr>
              <a:t>連携</a:t>
            </a:r>
            <a:endParaRPr lang="en-US" altLang="ja-JP" sz="1400" dirty="0" smtClean="0">
              <a:latin typeface="+mn-ea"/>
              <a:cs typeface="Meiryo UI" pitchFamily="50" charset="-128"/>
            </a:endParaRPr>
          </a:p>
          <a:p>
            <a:pPr>
              <a:lnSpc>
                <a:spcPts val="1400"/>
              </a:lnSpc>
            </a:pPr>
            <a:r>
              <a:rPr lang="ja-JP" altLang="en-US" sz="1400" dirty="0">
                <a:latin typeface="+mn-ea"/>
                <a:cs typeface="Meiryo UI" pitchFamily="50" charset="-128"/>
              </a:rPr>
              <a:t>　</a:t>
            </a:r>
            <a:r>
              <a:rPr lang="en-US" altLang="ja-JP" sz="1400" dirty="0" smtClean="0">
                <a:latin typeface="+mn-ea"/>
                <a:cs typeface="Meiryo UI" pitchFamily="50" charset="-128"/>
              </a:rPr>
              <a:t>				</a:t>
            </a:r>
            <a:r>
              <a:rPr lang="ja-JP" altLang="en-US" sz="1400" dirty="0" smtClean="0">
                <a:latin typeface="+mn-ea"/>
                <a:cs typeface="Meiryo UI" pitchFamily="50" charset="-128"/>
              </a:rPr>
              <a:t>別冊 </a:t>
            </a:r>
            <a:r>
              <a:rPr lang="en-US" altLang="ja-JP" sz="1400" smtClean="0">
                <a:latin typeface="+mn-ea"/>
                <a:cs typeface="Meiryo UI" pitchFamily="50" charset="-128"/>
              </a:rPr>
              <a:t>52</a:t>
            </a:r>
            <a:r>
              <a:rPr lang="ja-JP" altLang="en-US" sz="1400" smtClean="0">
                <a:latin typeface="+mn-ea"/>
                <a:cs typeface="Meiryo UI" pitchFamily="50" charset="-128"/>
              </a:rPr>
              <a:t>頁</a:t>
            </a:r>
            <a:endParaRPr lang="en-US" altLang="ja-JP" sz="1400" dirty="0" smtClean="0">
              <a:latin typeface="+mn-ea"/>
              <a:cs typeface="Meiryo UI" pitchFamily="50" charset="-128"/>
            </a:endParaRPr>
          </a:p>
          <a:p>
            <a:pPr>
              <a:lnSpc>
                <a:spcPts val="1300"/>
              </a:lnSpc>
            </a:pPr>
            <a:endParaRPr lang="en-US" altLang="ja-JP" sz="1400" dirty="0">
              <a:latin typeface="+mn-ea"/>
              <a:cs typeface="Meiryo UI" pitchFamily="50" charset="-128"/>
            </a:endParaRPr>
          </a:p>
        </p:txBody>
      </p:sp>
    </p:spTree>
    <p:extLst>
      <p:ext uri="{BB962C8B-B14F-4D97-AF65-F5344CB8AC3E}">
        <p14:creationId xmlns:p14="http://schemas.microsoft.com/office/powerpoint/2010/main" val="4132366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880" y="488035"/>
            <a:ext cx="7704856" cy="338554"/>
          </a:xfrm>
          <a:prstGeom prst="rect">
            <a:avLst/>
          </a:prstGeom>
          <a:noFill/>
        </p:spPr>
        <p:txBody>
          <a:bodyPr wrap="square" rtlCol="0">
            <a:spAutoFit/>
          </a:bodyPr>
          <a:lstStyle/>
          <a:p>
            <a:r>
              <a:rPr lang="ja-JP" altLang="en-US" sz="1600" dirty="0" smtClean="0"/>
              <a:t>■</a:t>
            </a:r>
            <a:r>
              <a:rPr lang="en-US" altLang="ja-JP" sz="1600" dirty="0" smtClean="0"/>
              <a:t>Outcome</a:t>
            </a:r>
            <a:r>
              <a:rPr lang="ja-JP" altLang="en-US" sz="1600" dirty="0" smtClean="0"/>
              <a:t>の整理</a:t>
            </a:r>
            <a:endParaRPr kumimoji="1" lang="ja-JP" altLang="en-US" sz="1600" dirty="0"/>
          </a:p>
        </p:txBody>
      </p:sp>
      <p:sp>
        <p:nvSpPr>
          <p:cNvPr id="3" name="テキスト ボックス 2"/>
          <p:cNvSpPr txBox="1"/>
          <p:nvPr/>
        </p:nvSpPr>
        <p:spPr>
          <a:xfrm>
            <a:off x="263609" y="875991"/>
            <a:ext cx="1944216" cy="369332"/>
          </a:xfrm>
          <a:prstGeom prst="rect">
            <a:avLst/>
          </a:prstGeom>
          <a:noFill/>
        </p:spPr>
        <p:txBody>
          <a:bodyPr wrap="square" rtlCol="0">
            <a:spAutoFit/>
          </a:bodyPr>
          <a:lstStyle/>
          <a:p>
            <a:pPr algn="ctr"/>
            <a:r>
              <a:rPr kumimoji="1" lang="ja-JP" altLang="en-US" u="sng" dirty="0" smtClean="0"/>
              <a:t>改革の対象項目</a:t>
            </a:r>
            <a:endParaRPr kumimoji="1" lang="ja-JP" altLang="en-US" u="sng" dirty="0"/>
          </a:p>
        </p:txBody>
      </p:sp>
      <p:sp>
        <p:nvSpPr>
          <p:cNvPr id="4" name="テキスト ボックス 3"/>
          <p:cNvSpPr txBox="1"/>
          <p:nvPr/>
        </p:nvSpPr>
        <p:spPr>
          <a:xfrm>
            <a:off x="2549845" y="878819"/>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5" name="テキスト ボックス 4"/>
          <p:cNvSpPr txBox="1"/>
          <p:nvPr/>
        </p:nvSpPr>
        <p:spPr>
          <a:xfrm>
            <a:off x="6024249" y="875991"/>
            <a:ext cx="1944216" cy="369332"/>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6" name="テキスト ボックス 5"/>
          <p:cNvSpPr txBox="1"/>
          <p:nvPr/>
        </p:nvSpPr>
        <p:spPr>
          <a:xfrm>
            <a:off x="179512" y="1386453"/>
            <a:ext cx="2016224" cy="584775"/>
          </a:xfrm>
          <a:prstGeom prst="rect">
            <a:avLst/>
          </a:prstGeom>
          <a:noFill/>
          <a:ln>
            <a:solidFill>
              <a:schemeClr val="bg1">
                <a:lumMod val="85000"/>
              </a:schemeClr>
            </a:solidFill>
          </a:ln>
        </p:spPr>
        <p:txBody>
          <a:bodyPr wrap="square" rtlCol="0">
            <a:spAutoFit/>
          </a:bodyPr>
          <a:lstStyle/>
          <a:p>
            <a:pPr marL="92075" indent="-92075"/>
            <a:r>
              <a:rPr lang="ja-JP" altLang="en-US" sz="1600" dirty="0"/>
              <a:t>・</a:t>
            </a:r>
            <a:r>
              <a:rPr kumimoji="1" lang="ja-JP" altLang="en-US" sz="1600" dirty="0" smtClean="0"/>
              <a:t>高速道路の料金</a:t>
            </a:r>
            <a:r>
              <a:rPr kumimoji="1" lang="en-US" altLang="ja-JP" sz="1600" dirty="0" smtClean="0"/>
              <a:t/>
            </a:r>
            <a:br>
              <a:rPr kumimoji="1" lang="en-US" altLang="ja-JP" sz="1600" dirty="0" smtClean="0"/>
            </a:br>
            <a:r>
              <a:rPr kumimoji="1" lang="ja-JP" altLang="en-US" sz="1600" dirty="0" smtClean="0"/>
              <a:t>体系</a:t>
            </a:r>
            <a:endParaRPr kumimoji="1" lang="ja-JP" altLang="en-US" sz="1600" dirty="0"/>
          </a:p>
        </p:txBody>
      </p:sp>
      <p:sp>
        <p:nvSpPr>
          <p:cNvPr id="7" name="テキスト ボックス 6"/>
          <p:cNvSpPr txBox="1"/>
          <p:nvPr/>
        </p:nvSpPr>
        <p:spPr>
          <a:xfrm>
            <a:off x="2339752" y="1371769"/>
            <a:ext cx="2376264" cy="584775"/>
          </a:xfrm>
          <a:prstGeom prst="rect">
            <a:avLst/>
          </a:prstGeom>
          <a:noFill/>
          <a:ln>
            <a:solidFill>
              <a:schemeClr val="bg1">
                <a:lumMod val="85000"/>
              </a:schemeClr>
            </a:solidFill>
          </a:ln>
        </p:spPr>
        <p:txBody>
          <a:bodyPr wrap="square" rtlCol="0">
            <a:spAutoFit/>
          </a:bodyPr>
          <a:lstStyle/>
          <a:p>
            <a:r>
              <a:rPr kumimoji="1" lang="ja-JP" altLang="en-US" sz="1600" dirty="0" smtClean="0"/>
              <a:t>・複数の運営主体と料金体系が混在</a:t>
            </a:r>
            <a:endParaRPr kumimoji="1" lang="ja-JP" altLang="en-US" sz="1600" dirty="0"/>
          </a:p>
        </p:txBody>
      </p:sp>
      <p:sp>
        <p:nvSpPr>
          <p:cNvPr id="8" name="テキスト ボックス 7"/>
          <p:cNvSpPr txBox="1"/>
          <p:nvPr/>
        </p:nvSpPr>
        <p:spPr>
          <a:xfrm>
            <a:off x="5308116" y="1365568"/>
            <a:ext cx="3744416" cy="3143552"/>
          </a:xfrm>
          <a:prstGeom prst="rect">
            <a:avLst/>
          </a:prstGeom>
          <a:noFill/>
          <a:ln>
            <a:solidFill>
              <a:schemeClr val="bg1">
                <a:lumMod val="85000"/>
              </a:schemeClr>
            </a:solidFill>
          </a:ln>
        </p:spPr>
        <p:txBody>
          <a:bodyPr wrap="square" rtlCol="0">
            <a:noAutofit/>
          </a:bodyPr>
          <a:lstStyle/>
          <a:p>
            <a:pPr marL="88900" indent="-88900">
              <a:spcBef>
                <a:spcPts val="600"/>
              </a:spcBef>
            </a:pPr>
            <a:r>
              <a:rPr lang="ja-JP" altLang="en-US" sz="1600" dirty="0" smtClean="0"/>
              <a:t>・近畿圏の料金一元化等を協議する「国と地方の検討会」設置（</a:t>
            </a:r>
            <a:r>
              <a:rPr lang="en-US" altLang="ja-JP" sz="1600" dirty="0" smtClean="0"/>
              <a:t>2011</a:t>
            </a:r>
            <a:r>
              <a:rPr lang="ja-JP" altLang="en-US" sz="1600" dirty="0" smtClean="0"/>
              <a:t>年</a:t>
            </a:r>
            <a:r>
              <a:rPr lang="en-US" altLang="ja-JP" sz="1600" dirty="0" smtClean="0"/>
              <a:t>6</a:t>
            </a:r>
            <a:r>
              <a:rPr lang="ja-JP" altLang="en-US" sz="1600" dirty="0" smtClean="0"/>
              <a:t>月）</a:t>
            </a:r>
            <a:endParaRPr lang="en-US" altLang="ja-JP" sz="1600" dirty="0" smtClean="0"/>
          </a:p>
          <a:p>
            <a:pPr marL="88900" indent="-88900">
              <a:spcBef>
                <a:spcPts val="600"/>
              </a:spcBef>
            </a:pPr>
            <a:r>
              <a:rPr lang="ja-JP" altLang="en-US" sz="1600" dirty="0" smtClean="0"/>
              <a:t>・阪神高速道路が圏域を撤廃した対距離料金に移行（</a:t>
            </a:r>
            <a:r>
              <a:rPr lang="en-US" altLang="ja-JP" sz="1600" dirty="0"/>
              <a:t>2012</a:t>
            </a:r>
            <a:r>
              <a:rPr lang="ja-JP" altLang="en-US" sz="1600" dirty="0"/>
              <a:t>年</a:t>
            </a:r>
            <a:r>
              <a:rPr lang="en-US" altLang="ja-JP" sz="1600" dirty="0"/>
              <a:t>1</a:t>
            </a:r>
            <a:r>
              <a:rPr lang="ja-JP" altLang="en-US" sz="1600" dirty="0" smtClean="0"/>
              <a:t>月）</a:t>
            </a:r>
            <a:endParaRPr lang="en-US" altLang="ja-JP" sz="1600" dirty="0" smtClean="0"/>
          </a:p>
          <a:p>
            <a:pPr marL="88900" indent="-88900">
              <a:spcBef>
                <a:spcPts val="600"/>
              </a:spcBef>
            </a:pPr>
            <a:r>
              <a:rPr kumimoji="1" lang="ja-JP" altLang="en-US" sz="1600" dirty="0" smtClean="0"/>
              <a:t>・国土交通省「近畿圏の新たな高速</a:t>
            </a:r>
            <a:r>
              <a:rPr lang="ja-JP" altLang="en-US" sz="1600" dirty="0" smtClean="0"/>
              <a:t>道路料金に関する具体方針（案）</a:t>
            </a:r>
            <a:r>
              <a:rPr kumimoji="1" lang="ja-JP" altLang="en-US" sz="1600" dirty="0" smtClean="0"/>
              <a:t>」の公表（</a:t>
            </a:r>
            <a:r>
              <a:rPr kumimoji="1" lang="en-US" altLang="ja-JP" sz="1600" dirty="0" smtClean="0"/>
              <a:t>2016</a:t>
            </a:r>
            <a:r>
              <a:rPr kumimoji="1" lang="ja-JP" altLang="en-US" sz="1600" dirty="0" smtClean="0"/>
              <a:t>年</a:t>
            </a:r>
            <a:r>
              <a:rPr kumimoji="1" lang="en-US" altLang="ja-JP" sz="1600" dirty="0" smtClean="0"/>
              <a:t>12</a:t>
            </a:r>
            <a:r>
              <a:rPr lang="ja-JP" altLang="en-US" sz="1600" dirty="0"/>
              <a:t>月</a:t>
            </a:r>
            <a:r>
              <a:rPr kumimoji="1" lang="ja-JP" altLang="en-US" sz="1600" dirty="0" smtClean="0"/>
              <a:t>）</a:t>
            </a:r>
            <a:endParaRPr kumimoji="1" lang="en-US" altLang="ja-JP" sz="1600" dirty="0" smtClean="0"/>
          </a:p>
          <a:p>
            <a:pPr marL="88900" indent="-88900">
              <a:spcBef>
                <a:spcPts val="600"/>
              </a:spcBef>
            </a:pPr>
            <a:r>
              <a:rPr lang="ja-JP" altLang="en-US" sz="1600" dirty="0" smtClean="0"/>
              <a:t>・近畿圏の料金を対距離制</a:t>
            </a:r>
            <a:r>
              <a:rPr lang="ja-JP" altLang="en-US" sz="1600" dirty="0"/>
              <a:t>を基本とした料金体系</a:t>
            </a:r>
            <a:r>
              <a:rPr lang="ja-JP" altLang="en-US" sz="1600" dirty="0" smtClean="0"/>
              <a:t>へ整理</a:t>
            </a:r>
            <a:r>
              <a:rPr lang="ja-JP" altLang="en-US" sz="1600" dirty="0"/>
              <a:t>・</a:t>
            </a:r>
            <a:r>
              <a:rPr lang="ja-JP" altLang="en-US" sz="1600" dirty="0" smtClean="0"/>
              <a:t>統一（</a:t>
            </a:r>
            <a:r>
              <a:rPr lang="en-US" altLang="ja-JP" sz="1600" dirty="0" smtClean="0"/>
              <a:t>2017</a:t>
            </a:r>
            <a:r>
              <a:rPr lang="ja-JP" altLang="en-US" sz="1600" dirty="0" smtClean="0"/>
              <a:t>年</a:t>
            </a:r>
            <a:r>
              <a:rPr lang="en-US" altLang="ja-JP" sz="1600" dirty="0" smtClean="0"/>
              <a:t>6</a:t>
            </a:r>
            <a:r>
              <a:rPr lang="ja-JP" altLang="en-US" sz="1600" dirty="0" smtClean="0"/>
              <a:t>月）</a:t>
            </a:r>
            <a:endParaRPr lang="en-US" altLang="ja-JP" sz="1600" dirty="0" smtClean="0"/>
          </a:p>
          <a:p>
            <a:pPr marL="88900" indent="-88900">
              <a:spcBef>
                <a:spcPts val="600"/>
              </a:spcBef>
            </a:pPr>
            <a:r>
              <a:rPr lang="ja-JP" altLang="en-US" sz="1600" dirty="0" smtClean="0"/>
              <a:t>・道路公社路線（南阪奈・堺泉北）をＮＥＸＣＯに移管（</a:t>
            </a:r>
            <a:r>
              <a:rPr lang="en-US" altLang="ja-JP" sz="1600" dirty="0" smtClean="0"/>
              <a:t>2018</a:t>
            </a:r>
            <a:r>
              <a:rPr lang="ja-JP" altLang="en-US" sz="1600" dirty="0" smtClean="0"/>
              <a:t>年</a:t>
            </a:r>
            <a:r>
              <a:rPr lang="en-US" altLang="ja-JP" sz="1600" dirty="0" smtClean="0"/>
              <a:t>4</a:t>
            </a:r>
            <a:r>
              <a:rPr lang="ja-JP" altLang="en-US" sz="1600" dirty="0" smtClean="0"/>
              <a:t>月）</a:t>
            </a:r>
            <a:endParaRPr kumimoji="1" lang="ja-JP" altLang="en-US" sz="1600" dirty="0"/>
          </a:p>
        </p:txBody>
      </p:sp>
      <p:sp>
        <p:nvSpPr>
          <p:cNvPr id="9" name="二等辺三角形 8"/>
          <p:cNvSpPr/>
          <p:nvPr/>
        </p:nvSpPr>
        <p:spPr>
          <a:xfrm rot="5400000">
            <a:off x="3411014" y="3677414"/>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4653136"/>
            <a:ext cx="2016224" cy="584775"/>
          </a:xfrm>
          <a:prstGeom prst="rect">
            <a:avLst/>
          </a:prstGeom>
          <a:noFill/>
          <a:ln>
            <a:solidFill>
              <a:schemeClr val="bg1">
                <a:lumMod val="85000"/>
              </a:schemeClr>
            </a:solidFill>
          </a:ln>
        </p:spPr>
        <p:txBody>
          <a:bodyPr wrap="square" rtlCol="0">
            <a:spAutoFit/>
          </a:bodyPr>
          <a:lstStyle/>
          <a:p>
            <a:pPr marL="92075" indent="-92075"/>
            <a:r>
              <a:rPr kumimoji="1" lang="ja-JP" altLang="en-US" sz="1600" dirty="0" smtClean="0"/>
              <a:t>・高速道路ネットワークの整備</a:t>
            </a:r>
            <a:endParaRPr kumimoji="1" lang="en-US" altLang="ja-JP" sz="1600" dirty="0" smtClean="0"/>
          </a:p>
        </p:txBody>
      </p:sp>
      <p:sp>
        <p:nvSpPr>
          <p:cNvPr id="11" name="テキスト ボックス 10"/>
          <p:cNvSpPr txBox="1"/>
          <p:nvPr/>
        </p:nvSpPr>
        <p:spPr>
          <a:xfrm>
            <a:off x="2375756" y="4656038"/>
            <a:ext cx="2376264" cy="1077218"/>
          </a:xfrm>
          <a:prstGeom prst="rect">
            <a:avLst/>
          </a:prstGeom>
          <a:noFill/>
          <a:ln>
            <a:solidFill>
              <a:schemeClr val="bg1">
                <a:lumMod val="85000"/>
              </a:schemeClr>
            </a:solidFill>
          </a:ln>
        </p:spPr>
        <p:txBody>
          <a:bodyPr wrap="square" rtlCol="0">
            <a:spAutoFit/>
          </a:bodyPr>
          <a:lstStyle/>
          <a:p>
            <a:r>
              <a:rPr lang="ja-JP" altLang="en-US" sz="1600" dirty="0" smtClean="0"/>
              <a:t>・淀川左岸線延伸部が未着手。環状道路ネットワークが形成されずミッシングリンクが存在</a:t>
            </a:r>
            <a:endParaRPr kumimoji="1" lang="ja-JP" altLang="en-US" sz="1600" dirty="0"/>
          </a:p>
        </p:txBody>
      </p:sp>
      <p:sp>
        <p:nvSpPr>
          <p:cNvPr id="12" name="テキスト ボックス 11"/>
          <p:cNvSpPr txBox="1"/>
          <p:nvPr/>
        </p:nvSpPr>
        <p:spPr>
          <a:xfrm>
            <a:off x="5320084" y="4626989"/>
            <a:ext cx="3744416" cy="2114379"/>
          </a:xfrm>
          <a:prstGeom prst="rect">
            <a:avLst/>
          </a:prstGeom>
          <a:noFill/>
          <a:ln>
            <a:solidFill>
              <a:schemeClr val="bg1">
                <a:lumMod val="85000"/>
              </a:schemeClr>
            </a:solidFill>
          </a:ln>
        </p:spPr>
        <p:txBody>
          <a:bodyPr wrap="square" rtlCol="0">
            <a:noAutofit/>
          </a:bodyPr>
          <a:lstStyle/>
          <a:p>
            <a:pPr marL="88900" indent="-88900"/>
            <a:r>
              <a:rPr lang="ja-JP" altLang="en-US" sz="1600" dirty="0" smtClean="0">
                <a:solidFill>
                  <a:srgbClr val="0000CC"/>
                </a:solidFill>
              </a:rPr>
              <a:t>　</a:t>
            </a:r>
            <a:r>
              <a:rPr lang="ja-JP" altLang="en-US" sz="1600" dirty="0" smtClean="0"/>
              <a:t>国</a:t>
            </a:r>
            <a:r>
              <a:rPr lang="ja-JP" altLang="en-US" sz="1600" dirty="0"/>
              <a:t>直轄道路事業と高速道路会社による有料道路事業の合併施行方式により</a:t>
            </a:r>
            <a:r>
              <a:rPr kumimoji="1" lang="ja-JP" altLang="en-US" sz="1600" dirty="0" smtClean="0"/>
              <a:t>、淀川左岸線延伸部の事業に着手（</a:t>
            </a:r>
            <a:r>
              <a:rPr lang="en-US" altLang="ja-JP" sz="1600" dirty="0"/>
              <a:t>2017</a:t>
            </a:r>
            <a:r>
              <a:rPr kumimoji="1" lang="ja-JP" altLang="en-US" sz="1600" dirty="0" smtClean="0"/>
              <a:t>年</a:t>
            </a:r>
            <a:r>
              <a:rPr lang="en-US" altLang="ja-JP" sz="1600" dirty="0"/>
              <a:t>4</a:t>
            </a:r>
            <a:r>
              <a:rPr lang="ja-JP" altLang="en-US" sz="1600" dirty="0" smtClean="0"/>
              <a:t>月</a:t>
            </a:r>
            <a:r>
              <a:rPr lang="ja-JP" altLang="en-US" sz="1600" dirty="0"/>
              <a:t>）</a:t>
            </a:r>
            <a:endParaRPr kumimoji="1" lang="en-US" altLang="ja-JP" sz="1600" dirty="0" smtClean="0"/>
          </a:p>
        </p:txBody>
      </p:sp>
      <p:sp>
        <p:nvSpPr>
          <p:cNvPr id="19" name="テキスト ボックス 18"/>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３．（７９，８０）</a:t>
            </a:r>
            <a:endParaRPr lang="en-US" altLang="ja-JP" sz="1600" u="sng" dirty="0" smtClean="0"/>
          </a:p>
        </p:txBody>
      </p:sp>
      <p:sp>
        <p:nvSpPr>
          <p:cNvPr id="20" name="テキスト ボックス 19"/>
          <p:cNvSpPr txBox="1"/>
          <p:nvPr/>
        </p:nvSpPr>
        <p:spPr>
          <a:xfrm>
            <a:off x="178880" y="187589"/>
            <a:ext cx="7704856" cy="338554"/>
          </a:xfrm>
          <a:prstGeom prst="rect">
            <a:avLst/>
          </a:prstGeom>
          <a:noFill/>
        </p:spPr>
        <p:txBody>
          <a:bodyPr wrap="square" rtlCol="0">
            <a:spAutoFit/>
          </a:bodyPr>
          <a:lstStyle/>
          <a:p>
            <a:r>
              <a:rPr lang="ja-JP" altLang="en-US" sz="1600" dirty="0" smtClean="0"/>
              <a:t>①高速道路</a:t>
            </a:r>
            <a:endParaRPr kumimoji="1" lang="ja-JP" altLang="en-US" sz="1600" dirty="0"/>
          </a:p>
        </p:txBody>
      </p:sp>
      <p:sp>
        <p:nvSpPr>
          <p:cNvPr id="14" name="スライド番号プレースホルダー 13"/>
          <p:cNvSpPr>
            <a:spLocks noGrp="1"/>
          </p:cNvSpPr>
          <p:nvPr>
            <p:ph type="sldNum" sz="quarter" idx="12"/>
          </p:nvPr>
        </p:nvSpPr>
        <p:spPr/>
        <p:txBody>
          <a:bodyPr/>
          <a:lstStyle/>
          <a:p>
            <a:fld id="{63BC356D-1576-478B-8647-1361C6E9DFF7}" type="slidenum">
              <a:rPr kumimoji="1" lang="ja-JP" altLang="en-US" smtClean="0"/>
              <a:t>19</a:t>
            </a:fld>
            <a:endParaRPr kumimoji="1" lang="ja-JP" altLang="en-US"/>
          </a:p>
        </p:txBody>
      </p:sp>
    </p:spTree>
    <p:extLst>
      <p:ext uri="{BB962C8B-B14F-4D97-AF65-F5344CB8AC3E}">
        <p14:creationId xmlns:p14="http://schemas.microsoft.com/office/powerpoint/2010/main" val="338475085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kumimoji="1" lang="ja-JP" altLang="en-US" sz="1600" u="sng" dirty="0" smtClean="0"/>
              <a:t>泉北ニュータウン</a:t>
            </a:r>
            <a:r>
              <a:rPr lang="ja-JP" altLang="en-US" sz="1600" u="sng" dirty="0" smtClean="0"/>
              <a:t>のまちづくりの方向性を示すビジョン策定と体制の構築</a:t>
            </a:r>
            <a:endParaRPr kumimoji="1" lang="en-US" altLang="ja-JP" sz="1600" u="sng" dirty="0" smtClean="0"/>
          </a:p>
        </p:txBody>
      </p:sp>
      <p:sp>
        <p:nvSpPr>
          <p:cNvPr id="9" name="テキスト ボックス 8"/>
          <p:cNvSpPr txBox="1"/>
          <p:nvPr/>
        </p:nvSpPr>
        <p:spPr>
          <a:xfrm>
            <a:off x="0" y="476672"/>
            <a:ext cx="2411760" cy="6155531"/>
          </a:xfrm>
          <a:prstGeom prst="rect">
            <a:avLst/>
          </a:prstGeom>
          <a:noFill/>
        </p:spPr>
        <p:txBody>
          <a:bodyPr wrap="square" rtlCol="0">
            <a:spAutoFit/>
          </a:bodyPr>
          <a:lstStyle/>
          <a:p>
            <a:r>
              <a:rPr kumimoji="1" lang="ja-JP" altLang="en-US" sz="1400" dirty="0" smtClean="0"/>
              <a:t>①分野：</a:t>
            </a:r>
            <a:r>
              <a:rPr kumimoji="1" lang="ja-JP" altLang="en-US" sz="1400" spc="-150" dirty="0" smtClean="0"/>
              <a:t>くらし・住まい・まちづくり</a:t>
            </a:r>
            <a:endParaRPr lang="en-US" altLang="ja-JP" sz="1400" spc="-15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a:t>
            </a:r>
            <a:r>
              <a:rPr lang="ja-JP" altLang="en-US" sz="1400" dirty="0"/>
              <a:t>☑　組織</a:t>
            </a:r>
            <a:r>
              <a:rPr lang="ja-JP" altLang="en-US" sz="1400" dirty="0" smtClean="0"/>
              <a:t>・経営形態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住宅まちづくり部</a:t>
            </a:r>
            <a:endParaRPr kumimoji="1" lang="en-US" altLang="ja-JP" sz="1400" dirty="0" smtClean="0"/>
          </a:p>
          <a:p>
            <a:r>
              <a:rPr lang="ja-JP" altLang="en-US" sz="1400" dirty="0"/>
              <a:t>　　</a:t>
            </a:r>
            <a:endParaRPr lang="en-US" altLang="ja-JP" sz="1400" dirty="0"/>
          </a:p>
          <a:p>
            <a:r>
              <a:rPr lang="ja-JP" altLang="en-US" sz="1400" dirty="0"/>
              <a:t>⑤時期</a:t>
            </a:r>
            <a:endParaRPr lang="en-US" altLang="ja-JP" sz="1400" dirty="0"/>
          </a:p>
          <a:p>
            <a:r>
              <a:rPr lang="ja-JP" altLang="en-US" sz="1400" dirty="0"/>
              <a:t>　　</a:t>
            </a:r>
            <a:r>
              <a:rPr lang="en-US" altLang="ja-JP" sz="1400" dirty="0"/>
              <a:t>2010</a:t>
            </a:r>
            <a:r>
              <a:rPr lang="ja-JP" altLang="en-US" sz="1400" dirty="0" smtClean="0"/>
              <a:t>年</a:t>
            </a:r>
            <a:r>
              <a:rPr lang="en-US" altLang="ja-JP" sz="1400" dirty="0" smtClean="0"/>
              <a:t>4</a:t>
            </a:r>
            <a:r>
              <a:rPr lang="ja-JP" altLang="en-US" sz="1400" dirty="0" smtClean="0"/>
              <a:t>月</a:t>
            </a:r>
            <a:endParaRPr lang="en-US" altLang="ja-JP" sz="1400" dirty="0" smtClean="0"/>
          </a:p>
          <a:p>
            <a:r>
              <a:rPr lang="ja-JP" altLang="en-US" sz="1400" dirty="0"/>
              <a:t>　</a:t>
            </a:r>
            <a:r>
              <a:rPr lang="ja-JP" altLang="en-US" sz="1400" dirty="0" smtClean="0"/>
              <a:t>　</a:t>
            </a:r>
            <a:r>
              <a:rPr lang="ja-JP" altLang="en-US" sz="1100" dirty="0" smtClean="0"/>
              <a:t>泉北ＮＴ再生府市等連携協議会</a:t>
            </a:r>
            <a:endParaRPr lang="en-US" altLang="ja-JP" sz="1100" dirty="0" smtClean="0"/>
          </a:p>
          <a:p>
            <a:r>
              <a:rPr lang="en-US" altLang="ja-JP" sz="1100" dirty="0"/>
              <a:t> </a:t>
            </a:r>
            <a:r>
              <a:rPr lang="en-US" altLang="ja-JP" sz="1100" dirty="0" smtClean="0"/>
              <a:t>      </a:t>
            </a:r>
            <a:r>
              <a:rPr lang="ja-JP" altLang="en-US" sz="1100" dirty="0" smtClean="0"/>
              <a:t>設立</a:t>
            </a:r>
            <a:endParaRPr lang="en-US" altLang="ja-JP" sz="1100" dirty="0" smtClean="0"/>
          </a:p>
          <a:p>
            <a:r>
              <a:rPr lang="en-US" altLang="ja-JP" sz="1100" dirty="0"/>
              <a:t> </a:t>
            </a:r>
            <a:r>
              <a:rPr lang="en-US" altLang="ja-JP" sz="1100" dirty="0" smtClean="0"/>
              <a:t>     </a:t>
            </a:r>
            <a:r>
              <a:rPr lang="en-US" altLang="ja-JP" sz="1400" dirty="0" smtClean="0"/>
              <a:t>2011</a:t>
            </a:r>
            <a:r>
              <a:rPr lang="ja-JP" altLang="en-US" sz="1400" dirty="0" smtClean="0"/>
              <a:t>年</a:t>
            </a:r>
            <a:r>
              <a:rPr lang="en-US" altLang="ja-JP" sz="1400" dirty="0" smtClean="0"/>
              <a:t>3</a:t>
            </a:r>
            <a:r>
              <a:rPr lang="ja-JP" altLang="en-US" sz="1400" dirty="0" smtClean="0"/>
              <a:t>月</a:t>
            </a:r>
            <a:endParaRPr lang="en-US" altLang="ja-JP" sz="1400" dirty="0"/>
          </a:p>
          <a:p>
            <a:r>
              <a:rPr lang="ja-JP" altLang="en-US" sz="1400" dirty="0"/>
              <a:t>　　</a:t>
            </a:r>
            <a:r>
              <a:rPr lang="ja-JP" altLang="en-US" sz="1100" dirty="0" smtClean="0"/>
              <a:t>泉ヶ丘駅前</a:t>
            </a:r>
            <a:r>
              <a:rPr lang="ja-JP" altLang="en-US" sz="1100" dirty="0"/>
              <a:t>地域活性化</a:t>
            </a:r>
            <a:r>
              <a:rPr lang="ja-JP" altLang="en-US" sz="1100" dirty="0" smtClean="0"/>
              <a:t>ビジョン　</a:t>
            </a:r>
            <a:endParaRPr lang="en-US" altLang="ja-JP" sz="1100" dirty="0" smtClean="0"/>
          </a:p>
          <a:p>
            <a:r>
              <a:rPr lang="ja-JP" altLang="en-US" sz="1100" dirty="0"/>
              <a:t>　</a:t>
            </a:r>
            <a:r>
              <a:rPr lang="ja-JP" altLang="en-US" sz="1100" dirty="0" smtClean="0"/>
              <a:t>　 策定（</a:t>
            </a:r>
            <a:r>
              <a:rPr lang="en-US" altLang="ja-JP" sz="1100" dirty="0" smtClean="0"/>
              <a:t>2014</a:t>
            </a:r>
            <a:r>
              <a:rPr lang="ja-JP" altLang="en-US" sz="1100" dirty="0" smtClean="0"/>
              <a:t>改訂）</a:t>
            </a:r>
            <a:endParaRPr lang="en-US" altLang="ja-JP" sz="1100" dirty="0" smtClean="0"/>
          </a:p>
          <a:p>
            <a:r>
              <a:rPr lang="ja-JP" altLang="en-US" sz="1100" dirty="0"/>
              <a:t>　　</a:t>
            </a:r>
            <a:r>
              <a:rPr lang="ja-JP" altLang="en-US" sz="1400" dirty="0" smtClean="0"/>
              <a:t> </a:t>
            </a:r>
            <a:r>
              <a:rPr lang="en-US" altLang="ja-JP" sz="1400" dirty="0" smtClean="0"/>
              <a:t>2012</a:t>
            </a:r>
            <a:r>
              <a:rPr lang="ja-JP" altLang="en-US" sz="1400" dirty="0"/>
              <a:t>年</a:t>
            </a:r>
            <a:r>
              <a:rPr lang="en-US" altLang="ja-JP" sz="1400" dirty="0"/>
              <a:t>3</a:t>
            </a:r>
            <a:r>
              <a:rPr lang="ja-JP" altLang="en-US" sz="1400" dirty="0"/>
              <a:t>月</a:t>
            </a:r>
          </a:p>
          <a:p>
            <a:r>
              <a:rPr lang="ja-JP" altLang="en-US" sz="1100" dirty="0"/>
              <a:t>　　 </a:t>
            </a:r>
            <a:r>
              <a:rPr lang="ja-JP" altLang="en-US" sz="1100" dirty="0" smtClean="0"/>
              <a:t>泉北</a:t>
            </a:r>
            <a:r>
              <a:rPr lang="ja-JP" altLang="en-US" sz="1100" dirty="0"/>
              <a:t>ＮＴ公的賃貸住宅再生計画</a:t>
            </a:r>
          </a:p>
          <a:p>
            <a:r>
              <a:rPr lang="ja-JP" altLang="en-US" sz="1100" dirty="0"/>
              <a:t>　 　</a:t>
            </a:r>
            <a:r>
              <a:rPr lang="ja-JP" altLang="en-US" sz="1100" dirty="0" smtClean="0"/>
              <a:t>策定</a:t>
            </a:r>
            <a:endParaRPr lang="ja-JP" altLang="en-US" sz="1100" strike="sngStrike" dirty="0"/>
          </a:p>
          <a:p>
            <a:r>
              <a:rPr lang="ja-JP" altLang="en-US" sz="1100" dirty="0"/>
              <a:t>　　 </a:t>
            </a:r>
            <a:r>
              <a:rPr lang="en-US" altLang="ja-JP" sz="1400" dirty="0"/>
              <a:t>2017</a:t>
            </a:r>
            <a:r>
              <a:rPr lang="ja-JP" altLang="en-US" sz="1400" dirty="0"/>
              <a:t>年</a:t>
            </a:r>
            <a:r>
              <a:rPr lang="en-US" altLang="ja-JP" sz="1400" dirty="0"/>
              <a:t>3</a:t>
            </a:r>
            <a:r>
              <a:rPr lang="ja-JP" altLang="en-US" sz="1400" dirty="0"/>
              <a:t>月</a:t>
            </a:r>
            <a:endParaRPr lang="ja-JP" altLang="en-US" sz="1100" dirty="0"/>
          </a:p>
          <a:p>
            <a:r>
              <a:rPr lang="ja-JP" altLang="en-US" sz="1100" dirty="0"/>
              <a:t>　　 泉北ＮＴ公的賃貸住宅再生計画</a:t>
            </a:r>
          </a:p>
          <a:p>
            <a:r>
              <a:rPr lang="ja-JP" altLang="en-US" sz="1100" dirty="0"/>
              <a:t>　 　改定　</a:t>
            </a:r>
          </a:p>
          <a:p>
            <a:endParaRPr lang="ja-JP" altLang="en-US" sz="1100" dirty="0"/>
          </a:p>
          <a:p>
            <a:endParaRPr lang="ja-JP" altLang="en-US" sz="1100" dirty="0">
              <a:solidFill>
                <a:srgbClr val="FF0000"/>
              </a:solidFill>
            </a:endParaRPr>
          </a:p>
          <a:p>
            <a:endParaRPr lang="ja-JP" altLang="en-US" sz="1200" dirty="0">
              <a:solidFill>
                <a:srgbClr val="FF0000"/>
              </a:solidFill>
            </a:endParaRPr>
          </a:p>
        </p:txBody>
      </p:sp>
      <p:graphicFrame>
        <p:nvGraphicFramePr>
          <p:cNvPr id="10" name="表 9"/>
          <p:cNvGraphicFramePr>
            <a:graphicFrameLocks noGrp="1"/>
          </p:cNvGraphicFramePr>
          <p:nvPr>
            <p:extLst/>
          </p:nvPr>
        </p:nvGraphicFramePr>
        <p:xfrm>
          <a:off x="2390705"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a:t>
                      </a:r>
                      <a:r>
                        <a:rPr kumimoji="1" lang="ja-JP" altLang="en-US" sz="1200" dirty="0" err="1" smtClean="0">
                          <a:solidFill>
                            <a:schemeClr val="tx1"/>
                          </a:solidFill>
                        </a:rPr>
                        <a:t>ま</a:t>
                      </a:r>
                      <a:r>
                        <a:rPr kumimoji="1" lang="ja-JP" altLang="en-US" sz="1200" dirty="0" smtClean="0">
                          <a:solidFill>
                            <a:schemeClr val="tx1"/>
                          </a:solidFill>
                        </a:rPr>
                        <a:t>ちびらきから４０年以上が経過し、社会環境の変化等により、人口減少・少子高齢化、住宅や施設の老朽化などの課題が山積</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・市場原理の原則の下、民間事業者が参入できる環境を整える等、民間活力を活用したまちづくりへと転換する</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・公益的な役割が終了、又は転換による活性化が期待できる施設等を民間へ譲渡</a:t>
                      </a:r>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・堺市、公的賃貸住宅事業者、民間事業者が連携し、ニュータウンの活性化に向けて公的住宅ストック等の活用の方向性を示した</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・府・堺市・タウン財団、府公社・</a:t>
                      </a:r>
                      <a:r>
                        <a:rPr kumimoji="1" lang="en-US" altLang="ja-JP" sz="1200" dirty="0" smtClean="0">
                          <a:solidFill>
                            <a:schemeClr val="tx1"/>
                          </a:solidFill>
                        </a:rPr>
                        <a:t>UR</a:t>
                      </a:r>
                      <a:r>
                        <a:rPr kumimoji="1" lang="ja-JP" altLang="en-US" sz="1200" dirty="0" smtClean="0">
                          <a:solidFill>
                            <a:schemeClr val="tx1"/>
                          </a:solidFill>
                        </a:rPr>
                        <a:t>による協議会を設立</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・「泉ヶ丘駅前地域活性化ビジョン」（</a:t>
                      </a:r>
                      <a:r>
                        <a:rPr kumimoji="1" lang="en-US" altLang="ja-JP" sz="1200" dirty="0" smtClean="0">
                          <a:solidFill>
                            <a:schemeClr val="tx1"/>
                          </a:solidFill>
                        </a:rPr>
                        <a:t>2011.3</a:t>
                      </a:r>
                      <a:r>
                        <a:rPr kumimoji="1" lang="ja-JP" altLang="en-US" sz="1200" dirty="0" smtClean="0">
                          <a:solidFill>
                            <a:schemeClr val="tx1"/>
                          </a:solidFill>
                        </a:rPr>
                        <a:t>策定、</a:t>
                      </a:r>
                      <a:r>
                        <a:rPr kumimoji="1" lang="en-US" altLang="ja-JP" sz="1200" dirty="0" smtClean="0">
                          <a:solidFill>
                            <a:schemeClr val="tx1"/>
                          </a:solidFill>
                        </a:rPr>
                        <a:t>2015.1</a:t>
                      </a:r>
                      <a:r>
                        <a:rPr kumimoji="1" lang="ja-JP" altLang="en-US" sz="1200" dirty="0" smtClean="0">
                          <a:solidFill>
                            <a:schemeClr val="tx1"/>
                          </a:solidFill>
                        </a:rPr>
                        <a:t>改訂）</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algn="l"/>
                      <a:r>
                        <a:rPr kumimoji="1" lang="ja-JP" altLang="en-US" sz="1200" dirty="0" smtClean="0">
                          <a:solidFill>
                            <a:schemeClr val="tx1"/>
                          </a:solidFill>
                        </a:rPr>
                        <a:t>・駅北、駅南エリア資産の民間への譲渡</a:t>
                      </a:r>
                      <a:endParaRPr kumimoji="1" lang="en-US" altLang="ja-JP" sz="1200" dirty="0" smtClean="0">
                        <a:solidFill>
                          <a:schemeClr val="tx1"/>
                        </a:solidFill>
                      </a:endParaRPr>
                    </a:p>
                    <a:p>
                      <a:pPr algn="l"/>
                      <a:r>
                        <a:rPr kumimoji="1" lang="ja-JP" altLang="en-US" sz="1200" dirty="0" smtClean="0">
                          <a:solidFill>
                            <a:schemeClr val="tx1"/>
                          </a:solidFill>
                        </a:rPr>
                        <a:t>・ヤングタウン跡地の東大谷高校開校</a:t>
                      </a:r>
                      <a:endParaRPr kumimoji="1" lang="en-US" altLang="ja-JP" sz="1200" dirty="0" smtClean="0">
                        <a:solidFill>
                          <a:schemeClr val="tx1"/>
                        </a:solidFill>
                      </a:endParaRPr>
                    </a:p>
                    <a:p>
                      <a:pPr algn="l"/>
                      <a:r>
                        <a:rPr kumimoji="1" lang="ja-JP" altLang="en-US" sz="1200" dirty="0" smtClean="0">
                          <a:solidFill>
                            <a:schemeClr val="tx1"/>
                          </a:solidFill>
                        </a:rPr>
                        <a:t>・府立勤労青少年会館跡地を東大谷高校用地として売却</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・近畿大学医学部及び附属病院の移転（</a:t>
                      </a:r>
                      <a:r>
                        <a:rPr kumimoji="1" lang="en-US" altLang="ja-JP" sz="1200" dirty="0" smtClean="0">
                          <a:solidFill>
                            <a:schemeClr val="tx1"/>
                          </a:solidFill>
                        </a:rPr>
                        <a:t>2023</a:t>
                      </a:r>
                      <a:r>
                        <a:rPr kumimoji="1" lang="ja-JP" altLang="en-US" sz="1200" dirty="0" smtClean="0">
                          <a:solidFill>
                            <a:schemeClr val="tx1"/>
                          </a:solidFill>
                        </a:rPr>
                        <a:t>年度移転予定）</a:t>
                      </a:r>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・「泉北</a:t>
                      </a:r>
                      <a:r>
                        <a:rPr kumimoji="1" lang="en-US" altLang="ja-JP" sz="1200" dirty="0" smtClean="0">
                          <a:solidFill>
                            <a:schemeClr val="tx1"/>
                          </a:solidFill>
                        </a:rPr>
                        <a:t>NT</a:t>
                      </a:r>
                      <a:r>
                        <a:rPr kumimoji="1" lang="ja-JP" altLang="en-US" sz="1200" dirty="0" smtClean="0">
                          <a:solidFill>
                            <a:schemeClr val="tx1"/>
                          </a:solidFill>
                        </a:rPr>
                        <a:t>公的賃貸住宅再生計画」（</a:t>
                      </a:r>
                      <a:r>
                        <a:rPr kumimoji="1" lang="en-US" altLang="ja-JP" sz="1200" dirty="0" smtClean="0">
                          <a:solidFill>
                            <a:schemeClr val="tx1"/>
                          </a:solidFill>
                        </a:rPr>
                        <a:t>2012.3</a:t>
                      </a:r>
                      <a:r>
                        <a:rPr kumimoji="1" lang="ja-JP" altLang="en-US" sz="1200" dirty="0" smtClean="0">
                          <a:solidFill>
                            <a:schemeClr val="tx1"/>
                          </a:solidFill>
                        </a:rPr>
                        <a:t>策定、</a:t>
                      </a:r>
                      <a:r>
                        <a:rPr kumimoji="1" lang="en-US" altLang="ja-JP" sz="1200" dirty="0" smtClean="0">
                          <a:solidFill>
                            <a:schemeClr val="tx1"/>
                          </a:solidFill>
                        </a:rPr>
                        <a:t>2017.3</a:t>
                      </a:r>
                      <a:r>
                        <a:rPr kumimoji="1" lang="ja-JP" altLang="en-US" sz="1200" dirty="0" smtClean="0">
                          <a:solidFill>
                            <a:schemeClr val="tx1"/>
                          </a:solidFill>
                        </a:rPr>
                        <a:t>改定）</a:t>
                      </a:r>
                      <a:endParaRPr kumimoji="1" lang="en-US" altLang="ja-JP" sz="1200" dirty="0" smtClean="0">
                        <a:solidFill>
                          <a:schemeClr val="tx1"/>
                        </a:solidFill>
                      </a:endParaRPr>
                    </a:p>
                    <a:p>
                      <a:pPr algn="l"/>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・「泉北ニュータウンまちづくりプラットフォーム（公民連携のための意見交換の場）」設立（</a:t>
                      </a:r>
                      <a:r>
                        <a:rPr kumimoji="1" lang="en-US" altLang="ja-JP" sz="1200" dirty="0" smtClean="0">
                          <a:solidFill>
                            <a:schemeClr val="tx1"/>
                          </a:solidFill>
                        </a:rPr>
                        <a:t>2018</a:t>
                      </a:r>
                      <a:r>
                        <a:rPr kumimoji="1" lang="ja-JP" altLang="en-US" sz="1200" dirty="0" smtClean="0">
                          <a:solidFill>
                            <a:schemeClr val="tx1"/>
                          </a:solidFill>
                        </a:rPr>
                        <a:t>年）</a:t>
                      </a:r>
                      <a:endParaRPr kumimoji="1" lang="ja-JP" altLang="en-US" sz="1200" strike="dblStrike" baseline="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solidFill>
                  <a:prstClr val="black"/>
                </a:solidFill>
              </a:rPr>
              <a:t>Ｃ（８</a:t>
            </a:r>
            <a:r>
              <a:rPr lang="ja-JP" altLang="en-US" sz="1400" u="sng" dirty="0">
                <a:solidFill>
                  <a:prstClr val="black"/>
                </a:solidFill>
              </a:rPr>
              <a:t>８</a:t>
            </a:r>
            <a:r>
              <a:rPr lang="ja-JP" altLang="en-US" sz="1400" u="sng" dirty="0" smtClean="0">
                <a:solidFill>
                  <a:prstClr val="black"/>
                </a:solidFill>
              </a:rPr>
              <a:t>）</a:t>
            </a:r>
            <a:endParaRPr lang="en-US" altLang="ja-JP" sz="1400" u="sng" dirty="0" smtClean="0">
              <a:solidFill>
                <a:prstClr val="black"/>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199</a:t>
            </a:fld>
            <a:endParaRPr kumimoji="1" lang="ja-JP" altLang="en-US"/>
          </a:p>
        </p:txBody>
      </p:sp>
    </p:spTree>
    <p:extLst>
      <p:ext uri="{BB962C8B-B14F-4D97-AF65-F5344CB8AC3E}">
        <p14:creationId xmlns:p14="http://schemas.microsoft.com/office/powerpoint/2010/main" val="316331209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lang="ja-JP" altLang="en-US" sz="1600" u="sng" dirty="0" smtClean="0"/>
              <a:t>金融機関提案型の融資制度の創設</a:t>
            </a:r>
            <a:endParaRPr kumimoji="1" lang="en-US" altLang="ja-JP" sz="1600" u="sng" dirty="0" smtClean="0"/>
          </a:p>
        </p:txBody>
      </p:sp>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Ｄ</a:t>
            </a:r>
            <a:r>
              <a:rPr lang="ja-JP" altLang="en-US" sz="1400" u="sng" dirty="0" smtClean="0"/>
              <a:t>（１０</a:t>
            </a:r>
            <a:r>
              <a:rPr lang="ja-JP" altLang="en-US" sz="1400" u="sng" dirty="0"/>
              <a:t>７</a:t>
            </a:r>
            <a:r>
              <a:rPr lang="ja-JP" altLang="en-US" sz="1400" u="sng" dirty="0" smtClean="0"/>
              <a:t>）</a:t>
            </a:r>
            <a:endParaRPr lang="en-US" altLang="ja-JP" sz="1400" u="sng" dirty="0" smtClean="0"/>
          </a:p>
        </p:txBody>
      </p:sp>
      <p:sp>
        <p:nvSpPr>
          <p:cNvPr id="9" name="テキスト ボックス 8"/>
          <p:cNvSpPr txBox="1"/>
          <p:nvPr/>
        </p:nvSpPr>
        <p:spPr>
          <a:xfrm>
            <a:off x="0" y="476672"/>
            <a:ext cx="2411760" cy="4401205"/>
          </a:xfrm>
          <a:prstGeom prst="rect">
            <a:avLst/>
          </a:prstGeom>
          <a:noFill/>
        </p:spPr>
        <p:txBody>
          <a:bodyPr wrap="square" rtlCol="0">
            <a:spAutoFit/>
          </a:bodyPr>
          <a:lstStyle/>
          <a:p>
            <a:r>
              <a:rPr kumimoji="1" lang="ja-JP" altLang="en-US" sz="1400" dirty="0" smtClean="0"/>
              <a:t>①分野：産業・労働</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a:t>
            </a:r>
            <a:r>
              <a:rPr lang="ja-JP" altLang="en-US" sz="1400" dirty="0"/>
              <a:t>☑</a:t>
            </a:r>
            <a:r>
              <a:rPr lang="ja-JP" altLang="en-US" sz="1400" dirty="0" smtClean="0"/>
              <a:t>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商工労働</a:t>
            </a:r>
            <a:r>
              <a:rPr kumimoji="1" lang="ja-JP" altLang="en-US" sz="1400" dirty="0" smtClean="0"/>
              <a:t>部</a:t>
            </a:r>
            <a:endParaRPr kumimoji="1" lang="en-US" altLang="ja-JP" sz="1400" dirty="0" smtClean="0"/>
          </a:p>
          <a:p>
            <a:endParaRPr kumimoji="1" lang="en-US" altLang="ja-JP" sz="1400" dirty="0" smtClean="0"/>
          </a:p>
          <a:p>
            <a:endParaRPr kumimoji="1" lang="en-US" altLang="ja-JP" sz="1400" dirty="0"/>
          </a:p>
          <a:p>
            <a:r>
              <a:rPr lang="ja-JP" altLang="en-US" sz="1400" dirty="0" smtClean="0"/>
              <a:t>⑤時期</a:t>
            </a:r>
            <a:endParaRPr lang="en-US" altLang="ja-JP" sz="1400" dirty="0" smtClean="0"/>
          </a:p>
          <a:p>
            <a:r>
              <a:rPr lang="ja-JP" altLang="en-US" sz="1400" dirty="0"/>
              <a:t>　</a:t>
            </a:r>
            <a:r>
              <a:rPr lang="ja-JP" altLang="en-US" sz="1400" dirty="0" smtClean="0"/>
              <a:t>　</a:t>
            </a:r>
            <a:r>
              <a:rPr lang="en-US" altLang="ja-JP" sz="1400" dirty="0" smtClean="0"/>
              <a:t>2011</a:t>
            </a:r>
            <a:r>
              <a:rPr kumimoji="1" lang="ja-JP" altLang="en-US" sz="1400" dirty="0" smtClean="0"/>
              <a:t>年度</a:t>
            </a:r>
            <a:endParaRPr kumimoji="1" lang="en-US" altLang="ja-JP" sz="1400" dirty="0" smtClean="0"/>
          </a:p>
          <a:p>
            <a:r>
              <a:rPr lang="ja-JP" altLang="en-US" sz="1400" dirty="0"/>
              <a:t>　　</a:t>
            </a:r>
            <a:r>
              <a:rPr lang="ja-JP" altLang="en-US" sz="1400" dirty="0" smtClean="0"/>
              <a:t>「金融機関提案型融資」</a:t>
            </a:r>
            <a:endParaRPr lang="en-US" altLang="ja-JP" sz="1400" dirty="0" smtClean="0"/>
          </a:p>
          <a:p>
            <a:r>
              <a:rPr lang="ja-JP" altLang="en-US" sz="1400" dirty="0"/>
              <a:t>　</a:t>
            </a:r>
            <a:r>
              <a:rPr lang="ja-JP" altLang="en-US" sz="1400" dirty="0" smtClean="0"/>
              <a:t>　創設</a:t>
            </a:r>
            <a:endParaRPr lang="en-US" altLang="ja-JP" sz="1400"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200</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402790390"/>
              </p:ext>
            </p:extLst>
          </p:nvPr>
        </p:nvGraphicFramePr>
        <p:xfrm>
          <a:off x="2390705" y="321136"/>
          <a:ext cx="6696744" cy="6492240"/>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・制度融資について、これまでの金融セーフティ中心の役割に加え、頑張る中小企業のチャレンジを応援する新たな制度設計が必要。</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・府による融資メニューの設計は、画一的な内容になりがちで、金融情勢や企業ニーズ等が反映できる仕組みの検討が必要。</a:t>
                      </a:r>
                      <a:endParaRPr kumimoji="1" lang="en-US" altLang="ja-JP" sz="1200" dirty="0" smtClean="0">
                        <a:solidFill>
                          <a:schemeClr val="tx1"/>
                        </a:solidFill>
                      </a:endParaRPr>
                    </a:p>
                    <a:p>
                      <a:pPr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・地域の金融機関が、それぞれの特色や強みを活かして、中小企業への資金供給が可能となるような、新たな制度融資メニューを創設。</a:t>
                      </a:r>
                    </a:p>
                    <a:p>
                      <a:pPr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・金融機関が自らの特色や強みを活かした融資メニューを提案し、それを府が承認する「金融機関提案型融資制度」を全国で始めて創設。（金融機関では、融資後においてもフォローアップを実施。）</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・府から金融機関に対して預託（無利子貸付）を行うことで、低利での融資を実施。</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2015</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年度以降、単年度実績で</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3</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年連続</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1,000</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億円を超えるなど、融資実績額は着実に増加している。</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2011</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年度（創設）</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32</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ﾒﾆｭｰ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187</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億円</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　　　　　　↓　</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2014</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53</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ﾒﾆｭｰ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973</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億円</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2015</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58</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ﾒﾆｭｰ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1,263</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億円</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2016</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56</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ﾒﾆｭｰ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1,273</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億円</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2017</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mn-lt"/>
                          <a:ea typeface="+mn-ea"/>
                          <a:cs typeface="+mn-cs"/>
                        </a:rPr>
                        <a:t>　</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43</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ﾒﾆｭｰ</a:t>
                      </a:r>
                      <a:r>
                        <a:rPr kumimoji="1" lang="ja-JP" altLang="en-US" sz="1100" b="0" i="0" u="none" strike="noStrike" kern="1200" cap="none" spc="0" normalizeH="0" baseline="0" noProof="0" dirty="0" smtClean="0">
                          <a:ln>
                            <a:noFill/>
                          </a:ln>
                          <a:solidFill>
                            <a:srgbClr val="FF0000"/>
                          </a:solidFill>
                          <a:effectLst/>
                          <a:uLnTx/>
                          <a:uFillTx/>
                          <a:latin typeface="+mn-lt"/>
                          <a:ea typeface="+mn-ea"/>
                          <a:cs typeface="+mn-cs"/>
                        </a:rPr>
                        <a:t>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1,332</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億円</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＜具体的な内容＞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・成長支援に重点を置くもの（成長分野・ものづくり企業支援など）や、最近の経済・金融情勢に対応したものなど、多様な資金需要の応える融資ﾒﾆｭｰを展開。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2014</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・設備投資特別枠を設定</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2015</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2016</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・円安電気料金対策資金</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2018</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年度～）</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・第４次産業革命関連設備枠を設定</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・海外展開支援資金融資</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strike="dblStrike" baseline="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544840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kumimoji="1" lang="ja-JP" altLang="en-US" sz="1600" u="sng" dirty="0" smtClean="0"/>
              <a:t>新たなエネルギー社会の構築</a:t>
            </a:r>
            <a:endParaRPr kumimoji="1" lang="en-US" altLang="ja-JP" sz="1600" u="sng" dirty="0" smtClean="0"/>
          </a:p>
        </p:txBody>
      </p:sp>
      <p:sp>
        <p:nvSpPr>
          <p:cNvPr id="5" name="テキスト ボックス 4"/>
          <p:cNvSpPr txBox="1"/>
          <p:nvPr/>
        </p:nvSpPr>
        <p:spPr>
          <a:xfrm>
            <a:off x="0" y="476672"/>
            <a:ext cx="2411760" cy="4832092"/>
          </a:xfrm>
          <a:prstGeom prst="rect">
            <a:avLst/>
          </a:prstGeom>
          <a:noFill/>
        </p:spPr>
        <p:txBody>
          <a:bodyPr wrap="square" rtlCol="0">
            <a:spAutoFit/>
          </a:bodyPr>
          <a:lstStyle/>
          <a:p>
            <a:r>
              <a:rPr kumimoji="1" lang="ja-JP" altLang="en-US" sz="1400" dirty="0" smtClean="0"/>
              <a:t>①分野：環境</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環境農林水産部</a:t>
            </a:r>
            <a:endParaRPr kumimoji="1" lang="en-US" altLang="ja-JP" sz="1400" dirty="0" smtClean="0"/>
          </a:p>
          <a:p>
            <a:r>
              <a:rPr lang="ja-JP" altLang="en-US" sz="1400" dirty="0"/>
              <a:t>　</a:t>
            </a:r>
            <a:r>
              <a:rPr lang="ja-JP" altLang="en-US" sz="1400" dirty="0" smtClean="0"/>
              <a:t>　　　 　エネルギー政策課</a:t>
            </a:r>
            <a:endParaRPr lang="en-US" altLang="ja-JP" sz="1400" dirty="0" smtClean="0"/>
          </a:p>
          <a:p>
            <a:r>
              <a:rPr kumimoji="1" lang="ja-JP" altLang="en-US" sz="1400" dirty="0"/>
              <a:t>　</a:t>
            </a:r>
            <a:r>
              <a:rPr kumimoji="1" lang="ja-JP" altLang="en-US" sz="1400" dirty="0" smtClean="0"/>
              <a:t>　　　　 政策企画部</a:t>
            </a:r>
            <a:endParaRPr kumimoji="1" lang="en-US" altLang="ja-JP" sz="1400" dirty="0" smtClean="0"/>
          </a:p>
          <a:p>
            <a:r>
              <a:rPr lang="ja-JP" altLang="en-US" sz="1400" dirty="0"/>
              <a:t>　</a:t>
            </a:r>
            <a:r>
              <a:rPr lang="ja-JP" altLang="en-US" sz="1400" dirty="0" smtClean="0"/>
              <a:t>　　　 　戦略事業室</a:t>
            </a:r>
            <a:endParaRPr kumimoji="1" lang="en-US" altLang="ja-JP" sz="1400" dirty="0" smtClean="0"/>
          </a:p>
          <a:p>
            <a:r>
              <a:rPr lang="ja-JP" altLang="en-US" sz="1400" dirty="0"/>
              <a:t>　</a:t>
            </a:r>
            <a:r>
              <a:rPr lang="ja-JP" altLang="en-US" sz="1400" dirty="0" smtClean="0"/>
              <a:t>　市　　環境局</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lang="en-US" altLang="ja-JP" sz="1400" dirty="0" smtClean="0"/>
              <a:t>2012</a:t>
            </a:r>
            <a:r>
              <a:rPr kumimoji="1" lang="ja-JP" altLang="en-US" sz="1400" dirty="0" smtClean="0"/>
              <a:t>年</a:t>
            </a:r>
            <a:r>
              <a:rPr kumimoji="1" lang="en-US" altLang="ja-JP" sz="1400" dirty="0" smtClean="0"/>
              <a:t>2</a:t>
            </a:r>
            <a:r>
              <a:rPr kumimoji="1" lang="ja-JP" altLang="en-US" sz="1400" dirty="0" smtClean="0"/>
              <a:t>月</a:t>
            </a:r>
            <a:endParaRPr kumimoji="1" lang="en-US" altLang="ja-JP" sz="1400" dirty="0" smtClean="0"/>
          </a:p>
          <a:p>
            <a:r>
              <a:rPr lang="ja-JP" altLang="en-US" sz="1400" dirty="0"/>
              <a:t>　</a:t>
            </a:r>
            <a:r>
              <a:rPr lang="ja-JP" altLang="en-US" sz="1400" dirty="0" smtClean="0"/>
              <a:t>府市ｴﾈﾙｷﾞｰ戦略会議設置</a:t>
            </a:r>
            <a:endParaRPr kumimoji="1" lang="ja-JP" altLang="en-US" sz="1400" dirty="0"/>
          </a:p>
        </p:txBody>
      </p:sp>
      <p:graphicFrame>
        <p:nvGraphicFramePr>
          <p:cNvPr id="6" name="表 5"/>
          <p:cNvGraphicFramePr>
            <a:graphicFrameLocks noGrp="1"/>
          </p:cNvGraphicFramePr>
          <p:nvPr>
            <p:extLst/>
          </p:nvPr>
        </p:nvGraphicFramePr>
        <p:xfrm>
          <a:off x="2267744" y="404664"/>
          <a:ext cx="6768752" cy="6408420"/>
        </p:xfrm>
        <a:graphic>
          <a:graphicData uri="http://schemas.openxmlformats.org/drawingml/2006/table">
            <a:tbl>
              <a:tblPr firstRow="1">
                <a:tableStyleId>{5C22544A-7EE6-4342-B048-85BDC9FD1C3A}</a:tableStyleId>
              </a:tblPr>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・エネルギー政策は、これまで国や電力会社任せで進めてきた。</a:t>
                      </a:r>
                    </a:p>
                    <a:p>
                      <a:pPr algn="l"/>
                      <a:endParaRPr kumimoji="1" lang="en-US" altLang="ja-JP" sz="1200" dirty="0" smtClean="0"/>
                    </a:p>
                    <a:p>
                      <a:pPr algn="l"/>
                      <a:r>
                        <a:rPr kumimoji="1" lang="ja-JP" altLang="en-US" sz="1200" dirty="0" smtClean="0"/>
                        <a:t>・大阪・関西の電力は、原発依存度が高く、福島の原発事故以降、電力需給がひっ迫し、経済活動や住民生活への影響が懸念。</a:t>
                      </a:r>
                      <a:endParaRPr kumimoji="1" lang="en-US" altLang="ja-JP" sz="1200" dirty="0" smtClean="0"/>
                    </a:p>
                    <a:p>
                      <a:pPr algn="l"/>
                      <a:endParaRPr kumimoji="1" lang="en-US" altLang="ja-JP" sz="1200"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・エネルギー需給構造の転換など、これまでのエネルギーのあり方を見直す。</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・自治体が、地域の特性を活かした、エネルギー戦略を掲げ、エネルギーの地産地消を推進。</a:t>
                      </a:r>
                      <a:endParaRPr kumimoji="1" lang="en-US" altLang="ja-JP" sz="1200" dirty="0" smtClean="0"/>
                    </a:p>
                    <a:p>
                      <a:pPr algn="l"/>
                      <a:endParaRPr kumimoji="1" lang="en-US" altLang="ja-JP" sz="1200" dirty="0" smtClean="0"/>
                    </a:p>
                    <a:p>
                      <a:pPr algn="l"/>
                      <a:r>
                        <a:rPr kumimoji="1" lang="ja-JP" altLang="en-US" sz="1200" dirty="0" smtClean="0">
                          <a:solidFill>
                            <a:schemeClr val="tx1"/>
                          </a:solidFill>
                        </a:rPr>
                        <a:t>・大阪の持続可能な成長を支える「安全」「安定」「適正価格」での電力供給体制の構築</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・新たなエネルギー社会の構築に向けた検討体制を整備</a:t>
                      </a:r>
                      <a:endParaRPr kumimoji="1" lang="en-US" altLang="ja-JP" sz="1200" dirty="0" smtClean="0">
                        <a:solidFill>
                          <a:schemeClr val="tx1"/>
                        </a:solidFill>
                      </a:endParaRPr>
                    </a:p>
                    <a:p>
                      <a:pPr marL="0" marR="0" indent="0" algn="l" defTabSz="914400" rtl="0" eaLnBrk="1" fontAlgn="auto" latinLnBrk="0" hangingPunct="1">
                        <a:lnSpc>
                          <a:spcPts val="400"/>
                        </a:lnSpc>
                        <a:spcBef>
                          <a:spcPts val="0"/>
                        </a:spcBef>
                        <a:spcAft>
                          <a:spcPts val="0"/>
                        </a:spcAft>
                        <a:buClrTx/>
                        <a:buSzTx/>
                        <a:buFontTx/>
                        <a:buNone/>
                        <a:tabLst/>
                        <a:defRPr/>
                      </a:pPr>
                      <a:endParaRPr kumimoji="1" lang="en-US" altLang="ja-JP" sz="1200" dirty="0" smtClean="0">
                        <a:solidFill>
                          <a:schemeClr val="tx1"/>
                        </a:solidFill>
                      </a:endParaRPr>
                    </a:p>
                    <a:p>
                      <a:pPr algn="l"/>
                      <a:r>
                        <a:rPr kumimoji="1" lang="ja-JP" altLang="en-US" sz="1200" dirty="0" smtClean="0">
                          <a:solidFill>
                            <a:schemeClr val="tx1"/>
                          </a:solidFill>
                        </a:rPr>
                        <a:t>①府市エネルギー戦略会議設置（</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2</a:t>
                      </a:r>
                      <a:r>
                        <a:rPr kumimoji="1" lang="ja-JP" altLang="en-US" sz="1200" dirty="0" smtClean="0">
                          <a:solidFill>
                            <a:schemeClr val="tx1"/>
                          </a:solidFill>
                        </a:rPr>
                        <a:t>月）</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100" dirty="0" smtClean="0">
                          <a:solidFill>
                            <a:schemeClr val="tx1"/>
                          </a:solidFill>
                        </a:rPr>
                        <a:t>-</a:t>
                      </a:r>
                      <a:r>
                        <a:rPr kumimoji="1" lang="ja-JP" altLang="en-US" sz="1100" dirty="0" smtClean="0">
                          <a:solidFill>
                            <a:schemeClr val="tx1"/>
                          </a:solidFill>
                        </a:rPr>
                        <a:t>電力需給対策の検討</a:t>
                      </a:r>
                      <a:endParaRPr kumimoji="1" lang="en-US" altLang="ja-JP" sz="1100" dirty="0" smtClean="0">
                        <a:solidFill>
                          <a:schemeClr val="tx1"/>
                        </a:solidFill>
                      </a:endParaRPr>
                    </a:p>
                    <a:p>
                      <a:pPr algn="l"/>
                      <a:r>
                        <a:rPr kumimoji="1" lang="ja-JP" altLang="en-US" sz="1100" dirty="0" smtClean="0">
                          <a:solidFill>
                            <a:schemeClr val="tx1"/>
                          </a:solidFill>
                        </a:rPr>
                        <a:t>　</a:t>
                      </a:r>
                      <a:r>
                        <a:rPr kumimoji="1" lang="en-US" altLang="ja-JP" sz="1100" dirty="0" smtClean="0">
                          <a:solidFill>
                            <a:schemeClr val="tx1"/>
                          </a:solidFill>
                        </a:rPr>
                        <a:t>‐</a:t>
                      </a:r>
                      <a:r>
                        <a:rPr kumimoji="1" lang="ja-JP" altLang="en-US" sz="1100" dirty="0" smtClean="0">
                          <a:solidFill>
                            <a:schemeClr val="tx1"/>
                          </a:solidFill>
                        </a:rPr>
                        <a:t>府市ｴﾈﾙｷﾞｰ戦略提言</a:t>
                      </a:r>
                      <a:r>
                        <a:rPr kumimoji="1" lang="en-US" altLang="ja-JP" sz="1000" dirty="0" smtClean="0">
                          <a:solidFill>
                            <a:schemeClr val="tx1"/>
                          </a:solidFill>
                        </a:rPr>
                        <a:t>(2013</a:t>
                      </a:r>
                      <a:r>
                        <a:rPr kumimoji="1" lang="ja-JP" altLang="en-US" sz="1000" dirty="0" smtClean="0">
                          <a:solidFill>
                            <a:schemeClr val="tx1"/>
                          </a:solidFill>
                        </a:rPr>
                        <a:t>年</a:t>
                      </a:r>
                      <a:r>
                        <a:rPr kumimoji="1" lang="en-US" altLang="ja-JP" sz="1000" dirty="0" smtClean="0">
                          <a:solidFill>
                            <a:schemeClr val="tx1"/>
                          </a:solidFill>
                        </a:rPr>
                        <a:t>5</a:t>
                      </a:r>
                      <a:r>
                        <a:rPr kumimoji="1" lang="ja-JP" altLang="en-US" sz="1000" dirty="0" smtClean="0">
                          <a:solidFill>
                            <a:schemeClr val="tx1"/>
                          </a:solidFill>
                        </a:rPr>
                        <a:t>月</a:t>
                      </a:r>
                      <a:r>
                        <a:rPr kumimoji="1" lang="en-US" altLang="ja-JP" sz="1000" dirty="0" smtClean="0">
                          <a:solidFill>
                            <a:schemeClr val="tx1"/>
                          </a:solidFill>
                        </a:rPr>
                        <a:t>)</a:t>
                      </a:r>
                      <a:endParaRPr kumimoji="1" lang="en-US" altLang="ja-JP" sz="1100" dirty="0" smtClean="0">
                        <a:solidFill>
                          <a:schemeClr val="tx1"/>
                        </a:solidFill>
                      </a:endParaRPr>
                    </a:p>
                    <a:p>
                      <a:pPr algn="l">
                        <a:lnSpc>
                          <a:spcPts val="400"/>
                        </a:lnSpc>
                      </a:pPr>
                      <a:endParaRPr kumimoji="1" lang="en-US" altLang="ja-JP" sz="1200" dirty="0" smtClean="0">
                        <a:solidFill>
                          <a:schemeClr val="tx1"/>
                        </a:solidFill>
                      </a:endParaRPr>
                    </a:p>
                    <a:p>
                      <a:pPr algn="l"/>
                      <a:r>
                        <a:rPr kumimoji="1" lang="ja-JP" altLang="en-US" sz="1200" dirty="0" smtClean="0">
                          <a:solidFill>
                            <a:schemeClr val="tx1"/>
                          </a:solidFill>
                        </a:rPr>
                        <a:t>②府環境審議会に「新たなエネルギー社会づくり検討部会」設置（</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2</a:t>
                      </a:r>
                      <a:r>
                        <a:rPr kumimoji="1" lang="ja-JP" altLang="en-US" sz="1200" dirty="0" smtClean="0">
                          <a:solidFill>
                            <a:schemeClr val="tx1"/>
                          </a:solidFill>
                        </a:rPr>
                        <a:t>月⇒答申：同年</a:t>
                      </a:r>
                      <a:r>
                        <a:rPr kumimoji="1" lang="en-US" altLang="ja-JP" sz="1200" dirty="0" smtClean="0">
                          <a:solidFill>
                            <a:schemeClr val="tx1"/>
                          </a:solidFill>
                        </a:rPr>
                        <a:t>11</a:t>
                      </a:r>
                      <a:r>
                        <a:rPr kumimoji="1" lang="ja-JP" altLang="en-US" sz="1200" dirty="0" smtClean="0">
                          <a:solidFill>
                            <a:schemeClr val="tx1"/>
                          </a:solidFill>
                        </a:rPr>
                        <a:t>月）</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・組織体制の充実と新制度化　</a:t>
                      </a:r>
                      <a:endParaRPr kumimoji="1" lang="en-US" altLang="ja-JP" sz="1200" dirty="0" smtClean="0">
                        <a:solidFill>
                          <a:schemeClr val="tx1"/>
                        </a:solidFill>
                      </a:endParaRPr>
                    </a:p>
                    <a:p>
                      <a:pPr algn="l"/>
                      <a:r>
                        <a:rPr kumimoji="1" lang="ja-JP" altLang="en-US" sz="1200" dirty="0" smtClean="0">
                          <a:solidFill>
                            <a:schemeClr val="tx1"/>
                          </a:solidFill>
                        </a:rPr>
                        <a:t>①エネルギー政策課設置（</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algn="l">
                        <a:lnSpc>
                          <a:spcPts val="400"/>
                        </a:lnSpc>
                      </a:pPr>
                      <a:endParaRPr kumimoji="1" lang="en-US" altLang="ja-JP" sz="1200" dirty="0" smtClean="0">
                        <a:solidFill>
                          <a:schemeClr val="tx1"/>
                        </a:solidFill>
                      </a:endParaRPr>
                    </a:p>
                    <a:p>
                      <a:pPr marL="88900" indent="-88900" algn="l"/>
                      <a:r>
                        <a:rPr kumimoji="1" lang="ja-JP" altLang="en-US" sz="1200" dirty="0" smtClean="0">
                          <a:solidFill>
                            <a:schemeClr val="tx1"/>
                          </a:solidFill>
                        </a:rPr>
                        <a:t>②府市連携の組織新設（</a:t>
                      </a:r>
                      <a:r>
                        <a:rPr kumimoji="1"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marL="177800" indent="-88900" algn="l"/>
                      <a:r>
                        <a:rPr kumimoji="1" lang="en-US" altLang="ja-JP" sz="1100" dirty="0" smtClean="0">
                          <a:solidFill>
                            <a:schemeClr val="tx1"/>
                          </a:solidFill>
                        </a:rPr>
                        <a:t>-</a:t>
                      </a:r>
                      <a:r>
                        <a:rPr kumimoji="1" lang="ja-JP" altLang="en-US" sz="1100" dirty="0" smtClean="0">
                          <a:solidFill>
                            <a:schemeClr val="tx1"/>
                          </a:solidFill>
                        </a:rPr>
                        <a:t>おおさかｽﾏｰﾄｴﾈﾙｷﾞｰｾﾝﾀｰ（再ｴﾈ普及や省ｴﾈ促進の取組拠点）</a:t>
                      </a:r>
                      <a:endParaRPr kumimoji="1" lang="en-US" altLang="ja-JP" sz="1100" dirty="0" smtClean="0">
                        <a:solidFill>
                          <a:schemeClr val="tx1"/>
                        </a:solidFill>
                      </a:endParaRPr>
                    </a:p>
                    <a:p>
                      <a:pPr marL="177800" indent="-88900" algn="l"/>
                      <a:r>
                        <a:rPr kumimoji="1" lang="en-US" altLang="ja-JP" sz="1100" dirty="0" smtClean="0">
                          <a:solidFill>
                            <a:schemeClr val="tx1"/>
                          </a:solidFill>
                        </a:rPr>
                        <a:t>-</a:t>
                      </a:r>
                      <a:r>
                        <a:rPr kumimoji="1" lang="ja-JP" altLang="en-US" sz="1100" dirty="0" smtClean="0">
                          <a:solidFill>
                            <a:schemeClr val="tx1"/>
                          </a:solidFill>
                        </a:rPr>
                        <a:t>おおさかスマートエネルギー協議会（府民、民間事業者、電力事業者等による検討）</a:t>
                      </a:r>
                      <a:endParaRPr kumimoji="1" lang="en-US" altLang="ja-JP" sz="1100" dirty="0" smtClean="0">
                        <a:solidFill>
                          <a:schemeClr val="tx1"/>
                        </a:solidFill>
                      </a:endParaRPr>
                    </a:p>
                    <a:p>
                      <a:pPr marL="177800" indent="-88900" algn="l"/>
                      <a:r>
                        <a:rPr kumimoji="1" lang="en-US" altLang="ja-JP" sz="1100" dirty="0" smtClean="0">
                          <a:solidFill>
                            <a:schemeClr val="tx1"/>
                          </a:solidFill>
                        </a:rPr>
                        <a:t>‐</a:t>
                      </a:r>
                      <a:r>
                        <a:rPr kumimoji="1" lang="ja-JP" altLang="en-US" sz="1100" dirty="0" smtClean="0">
                          <a:solidFill>
                            <a:schemeClr val="tx1"/>
                          </a:solidFill>
                        </a:rPr>
                        <a:t>大阪電力選べる環境づくり協議会（新電力の情報提供等）</a:t>
                      </a:r>
                      <a:endParaRPr kumimoji="1" lang="en-US" altLang="ja-JP" sz="1100" dirty="0" smtClean="0">
                        <a:solidFill>
                          <a:schemeClr val="tx1"/>
                        </a:solidFill>
                      </a:endParaRPr>
                    </a:p>
                    <a:p>
                      <a:pPr algn="l">
                        <a:lnSpc>
                          <a:spcPts val="800"/>
                        </a:lnSpc>
                      </a:pPr>
                      <a:endParaRPr kumimoji="1" lang="en-US" altLang="ja-JP" sz="1200" dirty="0" smtClean="0">
                        <a:solidFill>
                          <a:schemeClr val="tx1"/>
                        </a:solidFill>
                      </a:endParaRPr>
                    </a:p>
                    <a:p>
                      <a:pPr algn="l"/>
                      <a:r>
                        <a:rPr kumimoji="1" lang="ja-JP" altLang="en-US" sz="1200" dirty="0" smtClean="0">
                          <a:solidFill>
                            <a:schemeClr val="tx1"/>
                          </a:solidFill>
                        </a:rPr>
                        <a:t>③温暖化防止条例改正</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100" dirty="0" smtClean="0">
                          <a:solidFill>
                            <a:schemeClr val="tx1"/>
                          </a:solidFill>
                        </a:rPr>
                        <a:t>‐</a:t>
                      </a:r>
                      <a:r>
                        <a:rPr kumimoji="1" lang="ja-JP" altLang="en-US" sz="1100" dirty="0" smtClean="0">
                          <a:solidFill>
                            <a:schemeClr val="tx1"/>
                          </a:solidFill>
                        </a:rPr>
                        <a:t>建築物新増築時の省エネ基準　</a:t>
                      </a:r>
                      <a:endParaRPr kumimoji="1" lang="en-US" altLang="ja-JP" sz="1100" dirty="0" smtClean="0">
                        <a:solidFill>
                          <a:schemeClr val="tx1"/>
                        </a:solidFill>
                      </a:endParaRPr>
                    </a:p>
                    <a:p>
                      <a:pPr algn="l"/>
                      <a:r>
                        <a:rPr kumimoji="1" lang="ja-JP" altLang="en-US" sz="1100" dirty="0" smtClean="0">
                          <a:solidFill>
                            <a:schemeClr val="tx1"/>
                          </a:solidFill>
                        </a:rPr>
                        <a:t>　適合義務化</a:t>
                      </a:r>
                      <a:endParaRPr kumimoji="1" lang="en-US" altLang="ja-JP" sz="1100" dirty="0" smtClean="0">
                        <a:solidFill>
                          <a:schemeClr val="tx1"/>
                        </a:solidFill>
                      </a:endParaRPr>
                    </a:p>
                    <a:p>
                      <a:pPr algn="l"/>
                      <a:r>
                        <a:rPr kumimoji="1" lang="ja-JP" altLang="en-US" sz="1100" dirty="0" smtClean="0">
                          <a:solidFill>
                            <a:schemeClr val="tx1"/>
                          </a:solidFill>
                        </a:rPr>
                        <a:t>　</a:t>
                      </a:r>
                      <a:r>
                        <a:rPr kumimoji="1" lang="en-US" altLang="ja-JP" sz="1100" dirty="0" smtClean="0">
                          <a:solidFill>
                            <a:schemeClr val="tx1"/>
                          </a:solidFill>
                        </a:rPr>
                        <a:t>‐</a:t>
                      </a:r>
                      <a:r>
                        <a:rPr kumimoji="1" lang="ja-JP" altLang="en-US" sz="1100" dirty="0" smtClean="0">
                          <a:solidFill>
                            <a:schemeClr val="tx1"/>
                          </a:solidFill>
                        </a:rPr>
                        <a:t>高効率低環境負荷火力発電</a:t>
                      </a:r>
                      <a:endParaRPr kumimoji="1" lang="en-US" altLang="ja-JP" sz="1100" dirty="0" smtClean="0">
                        <a:solidFill>
                          <a:schemeClr val="tx1"/>
                        </a:solidFill>
                      </a:endParaRPr>
                    </a:p>
                    <a:p>
                      <a:pPr algn="l"/>
                      <a:r>
                        <a:rPr kumimoji="1" lang="ja-JP" altLang="en-US" sz="1100" dirty="0" smtClean="0">
                          <a:solidFill>
                            <a:schemeClr val="tx1"/>
                          </a:solidFill>
                        </a:rPr>
                        <a:t>　所の設置の届出公表制度創設</a:t>
                      </a:r>
                      <a:endParaRPr kumimoji="1" lang="en-US" altLang="ja-JP" sz="1100" dirty="0" smtClean="0">
                        <a:solidFill>
                          <a:schemeClr val="tx1"/>
                        </a:solidFill>
                      </a:endParaRPr>
                    </a:p>
                    <a:p>
                      <a:pPr algn="l"/>
                      <a:r>
                        <a:rPr kumimoji="1" lang="ja-JP" altLang="en-US" sz="1100" dirty="0" smtClean="0">
                          <a:solidFill>
                            <a:schemeClr val="tx1"/>
                          </a:solidFill>
                        </a:rPr>
                        <a:t>（アセス条例対象から除外）　　等</a:t>
                      </a:r>
                      <a:endParaRPr kumimoji="1" lang="en-US" altLang="ja-JP" sz="1100" dirty="0" smtClean="0">
                        <a:solidFill>
                          <a:schemeClr val="tx1"/>
                        </a:solidFill>
                      </a:endParaRPr>
                    </a:p>
                    <a:p>
                      <a:pPr algn="l">
                        <a:lnSpc>
                          <a:spcPts val="700"/>
                        </a:lnSpc>
                      </a:pPr>
                      <a:endParaRPr kumimoji="1" lang="en-US" altLang="ja-JP" sz="1100" dirty="0" smtClean="0">
                        <a:solidFill>
                          <a:schemeClr val="tx1"/>
                        </a:solidFill>
                      </a:endParaRPr>
                    </a:p>
                    <a:p>
                      <a:pPr algn="l"/>
                      <a:r>
                        <a:rPr kumimoji="1" lang="ja-JP" altLang="en-US" sz="1100" dirty="0" smtClean="0">
                          <a:solidFill>
                            <a:schemeClr val="tx1"/>
                          </a:solidFill>
                        </a:rPr>
                        <a:t>・「おおさかエネルギー地産地消推進プラン」策定（</a:t>
                      </a:r>
                      <a:r>
                        <a:rPr kumimoji="1" lang="en-US" altLang="ja-JP" sz="1100" dirty="0" smtClean="0">
                          <a:solidFill>
                            <a:schemeClr val="tx1"/>
                          </a:solidFill>
                        </a:rPr>
                        <a:t>2014</a:t>
                      </a:r>
                      <a:r>
                        <a:rPr kumimoji="1" lang="ja-JP" altLang="en-US" sz="1100" dirty="0" smtClean="0">
                          <a:solidFill>
                            <a:schemeClr val="tx1"/>
                          </a:solidFill>
                        </a:rPr>
                        <a:t>年</a:t>
                      </a:r>
                      <a:r>
                        <a:rPr kumimoji="1" lang="en-US" altLang="ja-JP" sz="1100" dirty="0" smtClean="0">
                          <a:solidFill>
                            <a:schemeClr val="tx1"/>
                          </a:solidFill>
                        </a:rPr>
                        <a:t>3</a:t>
                      </a:r>
                      <a:r>
                        <a:rPr kumimoji="1" lang="ja-JP" altLang="en-US" sz="1100" dirty="0" smtClean="0">
                          <a:solidFill>
                            <a:schemeClr val="tx1"/>
                          </a:solidFill>
                        </a:rPr>
                        <a:t>月）</a:t>
                      </a:r>
                      <a:endParaRPr kumimoji="1" lang="en-US" altLang="ja-JP" sz="1100" dirty="0" smtClean="0">
                        <a:solidFill>
                          <a:schemeClr val="tx1"/>
                        </a:solidFill>
                      </a:endParaRPr>
                    </a:p>
                    <a:p>
                      <a:pPr algn="l"/>
                      <a:r>
                        <a:rPr kumimoji="1" lang="ja-JP" altLang="en-US" sz="1050" dirty="0" smtClean="0">
                          <a:solidFill>
                            <a:schemeClr val="tx1"/>
                          </a:solidFill>
                        </a:rPr>
                        <a:t>⇒</a:t>
                      </a:r>
                      <a:r>
                        <a:rPr kumimoji="1" lang="en-US" altLang="ja-JP" sz="1050" dirty="0" smtClean="0">
                          <a:solidFill>
                            <a:schemeClr val="tx1"/>
                          </a:solidFill>
                        </a:rPr>
                        <a:t>2020</a:t>
                      </a:r>
                      <a:r>
                        <a:rPr kumimoji="1" lang="ja-JP" altLang="en-US" sz="1050" dirty="0" smtClean="0">
                          <a:solidFill>
                            <a:schemeClr val="tx1"/>
                          </a:solidFill>
                        </a:rPr>
                        <a:t>年度までに</a:t>
                      </a:r>
                      <a:r>
                        <a:rPr kumimoji="1" lang="en-US" altLang="ja-JP" sz="1050" dirty="0" smtClean="0">
                          <a:solidFill>
                            <a:schemeClr val="tx1"/>
                          </a:solidFill>
                        </a:rPr>
                        <a:t>150</a:t>
                      </a:r>
                      <a:r>
                        <a:rPr kumimoji="1" lang="ja-JP" altLang="en-US" sz="1050" dirty="0" smtClean="0">
                          <a:solidFill>
                            <a:schemeClr val="tx1"/>
                          </a:solidFill>
                        </a:rPr>
                        <a:t>万</a:t>
                      </a:r>
                      <a:r>
                        <a:rPr kumimoji="1" lang="en-US" altLang="ja-JP" sz="1050" dirty="0" smtClean="0">
                          <a:solidFill>
                            <a:schemeClr val="tx1"/>
                          </a:solidFill>
                        </a:rPr>
                        <a:t>KW</a:t>
                      </a:r>
                      <a:r>
                        <a:rPr kumimoji="1" lang="ja-JP" altLang="en-US" sz="1050" dirty="0" smtClean="0">
                          <a:solidFill>
                            <a:schemeClr val="tx1"/>
                          </a:solidFill>
                        </a:rPr>
                        <a:t>以上創出</a:t>
                      </a:r>
                      <a:r>
                        <a:rPr kumimoji="1" lang="ja-JP" altLang="en-US" sz="1100" dirty="0" smtClean="0">
                          <a:solidFill>
                            <a:schemeClr val="tx1"/>
                          </a:solidFill>
                        </a:rPr>
                        <a:t>　</a:t>
                      </a:r>
                      <a:r>
                        <a:rPr kumimoji="1" lang="ja-JP" altLang="en-US" sz="1200" dirty="0" smtClean="0">
                          <a:solidFill>
                            <a:schemeClr val="tx1"/>
                          </a:solidFill>
                        </a:rPr>
                        <a:t>　　</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92075" indent="-92075" algn="l"/>
                      <a:r>
                        <a:rPr kumimoji="1" lang="ja-JP" altLang="en-US" sz="1200" dirty="0" smtClean="0">
                          <a:solidFill>
                            <a:schemeClr val="tx1"/>
                          </a:solidFill>
                        </a:rPr>
                        <a:t>①再生可能エネルギーの普及拡大</a:t>
                      </a:r>
                      <a:endParaRPr kumimoji="1" lang="en-US" altLang="ja-JP" sz="1200" dirty="0" smtClean="0">
                        <a:solidFill>
                          <a:schemeClr val="tx1"/>
                        </a:solidFill>
                      </a:endParaRPr>
                    </a:p>
                    <a:p>
                      <a:pPr marL="176213" indent="-176213" algn="l"/>
                      <a:r>
                        <a:rPr kumimoji="1" lang="ja-JP" altLang="en-US" sz="1200" dirty="0" smtClean="0">
                          <a:solidFill>
                            <a:schemeClr val="tx1"/>
                          </a:solidFill>
                        </a:rPr>
                        <a:t>　→</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r>
                        <a:rPr kumimoji="1" lang="en-US" altLang="ja-JP" sz="1200" dirty="0" smtClean="0">
                          <a:solidFill>
                            <a:schemeClr val="tx1"/>
                          </a:solidFill>
                        </a:rPr>
                        <a:t>201</a:t>
                      </a:r>
                      <a:r>
                        <a:rPr kumimoji="1" lang="en-US" altLang="ja-JP" sz="1200" strike="noStrike" dirty="0" smtClean="0">
                          <a:solidFill>
                            <a:schemeClr val="tx1"/>
                          </a:solidFill>
                        </a:rPr>
                        <a:t>7</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月で</a:t>
                      </a:r>
                      <a:r>
                        <a:rPr kumimoji="1" lang="en-US" altLang="ja-JP" sz="1200" strike="noStrike" dirty="0" smtClean="0">
                          <a:solidFill>
                            <a:schemeClr val="tx1"/>
                          </a:solidFill>
                        </a:rPr>
                        <a:t>65</a:t>
                      </a:r>
                      <a:r>
                        <a:rPr kumimoji="1" lang="ja-JP" altLang="en-US" sz="1200" dirty="0" smtClean="0">
                          <a:solidFill>
                            <a:schemeClr val="tx1"/>
                          </a:solidFill>
                        </a:rPr>
                        <a:t>万</a:t>
                      </a:r>
                      <a:r>
                        <a:rPr kumimoji="1" lang="en-US" altLang="ja-JP" sz="1200" dirty="0" smtClean="0">
                          <a:solidFill>
                            <a:schemeClr val="tx1"/>
                          </a:solidFill>
                        </a:rPr>
                        <a:t>kW</a:t>
                      </a:r>
                      <a:r>
                        <a:rPr kumimoji="1" lang="ja-JP" altLang="en-US" sz="1200" dirty="0" smtClean="0">
                          <a:solidFill>
                            <a:schemeClr val="tx1"/>
                          </a:solidFill>
                        </a:rPr>
                        <a:t>増加</a:t>
                      </a:r>
                      <a:endParaRPr kumimoji="1" lang="en-US" altLang="ja-JP" sz="1200" dirty="0" smtClean="0">
                        <a:solidFill>
                          <a:schemeClr val="tx1"/>
                        </a:solidFill>
                      </a:endParaRPr>
                    </a:p>
                    <a:p>
                      <a:pPr marL="176213" indent="-176213" algn="l"/>
                      <a:r>
                        <a:rPr kumimoji="1" lang="ja-JP" altLang="en-US" sz="1200" dirty="0" smtClean="0">
                          <a:solidFill>
                            <a:schemeClr val="tx1"/>
                          </a:solidFill>
                        </a:rPr>
                        <a:t>（太陽光発電）</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例</a:t>
                      </a:r>
                      <a:r>
                        <a:rPr kumimoji="1" lang="en-US" altLang="ja-JP" sz="1200" dirty="0" smtClean="0">
                          <a:solidFill>
                            <a:schemeClr val="tx1"/>
                          </a:solidFill>
                        </a:rPr>
                        <a:t>)</a:t>
                      </a:r>
                      <a:r>
                        <a:rPr kumimoji="1" lang="ja-JP" altLang="en-US" sz="1200" dirty="0" smtClean="0">
                          <a:solidFill>
                            <a:schemeClr val="tx1"/>
                          </a:solidFill>
                        </a:rPr>
                        <a:t>ﾒｶﾞｿｰﾗｰ</a:t>
                      </a:r>
                      <a:endParaRPr kumimoji="1" lang="en-US" altLang="ja-JP" sz="1200" dirty="0" smtClean="0">
                        <a:solidFill>
                          <a:schemeClr val="tx1"/>
                        </a:solidFill>
                      </a:endParaRPr>
                    </a:p>
                    <a:p>
                      <a:pPr algn="l"/>
                      <a:r>
                        <a:rPr kumimoji="1" lang="ja-JP" altLang="en-US" sz="1200" dirty="0" smtClean="0">
                          <a:solidFill>
                            <a:schemeClr val="tx1"/>
                          </a:solidFill>
                        </a:rPr>
                        <a:t>　・泉大津ソーラーパーク</a:t>
                      </a:r>
                      <a:endParaRPr kumimoji="1" lang="en-US" altLang="ja-JP" sz="1200" dirty="0" smtClean="0">
                        <a:solidFill>
                          <a:schemeClr val="tx1"/>
                        </a:solidFill>
                      </a:endParaRPr>
                    </a:p>
                    <a:p>
                      <a:pPr algn="l"/>
                      <a:r>
                        <a:rPr kumimoji="1" lang="ja-JP" altLang="en-US" sz="1200" dirty="0" smtClean="0">
                          <a:solidFill>
                            <a:schemeClr val="tx1"/>
                          </a:solidFill>
                        </a:rPr>
                        <a:t>　・水みらいｾﾝﾀｰ（北部・　</a:t>
                      </a:r>
                      <a:endParaRPr kumimoji="1" lang="en-US" altLang="ja-JP" sz="1200" dirty="0" smtClean="0">
                        <a:solidFill>
                          <a:schemeClr val="tx1"/>
                        </a:solidFill>
                      </a:endParaRPr>
                    </a:p>
                    <a:p>
                      <a:pPr algn="l"/>
                      <a:r>
                        <a:rPr kumimoji="1" lang="ja-JP" altLang="en-US" sz="1200" dirty="0" smtClean="0">
                          <a:solidFill>
                            <a:schemeClr val="tx1"/>
                          </a:solidFill>
                        </a:rPr>
                        <a:t>　　中部・南部）</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②エネルギー消費の抑制</a:t>
                      </a:r>
                      <a:endParaRPr kumimoji="1" lang="en-US" altLang="ja-JP" sz="1200" dirty="0" smtClean="0">
                        <a:solidFill>
                          <a:schemeClr val="tx1"/>
                        </a:solidFill>
                      </a:endParaRPr>
                    </a:p>
                    <a:p>
                      <a:pPr marL="92075" indent="0" algn="l"/>
                      <a:r>
                        <a:rPr kumimoji="1" lang="ja-JP" altLang="en-US" sz="1200" dirty="0" smtClean="0">
                          <a:solidFill>
                            <a:schemeClr val="tx1"/>
                          </a:solidFill>
                        </a:rPr>
                        <a:t>　関西広域連合と連携した住民・事業者の省エネ・節電の取組推進</a:t>
                      </a:r>
                      <a:endParaRPr kumimoji="1" lang="en-US" altLang="ja-JP" sz="1200" dirty="0" smtClean="0">
                        <a:solidFill>
                          <a:schemeClr val="tx1"/>
                        </a:solidFill>
                      </a:endParaRPr>
                    </a:p>
                    <a:p>
                      <a:pPr marL="180975" indent="-180975" algn="l"/>
                      <a:r>
                        <a:rPr kumimoji="1" lang="ja-JP" altLang="en-US" sz="1200" dirty="0" smtClean="0">
                          <a:solidFill>
                            <a:schemeClr val="tx1"/>
                          </a:solidFill>
                        </a:rPr>
                        <a:t>→夏の電力</a:t>
                      </a:r>
                      <a:r>
                        <a:rPr kumimoji="1" lang="ja-JP" altLang="en-US" sz="1200" u="none" dirty="0" smtClean="0">
                          <a:solidFill>
                            <a:schemeClr val="tx1"/>
                          </a:solidFill>
                        </a:rPr>
                        <a:t>最大</a:t>
                      </a:r>
                      <a:r>
                        <a:rPr kumimoji="1" lang="ja-JP" altLang="en-US" sz="1200" dirty="0" smtClean="0">
                          <a:solidFill>
                            <a:schemeClr val="tx1"/>
                          </a:solidFill>
                        </a:rPr>
                        <a:t>需要</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(2010</a:t>
                      </a:r>
                      <a:r>
                        <a:rPr kumimoji="1" lang="ja-JP" altLang="en-US" sz="1200" dirty="0" smtClean="0">
                          <a:solidFill>
                            <a:schemeClr val="tx1"/>
                          </a:solidFill>
                        </a:rPr>
                        <a:t>年との比較）</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年　</a:t>
                      </a:r>
                      <a:r>
                        <a:rPr kumimoji="1" lang="en-US" altLang="ja-JP" sz="1200" strike="noStrike" dirty="0" smtClean="0">
                          <a:solidFill>
                            <a:schemeClr val="tx1"/>
                          </a:solidFill>
                        </a:rPr>
                        <a:t>9</a:t>
                      </a:r>
                      <a:r>
                        <a:rPr kumimoji="1" lang="en-US" altLang="ja-JP" sz="1200" dirty="0" smtClean="0">
                          <a:solidFill>
                            <a:schemeClr val="tx1"/>
                          </a:solidFill>
                        </a:rPr>
                        <a:t>%</a:t>
                      </a:r>
                      <a:r>
                        <a:rPr kumimoji="1" lang="ja-JP" altLang="en-US" sz="1200" dirty="0" smtClean="0">
                          <a:solidFill>
                            <a:schemeClr val="tx1"/>
                          </a:solidFill>
                        </a:rPr>
                        <a:t>削減</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2014</a:t>
                      </a:r>
                      <a:r>
                        <a:rPr kumimoji="1" lang="ja-JP" altLang="en-US" sz="1200" dirty="0" smtClean="0">
                          <a:solidFill>
                            <a:schemeClr val="tx1"/>
                          </a:solidFill>
                        </a:rPr>
                        <a:t>年　</a:t>
                      </a:r>
                      <a:r>
                        <a:rPr kumimoji="1" lang="en-US" altLang="ja-JP" sz="1200" dirty="0" smtClean="0">
                          <a:solidFill>
                            <a:schemeClr val="tx1"/>
                          </a:solidFill>
                        </a:rPr>
                        <a:t>14%</a:t>
                      </a:r>
                      <a:r>
                        <a:rPr kumimoji="1" lang="ja-JP" altLang="en-US" sz="1200" dirty="0" smtClean="0">
                          <a:solidFill>
                            <a:schemeClr val="tx1"/>
                          </a:solidFill>
                        </a:rPr>
                        <a:t>削減</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2015</a:t>
                      </a:r>
                      <a:r>
                        <a:rPr kumimoji="1" lang="ja-JP" altLang="en-US" sz="1200" dirty="0" smtClean="0">
                          <a:solidFill>
                            <a:schemeClr val="tx1"/>
                          </a:solidFill>
                        </a:rPr>
                        <a:t>年　</a:t>
                      </a:r>
                      <a:r>
                        <a:rPr kumimoji="1" lang="en-US" altLang="ja-JP" sz="1200" dirty="0" smtClean="0">
                          <a:solidFill>
                            <a:schemeClr val="tx1"/>
                          </a:solidFill>
                        </a:rPr>
                        <a:t>17%</a:t>
                      </a:r>
                      <a:r>
                        <a:rPr kumimoji="1" lang="ja-JP" altLang="en-US" sz="1200" dirty="0" smtClean="0">
                          <a:solidFill>
                            <a:schemeClr val="tx1"/>
                          </a:solidFill>
                        </a:rPr>
                        <a:t>削減</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2016</a:t>
                      </a:r>
                      <a:r>
                        <a:rPr kumimoji="1" lang="ja-JP" altLang="en-US" sz="1200" dirty="0" smtClean="0">
                          <a:solidFill>
                            <a:schemeClr val="tx1"/>
                          </a:solidFill>
                        </a:rPr>
                        <a:t>年　</a:t>
                      </a:r>
                      <a:r>
                        <a:rPr kumimoji="1" lang="en-US" altLang="ja-JP" sz="1200" dirty="0" smtClean="0">
                          <a:solidFill>
                            <a:schemeClr val="tx1"/>
                          </a:solidFill>
                        </a:rPr>
                        <a:t>14%</a:t>
                      </a:r>
                      <a:r>
                        <a:rPr kumimoji="1" lang="ja-JP" altLang="en-US" sz="1200" dirty="0" smtClean="0">
                          <a:solidFill>
                            <a:schemeClr val="tx1"/>
                          </a:solidFill>
                        </a:rPr>
                        <a:t>削減</a:t>
                      </a:r>
                      <a:endParaRPr kumimoji="1" lang="en-US" altLang="ja-JP" sz="1200" dirty="0" smtClean="0">
                        <a:solidFill>
                          <a:schemeClr val="tx1"/>
                        </a:solidFill>
                      </a:endParaRPr>
                    </a:p>
                    <a:p>
                      <a:pPr algn="l"/>
                      <a:endParaRPr kumimoji="1" lang="en-US" altLang="ja-JP" sz="1200" dirty="0" smtClean="0">
                        <a:solidFill>
                          <a:schemeClr val="tx1"/>
                        </a:solidFill>
                      </a:endParaRPr>
                    </a:p>
                    <a:p>
                      <a:pPr marL="92075" indent="-92075" algn="l"/>
                      <a:r>
                        <a:rPr kumimoji="1" lang="ja-JP" altLang="en-US" sz="1200" dirty="0" smtClean="0">
                          <a:solidFill>
                            <a:schemeClr val="tx1"/>
                          </a:solidFill>
                        </a:rPr>
                        <a:t>③電力需要の平準化と電力供給の安定化</a:t>
                      </a:r>
                      <a:endParaRPr kumimoji="1" lang="en-US" altLang="ja-JP" sz="1200" dirty="0" smtClean="0">
                        <a:solidFill>
                          <a:schemeClr val="tx1"/>
                        </a:solidFill>
                      </a:endParaRPr>
                    </a:p>
                    <a:p>
                      <a:pPr marL="176213" indent="-176213" algn="l"/>
                      <a:r>
                        <a:rPr kumimoji="1" lang="ja-JP" altLang="en-US" sz="1200" dirty="0" smtClean="0">
                          <a:solidFill>
                            <a:schemeClr val="tx1"/>
                          </a:solidFill>
                        </a:rPr>
                        <a:t>　→おおさか版</a:t>
                      </a:r>
                      <a:r>
                        <a:rPr kumimoji="1" lang="en-US" altLang="ja-JP" sz="1200" dirty="0" smtClean="0">
                          <a:solidFill>
                            <a:schemeClr val="tx1"/>
                          </a:solidFill>
                        </a:rPr>
                        <a:t>BEMS</a:t>
                      </a:r>
                      <a:r>
                        <a:rPr kumimoji="1" lang="ja-JP" altLang="en-US" sz="1200" dirty="0" smtClean="0">
                          <a:solidFill>
                            <a:schemeClr val="tx1"/>
                          </a:solidFill>
                        </a:rPr>
                        <a:t>事業者登録制度創設（</a:t>
                      </a:r>
                      <a:r>
                        <a:rPr kumimoji="1" lang="en-US" altLang="ja-JP" sz="1200" dirty="0" smtClean="0">
                          <a:solidFill>
                            <a:schemeClr val="tx1"/>
                          </a:solidFill>
                        </a:rPr>
                        <a:t>2014</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月末時点：</a:t>
                      </a:r>
                      <a:r>
                        <a:rPr kumimoji="1" lang="en-US" altLang="ja-JP" sz="1200" dirty="0" smtClean="0">
                          <a:solidFill>
                            <a:schemeClr val="tx1"/>
                          </a:solidFill>
                        </a:rPr>
                        <a:t>21</a:t>
                      </a:r>
                      <a:r>
                        <a:rPr kumimoji="1" lang="ja-JP" altLang="en-US" sz="1200" dirty="0" smtClean="0">
                          <a:solidFill>
                            <a:schemeClr val="tx1"/>
                          </a:solidFill>
                        </a:rPr>
                        <a:t>事業者登録。</a:t>
                      </a:r>
                      <a:r>
                        <a:rPr kumimoji="1" lang="en-US" altLang="ja-JP" sz="1200" dirty="0" smtClean="0">
                          <a:solidFill>
                            <a:schemeClr val="tx1"/>
                          </a:solidFill>
                        </a:rPr>
                        <a:t>2017</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月末時点：</a:t>
                      </a:r>
                      <a:r>
                        <a:rPr kumimoji="1" lang="en-US" altLang="ja-JP" sz="1200" dirty="0" smtClean="0">
                          <a:solidFill>
                            <a:schemeClr val="tx1"/>
                          </a:solidFill>
                        </a:rPr>
                        <a:t>20</a:t>
                      </a:r>
                      <a:r>
                        <a:rPr kumimoji="1" lang="ja-JP" altLang="en-US" sz="1200" dirty="0" smtClean="0">
                          <a:solidFill>
                            <a:schemeClr val="tx1"/>
                          </a:solidFill>
                        </a:rPr>
                        <a:t>事業者登録）</a:t>
                      </a:r>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a:t>Ｄ</a:t>
            </a:r>
            <a:r>
              <a:rPr lang="ja-JP" altLang="en-US" sz="1400" u="sng" dirty="0" smtClean="0"/>
              <a:t>（１０</a:t>
            </a:r>
            <a:r>
              <a:rPr lang="ja-JP" altLang="en-US" sz="1400" u="sng" dirty="0"/>
              <a:t>８</a:t>
            </a:r>
            <a:r>
              <a:rPr lang="ja-JP" altLang="en-US" sz="1400" u="sng" dirty="0" smtClean="0"/>
              <a:t>）</a:t>
            </a:r>
            <a:endParaRPr lang="en-US" altLang="ja-JP" sz="1400" u="sng" dirty="0" smtClean="0"/>
          </a:p>
        </p:txBody>
      </p:sp>
      <p:sp>
        <p:nvSpPr>
          <p:cNvPr id="3" name="スライド番号プレースホルダー 2"/>
          <p:cNvSpPr>
            <a:spLocks noGrp="1"/>
          </p:cNvSpPr>
          <p:nvPr>
            <p:ph type="sldNum" sz="quarter" idx="12"/>
          </p:nvPr>
        </p:nvSpPr>
        <p:spPr>
          <a:xfrm>
            <a:off x="6948264" y="6492875"/>
            <a:ext cx="2133600" cy="365125"/>
          </a:xfrm>
        </p:spPr>
        <p:txBody>
          <a:bodyPr/>
          <a:lstStyle/>
          <a:p>
            <a:fld id="{63BC356D-1576-478B-8647-1361C6E9DFF7}" type="slidenum">
              <a:rPr kumimoji="1" lang="ja-JP" altLang="en-US" smtClean="0"/>
              <a:t>201</a:t>
            </a:fld>
            <a:endParaRPr kumimoji="1" lang="ja-JP" altLang="en-US" dirty="0"/>
          </a:p>
        </p:txBody>
      </p:sp>
    </p:spTree>
    <p:extLst>
      <p:ext uri="{BB962C8B-B14F-4D97-AF65-F5344CB8AC3E}">
        <p14:creationId xmlns:p14="http://schemas.microsoft.com/office/powerpoint/2010/main" val="243487168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960" y="476672"/>
            <a:ext cx="2411760" cy="4185761"/>
          </a:xfrm>
          <a:prstGeom prst="rect">
            <a:avLst/>
          </a:prstGeom>
          <a:noFill/>
        </p:spPr>
        <p:txBody>
          <a:bodyPr wrap="square" rtlCol="0">
            <a:spAutoFit/>
          </a:bodyPr>
          <a:lstStyle/>
          <a:p>
            <a:r>
              <a:rPr kumimoji="1" lang="ja-JP" altLang="en-US" sz="1400" dirty="0" smtClean="0"/>
              <a:t>①分野：環境</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環境</a:t>
            </a:r>
            <a:r>
              <a:rPr lang="ja-JP" altLang="en-US" sz="1400" dirty="0" smtClean="0"/>
              <a:t>農林水産</a:t>
            </a:r>
            <a:r>
              <a:rPr kumimoji="1" lang="ja-JP" altLang="en-US" sz="1400" dirty="0" smtClean="0"/>
              <a:t>部</a:t>
            </a:r>
            <a:endParaRPr lang="en-US" altLang="ja-JP" sz="1400" strike="sngStrike" dirty="0"/>
          </a:p>
          <a:p>
            <a:r>
              <a:rPr lang="ja-JP" altLang="en-US" sz="1400" dirty="0"/>
              <a:t>　　　　　　都市整備部</a:t>
            </a:r>
            <a:endParaRPr lang="en-US" altLang="ja-JP" sz="1400" dirty="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kumimoji="1" lang="en-US" altLang="ja-JP" sz="1400" dirty="0" smtClean="0"/>
              <a:t>2009</a:t>
            </a:r>
            <a:r>
              <a:rPr kumimoji="1" lang="ja-JP" altLang="en-US" sz="1400" dirty="0" smtClean="0"/>
              <a:t>年</a:t>
            </a:r>
            <a:r>
              <a:rPr kumimoji="1" lang="en-US" altLang="ja-JP" sz="1400" dirty="0" smtClean="0"/>
              <a:t>12</a:t>
            </a:r>
            <a:r>
              <a:rPr kumimoji="1" lang="ja-JP" altLang="en-US" sz="1400" dirty="0" smtClean="0"/>
              <a:t>月</a:t>
            </a:r>
            <a:endParaRPr kumimoji="1" lang="en-US" altLang="ja-JP" sz="1400" dirty="0" smtClean="0"/>
          </a:p>
          <a:p>
            <a:r>
              <a:rPr lang="ja-JP" altLang="en-US" sz="1400" dirty="0"/>
              <a:t>　</a:t>
            </a:r>
            <a:r>
              <a:rPr lang="ja-JP" altLang="en-US" sz="1400" dirty="0" smtClean="0"/>
              <a:t>みどりの大阪推進計画策定</a:t>
            </a:r>
            <a:endParaRPr kumimoji="1" lang="ja-JP" altLang="en-US" sz="1400" dirty="0"/>
          </a:p>
        </p:txBody>
      </p:sp>
      <p:graphicFrame>
        <p:nvGraphicFramePr>
          <p:cNvPr id="6" name="表 5"/>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・大阪の都市部は、みどりが少なく、ヒートアイランド現象も顕著。内外から人や企業が集まる都市環境になっておらず、</a:t>
                      </a:r>
                      <a:r>
                        <a:rPr kumimoji="1" lang="ja-JP" altLang="en-US" sz="1200" strike="noStrike" dirty="0" smtClean="0">
                          <a:solidFill>
                            <a:schemeClr val="tx1"/>
                          </a:solidFill>
                        </a:rPr>
                        <a:t>実感できる</a:t>
                      </a:r>
                      <a:r>
                        <a:rPr kumimoji="1" lang="ja-JP" altLang="en-US" sz="1200" dirty="0" smtClean="0">
                          <a:solidFill>
                            <a:schemeClr val="tx1"/>
                          </a:solidFill>
                        </a:rPr>
                        <a:t>みどりの創出が求められてきた</a:t>
                      </a:r>
                      <a:endParaRPr kumimoji="1" lang="en-US" altLang="ja-JP" sz="1200" dirty="0" smtClean="0">
                        <a:solidFill>
                          <a:schemeClr val="tx1"/>
                        </a:solidFill>
                      </a:endParaRPr>
                    </a:p>
                    <a:p>
                      <a:pPr marL="88900" indent="-88900" algn="l"/>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みどりに対する府民意識</a:t>
                      </a:r>
                      <a:endParaRPr kumimoji="1" lang="en-US" altLang="ja-JP" sz="1200" dirty="0" smtClean="0">
                        <a:solidFill>
                          <a:schemeClr val="tx1"/>
                        </a:solidFill>
                      </a:endParaRPr>
                    </a:p>
                    <a:p>
                      <a:pPr marL="88900" indent="-88900" algn="l"/>
                      <a:r>
                        <a:rPr kumimoji="1" lang="ja-JP" altLang="en-US" sz="1200" dirty="0" smtClean="0">
                          <a:solidFill>
                            <a:schemeClr val="tx1"/>
                          </a:solidFill>
                        </a:rPr>
                        <a:t>　市街地にみどりがある程度あると感じる府民の割合</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20.2</a:t>
                      </a:r>
                      <a:r>
                        <a:rPr kumimoji="1" lang="ja-JP" altLang="en-US" sz="1200" dirty="0" smtClean="0">
                          <a:solidFill>
                            <a:schemeClr val="tx1"/>
                          </a:solidFill>
                        </a:rPr>
                        <a:t>％（</a:t>
                      </a:r>
                      <a:r>
                        <a:rPr kumimoji="1" lang="en-US" altLang="ja-JP" sz="1200" dirty="0" smtClean="0">
                          <a:solidFill>
                            <a:schemeClr val="tx1"/>
                          </a:solidFill>
                        </a:rPr>
                        <a:t>2009</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市街地の緑被率</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14</a:t>
                      </a:r>
                      <a:r>
                        <a:rPr kumimoji="1" lang="ja-JP" altLang="en-US" sz="1200" dirty="0" smtClean="0">
                          <a:solidFill>
                            <a:schemeClr val="tx1"/>
                          </a:solidFill>
                        </a:rPr>
                        <a:t>％（</a:t>
                      </a:r>
                      <a:r>
                        <a:rPr kumimoji="1" lang="en-US" altLang="ja-JP" sz="1200" dirty="0" smtClean="0">
                          <a:solidFill>
                            <a:schemeClr val="tx1"/>
                          </a:solidFill>
                        </a:rPr>
                        <a:t>2002</a:t>
                      </a:r>
                      <a:r>
                        <a:rPr kumimoji="1" lang="ja-JP" altLang="en-US" sz="1200" dirty="0" smtClean="0">
                          <a:solidFill>
                            <a:schemeClr val="tx1"/>
                          </a:solidFill>
                        </a:rPr>
                        <a:t>年）</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・みどりの風を感じる大都市・大阪（山～街～海をつなぐ「みどりの軸」）の実現</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都市部のみどりの創出、ヒートアイランド現象を緩和する緑化の推進</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周辺山系における健全な森林の再生</a:t>
                      </a:r>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solidFill>
                            <a:schemeClr val="tx1"/>
                          </a:solidFill>
                        </a:rPr>
                        <a:t>・みどりの大阪推進計画策定（</a:t>
                      </a:r>
                      <a:r>
                        <a:rPr kumimoji="1" lang="en-US" altLang="ja-JP" sz="1200" dirty="0" smtClean="0">
                          <a:solidFill>
                            <a:schemeClr val="tx1"/>
                          </a:solidFill>
                        </a:rPr>
                        <a:t>2009.12</a:t>
                      </a:r>
                      <a:r>
                        <a:rPr kumimoji="1" lang="ja-JP" altLang="en-US" sz="1200" dirty="0" smtClean="0">
                          <a:solidFill>
                            <a:schemeClr val="tx1"/>
                          </a:solidFill>
                        </a:rPr>
                        <a:t>）</a:t>
                      </a:r>
                      <a:endParaRPr kumimoji="1" lang="en-US" altLang="ja-JP" sz="1200" dirty="0" smtClean="0">
                        <a:solidFill>
                          <a:schemeClr val="tx1"/>
                        </a:solidFill>
                      </a:endParaRPr>
                    </a:p>
                    <a:p>
                      <a:pPr marL="177800" indent="-88900" algn="l"/>
                      <a:r>
                        <a:rPr kumimoji="1" lang="en-US" altLang="ja-JP" sz="1200" dirty="0" smtClean="0">
                          <a:solidFill>
                            <a:schemeClr val="tx1"/>
                          </a:solidFill>
                        </a:rPr>
                        <a:t>-</a:t>
                      </a:r>
                      <a:r>
                        <a:rPr kumimoji="1" lang="ja-JP" altLang="en-US" sz="1200" dirty="0" smtClean="0">
                          <a:solidFill>
                            <a:schemeClr val="tx1"/>
                          </a:solidFill>
                        </a:rPr>
                        <a:t>計画期間</a:t>
                      </a:r>
                      <a:endParaRPr kumimoji="1" lang="en-US" altLang="ja-JP" sz="1200" dirty="0" smtClean="0">
                        <a:solidFill>
                          <a:schemeClr val="tx1"/>
                        </a:solidFill>
                      </a:endParaRPr>
                    </a:p>
                    <a:p>
                      <a:pPr marL="177800" indent="-88900" algn="l"/>
                      <a:r>
                        <a:rPr kumimoji="1" lang="ja-JP" altLang="en-US" sz="1200" dirty="0" smtClean="0">
                          <a:solidFill>
                            <a:schemeClr val="tx1"/>
                          </a:solidFill>
                        </a:rPr>
                        <a:t>　　　</a:t>
                      </a:r>
                      <a:r>
                        <a:rPr kumimoji="1" lang="en-US" altLang="ja-JP" sz="1200" dirty="0" smtClean="0">
                          <a:solidFill>
                            <a:schemeClr val="tx1"/>
                          </a:solidFill>
                        </a:rPr>
                        <a:t>2009</a:t>
                      </a:r>
                      <a:r>
                        <a:rPr kumimoji="1" lang="ja-JP" altLang="en-US" sz="1200" dirty="0" smtClean="0">
                          <a:solidFill>
                            <a:schemeClr val="tx1"/>
                          </a:solidFill>
                        </a:rPr>
                        <a:t>～</a:t>
                      </a:r>
                      <a:r>
                        <a:rPr kumimoji="1" lang="en-US" altLang="ja-JP" sz="1200" dirty="0" smtClean="0">
                          <a:solidFill>
                            <a:schemeClr val="tx1"/>
                          </a:solidFill>
                        </a:rPr>
                        <a:t>2025</a:t>
                      </a:r>
                      <a:r>
                        <a:rPr kumimoji="1" lang="ja-JP" altLang="en-US" sz="1200" dirty="0" smtClean="0">
                          <a:solidFill>
                            <a:schemeClr val="tx1"/>
                          </a:solidFill>
                        </a:rPr>
                        <a:t>年</a:t>
                      </a:r>
                      <a:endParaRPr kumimoji="1" lang="en-US" altLang="ja-JP" sz="1200" dirty="0" smtClean="0">
                        <a:solidFill>
                          <a:schemeClr val="tx1"/>
                        </a:solidFill>
                      </a:endParaRPr>
                    </a:p>
                    <a:p>
                      <a:pPr marL="177800" indent="-88900" algn="l"/>
                      <a:r>
                        <a:rPr kumimoji="1" lang="en-US" altLang="ja-JP" sz="1200" dirty="0" smtClean="0">
                          <a:solidFill>
                            <a:schemeClr val="tx1"/>
                          </a:solidFill>
                        </a:rPr>
                        <a:t>-</a:t>
                      </a:r>
                      <a:r>
                        <a:rPr kumimoji="1" lang="ja-JP" altLang="en-US" sz="1200" dirty="0" smtClean="0">
                          <a:solidFill>
                            <a:schemeClr val="tx1"/>
                          </a:solidFill>
                        </a:rPr>
                        <a:t>みどりの風促進区域の区域指定（</a:t>
                      </a:r>
                      <a:r>
                        <a:rPr kumimoji="1" lang="en-US" altLang="ja-JP" sz="1200" dirty="0" smtClean="0">
                          <a:solidFill>
                            <a:schemeClr val="tx1"/>
                          </a:solidFill>
                        </a:rPr>
                        <a:t>2011</a:t>
                      </a:r>
                      <a:r>
                        <a:rPr kumimoji="1" lang="ja-JP" altLang="en-US" sz="1200" dirty="0" smtClean="0">
                          <a:solidFill>
                            <a:schemeClr val="tx1"/>
                          </a:solidFill>
                        </a:rPr>
                        <a:t>年</a:t>
                      </a:r>
                      <a:r>
                        <a:rPr kumimoji="1" lang="en-US" altLang="ja-JP" sz="1200" dirty="0" smtClean="0">
                          <a:solidFill>
                            <a:schemeClr val="tx1"/>
                          </a:solidFill>
                        </a:rPr>
                        <a:t>5</a:t>
                      </a:r>
                      <a:r>
                        <a:rPr kumimoji="1" lang="ja-JP" altLang="en-US" sz="1200" dirty="0" smtClean="0">
                          <a:solidFill>
                            <a:schemeClr val="tx1"/>
                          </a:solidFill>
                        </a:rPr>
                        <a:t>月）</a:t>
                      </a:r>
                      <a:endParaRPr kumimoji="1" lang="en-US" altLang="ja-JP" sz="1200" dirty="0" smtClean="0">
                        <a:solidFill>
                          <a:schemeClr val="tx1"/>
                        </a:solidFill>
                      </a:endParaRPr>
                    </a:p>
                    <a:p>
                      <a:pPr marL="88900" indent="-88900" algn="l"/>
                      <a:r>
                        <a:rPr kumimoji="1" lang="ja-JP" altLang="en-US" sz="1200" dirty="0" smtClean="0">
                          <a:solidFill>
                            <a:schemeClr val="tx1"/>
                          </a:solidFill>
                        </a:rPr>
                        <a:t>・みどりの風促進区域指定による重点緑化</a:t>
                      </a:r>
                      <a:endParaRPr kumimoji="1" lang="en-US" altLang="ja-JP" sz="1200" dirty="0" smtClean="0">
                        <a:solidFill>
                          <a:schemeClr val="tx1"/>
                        </a:solidFill>
                      </a:endParaRPr>
                    </a:p>
                    <a:p>
                      <a:pPr algn="l"/>
                      <a:r>
                        <a:rPr kumimoji="1" lang="en-US" altLang="ja-JP" sz="1200" dirty="0" smtClean="0">
                          <a:solidFill>
                            <a:schemeClr val="tx1"/>
                          </a:solidFill>
                        </a:rPr>
                        <a:t>-2011</a:t>
                      </a:r>
                      <a:r>
                        <a:rPr kumimoji="1" lang="ja-JP" altLang="en-US" sz="1200" dirty="0" smtClean="0">
                          <a:solidFill>
                            <a:schemeClr val="tx1"/>
                          </a:solidFill>
                        </a:rPr>
                        <a:t>～</a:t>
                      </a:r>
                      <a:r>
                        <a:rPr kumimoji="1" lang="en-US" altLang="ja-JP" sz="1200" dirty="0" smtClean="0">
                          <a:solidFill>
                            <a:schemeClr val="tx1"/>
                          </a:solidFill>
                        </a:rPr>
                        <a:t>2013</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民有地緑化地区数</a:t>
                      </a:r>
                      <a:endParaRPr kumimoji="1" lang="en-US" altLang="ja-JP" sz="1200" dirty="0" smtClean="0">
                        <a:solidFill>
                          <a:schemeClr val="tx1"/>
                        </a:solidFill>
                      </a:endParaRPr>
                    </a:p>
                    <a:p>
                      <a:pPr algn="l"/>
                      <a:r>
                        <a:rPr kumimoji="1" lang="ja-JP" altLang="en-US" sz="1200" dirty="0" smtClean="0">
                          <a:solidFill>
                            <a:schemeClr val="tx1"/>
                          </a:solidFill>
                        </a:rPr>
                        <a:t>　　１１０箇所</a:t>
                      </a:r>
                      <a:endParaRPr kumimoji="1" lang="en-US" altLang="ja-JP" sz="1200" dirty="0" smtClean="0">
                        <a:solidFill>
                          <a:schemeClr val="tx1"/>
                        </a:solidFill>
                      </a:endParaRPr>
                    </a:p>
                    <a:p>
                      <a:pPr algn="l"/>
                      <a:r>
                        <a:rPr kumimoji="1" lang="en-US" altLang="ja-JP" sz="1200" dirty="0" smtClean="0">
                          <a:solidFill>
                            <a:schemeClr val="tx1"/>
                          </a:solidFill>
                        </a:rPr>
                        <a:t>-2014</a:t>
                      </a:r>
                      <a:r>
                        <a:rPr kumimoji="1" lang="ja-JP" altLang="en-US" sz="1200" dirty="0" smtClean="0">
                          <a:solidFill>
                            <a:schemeClr val="tx1"/>
                          </a:solidFill>
                        </a:rPr>
                        <a:t>～</a:t>
                      </a:r>
                      <a:r>
                        <a:rPr kumimoji="1" lang="en-US" altLang="ja-JP" sz="1200" dirty="0" smtClean="0">
                          <a:solidFill>
                            <a:schemeClr val="tx1"/>
                          </a:solidFill>
                        </a:rPr>
                        <a:t>2017</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民有地緑化地区数</a:t>
                      </a:r>
                      <a:endParaRPr kumimoji="1" lang="en-US" altLang="ja-JP" sz="1200" dirty="0" smtClean="0">
                        <a:solidFill>
                          <a:schemeClr val="tx1"/>
                        </a:solidFill>
                      </a:endParaRPr>
                    </a:p>
                    <a:p>
                      <a:pPr algn="l"/>
                      <a:r>
                        <a:rPr kumimoji="1" lang="ja-JP" altLang="en-US" sz="1200" dirty="0" smtClean="0">
                          <a:solidFill>
                            <a:schemeClr val="tx1"/>
                          </a:solidFill>
                        </a:rPr>
                        <a:t>　　　５１地区</a:t>
                      </a:r>
                      <a:endParaRPr kumimoji="1" lang="en-US" altLang="ja-JP" sz="1200" dirty="0" smtClean="0">
                        <a:solidFill>
                          <a:schemeClr val="tx1"/>
                        </a:solidFill>
                      </a:endParaRPr>
                    </a:p>
                    <a:p>
                      <a:pPr algn="l"/>
                      <a:r>
                        <a:rPr kumimoji="1" lang="en-US" altLang="ja-JP" sz="1200" dirty="0" smtClean="0">
                          <a:solidFill>
                            <a:schemeClr val="tx1"/>
                          </a:solidFill>
                        </a:rPr>
                        <a:t>-2017</a:t>
                      </a:r>
                      <a:r>
                        <a:rPr kumimoji="1" lang="ja-JP" altLang="en-US" sz="1200" dirty="0" smtClean="0">
                          <a:solidFill>
                            <a:schemeClr val="tx1"/>
                          </a:solidFill>
                        </a:rPr>
                        <a:t>年度末</a:t>
                      </a:r>
                      <a:endParaRPr kumimoji="1" lang="en-US" altLang="ja-JP" sz="1200" dirty="0" smtClean="0">
                        <a:solidFill>
                          <a:schemeClr val="tx1"/>
                        </a:solidFill>
                      </a:endParaRPr>
                    </a:p>
                    <a:p>
                      <a:pPr algn="l"/>
                      <a:r>
                        <a:rPr kumimoji="1" lang="ja-JP" altLang="en-US" sz="1200" dirty="0" smtClean="0">
                          <a:solidFill>
                            <a:schemeClr val="tx1"/>
                          </a:solidFill>
                        </a:rPr>
                        <a:t>寄付・樹木提供による協力企業数　２２４社</a:t>
                      </a:r>
                      <a:endParaRPr kumimoji="1" lang="en-US" altLang="ja-JP" sz="1200" dirty="0" smtClean="0">
                        <a:solidFill>
                          <a:schemeClr val="tx1"/>
                        </a:solidFill>
                      </a:endParaRPr>
                    </a:p>
                    <a:p>
                      <a:pPr algn="l"/>
                      <a:endParaRPr kumimoji="1" lang="en-US" altLang="ja-JP" sz="1200" dirty="0" smtClean="0">
                        <a:solidFill>
                          <a:schemeClr val="tx1"/>
                        </a:solidFill>
                      </a:endParaRPr>
                    </a:p>
                    <a:p>
                      <a:pPr marL="88900" indent="-88900" algn="l"/>
                      <a:r>
                        <a:rPr kumimoji="1" lang="ja-JP" altLang="en-US" sz="1200" dirty="0" smtClean="0">
                          <a:solidFill>
                            <a:schemeClr val="tx1"/>
                          </a:solidFill>
                        </a:rPr>
                        <a:t>・ネーミングライツ方式による都心部でのみどりの拠点整備</a:t>
                      </a:r>
                      <a:endParaRPr kumimoji="1" lang="en-US" altLang="ja-JP" sz="1200" dirty="0" smtClean="0">
                        <a:solidFill>
                          <a:schemeClr val="tx1"/>
                        </a:solidFill>
                      </a:endParaRPr>
                    </a:p>
                    <a:p>
                      <a:pPr algn="l"/>
                      <a:r>
                        <a:rPr kumimoji="1" lang="en-US" altLang="ja-JP" sz="1200" dirty="0" smtClean="0">
                          <a:solidFill>
                            <a:schemeClr val="tx1"/>
                          </a:solidFill>
                        </a:rPr>
                        <a:t>-2012</a:t>
                      </a:r>
                      <a:r>
                        <a:rPr kumimoji="1" lang="ja-JP" altLang="en-US" sz="1200" dirty="0" smtClean="0">
                          <a:solidFill>
                            <a:schemeClr val="tx1"/>
                          </a:solidFill>
                        </a:rPr>
                        <a:t>年度～</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ｳｪﾙｶﾑｶﾞｰﾃﾞﾝ新大阪</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シンボルグリーン東梅田</a:t>
                      </a:r>
                      <a:r>
                        <a:rPr kumimoji="1" lang="en-US" altLang="ja-JP" sz="1200" dirty="0" smtClean="0">
                          <a:solidFill>
                            <a:schemeClr val="tx1"/>
                          </a:solidFill>
                        </a:rPr>
                        <a:t>(2015</a:t>
                      </a:r>
                      <a:r>
                        <a:rPr kumimoji="1" lang="ja-JP" altLang="en-US" sz="1200" dirty="0" smtClean="0">
                          <a:solidFill>
                            <a:schemeClr val="tx1"/>
                          </a:solidFill>
                        </a:rPr>
                        <a:t>年度</a:t>
                      </a:r>
                      <a:r>
                        <a:rPr kumimoji="1" lang="en-US" altLang="ja-JP" sz="1200" dirty="0" smtClean="0">
                          <a:solidFill>
                            <a:schemeClr val="tx1"/>
                          </a:solidFill>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solidFill>
                            <a:schemeClr val="tx1"/>
                          </a:solidFill>
                        </a:rPr>
                        <a:t>・みどりに対する府民意識</a:t>
                      </a:r>
                      <a:endParaRPr kumimoji="1" lang="en-US" altLang="ja-JP" sz="1200" dirty="0" smtClean="0">
                        <a:solidFill>
                          <a:schemeClr val="tx1"/>
                        </a:solidFill>
                      </a:endParaRPr>
                    </a:p>
                    <a:p>
                      <a:pPr marL="88900" indent="0" algn="l"/>
                      <a:r>
                        <a:rPr kumimoji="1" lang="ja-JP" altLang="en-US" sz="1200" dirty="0" smtClean="0">
                          <a:solidFill>
                            <a:schemeClr val="tx1"/>
                          </a:solidFill>
                        </a:rPr>
                        <a:t>市街地にみどりがある程度あると感じる府民の割合</a:t>
                      </a:r>
                      <a:endParaRPr kumimoji="1" lang="en-US" altLang="ja-JP" sz="1200" dirty="0" smtClean="0">
                        <a:solidFill>
                          <a:schemeClr val="tx1"/>
                        </a:solidFill>
                      </a:endParaRPr>
                    </a:p>
                    <a:p>
                      <a:pPr marL="88900" indent="0" algn="l"/>
                      <a:r>
                        <a:rPr kumimoji="1" lang="ja-JP" altLang="en-US" sz="1200" baseline="0" dirty="0" smtClean="0">
                          <a:solidFill>
                            <a:schemeClr val="tx1"/>
                          </a:solidFill>
                        </a:rPr>
                        <a:t>  </a:t>
                      </a:r>
                      <a:r>
                        <a:rPr kumimoji="1" lang="en-US" altLang="ja-JP" sz="1200" dirty="0" smtClean="0">
                          <a:solidFill>
                            <a:schemeClr val="tx1"/>
                          </a:solidFill>
                        </a:rPr>
                        <a:t>20.2%(2009</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32.9%(2013</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r>
                        <a:rPr kumimoji="1" lang="ja-JP" altLang="en-US" sz="1200" dirty="0" smtClean="0">
                          <a:solidFill>
                            <a:schemeClr val="tx1"/>
                          </a:solidFill>
                        </a:rPr>
                        <a:t> ⇒</a:t>
                      </a:r>
                      <a:r>
                        <a:rPr kumimoji="1" lang="en-US" altLang="ja-JP" sz="1200" dirty="0" smtClean="0">
                          <a:solidFill>
                            <a:schemeClr val="tx1"/>
                          </a:solidFill>
                        </a:rPr>
                        <a:t>35.3%(2014</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30.5%(2015</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42.2%(2016</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43.5%(2017</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algn="l"/>
                      <a:endParaRPr kumimoji="1" lang="en-US" altLang="ja-JP" sz="1200" dirty="0" smtClean="0">
                        <a:solidFill>
                          <a:schemeClr val="tx1"/>
                        </a:solidFill>
                        <a:latin typeface="+mn-lt"/>
                      </a:endParaRPr>
                    </a:p>
                    <a:p>
                      <a:pPr marL="88900" indent="-88900" algn="l"/>
                      <a:r>
                        <a:rPr kumimoji="1" lang="ja-JP" altLang="en-US" sz="1200" dirty="0" smtClean="0">
                          <a:solidFill>
                            <a:schemeClr val="tx1"/>
                          </a:solidFill>
                          <a:latin typeface="+mn-lt"/>
                          <a:ea typeface="+mn-ea"/>
                        </a:rPr>
                        <a:t>　</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2315368" y="4921488"/>
            <a:ext cx="1584176" cy="1569660"/>
          </a:xfrm>
          <a:prstGeom prst="rect">
            <a:avLst/>
          </a:prstGeom>
          <a:noFill/>
          <a:ln>
            <a:noFill/>
          </a:ln>
        </p:spPr>
        <p:txBody>
          <a:bodyPr wrap="square" rtlCol="0">
            <a:spAutoFit/>
          </a:bodyPr>
          <a:lstStyle/>
          <a:p>
            <a:r>
              <a:rPr lang="en-US" altLang="ja-JP" sz="1200" dirty="0"/>
              <a:t>‐</a:t>
            </a:r>
            <a:r>
              <a:rPr lang="ja-JP" altLang="en-US" sz="1200" dirty="0"/>
              <a:t>大阪の熱帯夜日数</a:t>
            </a:r>
          </a:p>
          <a:p>
            <a:r>
              <a:rPr lang="ja-JP" altLang="en-US" sz="1200" dirty="0"/>
              <a:t>（７月～９月）</a:t>
            </a:r>
          </a:p>
          <a:p>
            <a:r>
              <a:rPr lang="ja-JP" altLang="en-US" sz="1200" dirty="0"/>
              <a:t>　大阪</a:t>
            </a:r>
            <a:r>
              <a:rPr lang="en-US" altLang="ja-JP" sz="1200" dirty="0"/>
              <a:t>46</a:t>
            </a:r>
            <a:r>
              <a:rPr lang="ja-JP" altLang="en-US" sz="1200" dirty="0"/>
              <a:t>日</a:t>
            </a:r>
          </a:p>
          <a:p>
            <a:r>
              <a:rPr lang="ja-JP" altLang="en-US" sz="1200" dirty="0"/>
              <a:t>　豊中</a:t>
            </a:r>
            <a:r>
              <a:rPr lang="en-US" altLang="ja-JP" sz="1200" dirty="0"/>
              <a:t>36</a:t>
            </a:r>
            <a:r>
              <a:rPr lang="ja-JP" altLang="en-US" sz="1200" dirty="0"/>
              <a:t>日</a:t>
            </a:r>
          </a:p>
          <a:p>
            <a:r>
              <a:rPr lang="ja-JP" altLang="en-US" sz="1200" dirty="0"/>
              <a:t>　枚方</a:t>
            </a:r>
            <a:r>
              <a:rPr lang="en-US" altLang="ja-JP" sz="1200" dirty="0"/>
              <a:t>29</a:t>
            </a:r>
            <a:r>
              <a:rPr lang="ja-JP" altLang="en-US" sz="1200" dirty="0"/>
              <a:t>日</a:t>
            </a:r>
          </a:p>
          <a:p>
            <a:r>
              <a:rPr lang="ja-JP" altLang="en-US" sz="1200" dirty="0"/>
              <a:t>　</a:t>
            </a:r>
            <a:r>
              <a:rPr lang="en-US" altLang="ja-JP" sz="1200" dirty="0"/>
              <a:t>3</a:t>
            </a:r>
            <a:r>
              <a:rPr lang="ja-JP" altLang="en-US" sz="1200" dirty="0"/>
              <a:t>地点平均</a:t>
            </a:r>
            <a:r>
              <a:rPr lang="en-US" altLang="ja-JP" sz="1200" dirty="0"/>
              <a:t>37</a:t>
            </a:r>
            <a:r>
              <a:rPr lang="ja-JP" altLang="en-US" sz="1200" dirty="0"/>
              <a:t>日　</a:t>
            </a:r>
          </a:p>
          <a:p>
            <a:r>
              <a:rPr lang="ja-JP" altLang="en-US" sz="1200" dirty="0"/>
              <a:t>（</a:t>
            </a:r>
            <a:r>
              <a:rPr lang="en-US" altLang="ja-JP" sz="1100" dirty="0"/>
              <a:t>2000</a:t>
            </a:r>
            <a:r>
              <a:rPr lang="ja-JP" altLang="en-US" sz="1100" dirty="0"/>
              <a:t>年：</a:t>
            </a:r>
            <a:r>
              <a:rPr lang="en-US" altLang="ja-JP" sz="1100" dirty="0"/>
              <a:t>1998</a:t>
            </a:r>
            <a:r>
              <a:rPr lang="ja-JP" altLang="en-US" sz="1100" dirty="0"/>
              <a:t>から</a:t>
            </a:r>
            <a:r>
              <a:rPr lang="en-US" altLang="ja-JP" sz="1100" dirty="0"/>
              <a:t>2002</a:t>
            </a:r>
          </a:p>
          <a:p>
            <a:pPr algn="r"/>
            <a:r>
              <a:rPr lang="ja-JP" altLang="en-US" sz="1100" dirty="0" smtClean="0"/>
              <a:t>年</a:t>
            </a:r>
            <a:r>
              <a:rPr lang="ja-JP" altLang="en-US" sz="1100" dirty="0"/>
              <a:t>の</a:t>
            </a:r>
            <a:r>
              <a:rPr lang="en-US" altLang="ja-JP" sz="1100" dirty="0"/>
              <a:t>5</a:t>
            </a:r>
            <a:r>
              <a:rPr lang="ja-JP" altLang="en-US" sz="1100" dirty="0"/>
              <a:t>年間</a:t>
            </a:r>
            <a:r>
              <a:rPr lang="ja-JP" altLang="en-US" sz="1100" dirty="0" smtClean="0"/>
              <a:t>の</a:t>
            </a:r>
            <a:r>
              <a:rPr lang="ja-JP" altLang="en-US" sz="1100" dirty="0"/>
              <a:t>平均</a:t>
            </a:r>
            <a:r>
              <a:rPr lang="ja-JP" altLang="en-US" sz="1200" dirty="0"/>
              <a:t>）</a:t>
            </a:r>
            <a:endParaRPr lang="en-US" altLang="ja-JP" sz="1200" dirty="0"/>
          </a:p>
        </p:txBody>
      </p:sp>
      <p:sp>
        <p:nvSpPr>
          <p:cNvPr id="8" name="テキスト ボックス 7"/>
          <p:cNvSpPr txBox="1"/>
          <p:nvPr/>
        </p:nvSpPr>
        <p:spPr>
          <a:xfrm>
            <a:off x="7297256" y="3068960"/>
            <a:ext cx="1692000" cy="3647152"/>
          </a:xfrm>
          <a:prstGeom prst="rect">
            <a:avLst/>
          </a:prstGeom>
          <a:noFill/>
          <a:ln>
            <a:noFill/>
          </a:ln>
        </p:spPr>
        <p:txBody>
          <a:bodyPr wrap="square" rtlCol="0">
            <a:spAutoFit/>
          </a:bodyPr>
          <a:lstStyle/>
          <a:p>
            <a:r>
              <a:rPr lang="ja-JP" altLang="en-US" sz="1050" dirty="0"/>
              <a:t>・大阪の熱帯夜日数</a:t>
            </a:r>
            <a:endParaRPr lang="en-US" altLang="ja-JP" sz="1050" dirty="0"/>
          </a:p>
          <a:p>
            <a:r>
              <a:rPr lang="ja-JP" altLang="en-US" sz="1050" dirty="0">
                <a:solidFill>
                  <a:srgbClr val="FF0000"/>
                </a:solidFill>
              </a:rPr>
              <a:t>　</a:t>
            </a:r>
            <a:r>
              <a:rPr lang="ja-JP" altLang="en-US" sz="1050" dirty="0"/>
              <a:t>（７月～９月）</a:t>
            </a:r>
          </a:p>
          <a:p>
            <a:r>
              <a:rPr lang="ja-JP" altLang="en-US" sz="1050" dirty="0" smtClean="0"/>
              <a:t>ヒートアイランド</a:t>
            </a:r>
            <a:r>
              <a:rPr lang="ja-JP" altLang="en-US" sz="1050" dirty="0"/>
              <a:t>対策 </a:t>
            </a:r>
            <a:r>
              <a:rPr lang="ja-JP" altLang="en-US" sz="1050" dirty="0" smtClean="0"/>
              <a:t>の</a:t>
            </a:r>
            <a:r>
              <a:rPr lang="ja-JP" altLang="en-US" sz="1050" dirty="0"/>
              <a:t>計画の基準年（</a:t>
            </a:r>
            <a:r>
              <a:rPr lang="en-US" altLang="ja-JP" sz="1050" dirty="0"/>
              <a:t>2000</a:t>
            </a:r>
            <a:r>
              <a:rPr lang="ja-JP" altLang="en-US" sz="1050" dirty="0"/>
              <a:t>年）</a:t>
            </a:r>
            <a:r>
              <a:rPr lang="ja-JP" altLang="en-US" sz="1050" dirty="0" smtClean="0"/>
              <a:t>の</a:t>
            </a:r>
            <a:endParaRPr lang="en-US" altLang="ja-JP" sz="1050" dirty="0" smtClean="0"/>
          </a:p>
          <a:p>
            <a:r>
              <a:rPr lang="ja-JP" altLang="en-US" sz="1050" dirty="0" smtClean="0"/>
              <a:t>熱帯</a:t>
            </a:r>
            <a:r>
              <a:rPr lang="ja-JP" altLang="en-US" sz="1050" dirty="0"/>
              <a:t>夜日数に対し</a:t>
            </a:r>
            <a:r>
              <a:rPr lang="ja-JP" altLang="en-US" sz="1050" dirty="0" smtClean="0"/>
              <a:t>、</a:t>
            </a:r>
            <a:endParaRPr lang="en-US" altLang="ja-JP" sz="1050" dirty="0" smtClean="0"/>
          </a:p>
          <a:p>
            <a:r>
              <a:rPr lang="en-US" altLang="ja-JP" sz="1050" dirty="0" smtClean="0"/>
              <a:t>2011</a:t>
            </a:r>
            <a:r>
              <a:rPr lang="ja-JP" altLang="en-US" sz="1050" dirty="0"/>
              <a:t>年は</a:t>
            </a:r>
            <a:r>
              <a:rPr lang="en-US" altLang="ja-JP" sz="1050" dirty="0"/>
              <a:t>5</a:t>
            </a:r>
            <a:r>
              <a:rPr lang="ja-JP" altLang="en-US" sz="1050" dirty="0"/>
              <a:t>日（</a:t>
            </a:r>
            <a:r>
              <a:rPr lang="en-US" altLang="ja-JP" sz="1050" dirty="0"/>
              <a:t>1.4</a:t>
            </a:r>
            <a:r>
              <a:rPr lang="ja-JP" altLang="en-US" sz="1050" dirty="0"/>
              <a:t>割）減少。</a:t>
            </a:r>
            <a:r>
              <a:rPr lang="en-US" altLang="ja-JP" sz="1050" dirty="0" smtClean="0"/>
              <a:t>2016</a:t>
            </a:r>
            <a:r>
              <a:rPr lang="ja-JP" altLang="en-US" sz="1050" dirty="0" smtClean="0"/>
              <a:t>年は</a:t>
            </a:r>
            <a:r>
              <a:rPr lang="en-US" altLang="ja-JP" sz="1050" dirty="0" smtClean="0"/>
              <a:t>10</a:t>
            </a:r>
            <a:r>
              <a:rPr lang="ja-JP" altLang="en-US" sz="1050" dirty="0" smtClean="0"/>
              <a:t>日</a:t>
            </a:r>
            <a:r>
              <a:rPr lang="en-US" altLang="ja-JP" sz="1050" dirty="0"/>
              <a:t>(</a:t>
            </a:r>
            <a:r>
              <a:rPr lang="en-US" altLang="ja-JP" sz="1050" dirty="0" smtClean="0"/>
              <a:t>2.</a:t>
            </a:r>
            <a:r>
              <a:rPr lang="en-US" altLang="ja-JP" sz="1050" strike="sngStrike" dirty="0" smtClean="0"/>
              <a:t> </a:t>
            </a:r>
            <a:r>
              <a:rPr lang="en-US" altLang="ja-JP" sz="1050" dirty="0" smtClean="0"/>
              <a:t>7</a:t>
            </a:r>
            <a:r>
              <a:rPr lang="ja-JP" altLang="en-US" sz="1050" dirty="0" smtClean="0"/>
              <a:t>割</a:t>
            </a:r>
            <a:r>
              <a:rPr lang="en-US" altLang="ja-JP" sz="1050" dirty="0"/>
              <a:t>)</a:t>
            </a:r>
            <a:r>
              <a:rPr lang="ja-JP" altLang="en-US" sz="1050" dirty="0"/>
              <a:t>減少。</a:t>
            </a:r>
          </a:p>
          <a:p>
            <a:r>
              <a:rPr lang="ja-JP" altLang="en-US" sz="1050" dirty="0"/>
              <a:t>　なお、地球温暖化による影響と考えられる気温上昇分は除外して比較。</a:t>
            </a:r>
          </a:p>
          <a:p>
            <a:r>
              <a:rPr lang="ja-JP" altLang="en-US" sz="1050" dirty="0"/>
              <a:t>　大阪</a:t>
            </a:r>
            <a:r>
              <a:rPr lang="en-US" altLang="ja-JP" sz="1050" dirty="0"/>
              <a:t>41</a:t>
            </a:r>
            <a:r>
              <a:rPr lang="ja-JP" altLang="en-US" sz="1050" dirty="0"/>
              <a:t>日</a:t>
            </a:r>
          </a:p>
          <a:p>
            <a:r>
              <a:rPr lang="ja-JP" altLang="en-US" sz="1050" dirty="0"/>
              <a:t>　豊中</a:t>
            </a:r>
            <a:r>
              <a:rPr lang="en-US" altLang="ja-JP" sz="1050" dirty="0"/>
              <a:t>32</a:t>
            </a:r>
            <a:r>
              <a:rPr lang="ja-JP" altLang="en-US" sz="1050" dirty="0"/>
              <a:t>日</a:t>
            </a:r>
          </a:p>
          <a:p>
            <a:r>
              <a:rPr lang="ja-JP" altLang="en-US" sz="1050" dirty="0"/>
              <a:t>　枚方</a:t>
            </a:r>
            <a:r>
              <a:rPr lang="en-US" altLang="ja-JP" sz="1050" dirty="0"/>
              <a:t>24</a:t>
            </a:r>
            <a:r>
              <a:rPr lang="ja-JP" altLang="en-US" sz="1050" dirty="0"/>
              <a:t>日</a:t>
            </a:r>
          </a:p>
          <a:p>
            <a:r>
              <a:rPr lang="ja-JP" altLang="en-US" sz="1050" dirty="0"/>
              <a:t>　</a:t>
            </a:r>
            <a:r>
              <a:rPr lang="en-US" altLang="ja-JP" sz="1050" dirty="0"/>
              <a:t>3</a:t>
            </a:r>
            <a:r>
              <a:rPr lang="ja-JP" altLang="en-US" sz="1050" dirty="0"/>
              <a:t>地点平均</a:t>
            </a:r>
            <a:r>
              <a:rPr lang="en-US" altLang="ja-JP" sz="1050" dirty="0"/>
              <a:t>32</a:t>
            </a:r>
            <a:r>
              <a:rPr lang="ja-JP" altLang="en-US" sz="1050" dirty="0"/>
              <a:t>日　</a:t>
            </a:r>
          </a:p>
          <a:p>
            <a:r>
              <a:rPr lang="ja-JP" altLang="en-US" sz="1050" dirty="0"/>
              <a:t>　（</a:t>
            </a:r>
            <a:r>
              <a:rPr lang="en-US" altLang="ja-JP" sz="1050" dirty="0"/>
              <a:t>2011</a:t>
            </a:r>
            <a:r>
              <a:rPr lang="ja-JP" altLang="en-US" sz="1050" dirty="0"/>
              <a:t>年：</a:t>
            </a:r>
            <a:r>
              <a:rPr lang="en-US" altLang="ja-JP" sz="1050" dirty="0"/>
              <a:t>2009</a:t>
            </a:r>
            <a:r>
              <a:rPr lang="ja-JP" altLang="en-US" sz="1050" dirty="0"/>
              <a:t>から</a:t>
            </a:r>
            <a:r>
              <a:rPr lang="en-US" altLang="ja-JP" sz="1050" dirty="0"/>
              <a:t>2013</a:t>
            </a:r>
          </a:p>
          <a:p>
            <a:r>
              <a:rPr lang="ja-JP" altLang="en-US" sz="1050" dirty="0"/>
              <a:t>　　</a:t>
            </a:r>
            <a:r>
              <a:rPr lang="ja-JP" altLang="en-US" sz="1050" dirty="0" smtClean="0"/>
              <a:t>年</a:t>
            </a:r>
            <a:r>
              <a:rPr lang="ja-JP" altLang="en-US" sz="1050" dirty="0"/>
              <a:t>の</a:t>
            </a:r>
            <a:r>
              <a:rPr lang="en-US" altLang="ja-JP" sz="1050" dirty="0"/>
              <a:t>5</a:t>
            </a:r>
            <a:r>
              <a:rPr lang="ja-JP" altLang="en-US" sz="1050" dirty="0"/>
              <a:t>年間の平均）</a:t>
            </a:r>
          </a:p>
          <a:p>
            <a:r>
              <a:rPr lang="ja-JP" altLang="en-US" sz="1050" dirty="0"/>
              <a:t>　大阪</a:t>
            </a:r>
            <a:r>
              <a:rPr lang="en-US" altLang="ja-JP" sz="1050" dirty="0" smtClean="0"/>
              <a:t>37</a:t>
            </a:r>
            <a:r>
              <a:rPr lang="ja-JP" altLang="en-US" sz="1050" dirty="0" smtClean="0"/>
              <a:t>日</a:t>
            </a:r>
            <a:endParaRPr lang="ja-JP" altLang="en-US" sz="1050" dirty="0"/>
          </a:p>
          <a:p>
            <a:r>
              <a:rPr lang="ja-JP" altLang="en-US" sz="1050" dirty="0"/>
              <a:t>　豊中</a:t>
            </a:r>
            <a:r>
              <a:rPr lang="en-US" altLang="ja-JP" sz="1050" dirty="0"/>
              <a:t>27</a:t>
            </a:r>
            <a:r>
              <a:rPr lang="ja-JP" altLang="en-US" sz="1050" dirty="0"/>
              <a:t>日</a:t>
            </a:r>
          </a:p>
          <a:p>
            <a:r>
              <a:rPr lang="ja-JP" altLang="en-US" sz="1050" dirty="0"/>
              <a:t>　枚方</a:t>
            </a:r>
            <a:r>
              <a:rPr lang="en-US" altLang="ja-JP" sz="1050" dirty="0"/>
              <a:t>18</a:t>
            </a:r>
            <a:r>
              <a:rPr lang="ja-JP" altLang="en-US" sz="1050" dirty="0"/>
              <a:t>日</a:t>
            </a:r>
          </a:p>
          <a:p>
            <a:r>
              <a:rPr lang="ja-JP" altLang="en-US" sz="1050" dirty="0"/>
              <a:t>　</a:t>
            </a:r>
            <a:r>
              <a:rPr lang="en-US" altLang="ja-JP" sz="1050" dirty="0"/>
              <a:t>3</a:t>
            </a:r>
            <a:r>
              <a:rPr lang="ja-JP" altLang="en-US" sz="1050" dirty="0"/>
              <a:t>地点平均</a:t>
            </a:r>
            <a:r>
              <a:rPr lang="en-US" altLang="ja-JP" sz="1050" dirty="0" smtClean="0"/>
              <a:t>27</a:t>
            </a:r>
            <a:r>
              <a:rPr lang="ja-JP" altLang="en-US" sz="1050" dirty="0" smtClean="0"/>
              <a:t>日</a:t>
            </a:r>
            <a:endParaRPr lang="ja-JP" altLang="en-US" sz="1050" dirty="0"/>
          </a:p>
          <a:p>
            <a:r>
              <a:rPr lang="ja-JP" altLang="en-US" sz="1050" dirty="0"/>
              <a:t>　（</a:t>
            </a:r>
            <a:r>
              <a:rPr lang="en-US" altLang="ja-JP" sz="1050" dirty="0" smtClean="0"/>
              <a:t>2016</a:t>
            </a:r>
            <a:r>
              <a:rPr lang="ja-JP" altLang="en-US" sz="1050" dirty="0" smtClean="0"/>
              <a:t>年</a:t>
            </a:r>
            <a:r>
              <a:rPr lang="ja-JP" altLang="en-US" sz="1050" dirty="0"/>
              <a:t>：</a:t>
            </a:r>
            <a:r>
              <a:rPr lang="en-US" altLang="ja-JP" sz="1050" dirty="0" smtClean="0"/>
              <a:t>2014</a:t>
            </a:r>
            <a:r>
              <a:rPr lang="ja-JP" altLang="en-US" sz="1050" dirty="0" smtClean="0"/>
              <a:t>から</a:t>
            </a:r>
            <a:r>
              <a:rPr lang="en-US" altLang="ja-JP" sz="1050" dirty="0" smtClean="0"/>
              <a:t>2018</a:t>
            </a:r>
            <a:r>
              <a:rPr lang="ja-JP" altLang="en-US" sz="1050" dirty="0" smtClean="0"/>
              <a:t>年</a:t>
            </a:r>
            <a:r>
              <a:rPr lang="ja-JP" altLang="en-US" sz="1050" dirty="0"/>
              <a:t>の</a:t>
            </a:r>
            <a:r>
              <a:rPr lang="en-US" altLang="ja-JP" sz="1050" dirty="0"/>
              <a:t>5</a:t>
            </a:r>
            <a:r>
              <a:rPr lang="ja-JP" altLang="en-US" sz="1050" dirty="0"/>
              <a:t>年間の平均）</a:t>
            </a:r>
          </a:p>
        </p:txBody>
      </p:sp>
      <p:sp>
        <p:nvSpPr>
          <p:cNvPr id="9" name="テキスト ボックス 8"/>
          <p:cNvSpPr txBox="1"/>
          <p:nvPr/>
        </p:nvSpPr>
        <p:spPr>
          <a:xfrm>
            <a:off x="0" y="0"/>
            <a:ext cx="9144000" cy="338554"/>
          </a:xfrm>
          <a:prstGeom prst="rect">
            <a:avLst/>
          </a:prstGeom>
          <a:noFill/>
        </p:spPr>
        <p:txBody>
          <a:bodyPr wrap="square" rtlCol="0">
            <a:spAutoFit/>
          </a:bodyPr>
          <a:lstStyle/>
          <a:p>
            <a:r>
              <a:rPr lang="ja-JP" altLang="en-US" sz="1600" u="sng" dirty="0"/>
              <a:t>みどりの風を感じる大都市・大阪の実現（１）</a:t>
            </a:r>
            <a:endParaRPr kumimoji="1" lang="en-US" altLang="ja-JP" sz="1600" u="sng" strike="dblStrike" dirty="0" smtClean="0"/>
          </a:p>
        </p:txBody>
      </p:sp>
      <p:sp>
        <p:nvSpPr>
          <p:cNvPr id="10" name="テキスト ボックス 9"/>
          <p:cNvSpPr txBox="1"/>
          <p:nvPr/>
        </p:nvSpPr>
        <p:spPr>
          <a:xfrm>
            <a:off x="7380312" y="-26102"/>
            <a:ext cx="1759266" cy="307777"/>
          </a:xfrm>
          <a:prstGeom prst="rect">
            <a:avLst/>
          </a:prstGeom>
          <a:noFill/>
        </p:spPr>
        <p:txBody>
          <a:bodyPr wrap="square" rtlCol="0">
            <a:spAutoFit/>
          </a:bodyPr>
          <a:lstStyle/>
          <a:p>
            <a:pPr algn="r"/>
            <a:r>
              <a:rPr lang="ja-JP" altLang="en-US" sz="1400" u="sng" dirty="0"/>
              <a:t>Ｄ</a:t>
            </a:r>
            <a:r>
              <a:rPr lang="ja-JP" altLang="en-US" sz="1400" u="sng" dirty="0" smtClean="0"/>
              <a:t>（１０</a:t>
            </a:r>
            <a:r>
              <a:rPr lang="ja-JP" altLang="en-US" sz="1400" u="sng" dirty="0"/>
              <a:t>９</a:t>
            </a:r>
            <a:r>
              <a:rPr lang="ja-JP" altLang="en-US" sz="1400" u="sng" dirty="0" smtClean="0"/>
              <a:t>）</a:t>
            </a:r>
            <a:endParaRPr lang="en-US" altLang="ja-JP" sz="1400" u="sng" dirty="0" smtClean="0"/>
          </a:p>
        </p:txBody>
      </p:sp>
      <p:sp>
        <p:nvSpPr>
          <p:cNvPr id="4" name="スライド番号プレースホルダー 3"/>
          <p:cNvSpPr>
            <a:spLocks noGrp="1"/>
          </p:cNvSpPr>
          <p:nvPr>
            <p:ph type="sldNum" sz="quarter" idx="12"/>
          </p:nvPr>
        </p:nvSpPr>
        <p:spPr>
          <a:xfrm>
            <a:off x="6876256" y="6492875"/>
            <a:ext cx="2133600" cy="365125"/>
          </a:xfrm>
        </p:spPr>
        <p:txBody>
          <a:bodyPr/>
          <a:lstStyle/>
          <a:p>
            <a:fld id="{63BC356D-1576-478B-8647-1361C6E9DFF7}" type="slidenum">
              <a:rPr kumimoji="1" lang="ja-JP" altLang="en-US" smtClean="0"/>
              <a:t>202</a:t>
            </a:fld>
            <a:endParaRPr kumimoji="1" lang="ja-JP" altLang="en-US" dirty="0"/>
          </a:p>
        </p:txBody>
      </p:sp>
    </p:spTree>
    <p:extLst>
      <p:ext uri="{BB962C8B-B14F-4D97-AF65-F5344CB8AC3E}">
        <p14:creationId xmlns:p14="http://schemas.microsoft.com/office/powerpoint/2010/main" val="88533871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960" y="476672"/>
            <a:ext cx="2411760" cy="4185761"/>
          </a:xfrm>
          <a:prstGeom prst="rect">
            <a:avLst/>
          </a:prstGeom>
          <a:noFill/>
        </p:spPr>
        <p:txBody>
          <a:bodyPr wrap="square" rtlCol="0">
            <a:spAutoFit/>
          </a:bodyPr>
          <a:lstStyle/>
          <a:p>
            <a:r>
              <a:rPr kumimoji="1" lang="ja-JP" altLang="en-US" sz="1400" dirty="0" smtClean="0"/>
              <a:t>①分野：環境</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環境</a:t>
            </a:r>
            <a:r>
              <a:rPr lang="ja-JP" altLang="en-US" sz="1400" dirty="0" smtClean="0"/>
              <a:t>農林水産</a:t>
            </a:r>
            <a:r>
              <a:rPr kumimoji="1" lang="ja-JP" altLang="en-US" sz="1400" dirty="0" smtClean="0"/>
              <a:t>部</a:t>
            </a:r>
            <a:endParaRPr lang="en-US" altLang="ja-JP" sz="1400" strike="sngStrike" dirty="0"/>
          </a:p>
          <a:p>
            <a:r>
              <a:rPr lang="ja-JP" altLang="en-US" sz="1400" dirty="0"/>
              <a:t>　　　　　　都市整備部</a:t>
            </a:r>
            <a:endParaRPr lang="en-US" altLang="ja-JP" sz="1400" dirty="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kumimoji="1" lang="en-US" altLang="ja-JP" sz="1400" dirty="0" smtClean="0"/>
              <a:t>2009</a:t>
            </a:r>
            <a:r>
              <a:rPr kumimoji="1" lang="ja-JP" altLang="en-US" sz="1400" dirty="0" smtClean="0"/>
              <a:t>年</a:t>
            </a:r>
            <a:r>
              <a:rPr kumimoji="1" lang="en-US" altLang="ja-JP" sz="1400" dirty="0" smtClean="0"/>
              <a:t>12</a:t>
            </a:r>
            <a:r>
              <a:rPr kumimoji="1" lang="ja-JP" altLang="en-US" sz="1400" dirty="0" smtClean="0"/>
              <a:t>月</a:t>
            </a:r>
            <a:endParaRPr kumimoji="1" lang="en-US" altLang="ja-JP" sz="1400" dirty="0" smtClean="0"/>
          </a:p>
          <a:p>
            <a:r>
              <a:rPr lang="ja-JP" altLang="en-US" sz="1400" dirty="0"/>
              <a:t>　</a:t>
            </a:r>
            <a:r>
              <a:rPr lang="ja-JP" altLang="en-US" sz="1400" dirty="0" smtClean="0"/>
              <a:t>みどりの大阪推進計画策定</a:t>
            </a:r>
            <a:endParaRPr kumimoji="1" lang="ja-JP" altLang="en-US" sz="1400" dirty="0"/>
          </a:p>
        </p:txBody>
      </p:sp>
      <p:graphicFrame>
        <p:nvGraphicFramePr>
          <p:cNvPr id="6" name="表 5"/>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・大阪の都市部は、みどりが少なく、ヒートアイランド現象も顕著。内外から人や企業が集まる都市環境になっておらず、</a:t>
                      </a:r>
                      <a:r>
                        <a:rPr kumimoji="1" lang="ja-JP" altLang="en-US" sz="1200" strike="noStrike" dirty="0" smtClean="0">
                          <a:solidFill>
                            <a:schemeClr val="tx1"/>
                          </a:solidFill>
                        </a:rPr>
                        <a:t>実感できる</a:t>
                      </a:r>
                      <a:r>
                        <a:rPr kumimoji="1" lang="ja-JP" altLang="en-US" sz="1200" dirty="0" smtClean="0">
                          <a:solidFill>
                            <a:schemeClr val="tx1"/>
                          </a:solidFill>
                        </a:rPr>
                        <a:t>みどりの創出が求められてきた</a:t>
                      </a:r>
                      <a:endParaRPr kumimoji="1" lang="en-US" altLang="ja-JP" sz="1200" dirty="0" smtClean="0">
                        <a:solidFill>
                          <a:schemeClr val="tx1"/>
                        </a:solidFill>
                      </a:endParaRPr>
                    </a:p>
                    <a:p>
                      <a:pPr marL="88900" indent="-88900" algn="l"/>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みどりに対する府民意識</a:t>
                      </a:r>
                      <a:endParaRPr kumimoji="1" lang="en-US" altLang="ja-JP" sz="1200" dirty="0" smtClean="0">
                        <a:solidFill>
                          <a:schemeClr val="tx1"/>
                        </a:solidFill>
                      </a:endParaRPr>
                    </a:p>
                    <a:p>
                      <a:pPr marL="88900" indent="-88900" algn="l"/>
                      <a:r>
                        <a:rPr kumimoji="1" lang="ja-JP" altLang="en-US" sz="1200" dirty="0" smtClean="0">
                          <a:solidFill>
                            <a:schemeClr val="tx1"/>
                          </a:solidFill>
                        </a:rPr>
                        <a:t>　市街地にみどりがある程度あると感じる府民の割合</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20.2</a:t>
                      </a:r>
                      <a:r>
                        <a:rPr kumimoji="1" lang="ja-JP" altLang="en-US" sz="1200" dirty="0" smtClean="0">
                          <a:solidFill>
                            <a:schemeClr val="tx1"/>
                          </a:solidFill>
                        </a:rPr>
                        <a:t>％（</a:t>
                      </a:r>
                      <a:r>
                        <a:rPr kumimoji="1" lang="en-US" altLang="ja-JP" sz="1200" dirty="0" smtClean="0">
                          <a:solidFill>
                            <a:schemeClr val="tx1"/>
                          </a:solidFill>
                        </a:rPr>
                        <a:t>2009</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市街地の緑被率</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14</a:t>
                      </a:r>
                      <a:r>
                        <a:rPr kumimoji="1" lang="ja-JP" altLang="en-US" sz="1200" dirty="0" smtClean="0">
                          <a:solidFill>
                            <a:schemeClr val="tx1"/>
                          </a:solidFill>
                        </a:rPr>
                        <a:t>％（</a:t>
                      </a:r>
                      <a:r>
                        <a:rPr kumimoji="1" lang="en-US" altLang="ja-JP" sz="1200" dirty="0" smtClean="0">
                          <a:solidFill>
                            <a:schemeClr val="tx1"/>
                          </a:solidFill>
                        </a:rPr>
                        <a:t>2002</a:t>
                      </a:r>
                      <a:r>
                        <a:rPr kumimoji="1" lang="ja-JP" altLang="en-US" sz="1200" dirty="0" smtClean="0">
                          <a:solidFill>
                            <a:schemeClr val="tx1"/>
                          </a:solidFill>
                        </a:rPr>
                        <a:t>年）</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・みどりの風を感じる大都市・大阪（山～街～海をつなぐ「みどりの軸」）の実現</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都市部のみどりの創出、ヒートアイランド現象を緩和する緑化の推進</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周辺山系における健全な森林の再生</a:t>
                      </a:r>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solidFill>
                            <a:schemeClr val="tx1"/>
                          </a:solidFill>
                        </a:rPr>
                        <a:t>・みどりの大阪推進計画策定（</a:t>
                      </a:r>
                      <a:r>
                        <a:rPr kumimoji="1" lang="en-US" altLang="ja-JP" sz="1200" dirty="0" smtClean="0">
                          <a:solidFill>
                            <a:schemeClr val="tx1"/>
                          </a:solidFill>
                        </a:rPr>
                        <a:t>2009.12</a:t>
                      </a:r>
                      <a:r>
                        <a:rPr kumimoji="1" lang="ja-JP" altLang="en-US" sz="1200" dirty="0" smtClean="0">
                          <a:solidFill>
                            <a:schemeClr val="tx1"/>
                          </a:solidFill>
                        </a:rPr>
                        <a:t>）</a:t>
                      </a:r>
                      <a:endParaRPr kumimoji="1" lang="en-US" altLang="ja-JP" sz="1200" dirty="0" smtClean="0">
                        <a:solidFill>
                          <a:schemeClr val="tx1"/>
                        </a:solidFill>
                      </a:endParaRPr>
                    </a:p>
                    <a:p>
                      <a:pPr marL="177800" indent="-88900" algn="l"/>
                      <a:r>
                        <a:rPr kumimoji="1" lang="en-US" altLang="ja-JP" sz="1200" dirty="0" smtClean="0">
                          <a:solidFill>
                            <a:schemeClr val="tx1"/>
                          </a:solidFill>
                        </a:rPr>
                        <a:t>-</a:t>
                      </a:r>
                      <a:r>
                        <a:rPr kumimoji="1" lang="ja-JP" altLang="en-US" sz="1200" dirty="0" smtClean="0">
                          <a:solidFill>
                            <a:schemeClr val="tx1"/>
                          </a:solidFill>
                        </a:rPr>
                        <a:t>計画期間</a:t>
                      </a:r>
                      <a:endParaRPr kumimoji="1" lang="en-US" altLang="ja-JP" sz="1200" dirty="0" smtClean="0">
                        <a:solidFill>
                          <a:schemeClr val="tx1"/>
                        </a:solidFill>
                      </a:endParaRPr>
                    </a:p>
                    <a:p>
                      <a:pPr marL="177800" indent="-88900" algn="l"/>
                      <a:r>
                        <a:rPr kumimoji="1" lang="ja-JP" altLang="en-US" sz="1200" dirty="0" smtClean="0">
                          <a:solidFill>
                            <a:schemeClr val="tx1"/>
                          </a:solidFill>
                        </a:rPr>
                        <a:t>　　　</a:t>
                      </a:r>
                      <a:r>
                        <a:rPr kumimoji="1" lang="en-US" altLang="ja-JP" sz="1200" dirty="0" smtClean="0">
                          <a:solidFill>
                            <a:schemeClr val="tx1"/>
                          </a:solidFill>
                        </a:rPr>
                        <a:t>2009</a:t>
                      </a:r>
                      <a:r>
                        <a:rPr kumimoji="1" lang="ja-JP" altLang="en-US" sz="1200" dirty="0" smtClean="0">
                          <a:solidFill>
                            <a:schemeClr val="tx1"/>
                          </a:solidFill>
                        </a:rPr>
                        <a:t>～</a:t>
                      </a:r>
                      <a:r>
                        <a:rPr kumimoji="1" lang="en-US" altLang="ja-JP" sz="1200" dirty="0" smtClean="0">
                          <a:solidFill>
                            <a:schemeClr val="tx1"/>
                          </a:solidFill>
                        </a:rPr>
                        <a:t>2025</a:t>
                      </a:r>
                      <a:r>
                        <a:rPr kumimoji="1" lang="ja-JP" altLang="en-US" sz="1200" dirty="0" smtClean="0">
                          <a:solidFill>
                            <a:schemeClr val="tx1"/>
                          </a:solidFill>
                        </a:rPr>
                        <a:t>年</a:t>
                      </a:r>
                      <a:endParaRPr kumimoji="1" lang="en-US" altLang="ja-JP" sz="1200" dirty="0" smtClean="0">
                        <a:solidFill>
                          <a:schemeClr val="tx1"/>
                        </a:solidFill>
                      </a:endParaRPr>
                    </a:p>
                    <a:p>
                      <a:pPr marL="177800" indent="-88900" algn="l"/>
                      <a:r>
                        <a:rPr kumimoji="1" lang="en-US" altLang="ja-JP" sz="1200" dirty="0" smtClean="0">
                          <a:solidFill>
                            <a:schemeClr val="tx1"/>
                          </a:solidFill>
                        </a:rPr>
                        <a:t>-</a:t>
                      </a:r>
                      <a:r>
                        <a:rPr kumimoji="1" lang="ja-JP" altLang="en-US" sz="1200" dirty="0" smtClean="0">
                          <a:solidFill>
                            <a:schemeClr val="tx1"/>
                          </a:solidFill>
                        </a:rPr>
                        <a:t>みどりの風促進区域の区域指定（</a:t>
                      </a:r>
                      <a:r>
                        <a:rPr kumimoji="1" lang="en-US" altLang="ja-JP" sz="1200" dirty="0" smtClean="0">
                          <a:solidFill>
                            <a:schemeClr val="tx1"/>
                          </a:solidFill>
                        </a:rPr>
                        <a:t>2011</a:t>
                      </a:r>
                      <a:r>
                        <a:rPr kumimoji="1" lang="ja-JP" altLang="en-US" sz="1200" dirty="0" smtClean="0">
                          <a:solidFill>
                            <a:schemeClr val="tx1"/>
                          </a:solidFill>
                        </a:rPr>
                        <a:t>年</a:t>
                      </a:r>
                      <a:r>
                        <a:rPr kumimoji="1" lang="en-US" altLang="ja-JP" sz="1200" dirty="0" smtClean="0">
                          <a:solidFill>
                            <a:schemeClr val="tx1"/>
                          </a:solidFill>
                        </a:rPr>
                        <a:t>5</a:t>
                      </a:r>
                      <a:r>
                        <a:rPr kumimoji="1" lang="ja-JP" altLang="en-US" sz="1200" dirty="0" smtClean="0">
                          <a:solidFill>
                            <a:schemeClr val="tx1"/>
                          </a:solidFill>
                        </a:rPr>
                        <a:t>月）</a:t>
                      </a:r>
                      <a:endParaRPr kumimoji="1" lang="en-US" altLang="ja-JP" sz="1200" dirty="0" smtClean="0">
                        <a:solidFill>
                          <a:schemeClr val="tx1"/>
                        </a:solidFill>
                      </a:endParaRPr>
                    </a:p>
                    <a:p>
                      <a:pPr marL="88900" indent="-88900" algn="l"/>
                      <a:r>
                        <a:rPr kumimoji="1" lang="ja-JP" altLang="en-US" sz="1200" dirty="0" smtClean="0">
                          <a:solidFill>
                            <a:schemeClr val="tx1"/>
                          </a:solidFill>
                        </a:rPr>
                        <a:t>・みどりの風促進区域指定による重点緑化</a:t>
                      </a:r>
                      <a:endParaRPr kumimoji="1" lang="en-US" altLang="ja-JP" sz="1200" dirty="0" smtClean="0">
                        <a:solidFill>
                          <a:schemeClr val="tx1"/>
                        </a:solidFill>
                      </a:endParaRPr>
                    </a:p>
                    <a:p>
                      <a:pPr algn="l"/>
                      <a:r>
                        <a:rPr kumimoji="1" lang="en-US" altLang="ja-JP" sz="1200" dirty="0" smtClean="0">
                          <a:solidFill>
                            <a:schemeClr val="tx1"/>
                          </a:solidFill>
                        </a:rPr>
                        <a:t>-2011</a:t>
                      </a:r>
                      <a:r>
                        <a:rPr kumimoji="1" lang="ja-JP" altLang="en-US" sz="1200" dirty="0" smtClean="0">
                          <a:solidFill>
                            <a:schemeClr val="tx1"/>
                          </a:solidFill>
                        </a:rPr>
                        <a:t>～</a:t>
                      </a:r>
                      <a:r>
                        <a:rPr kumimoji="1" lang="en-US" altLang="ja-JP" sz="1200" dirty="0" smtClean="0">
                          <a:solidFill>
                            <a:schemeClr val="tx1"/>
                          </a:solidFill>
                        </a:rPr>
                        <a:t>2013</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民有地緑化地区数</a:t>
                      </a:r>
                      <a:endParaRPr kumimoji="1" lang="en-US" altLang="ja-JP" sz="1200" dirty="0" smtClean="0">
                        <a:solidFill>
                          <a:schemeClr val="tx1"/>
                        </a:solidFill>
                      </a:endParaRPr>
                    </a:p>
                    <a:p>
                      <a:pPr algn="l"/>
                      <a:r>
                        <a:rPr kumimoji="1" lang="ja-JP" altLang="en-US" sz="1200" dirty="0" smtClean="0">
                          <a:solidFill>
                            <a:schemeClr val="tx1"/>
                          </a:solidFill>
                        </a:rPr>
                        <a:t>　　１１０箇所</a:t>
                      </a:r>
                      <a:endParaRPr kumimoji="1" lang="en-US" altLang="ja-JP" sz="1200" dirty="0" smtClean="0">
                        <a:solidFill>
                          <a:schemeClr val="tx1"/>
                        </a:solidFill>
                      </a:endParaRPr>
                    </a:p>
                    <a:p>
                      <a:pPr algn="l"/>
                      <a:r>
                        <a:rPr kumimoji="1" lang="en-US" altLang="ja-JP" sz="1200" dirty="0" smtClean="0">
                          <a:solidFill>
                            <a:schemeClr val="tx1"/>
                          </a:solidFill>
                        </a:rPr>
                        <a:t>-2014</a:t>
                      </a:r>
                      <a:r>
                        <a:rPr kumimoji="1" lang="ja-JP" altLang="en-US" sz="1200" dirty="0" smtClean="0">
                          <a:solidFill>
                            <a:schemeClr val="tx1"/>
                          </a:solidFill>
                        </a:rPr>
                        <a:t>～</a:t>
                      </a:r>
                      <a:r>
                        <a:rPr kumimoji="1" lang="en-US" altLang="ja-JP" sz="1200" dirty="0" smtClean="0">
                          <a:solidFill>
                            <a:schemeClr val="tx1"/>
                          </a:solidFill>
                        </a:rPr>
                        <a:t>2017</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民有地緑化地区数</a:t>
                      </a:r>
                      <a:endParaRPr kumimoji="1" lang="en-US" altLang="ja-JP" sz="1200" dirty="0" smtClean="0">
                        <a:solidFill>
                          <a:schemeClr val="tx1"/>
                        </a:solidFill>
                      </a:endParaRPr>
                    </a:p>
                    <a:p>
                      <a:pPr algn="l"/>
                      <a:r>
                        <a:rPr kumimoji="1" lang="ja-JP" altLang="en-US" sz="1200" dirty="0" smtClean="0">
                          <a:solidFill>
                            <a:schemeClr val="tx1"/>
                          </a:solidFill>
                        </a:rPr>
                        <a:t>　　　５１地区</a:t>
                      </a:r>
                      <a:endParaRPr kumimoji="1" lang="en-US" altLang="ja-JP" sz="1200" dirty="0" smtClean="0">
                        <a:solidFill>
                          <a:schemeClr val="tx1"/>
                        </a:solidFill>
                      </a:endParaRPr>
                    </a:p>
                    <a:p>
                      <a:pPr algn="l"/>
                      <a:r>
                        <a:rPr kumimoji="1" lang="en-US" altLang="ja-JP" sz="1200" dirty="0" smtClean="0">
                          <a:solidFill>
                            <a:schemeClr val="tx1"/>
                          </a:solidFill>
                        </a:rPr>
                        <a:t>-2017</a:t>
                      </a:r>
                      <a:r>
                        <a:rPr kumimoji="1" lang="ja-JP" altLang="en-US" sz="1200" dirty="0" smtClean="0">
                          <a:solidFill>
                            <a:schemeClr val="tx1"/>
                          </a:solidFill>
                        </a:rPr>
                        <a:t>年度末</a:t>
                      </a:r>
                      <a:endParaRPr kumimoji="1" lang="en-US" altLang="ja-JP" sz="1200" dirty="0" smtClean="0">
                        <a:solidFill>
                          <a:schemeClr val="tx1"/>
                        </a:solidFill>
                      </a:endParaRPr>
                    </a:p>
                    <a:p>
                      <a:pPr algn="l"/>
                      <a:r>
                        <a:rPr kumimoji="1" lang="ja-JP" altLang="en-US" sz="1200" dirty="0" smtClean="0">
                          <a:solidFill>
                            <a:schemeClr val="tx1"/>
                          </a:solidFill>
                        </a:rPr>
                        <a:t>寄付・樹木提供による協力企業数　２２４社</a:t>
                      </a:r>
                      <a:endParaRPr kumimoji="1" lang="en-US" altLang="ja-JP" sz="1200" dirty="0" smtClean="0">
                        <a:solidFill>
                          <a:schemeClr val="tx1"/>
                        </a:solidFill>
                      </a:endParaRPr>
                    </a:p>
                    <a:p>
                      <a:pPr algn="l"/>
                      <a:endParaRPr kumimoji="1" lang="en-US" altLang="ja-JP" sz="1200" dirty="0" smtClean="0">
                        <a:solidFill>
                          <a:schemeClr val="tx1"/>
                        </a:solidFill>
                      </a:endParaRPr>
                    </a:p>
                    <a:p>
                      <a:pPr marL="88900" indent="-88900" algn="l"/>
                      <a:r>
                        <a:rPr kumimoji="1" lang="ja-JP" altLang="en-US" sz="1200" dirty="0" smtClean="0">
                          <a:solidFill>
                            <a:schemeClr val="tx1"/>
                          </a:solidFill>
                        </a:rPr>
                        <a:t>・ネーミングライツ方式による都心部でのみどりの拠点整備</a:t>
                      </a:r>
                      <a:endParaRPr kumimoji="1" lang="en-US" altLang="ja-JP" sz="1200" dirty="0" smtClean="0">
                        <a:solidFill>
                          <a:schemeClr val="tx1"/>
                        </a:solidFill>
                      </a:endParaRPr>
                    </a:p>
                    <a:p>
                      <a:pPr algn="l"/>
                      <a:r>
                        <a:rPr kumimoji="1" lang="en-US" altLang="ja-JP" sz="1200" dirty="0" smtClean="0">
                          <a:solidFill>
                            <a:schemeClr val="tx1"/>
                          </a:solidFill>
                        </a:rPr>
                        <a:t>-2012</a:t>
                      </a:r>
                      <a:r>
                        <a:rPr kumimoji="1" lang="ja-JP" altLang="en-US" sz="1200" dirty="0" smtClean="0">
                          <a:solidFill>
                            <a:schemeClr val="tx1"/>
                          </a:solidFill>
                        </a:rPr>
                        <a:t>年度～</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ｳｪﾙｶﾑｶﾞｰﾃﾞﾝ新大阪</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シンボルグリーン東梅田</a:t>
                      </a:r>
                      <a:r>
                        <a:rPr kumimoji="1" lang="en-US" altLang="ja-JP" sz="1200" dirty="0" smtClean="0">
                          <a:solidFill>
                            <a:schemeClr val="tx1"/>
                          </a:solidFill>
                        </a:rPr>
                        <a:t>(2015</a:t>
                      </a:r>
                      <a:r>
                        <a:rPr kumimoji="1" lang="ja-JP" altLang="en-US" sz="1200" dirty="0" smtClean="0">
                          <a:solidFill>
                            <a:schemeClr val="tx1"/>
                          </a:solidFill>
                        </a:rPr>
                        <a:t>年度</a:t>
                      </a:r>
                      <a:r>
                        <a:rPr kumimoji="1" lang="en-US" altLang="ja-JP" sz="1200" dirty="0" smtClean="0">
                          <a:solidFill>
                            <a:schemeClr val="tx1"/>
                          </a:solidFill>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solidFill>
                            <a:schemeClr val="tx1"/>
                          </a:solidFill>
                        </a:rPr>
                        <a:t>・みどりに対する府民意識</a:t>
                      </a:r>
                      <a:endParaRPr kumimoji="1" lang="en-US" altLang="ja-JP" sz="1200" dirty="0" smtClean="0">
                        <a:solidFill>
                          <a:schemeClr val="tx1"/>
                        </a:solidFill>
                      </a:endParaRPr>
                    </a:p>
                    <a:p>
                      <a:pPr marL="88900" indent="0" algn="l"/>
                      <a:r>
                        <a:rPr kumimoji="1" lang="ja-JP" altLang="en-US" sz="1200" dirty="0" smtClean="0">
                          <a:solidFill>
                            <a:schemeClr val="tx1"/>
                          </a:solidFill>
                        </a:rPr>
                        <a:t>市街地にみどりがある程度あると感じる府民の割合</a:t>
                      </a:r>
                      <a:endParaRPr kumimoji="1" lang="en-US" altLang="ja-JP" sz="1200" dirty="0" smtClean="0">
                        <a:solidFill>
                          <a:schemeClr val="tx1"/>
                        </a:solidFill>
                      </a:endParaRPr>
                    </a:p>
                    <a:p>
                      <a:pPr marL="88900" indent="0" algn="l"/>
                      <a:r>
                        <a:rPr kumimoji="1" lang="ja-JP" altLang="en-US" sz="1200" baseline="0" dirty="0" smtClean="0">
                          <a:solidFill>
                            <a:schemeClr val="tx1"/>
                          </a:solidFill>
                        </a:rPr>
                        <a:t>  </a:t>
                      </a:r>
                      <a:r>
                        <a:rPr kumimoji="1" lang="en-US" altLang="ja-JP" sz="1200" dirty="0" smtClean="0">
                          <a:solidFill>
                            <a:schemeClr val="tx1"/>
                          </a:solidFill>
                        </a:rPr>
                        <a:t>20.2%(2009</a:t>
                      </a:r>
                      <a:r>
                        <a:rPr kumimoji="1" lang="ja-JP" altLang="en-US" sz="1200" dirty="0" smtClean="0">
                          <a:solidFill>
                            <a:schemeClr val="tx1"/>
                          </a:solidFill>
                        </a:rPr>
                        <a:t>年</a:t>
                      </a:r>
                      <a:r>
                        <a:rPr kumimoji="1" lang="en-US" altLang="ja-JP" sz="1200" dirty="0" smtClean="0">
                          <a:solidFill>
                            <a:schemeClr val="tx1"/>
                          </a:solidFill>
                        </a:rPr>
                        <a:t>7</a:t>
                      </a:r>
                      <a:r>
                        <a:rPr kumimoji="1" lang="ja-JP" altLang="en-US" sz="1200" dirty="0" smtClean="0">
                          <a:solidFill>
                            <a:schemeClr val="tx1"/>
                          </a:solidFill>
                        </a:rPr>
                        <a:t>月</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32.9%(2013</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r>
                        <a:rPr kumimoji="1" lang="ja-JP" altLang="en-US" sz="1200" dirty="0" smtClean="0">
                          <a:solidFill>
                            <a:schemeClr val="tx1"/>
                          </a:solidFill>
                        </a:rPr>
                        <a:t> ⇒</a:t>
                      </a:r>
                      <a:r>
                        <a:rPr kumimoji="1" lang="en-US" altLang="ja-JP" sz="1200" dirty="0" smtClean="0">
                          <a:solidFill>
                            <a:schemeClr val="tx1"/>
                          </a:solidFill>
                        </a:rPr>
                        <a:t>35.3%(2014</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30.5%(2015</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42.2%(2016</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algn="l"/>
                      <a:r>
                        <a:rPr kumimoji="1" lang="ja-JP" altLang="en-US" sz="1200" dirty="0" smtClean="0">
                          <a:solidFill>
                            <a:schemeClr val="tx1"/>
                          </a:solidFill>
                        </a:rPr>
                        <a:t>⇒</a:t>
                      </a:r>
                      <a:r>
                        <a:rPr kumimoji="1" lang="en-US" altLang="ja-JP" sz="1200" dirty="0" smtClean="0">
                          <a:solidFill>
                            <a:schemeClr val="tx1"/>
                          </a:solidFill>
                        </a:rPr>
                        <a:t>43.5%(2017</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algn="l"/>
                      <a:endParaRPr kumimoji="1" lang="en-US" altLang="ja-JP" sz="1200" dirty="0" smtClean="0">
                        <a:solidFill>
                          <a:schemeClr val="tx1"/>
                        </a:solidFill>
                        <a:latin typeface="+mn-lt"/>
                      </a:endParaRPr>
                    </a:p>
                    <a:p>
                      <a:pPr marL="88900" indent="-88900" algn="l"/>
                      <a:r>
                        <a:rPr kumimoji="1" lang="ja-JP" altLang="en-US" sz="1200" dirty="0" smtClean="0">
                          <a:solidFill>
                            <a:schemeClr val="tx1"/>
                          </a:solidFill>
                          <a:latin typeface="+mn-lt"/>
                          <a:ea typeface="+mn-ea"/>
                        </a:rPr>
                        <a:t>　</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2315368" y="4921488"/>
            <a:ext cx="1584176" cy="1569660"/>
          </a:xfrm>
          <a:prstGeom prst="rect">
            <a:avLst/>
          </a:prstGeom>
          <a:noFill/>
          <a:ln>
            <a:noFill/>
          </a:ln>
        </p:spPr>
        <p:txBody>
          <a:bodyPr wrap="square" rtlCol="0">
            <a:spAutoFit/>
          </a:bodyPr>
          <a:lstStyle/>
          <a:p>
            <a:r>
              <a:rPr lang="en-US" altLang="ja-JP" sz="1200" dirty="0"/>
              <a:t>‐</a:t>
            </a:r>
            <a:r>
              <a:rPr lang="ja-JP" altLang="en-US" sz="1200" dirty="0"/>
              <a:t>大阪の熱帯夜日数</a:t>
            </a:r>
          </a:p>
          <a:p>
            <a:r>
              <a:rPr lang="ja-JP" altLang="en-US" sz="1200" dirty="0"/>
              <a:t>（７月～９月）</a:t>
            </a:r>
          </a:p>
          <a:p>
            <a:r>
              <a:rPr lang="ja-JP" altLang="en-US" sz="1200" dirty="0"/>
              <a:t>　大阪</a:t>
            </a:r>
            <a:r>
              <a:rPr lang="en-US" altLang="ja-JP" sz="1200" dirty="0"/>
              <a:t>46</a:t>
            </a:r>
            <a:r>
              <a:rPr lang="ja-JP" altLang="en-US" sz="1200" dirty="0"/>
              <a:t>日</a:t>
            </a:r>
          </a:p>
          <a:p>
            <a:r>
              <a:rPr lang="ja-JP" altLang="en-US" sz="1200" dirty="0"/>
              <a:t>　豊中</a:t>
            </a:r>
            <a:r>
              <a:rPr lang="en-US" altLang="ja-JP" sz="1200" dirty="0"/>
              <a:t>36</a:t>
            </a:r>
            <a:r>
              <a:rPr lang="ja-JP" altLang="en-US" sz="1200" dirty="0"/>
              <a:t>日</a:t>
            </a:r>
          </a:p>
          <a:p>
            <a:r>
              <a:rPr lang="ja-JP" altLang="en-US" sz="1200" dirty="0"/>
              <a:t>　枚方</a:t>
            </a:r>
            <a:r>
              <a:rPr lang="en-US" altLang="ja-JP" sz="1200" dirty="0"/>
              <a:t>29</a:t>
            </a:r>
            <a:r>
              <a:rPr lang="ja-JP" altLang="en-US" sz="1200" dirty="0"/>
              <a:t>日</a:t>
            </a:r>
          </a:p>
          <a:p>
            <a:r>
              <a:rPr lang="ja-JP" altLang="en-US" sz="1200" dirty="0"/>
              <a:t>　</a:t>
            </a:r>
            <a:r>
              <a:rPr lang="en-US" altLang="ja-JP" sz="1200" dirty="0"/>
              <a:t>3</a:t>
            </a:r>
            <a:r>
              <a:rPr lang="ja-JP" altLang="en-US" sz="1200" dirty="0"/>
              <a:t>地点平均</a:t>
            </a:r>
            <a:r>
              <a:rPr lang="en-US" altLang="ja-JP" sz="1200" dirty="0"/>
              <a:t>37</a:t>
            </a:r>
            <a:r>
              <a:rPr lang="ja-JP" altLang="en-US" sz="1200" dirty="0"/>
              <a:t>日　</a:t>
            </a:r>
          </a:p>
          <a:p>
            <a:r>
              <a:rPr lang="ja-JP" altLang="en-US" sz="1200" dirty="0"/>
              <a:t>（</a:t>
            </a:r>
            <a:r>
              <a:rPr lang="en-US" altLang="ja-JP" sz="1100" dirty="0"/>
              <a:t>2000</a:t>
            </a:r>
            <a:r>
              <a:rPr lang="ja-JP" altLang="en-US" sz="1100" dirty="0"/>
              <a:t>年：</a:t>
            </a:r>
            <a:r>
              <a:rPr lang="en-US" altLang="ja-JP" sz="1100" dirty="0"/>
              <a:t>1998</a:t>
            </a:r>
            <a:r>
              <a:rPr lang="ja-JP" altLang="en-US" sz="1100" dirty="0"/>
              <a:t>から</a:t>
            </a:r>
            <a:r>
              <a:rPr lang="en-US" altLang="ja-JP" sz="1100" dirty="0"/>
              <a:t>2002</a:t>
            </a:r>
          </a:p>
          <a:p>
            <a:pPr algn="r"/>
            <a:r>
              <a:rPr lang="ja-JP" altLang="en-US" sz="1100" dirty="0" smtClean="0"/>
              <a:t>年</a:t>
            </a:r>
            <a:r>
              <a:rPr lang="ja-JP" altLang="en-US" sz="1100" dirty="0"/>
              <a:t>の</a:t>
            </a:r>
            <a:r>
              <a:rPr lang="en-US" altLang="ja-JP" sz="1100" dirty="0"/>
              <a:t>5</a:t>
            </a:r>
            <a:r>
              <a:rPr lang="ja-JP" altLang="en-US" sz="1100" dirty="0"/>
              <a:t>年間</a:t>
            </a:r>
            <a:r>
              <a:rPr lang="ja-JP" altLang="en-US" sz="1100" dirty="0" smtClean="0"/>
              <a:t>の</a:t>
            </a:r>
            <a:r>
              <a:rPr lang="ja-JP" altLang="en-US" sz="1100" dirty="0"/>
              <a:t>平均</a:t>
            </a:r>
            <a:r>
              <a:rPr lang="ja-JP" altLang="en-US" sz="1200" dirty="0"/>
              <a:t>）</a:t>
            </a:r>
            <a:endParaRPr lang="en-US" altLang="ja-JP" sz="1200" dirty="0"/>
          </a:p>
        </p:txBody>
      </p:sp>
      <p:sp>
        <p:nvSpPr>
          <p:cNvPr id="8" name="テキスト ボックス 7"/>
          <p:cNvSpPr txBox="1"/>
          <p:nvPr/>
        </p:nvSpPr>
        <p:spPr>
          <a:xfrm>
            <a:off x="7297256" y="3068960"/>
            <a:ext cx="1651672" cy="3647152"/>
          </a:xfrm>
          <a:prstGeom prst="rect">
            <a:avLst/>
          </a:prstGeom>
          <a:noFill/>
          <a:ln>
            <a:noFill/>
          </a:ln>
        </p:spPr>
        <p:txBody>
          <a:bodyPr wrap="square" rtlCol="0">
            <a:spAutoFit/>
          </a:bodyPr>
          <a:lstStyle/>
          <a:p>
            <a:r>
              <a:rPr lang="ja-JP" altLang="en-US" sz="1050" dirty="0"/>
              <a:t>・大阪の熱帯夜日数</a:t>
            </a:r>
            <a:endParaRPr lang="en-US" altLang="ja-JP" sz="1050" dirty="0"/>
          </a:p>
          <a:p>
            <a:r>
              <a:rPr lang="ja-JP" altLang="en-US" sz="1050" dirty="0"/>
              <a:t>　（７月～９月）</a:t>
            </a:r>
          </a:p>
          <a:p>
            <a:r>
              <a:rPr lang="ja-JP" altLang="en-US" sz="1050" dirty="0"/>
              <a:t>　 ヒートアイランド対策 </a:t>
            </a:r>
          </a:p>
          <a:p>
            <a:r>
              <a:rPr lang="ja-JP" altLang="en-US" sz="1050" dirty="0"/>
              <a:t>   の計画の基準年（</a:t>
            </a:r>
            <a:r>
              <a:rPr lang="en-US" altLang="ja-JP" sz="1050" dirty="0"/>
              <a:t>2000</a:t>
            </a:r>
            <a:r>
              <a:rPr lang="ja-JP" altLang="en-US" sz="1050" dirty="0"/>
              <a:t>年）の熱帯夜日数に対し、</a:t>
            </a:r>
            <a:r>
              <a:rPr lang="en-US" altLang="ja-JP" sz="1050" dirty="0"/>
              <a:t>2011</a:t>
            </a:r>
            <a:r>
              <a:rPr lang="ja-JP" altLang="en-US" sz="1050" dirty="0"/>
              <a:t>年は</a:t>
            </a:r>
            <a:r>
              <a:rPr lang="en-US" altLang="ja-JP" sz="1050" dirty="0"/>
              <a:t>5</a:t>
            </a:r>
            <a:r>
              <a:rPr lang="ja-JP" altLang="en-US" sz="1050" dirty="0"/>
              <a:t>日（</a:t>
            </a:r>
            <a:r>
              <a:rPr lang="en-US" altLang="ja-JP" sz="1050" dirty="0"/>
              <a:t>1.4</a:t>
            </a:r>
            <a:r>
              <a:rPr lang="ja-JP" altLang="en-US" sz="1050" dirty="0"/>
              <a:t>割）減少。</a:t>
            </a:r>
            <a:r>
              <a:rPr lang="en-US" altLang="ja-JP" sz="1050" dirty="0"/>
              <a:t>2015</a:t>
            </a:r>
            <a:r>
              <a:rPr lang="ja-JP" altLang="en-US" sz="1050" dirty="0"/>
              <a:t>年は</a:t>
            </a:r>
            <a:r>
              <a:rPr lang="en-US" altLang="ja-JP" sz="1050" dirty="0"/>
              <a:t>9</a:t>
            </a:r>
            <a:r>
              <a:rPr lang="ja-JP" altLang="en-US" sz="1050" dirty="0"/>
              <a:t>日</a:t>
            </a:r>
            <a:r>
              <a:rPr lang="en-US" altLang="ja-JP" sz="1050" dirty="0"/>
              <a:t>(2.4</a:t>
            </a:r>
            <a:r>
              <a:rPr lang="ja-JP" altLang="en-US" sz="1050" dirty="0"/>
              <a:t>割</a:t>
            </a:r>
            <a:r>
              <a:rPr lang="en-US" altLang="ja-JP" sz="1050" dirty="0"/>
              <a:t>)</a:t>
            </a:r>
            <a:r>
              <a:rPr lang="ja-JP" altLang="en-US" sz="1050" dirty="0"/>
              <a:t>減少。</a:t>
            </a:r>
          </a:p>
          <a:p>
            <a:r>
              <a:rPr lang="ja-JP" altLang="en-US" sz="1050" dirty="0"/>
              <a:t>　なお、地球温暖化による影響と考えられる気温上昇分は除外して比較。</a:t>
            </a:r>
          </a:p>
          <a:p>
            <a:r>
              <a:rPr lang="ja-JP" altLang="en-US" sz="1050" dirty="0"/>
              <a:t>　大阪</a:t>
            </a:r>
            <a:r>
              <a:rPr lang="en-US" altLang="ja-JP" sz="1050" dirty="0"/>
              <a:t>41</a:t>
            </a:r>
            <a:r>
              <a:rPr lang="ja-JP" altLang="en-US" sz="1050" dirty="0"/>
              <a:t>日</a:t>
            </a:r>
          </a:p>
          <a:p>
            <a:r>
              <a:rPr lang="ja-JP" altLang="en-US" sz="1050" dirty="0"/>
              <a:t>　豊中</a:t>
            </a:r>
            <a:r>
              <a:rPr lang="en-US" altLang="ja-JP" sz="1050" dirty="0"/>
              <a:t>32</a:t>
            </a:r>
            <a:r>
              <a:rPr lang="ja-JP" altLang="en-US" sz="1050" dirty="0"/>
              <a:t>日</a:t>
            </a:r>
          </a:p>
          <a:p>
            <a:r>
              <a:rPr lang="ja-JP" altLang="en-US" sz="1050" dirty="0"/>
              <a:t>　枚方</a:t>
            </a:r>
            <a:r>
              <a:rPr lang="en-US" altLang="ja-JP" sz="1050" dirty="0"/>
              <a:t>24</a:t>
            </a:r>
            <a:r>
              <a:rPr lang="ja-JP" altLang="en-US" sz="1050" dirty="0"/>
              <a:t>日</a:t>
            </a:r>
          </a:p>
          <a:p>
            <a:r>
              <a:rPr lang="ja-JP" altLang="en-US" sz="1050" dirty="0"/>
              <a:t>　</a:t>
            </a:r>
            <a:r>
              <a:rPr lang="en-US" altLang="ja-JP" sz="1050" dirty="0"/>
              <a:t>3</a:t>
            </a:r>
            <a:r>
              <a:rPr lang="ja-JP" altLang="en-US" sz="1050" dirty="0"/>
              <a:t>地点平均</a:t>
            </a:r>
            <a:r>
              <a:rPr lang="en-US" altLang="ja-JP" sz="1050" dirty="0"/>
              <a:t>32</a:t>
            </a:r>
            <a:r>
              <a:rPr lang="ja-JP" altLang="en-US" sz="1050" dirty="0"/>
              <a:t>日　</a:t>
            </a:r>
          </a:p>
          <a:p>
            <a:r>
              <a:rPr lang="ja-JP" altLang="en-US" sz="1050" dirty="0"/>
              <a:t>　（</a:t>
            </a:r>
            <a:r>
              <a:rPr lang="en-US" altLang="ja-JP" sz="1050" dirty="0"/>
              <a:t>2011</a:t>
            </a:r>
            <a:r>
              <a:rPr lang="ja-JP" altLang="en-US" sz="1050" dirty="0"/>
              <a:t>年：</a:t>
            </a:r>
            <a:r>
              <a:rPr lang="en-US" altLang="ja-JP" sz="1050" dirty="0"/>
              <a:t>2009</a:t>
            </a:r>
            <a:r>
              <a:rPr lang="ja-JP" altLang="en-US" sz="1050" dirty="0"/>
              <a:t>から</a:t>
            </a:r>
            <a:r>
              <a:rPr lang="en-US" altLang="ja-JP" sz="1050" dirty="0"/>
              <a:t>2013</a:t>
            </a:r>
          </a:p>
          <a:p>
            <a:r>
              <a:rPr lang="ja-JP" altLang="en-US" sz="1050" dirty="0"/>
              <a:t>　　</a:t>
            </a:r>
            <a:r>
              <a:rPr lang="ja-JP" altLang="en-US" sz="1050" dirty="0" smtClean="0"/>
              <a:t>年</a:t>
            </a:r>
            <a:r>
              <a:rPr lang="ja-JP" altLang="en-US" sz="1050" dirty="0"/>
              <a:t>の</a:t>
            </a:r>
            <a:r>
              <a:rPr lang="en-US" altLang="ja-JP" sz="1050" dirty="0"/>
              <a:t>5</a:t>
            </a:r>
            <a:r>
              <a:rPr lang="ja-JP" altLang="en-US" sz="1050" dirty="0"/>
              <a:t>年間の平均）</a:t>
            </a:r>
          </a:p>
          <a:p>
            <a:r>
              <a:rPr lang="ja-JP" altLang="en-US" sz="1050" dirty="0"/>
              <a:t>　大阪</a:t>
            </a:r>
            <a:r>
              <a:rPr lang="en-US" altLang="ja-JP" sz="1050" dirty="0"/>
              <a:t>38</a:t>
            </a:r>
            <a:r>
              <a:rPr lang="ja-JP" altLang="en-US" sz="1050" dirty="0"/>
              <a:t>日</a:t>
            </a:r>
          </a:p>
          <a:p>
            <a:r>
              <a:rPr lang="ja-JP" altLang="en-US" sz="1050" dirty="0"/>
              <a:t>　豊中</a:t>
            </a:r>
            <a:r>
              <a:rPr lang="en-US" altLang="ja-JP" sz="1050" dirty="0"/>
              <a:t>27</a:t>
            </a:r>
            <a:r>
              <a:rPr lang="ja-JP" altLang="en-US" sz="1050" dirty="0"/>
              <a:t>日</a:t>
            </a:r>
          </a:p>
          <a:p>
            <a:r>
              <a:rPr lang="ja-JP" altLang="en-US" sz="1050" dirty="0"/>
              <a:t>　枚方</a:t>
            </a:r>
            <a:r>
              <a:rPr lang="en-US" altLang="ja-JP" sz="1050" dirty="0"/>
              <a:t>18</a:t>
            </a:r>
            <a:r>
              <a:rPr lang="ja-JP" altLang="en-US" sz="1050" dirty="0"/>
              <a:t>日</a:t>
            </a:r>
          </a:p>
          <a:p>
            <a:r>
              <a:rPr lang="ja-JP" altLang="en-US" sz="1050" dirty="0"/>
              <a:t>　</a:t>
            </a:r>
            <a:r>
              <a:rPr lang="en-US" altLang="ja-JP" sz="1050" dirty="0"/>
              <a:t>3</a:t>
            </a:r>
            <a:r>
              <a:rPr lang="ja-JP" altLang="en-US" sz="1050" dirty="0"/>
              <a:t>地点平均</a:t>
            </a:r>
            <a:r>
              <a:rPr lang="en-US" altLang="ja-JP" sz="1050" dirty="0"/>
              <a:t>28</a:t>
            </a:r>
            <a:r>
              <a:rPr lang="ja-JP" altLang="en-US" sz="1050" dirty="0"/>
              <a:t>日</a:t>
            </a:r>
          </a:p>
          <a:p>
            <a:r>
              <a:rPr lang="ja-JP" altLang="en-US" sz="1050" dirty="0"/>
              <a:t>　（</a:t>
            </a:r>
            <a:r>
              <a:rPr lang="en-US" altLang="ja-JP" sz="1050" dirty="0"/>
              <a:t>2015</a:t>
            </a:r>
            <a:r>
              <a:rPr lang="ja-JP" altLang="en-US" sz="1050" dirty="0"/>
              <a:t>年：</a:t>
            </a:r>
            <a:r>
              <a:rPr lang="en-US" altLang="ja-JP" sz="1050" dirty="0"/>
              <a:t>2013</a:t>
            </a:r>
            <a:r>
              <a:rPr lang="ja-JP" altLang="en-US" sz="1050" dirty="0"/>
              <a:t>から</a:t>
            </a:r>
            <a:r>
              <a:rPr lang="en-US" altLang="ja-JP" sz="1050" dirty="0"/>
              <a:t>2017</a:t>
            </a:r>
          </a:p>
          <a:p>
            <a:r>
              <a:rPr lang="ja-JP" altLang="en-US" sz="1050" dirty="0"/>
              <a:t>　　</a:t>
            </a:r>
            <a:r>
              <a:rPr lang="ja-JP" altLang="en-US" sz="1050" dirty="0" smtClean="0"/>
              <a:t>年</a:t>
            </a:r>
            <a:r>
              <a:rPr lang="ja-JP" altLang="en-US" sz="1050" dirty="0"/>
              <a:t>の</a:t>
            </a:r>
            <a:r>
              <a:rPr lang="en-US" altLang="ja-JP" sz="1050" dirty="0"/>
              <a:t>5</a:t>
            </a:r>
            <a:r>
              <a:rPr lang="ja-JP" altLang="en-US" sz="1050" dirty="0"/>
              <a:t>年間の平均）</a:t>
            </a:r>
          </a:p>
        </p:txBody>
      </p:sp>
      <p:sp>
        <p:nvSpPr>
          <p:cNvPr id="9" name="テキスト ボックス 8"/>
          <p:cNvSpPr txBox="1"/>
          <p:nvPr/>
        </p:nvSpPr>
        <p:spPr>
          <a:xfrm>
            <a:off x="0" y="0"/>
            <a:ext cx="9144000" cy="338554"/>
          </a:xfrm>
          <a:prstGeom prst="rect">
            <a:avLst/>
          </a:prstGeom>
          <a:noFill/>
        </p:spPr>
        <p:txBody>
          <a:bodyPr wrap="square" rtlCol="0">
            <a:spAutoFit/>
          </a:bodyPr>
          <a:lstStyle/>
          <a:p>
            <a:r>
              <a:rPr lang="ja-JP" altLang="en-US" sz="1600" u="sng" dirty="0"/>
              <a:t>みどりの風を感じる大都市・大阪の実現</a:t>
            </a:r>
            <a:r>
              <a:rPr lang="ja-JP" altLang="en-US" sz="1600" u="sng" dirty="0" smtClean="0"/>
              <a:t>（２）</a:t>
            </a:r>
            <a:endParaRPr kumimoji="1" lang="en-US" altLang="ja-JP" sz="1600" u="sng" strike="dblStrike" dirty="0" smtClean="0"/>
          </a:p>
        </p:txBody>
      </p:sp>
      <p:sp>
        <p:nvSpPr>
          <p:cNvPr id="10" name="テキスト ボックス 9"/>
          <p:cNvSpPr txBox="1"/>
          <p:nvPr/>
        </p:nvSpPr>
        <p:spPr>
          <a:xfrm>
            <a:off x="7380312" y="-26102"/>
            <a:ext cx="1759266" cy="307777"/>
          </a:xfrm>
          <a:prstGeom prst="rect">
            <a:avLst/>
          </a:prstGeom>
          <a:noFill/>
        </p:spPr>
        <p:txBody>
          <a:bodyPr wrap="square" rtlCol="0">
            <a:spAutoFit/>
          </a:bodyPr>
          <a:lstStyle/>
          <a:p>
            <a:pPr algn="r"/>
            <a:r>
              <a:rPr lang="ja-JP" altLang="en-US" sz="1400" u="sng" dirty="0"/>
              <a:t>Ｄ</a:t>
            </a:r>
            <a:r>
              <a:rPr lang="ja-JP" altLang="en-US" sz="1400" u="sng" dirty="0" smtClean="0"/>
              <a:t>（１０</a:t>
            </a:r>
            <a:r>
              <a:rPr lang="ja-JP" altLang="en-US" sz="1400" u="sng" dirty="0"/>
              <a:t>９</a:t>
            </a:r>
            <a:r>
              <a:rPr lang="ja-JP" altLang="en-US" sz="1400" u="sng" dirty="0" smtClean="0"/>
              <a:t>）</a:t>
            </a:r>
            <a:endParaRPr lang="en-US" altLang="ja-JP" sz="1400" u="sng" dirty="0" smtClean="0"/>
          </a:p>
        </p:txBody>
      </p:sp>
      <p:sp>
        <p:nvSpPr>
          <p:cNvPr id="4" name="スライド番号プレースホルダー 3"/>
          <p:cNvSpPr>
            <a:spLocks noGrp="1"/>
          </p:cNvSpPr>
          <p:nvPr>
            <p:ph type="sldNum" sz="quarter" idx="12"/>
          </p:nvPr>
        </p:nvSpPr>
        <p:spPr>
          <a:xfrm>
            <a:off x="6876256" y="6492875"/>
            <a:ext cx="2133600" cy="365125"/>
          </a:xfrm>
        </p:spPr>
        <p:txBody>
          <a:bodyPr/>
          <a:lstStyle/>
          <a:p>
            <a:fld id="{63BC356D-1576-478B-8647-1361C6E9DFF7}" type="slidenum">
              <a:rPr kumimoji="1" lang="ja-JP" altLang="en-US" smtClean="0"/>
              <a:t>203</a:t>
            </a:fld>
            <a:endParaRPr kumimoji="1" lang="ja-JP" altLang="en-US" dirty="0"/>
          </a:p>
        </p:txBody>
      </p:sp>
    </p:spTree>
    <p:extLst>
      <p:ext uri="{BB962C8B-B14F-4D97-AF65-F5344CB8AC3E}">
        <p14:creationId xmlns:p14="http://schemas.microsoft.com/office/powerpoint/2010/main" val="402451399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960" y="476672"/>
            <a:ext cx="2411760" cy="4185761"/>
          </a:xfrm>
          <a:prstGeom prst="rect">
            <a:avLst/>
          </a:prstGeom>
          <a:noFill/>
        </p:spPr>
        <p:txBody>
          <a:bodyPr wrap="square" rtlCol="0">
            <a:spAutoFit/>
          </a:bodyPr>
          <a:lstStyle/>
          <a:p>
            <a:r>
              <a:rPr kumimoji="1" lang="ja-JP" altLang="en-US" sz="1400" dirty="0" smtClean="0"/>
              <a:t>①分野：環境</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a:t>環境</a:t>
            </a:r>
            <a:r>
              <a:rPr lang="ja-JP" altLang="en-US" sz="1400" dirty="0" smtClean="0"/>
              <a:t>農林水産</a:t>
            </a:r>
            <a:r>
              <a:rPr kumimoji="1" lang="ja-JP" altLang="en-US" sz="1400" dirty="0" smtClean="0"/>
              <a:t>部</a:t>
            </a:r>
            <a:endParaRPr lang="en-US" altLang="ja-JP" sz="1400" strike="sngStrike" dirty="0"/>
          </a:p>
          <a:p>
            <a:r>
              <a:rPr lang="ja-JP" altLang="en-US" sz="1400" dirty="0"/>
              <a:t>　　　　　　都市整備部</a:t>
            </a:r>
            <a:endParaRPr lang="en-US" altLang="ja-JP" sz="1400" dirty="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kumimoji="1" lang="en-US" altLang="ja-JP" sz="1400" dirty="0" smtClean="0"/>
              <a:t>2009</a:t>
            </a:r>
            <a:r>
              <a:rPr kumimoji="1" lang="ja-JP" altLang="en-US" sz="1400" dirty="0" smtClean="0"/>
              <a:t>年</a:t>
            </a:r>
            <a:r>
              <a:rPr kumimoji="1" lang="en-US" altLang="ja-JP" sz="1400" dirty="0" smtClean="0"/>
              <a:t>12</a:t>
            </a:r>
            <a:r>
              <a:rPr kumimoji="1" lang="ja-JP" altLang="en-US" sz="1400" dirty="0" smtClean="0"/>
              <a:t>月</a:t>
            </a:r>
            <a:endParaRPr kumimoji="1" lang="en-US" altLang="ja-JP" sz="1400" dirty="0" smtClean="0"/>
          </a:p>
          <a:p>
            <a:r>
              <a:rPr lang="ja-JP" altLang="en-US" sz="1400" dirty="0"/>
              <a:t>　</a:t>
            </a:r>
            <a:r>
              <a:rPr lang="ja-JP" altLang="en-US" sz="1400" dirty="0" smtClean="0"/>
              <a:t>みどりの大阪推進計画策定</a:t>
            </a:r>
            <a:endParaRPr kumimoji="1" lang="ja-JP" altLang="en-US" sz="1400" dirty="0"/>
          </a:p>
        </p:txBody>
      </p:sp>
      <p:graphicFrame>
        <p:nvGraphicFramePr>
          <p:cNvPr id="6" name="表 5"/>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endParaRPr kumimoji="1" lang="en-US" altLang="ja-JP" sz="1200" dirty="0" smtClean="0">
                        <a:solidFill>
                          <a:schemeClr val="tx1"/>
                        </a:solidFill>
                      </a:endParaRPr>
                    </a:p>
                    <a:p>
                      <a:pPr algn="l"/>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solidFill>
                            <a:schemeClr val="tx1"/>
                          </a:solidFill>
                        </a:rPr>
                        <a:t>・生駒山系花屏風構想</a:t>
                      </a:r>
                      <a:endParaRPr kumimoji="1" lang="en-US" altLang="ja-JP" sz="1200" dirty="0" smtClean="0">
                        <a:solidFill>
                          <a:schemeClr val="tx1"/>
                        </a:solidFill>
                      </a:endParaRPr>
                    </a:p>
                    <a:p>
                      <a:pPr algn="l"/>
                      <a:r>
                        <a:rPr kumimoji="1" lang="en-US" altLang="ja-JP" sz="1200" dirty="0" smtClean="0">
                          <a:solidFill>
                            <a:schemeClr val="tx1"/>
                          </a:solidFill>
                        </a:rPr>
                        <a:t>-2009</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en-US" altLang="ja-JP" sz="1200" dirty="0" smtClean="0">
                          <a:solidFill>
                            <a:schemeClr val="tx1"/>
                          </a:solidFill>
                        </a:rPr>
                        <a:t>-32</a:t>
                      </a:r>
                      <a:r>
                        <a:rPr kumimoji="1" lang="ja-JP" altLang="en-US" sz="1200" dirty="0" smtClean="0">
                          <a:solidFill>
                            <a:schemeClr val="tx1"/>
                          </a:solidFill>
                        </a:rPr>
                        <a:t>地区：</a:t>
                      </a:r>
                      <a:r>
                        <a:rPr kumimoji="1" lang="en-US" altLang="ja-JP" sz="1200" dirty="0" smtClean="0">
                          <a:solidFill>
                            <a:schemeClr val="tx1"/>
                          </a:solidFill>
                        </a:rPr>
                        <a:t>6,606</a:t>
                      </a:r>
                      <a:r>
                        <a:rPr kumimoji="1" lang="ja-JP" altLang="en-US" sz="1200" dirty="0" smtClean="0">
                          <a:solidFill>
                            <a:schemeClr val="tx1"/>
                          </a:solidFill>
                        </a:rPr>
                        <a:t>本植栽</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年度末</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-33</a:t>
                      </a:r>
                      <a:r>
                        <a:rPr kumimoji="1" lang="ja-JP" altLang="en-US" sz="1200" dirty="0" smtClean="0">
                          <a:solidFill>
                            <a:schemeClr val="tx1"/>
                          </a:solidFill>
                        </a:rPr>
                        <a:t>地区：</a:t>
                      </a:r>
                      <a:r>
                        <a:rPr kumimoji="1" lang="en-US" altLang="ja-JP" sz="1200" dirty="0" smtClean="0">
                          <a:solidFill>
                            <a:schemeClr val="tx1"/>
                          </a:solidFill>
                        </a:rPr>
                        <a:t>9,347</a:t>
                      </a:r>
                      <a:r>
                        <a:rPr kumimoji="1" lang="ja-JP" altLang="en-US" sz="1200" dirty="0" smtClean="0">
                          <a:solidFill>
                            <a:schemeClr val="tx1"/>
                          </a:solidFill>
                        </a:rPr>
                        <a:t>本植栽</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   (2017</a:t>
                      </a:r>
                      <a:r>
                        <a:rPr kumimoji="1" lang="ja-JP" altLang="en-US" sz="1200" dirty="0" smtClean="0">
                          <a:solidFill>
                            <a:schemeClr val="tx1"/>
                          </a:solidFill>
                        </a:rPr>
                        <a:t>年度末</a:t>
                      </a:r>
                      <a:r>
                        <a:rPr kumimoji="1" lang="en-US" altLang="ja-JP" sz="1200" dirty="0" smtClean="0">
                          <a:solidFill>
                            <a:schemeClr val="tx1"/>
                          </a:solidFill>
                        </a:rPr>
                        <a:t>)</a:t>
                      </a:r>
                    </a:p>
                    <a:p>
                      <a:pPr marL="88900" indent="-88900" algn="l"/>
                      <a:r>
                        <a:rPr kumimoji="1" lang="ja-JP" altLang="en-US" sz="1200" dirty="0" smtClean="0">
                          <a:solidFill>
                            <a:schemeClr val="tx1"/>
                          </a:solidFill>
                        </a:rPr>
                        <a:t>・公立小学校の運動場の芝生化推進事業</a:t>
                      </a:r>
                      <a:endParaRPr kumimoji="1" lang="en-US" altLang="ja-JP" sz="1200" dirty="0" smtClean="0">
                        <a:solidFill>
                          <a:schemeClr val="tx1"/>
                        </a:solidFill>
                      </a:endParaRPr>
                    </a:p>
                    <a:p>
                      <a:pPr algn="l"/>
                      <a:r>
                        <a:rPr kumimoji="1" lang="en-US" altLang="ja-JP" sz="1200" dirty="0" smtClean="0">
                          <a:solidFill>
                            <a:schemeClr val="tx1"/>
                          </a:solidFill>
                        </a:rPr>
                        <a:t>-2009</a:t>
                      </a:r>
                      <a:r>
                        <a:rPr kumimoji="1" lang="ja-JP" altLang="en-US" sz="1200" dirty="0" smtClean="0">
                          <a:solidFill>
                            <a:schemeClr val="tx1"/>
                          </a:solidFill>
                        </a:rPr>
                        <a:t>～</a:t>
                      </a:r>
                      <a:r>
                        <a:rPr kumimoji="1" lang="en-US" altLang="ja-JP" sz="1200" dirty="0" smtClean="0">
                          <a:solidFill>
                            <a:schemeClr val="tx1"/>
                          </a:solidFill>
                        </a:rPr>
                        <a:t>2012</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１８２校（約</a:t>
                      </a:r>
                      <a:r>
                        <a:rPr kumimoji="1" lang="en-US" altLang="ja-JP" sz="1200" dirty="0" smtClean="0">
                          <a:solidFill>
                            <a:schemeClr val="tx1"/>
                          </a:solidFill>
                        </a:rPr>
                        <a:t>20ha</a:t>
                      </a:r>
                      <a:r>
                        <a:rPr kumimoji="1" lang="ja-JP" altLang="en-US" sz="1200" dirty="0" smtClean="0">
                          <a:solidFill>
                            <a:schemeClr val="tx1"/>
                          </a:solidFill>
                        </a:rPr>
                        <a:t>）</a:t>
                      </a:r>
                      <a:endParaRPr kumimoji="1" lang="en-US" altLang="ja-JP" sz="1200" dirty="0" smtClean="0">
                        <a:solidFill>
                          <a:schemeClr val="tx1"/>
                        </a:solidFill>
                      </a:endParaRPr>
                    </a:p>
                    <a:p>
                      <a:pPr algn="l"/>
                      <a:r>
                        <a:rPr kumimoji="1" lang="ja-JP" altLang="en-US" sz="1200" dirty="0" smtClean="0">
                          <a:solidFill>
                            <a:schemeClr val="tx1"/>
                          </a:solidFill>
                        </a:rPr>
                        <a:t>・実感できるみどりづくり事業</a:t>
                      </a:r>
                      <a:endParaRPr kumimoji="1" lang="en-US" altLang="ja-JP" sz="1200" dirty="0" smtClean="0">
                        <a:solidFill>
                          <a:schemeClr val="tx1"/>
                        </a:solidFill>
                      </a:endParaRPr>
                    </a:p>
                    <a:p>
                      <a:pPr algn="l"/>
                      <a:r>
                        <a:rPr kumimoji="1" lang="en-US" altLang="ja-JP" sz="1200" dirty="0" smtClean="0">
                          <a:solidFill>
                            <a:schemeClr val="tx1"/>
                          </a:solidFill>
                        </a:rPr>
                        <a:t>-2016</a:t>
                      </a:r>
                      <a:r>
                        <a:rPr kumimoji="1" lang="ja-JP" altLang="en-US" sz="1200" dirty="0" smtClean="0">
                          <a:solidFill>
                            <a:schemeClr val="tx1"/>
                          </a:solidFill>
                        </a:rPr>
                        <a:t>年度～</a:t>
                      </a:r>
                      <a:endParaRPr kumimoji="1" lang="en-US" altLang="ja-JP" sz="1200" dirty="0" smtClean="0">
                        <a:solidFill>
                          <a:schemeClr val="tx1"/>
                        </a:solidFill>
                      </a:endParaRPr>
                    </a:p>
                    <a:p>
                      <a:pPr algn="l"/>
                      <a:r>
                        <a:rPr kumimoji="1" lang="en-US" altLang="ja-JP" sz="1200" dirty="0" smtClean="0">
                          <a:solidFill>
                            <a:schemeClr val="tx1"/>
                          </a:solidFill>
                        </a:rPr>
                        <a:t>-6</a:t>
                      </a:r>
                      <a:r>
                        <a:rPr kumimoji="1" lang="ja-JP" altLang="en-US" sz="1200" dirty="0" smtClean="0">
                          <a:solidFill>
                            <a:schemeClr val="tx1"/>
                          </a:solidFill>
                        </a:rPr>
                        <a:t>地区：緑化促進活動面積（</a:t>
                      </a:r>
                      <a:r>
                        <a:rPr kumimoji="1" lang="en-US" altLang="ja-JP" sz="1200" dirty="0" smtClean="0">
                          <a:solidFill>
                            <a:schemeClr val="tx1"/>
                          </a:solidFill>
                        </a:rPr>
                        <a:t>※</a:t>
                      </a:r>
                      <a:r>
                        <a:rPr kumimoji="1" lang="ja-JP" altLang="en-US" sz="1200" dirty="0" smtClean="0">
                          <a:solidFill>
                            <a:schemeClr val="tx1"/>
                          </a:solidFill>
                        </a:rPr>
                        <a:t>）　約</a:t>
                      </a:r>
                      <a:r>
                        <a:rPr kumimoji="1" lang="en-US" altLang="ja-JP" sz="1200" dirty="0" smtClean="0">
                          <a:solidFill>
                            <a:schemeClr val="tx1"/>
                          </a:solidFill>
                        </a:rPr>
                        <a:t>87ha</a:t>
                      </a:r>
                    </a:p>
                    <a:p>
                      <a:pPr algn="l"/>
                      <a:r>
                        <a:rPr kumimoji="1" lang="ja-JP" altLang="en-US" sz="1200" dirty="0" smtClean="0">
                          <a:solidFill>
                            <a:schemeClr val="tx1"/>
                          </a:solidFill>
                        </a:rPr>
                        <a:t>（</a:t>
                      </a:r>
                      <a:r>
                        <a:rPr kumimoji="1" lang="en-US" altLang="ja-JP" sz="1200" dirty="0" smtClean="0">
                          <a:solidFill>
                            <a:schemeClr val="tx1"/>
                          </a:solidFill>
                        </a:rPr>
                        <a:t>2018</a:t>
                      </a:r>
                      <a:r>
                        <a:rPr kumimoji="1" lang="ja-JP" altLang="en-US" sz="1200" dirty="0" smtClean="0">
                          <a:solidFill>
                            <a:schemeClr val="tx1"/>
                          </a:solidFill>
                        </a:rPr>
                        <a:t>年</a:t>
                      </a:r>
                      <a:r>
                        <a:rPr kumimoji="1" lang="en-US" altLang="ja-JP" sz="1200" dirty="0" smtClean="0">
                          <a:solidFill>
                            <a:schemeClr val="tx1"/>
                          </a:solidFill>
                        </a:rPr>
                        <a:t>10</a:t>
                      </a:r>
                      <a:r>
                        <a:rPr kumimoji="1" lang="ja-JP" altLang="en-US" sz="1200" dirty="0" smtClean="0">
                          <a:solidFill>
                            <a:schemeClr val="tx1"/>
                          </a:solidFill>
                        </a:rPr>
                        <a:t>月</a:t>
                      </a:r>
                      <a:r>
                        <a:rPr kumimoji="1" lang="ja-JP" altLang="en-US" sz="1200" strike="noStrike" dirty="0" smtClean="0">
                          <a:solidFill>
                            <a:schemeClr val="tx1"/>
                          </a:solidFill>
                        </a:rPr>
                        <a:t>）</a:t>
                      </a:r>
                      <a:endParaRPr kumimoji="1" lang="en-US" altLang="ja-JP" sz="1200" strike="noStrike"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認定事業者が中心となって緑化促進活動（街区単位の緑化を広める）を行なう区域面積</a:t>
                      </a:r>
                    </a:p>
                    <a:p>
                      <a:pPr algn="l"/>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solidFill>
                            <a:schemeClr val="tx1"/>
                          </a:solidFill>
                          <a:latin typeface="+mn-lt"/>
                          <a:ea typeface="+mn-ea"/>
                        </a:rPr>
                        <a:t>　</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0"/>
            <a:ext cx="9144000" cy="338554"/>
          </a:xfrm>
          <a:prstGeom prst="rect">
            <a:avLst/>
          </a:prstGeom>
          <a:noFill/>
        </p:spPr>
        <p:txBody>
          <a:bodyPr wrap="square" rtlCol="0">
            <a:spAutoFit/>
          </a:bodyPr>
          <a:lstStyle/>
          <a:p>
            <a:r>
              <a:rPr lang="ja-JP" altLang="en-US" sz="1600" u="sng" dirty="0"/>
              <a:t>みどりの風を感じる大都市・大阪の実現</a:t>
            </a:r>
            <a:r>
              <a:rPr lang="ja-JP" altLang="en-US" sz="1600" u="sng" dirty="0" smtClean="0"/>
              <a:t>（３）</a:t>
            </a:r>
            <a:endParaRPr kumimoji="1" lang="en-US" altLang="ja-JP" sz="1600" u="sng" strike="dblStrike" dirty="0" smtClean="0"/>
          </a:p>
        </p:txBody>
      </p:sp>
      <p:sp>
        <p:nvSpPr>
          <p:cNvPr id="10" name="テキスト ボックス 9"/>
          <p:cNvSpPr txBox="1"/>
          <p:nvPr/>
        </p:nvSpPr>
        <p:spPr>
          <a:xfrm>
            <a:off x="7380312" y="-26102"/>
            <a:ext cx="1759266" cy="307777"/>
          </a:xfrm>
          <a:prstGeom prst="rect">
            <a:avLst/>
          </a:prstGeom>
          <a:noFill/>
        </p:spPr>
        <p:txBody>
          <a:bodyPr wrap="square" rtlCol="0">
            <a:spAutoFit/>
          </a:bodyPr>
          <a:lstStyle/>
          <a:p>
            <a:pPr algn="r"/>
            <a:r>
              <a:rPr lang="ja-JP" altLang="en-US" sz="1400" u="sng" dirty="0"/>
              <a:t>Ｄ</a:t>
            </a:r>
            <a:r>
              <a:rPr lang="ja-JP" altLang="en-US" sz="1400" u="sng" dirty="0" smtClean="0"/>
              <a:t>（１０</a:t>
            </a:r>
            <a:r>
              <a:rPr lang="ja-JP" altLang="en-US" sz="1400" u="sng" dirty="0"/>
              <a:t>９</a:t>
            </a:r>
            <a:r>
              <a:rPr lang="ja-JP" altLang="en-US" sz="1400" u="sng" dirty="0" smtClean="0"/>
              <a:t>）</a:t>
            </a:r>
            <a:endParaRPr lang="en-US" altLang="ja-JP" sz="14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204</a:t>
            </a:fld>
            <a:endParaRPr kumimoji="1" lang="ja-JP" altLang="en-US"/>
          </a:p>
        </p:txBody>
      </p:sp>
    </p:spTree>
    <p:extLst>
      <p:ext uri="{BB962C8B-B14F-4D97-AF65-F5344CB8AC3E}">
        <p14:creationId xmlns:p14="http://schemas.microsoft.com/office/powerpoint/2010/main" val="265811968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338554"/>
          </a:xfrm>
          <a:prstGeom prst="rect">
            <a:avLst/>
          </a:prstGeom>
          <a:noFill/>
        </p:spPr>
        <p:txBody>
          <a:bodyPr wrap="square" rtlCol="0">
            <a:spAutoFit/>
          </a:bodyPr>
          <a:lstStyle/>
          <a:p>
            <a:r>
              <a:rPr kumimoji="1" lang="ja-JP" altLang="en-US" sz="1600" u="sng" dirty="0" smtClean="0"/>
              <a:t>「大阪産（もん）」ブランドの発信</a:t>
            </a:r>
            <a:endParaRPr kumimoji="1" lang="en-US" altLang="ja-JP" sz="1600" u="sng" dirty="0" smtClean="0"/>
          </a:p>
        </p:txBody>
      </p:sp>
      <p:sp>
        <p:nvSpPr>
          <p:cNvPr id="5" name="テキスト ボックス 4"/>
          <p:cNvSpPr txBox="1"/>
          <p:nvPr/>
        </p:nvSpPr>
        <p:spPr>
          <a:xfrm>
            <a:off x="0" y="476672"/>
            <a:ext cx="2411760" cy="4401205"/>
          </a:xfrm>
          <a:prstGeom prst="rect">
            <a:avLst/>
          </a:prstGeom>
          <a:noFill/>
        </p:spPr>
        <p:txBody>
          <a:bodyPr wrap="square" rtlCol="0">
            <a:spAutoFit/>
          </a:bodyPr>
          <a:lstStyle/>
          <a:p>
            <a:r>
              <a:rPr kumimoji="1" lang="ja-JP" altLang="en-US" sz="1400" dirty="0" smtClean="0"/>
              <a:t>①分野：農林・水産業</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政策の刷新</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府　　</a:t>
            </a:r>
            <a:r>
              <a:rPr lang="ja-JP" altLang="en-US" sz="1400" dirty="0" smtClean="0"/>
              <a:t>環境農林水産</a:t>
            </a:r>
            <a:r>
              <a:rPr kumimoji="1" lang="ja-JP" altLang="en-US" sz="1400" dirty="0" smtClean="0"/>
              <a:t>部</a:t>
            </a:r>
            <a:endParaRPr kumimoji="1" lang="en-US" altLang="ja-JP" sz="1400" dirty="0" smtClean="0"/>
          </a:p>
          <a:p>
            <a:r>
              <a:rPr lang="ja-JP" altLang="en-US" sz="1400" dirty="0"/>
              <a:t>　</a:t>
            </a:r>
            <a:r>
              <a:rPr lang="ja-JP" altLang="en-US" sz="1400" dirty="0" smtClean="0"/>
              <a:t>　　　　農政室、流通対策室</a:t>
            </a:r>
            <a:endParaRPr kumimoji="1" lang="en-US" altLang="ja-JP" sz="1400" dirty="0" smtClean="0"/>
          </a:p>
          <a:p>
            <a:r>
              <a:rPr lang="ja-JP" altLang="en-US" sz="1400" dirty="0"/>
              <a:t>　</a:t>
            </a:r>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kumimoji="1" lang="en-US" altLang="ja-JP" sz="1400" dirty="0" smtClean="0"/>
              <a:t>2009</a:t>
            </a:r>
            <a:r>
              <a:rPr kumimoji="1" lang="ja-JP" altLang="en-US" sz="1400" dirty="0" smtClean="0"/>
              <a:t>年</a:t>
            </a:r>
            <a:r>
              <a:rPr kumimoji="1" lang="en-US" altLang="ja-JP" sz="1400" dirty="0" smtClean="0"/>
              <a:t>4</a:t>
            </a:r>
            <a:r>
              <a:rPr kumimoji="1" lang="ja-JP" altLang="en-US" sz="1400" dirty="0" smtClean="0"/>
              <a:t>月</a:t>
            </a:r>
            <a:endParaRPr kumimoji="1" lang="en-US" altLang="ja-JP" sz="1400" dirty="0" smtClean="0"/>
          </a:p>
          <a:p>
            <a:r>
              <a:rPr lang="ja-JP" altLang="en-US" sz="1400" dirty="0"/>
              <a:t>　</a:t>
            </a:r>
            <a:r>
              <a:rPr lang="ja-JP" altLang="en-US" sz="1400" dirty="0" smtClean="0"/>
              <a:t>「大阪産（もん）」商標登録ロゴマーク提供開始</a:t>
            </a:r>
            <a:endParaRPr kumimoji="1" lang="ja-JP" altLang="en-US" sz="1400" dirty="0"/>
          </a:p>
        </p:txBody>
      </p:sp>
      <p:sp>
        <p:nvSpPr>
          <p:cNvPr id="8" name="テキスト ボックス 7"/>
          <p:cNvSpPr txBox="1"/>
          <p:nvPr/>
        </p:nvSpPr>
        <p:spPr>
          <a:xfrm>
            <a:off x="7380312" y="-26102"/>
            <a:ext cx="1759266" cy="307777"/>
          </a:xfrm>
          <a:prstGeom prst="rect">
            <a:avLst/>
          </a:prstGeom>
          <a:noFill/>
        </p:spPr>
        <p:txBody>
          <a:bodyPr wrap="square" rtlCol="0">
            <a:spAutoFit/>
          </a:bodyPr>
          <a:lstStyle/>
          <a:p>
            <a:pPr algn="r"/>
            <a:r>
              <a:rPr lang="ja-JP" altLang="en-US" sz="1400" u="sng" dirty="0" smtClean="0"/>
              <a:t>Ｄ（１１</a:t>
            </a:r>
            <a:r>
              <a:rPr lang="ja-JP" altLang="en-US" sz="1400" u="sng" dirty="0"/>
              <a:t>０</a:t>
            </a:r>
            <a:r>
              <a:rPr lang="ja-JP" altLang="en-US" sz="1400" u="sng" dirty="0" smtClean="0"/>
              <a:t>）</a:t>
            </a:r>
            <a:endParaRPr lang="en-US" altLang="ja-JP" sz="1400" u="sng" dirty="0" smtClean="0"/>
          </a:p>
        </p:txBody>
      </p:sp>
      <p:graphicFrame>
        <p:nvGraphicFramePr>
          <p:cNvPr id="9" name="表 8"/>
          <p:cNvGraphicFramePr>
            <a:graphicFrameLocks noGrp="1"/>
          </p:cNvGraphicFramePr>
          <p:nvPr>
            <p:extLst/>
          </p:nvPr>
        </p:nvGraphicFramePr>
        <p:xfrm>
          <a:off x="2267744" y="476672"/>
          <a:ext cx="6696744" cy="6264696"/>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val="20000"/>
                    </a:ext>
                  </a:extLst>
                </a:gridCol>
                <a:gridCol w="1566174">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5746536">
                <a:tc>
                  <a:txBody>
                    <a:bodyPr/>
                    <a:lstStyle/>
                    <a:p>
                      <a:pPr algn="l"/>
                      <a:r>
                        <a:rPr kumimoji="1" lang="ja-JP" altLang="en-US" sz="1200" dirty="0" smtClean="0">
                          <a:solidFill>
                            <a:schemeClr val="tx1"/>
                          </a:solidFill>
                        </a:rPr>
                        <a:t>・農地の減少、遊休農地の増加、担い手の減少など、</a:t>
                      </a:r>
                      <a:r>
                        <a:rPr kumimoji="1" lang="ja-JP" altLang="en-US" sz="1200" strike="noStrike" dirty="0" smtClean="0">
                          <a:solidFill>
                            <a:schemeClr val="tx1"/>
                          </a:solidFill>
                        </a:rPr>
                        <a:t>農業を取りまく課題がある</a:t>
                      </a:r>
                      <a:r>
                        <a:rPr kumimoji="1" lang="ja-JP" altLang="en-US" sz="1200" dirty="0" smtClean="0">
                          <a:solidFill>
                            <a:schemeClr val="tx1"/>
                          </a:solidFill>
                        </a:rPr>
                        <a:t>。大阪農業の現状に即した取り組みが求められてきた</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en-US" altLang="ja-JP" sz="1200" baseline="0" dirty="0" smtClean="0">
                          <a:solidFill>
                            <a:schemeClr val="tx1"/>
                          </a:solidFill>
                        </a:rPr>
                        <a:t>-</a:t>
                      </a:r>
                      <a:r>
                        <a:rPr kumimoji="1" lang="ja-JP" altLang="en-US" sz="1200" baseline="0" dirty="0" smtClean="0">
                          <a:solidFill>
                            <a:schemeClr val="tx1"/>
                          </a:solidFill>
                        </a:rPr>
                        <a:t>農地は約９</a:t>
                      </a:r>
                      <a:r>
                        <a:rPr kumimoji="1" lang="ja-JP" altLang="en-US" sz="1200" dirty="0" smtClean="0">
                          <a:solidFill>
                            <a:schemeClr val="tx1"/>
                          </a:solidFill>
                        </a:rPr>
                        <a:t>％減少</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(2000</a:t>
                      </a:r>
                      <a:r>
                        <a:rPr kumimoji="1" lang="ja-JP" altLang="en-US" sz="1200" dirty="0" smtClean="0">
                          <a:solidFill>
                            <a:schemeClr val="tx1"/>
                          </a:solidFill>
                        </a:rPr>
                        <a:t>年→</a:t>
                      </a:r>
                      <a:r>
                        <a:rPr kumimoji="1" lang="en-US" altLang="ja-JP" sz="1200" dirty="0" smtClean="0">
                          <a:solidFill>
                            <a:schemeClr val="tx1"/>
                          </a:solidFill>
                        </a:rPr>
                        <a:t>2010</a:t>
                      </a:r>
                      <a:r>
                        <a:rPr kumimoji="1" lang="ja-JP" altLang="en-US" sz="1200" dirty="0" smtClean="0">
                          <a:solidFill>
                            <a:schemeClr val="tx1"/>
                          </a:solidFill>
                        </a:rPr>
                        <a:t>年</a:t>
                      </a:r>
                      <a:r>
                        <a:rPr kumimoji="1" lang="en-US" altLang="ja-JP" sz="1200" dirty="0" smtClean="0">
                          <a:solidFill>
                            <a:schemeClr val="tx1"/>
                          </a:solidFill>
                        </a:rPr>
                        <a:t>)</a:t>
                      </a:r>
                    </a:p>
                    <a:p>
                      <a:pPr algn="l"/>
                      <a:r>
                        <a:rPr kumimoji="1" lang="en-US" altLang="ja-JP" sz="1200" dirty="0" smtClean="0">
                          <a:solidFill>
                            <a:schemeClr val="tx1"/>
                          </a:solidFill>
                        </a:rPr>
                        <a:t>-</a:t>
                      </a:r>
                      <a:r>
                        <a:rPr kumimoji="1" lang="ja-JP" altLang="en-US" sz="1200" dirty="0" smtClean="0">
                          <a:solidFill>
                            <a:schemeClr val="tx1"/>
                          </a:solidFill>
                        </a:rPr>
                        <a:t>農家数は約１２％減少</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2000</a:t>
                      </a:r>
                      <a:r>
                        <a:rPr kumimoji="1" lang="ja-JP" altLang="en-US" sz="1200" dirty="0" smtClean="0">
                          <a:solidFill>
                            <a:schemeClr val="tx1"/>
                          </a:solidFill>
                        </a:rPr>
                        <a:t>年→</a:t>
                      </a:r>
                      <a:r>
                        <a:rPr kumimoji="1" lang="en-US" altLang="ja-JP" sz="1200" dirty="0" smtClean="0">
                          <a:solidFill>
                            <a:schemeClr val="tx1"/>
                          </a:solidFill>
                        </a:rPr>
                        <a:t>2010</a:t>
                      </a:r>
                      <a:r>
                        <a:rPr kumimoji="1" lang="ja-JP" altLang="en-US" sz="1200" dirty="0" smtClean="0">
                          <a:solidFill>
                            <a:schemeClr val="tx1"/>
                          </a:solidFill>
                        </a:rPr>
                        <a:t>年）</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○大阪産（もん）の府民認知度が低い</a:t>
                      </a:r>
                      <a:endParaRPr kumimoji="1" lang="en-US" altLang="ja-JP" sz="1200" dirty="0" smtClean="0">
                        <a:solidFill>
                          <a:schemeClr val="tx1"/>
                        </a:solidFill>
                      </a:endParaRPr>
                    </a:p>
                    <a:p>
                      <a:pPr algn="l"/>
                      <a:r>
                        <a:rPr kumimoji="1" lang="ja-JP" altLang="en-US" sz="1200" dirty="0" smtClean="0">
                          <a:solidFill>
                            <a:schemeClr val="tx1"/>
                          </a:solidFill>
                        </a:rPr>
                        <a:t>・２９．２％（</a:t>
                      </a:r>
                      <a:r>
                        <a:rPr kumimoji="1" lang="en-US" altLang="ja-JP" sz="1200" dirty="0" smtClean="0">
                          <a:solidFill>
                            <a:schemeClr val="tx1"/>
                          </a:solidFill>
                        </a:rPr>
                        <a:t>2009.6</a:t>
                      </a:r>
                      <a:r>
                        <a:rPr kumimoji="1" lang="ja-JP" altLang="en-US" sz="1200" dirty="0" smtClean="0">
                          <a:solidFill>
                            <a:schemeClr val="tx1"/>
                          </a:solidFill>
                        </a:rPr>
                        <a:t>）</a:t>
                      </a:r>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　</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　　</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・大消費地をかかえる優位性を活かし、攻める農業振興策へシフト。新しい付加価値・ブランドの創出、６次産業化を推進。</a:t>
                      </a:r>
                      <a:endParaRPr kumimoji="1" lang="ja-JP" altLang="en-US" sz="12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a:r>
                        <a:rPr kumimoji="1" lang="ja-JP" altLang="en-US" sz="1200" dirty="0" smtClean="0">
                          <a:solidFill>
                            <a:schemeClr val="tx1"/>
                          </a:solidFill>
                        </a:rPr>
                        <a:t>・「大阪産（もん）」のブランド化、ロゴマークの民間事業者への提供</a:t>
                      </a:r>
                      <a:endParaRPr kumimoji="1" lang="en-US" altLang="ja-JP" sz="1200" dirty="0" smtClean="0">
                        <a:solidFill>
                          <a:schemeClr val="tx1"/>
                        </a:solidFill>
                      </a:endParaRPr>
                    </a:p>
                    <a:p>
                      <a:pPr algn="l"/>
                      <a:r>
                        <a:rPr kumimoji="1" lang="en-US" altLang="ja-JP" sz="1200" dirty="0" smtClean="0">
                          <a:solidFill>
                            <a:schemeClr val="tx1"/>
                          </a:solidFill>
                        </a:rPr>
                        <a:t>(2009</a:t>
                      </a:r>
                      <a:r>
                        <a:rPr kumimoji="1" lang="ja-JP" altLang="en-US" sz="1200" dirty="0" smtClean="0">
                          <a:solidFill>
                            <a:schemeClr val="tx1"/>
                          </a:solidFill>
                        </a:rPr>
                        <a:t>年～</a:t>
                      </a:r>
                      <a:r>
                        <a:rPr kumimoji="1" lang="en-US" altLang="ja-JP" sz="1200" dirty="0" smtClean="0">
                          <a:solidFill>
                            <a:schemeClr val="tx1"/>
                          </a:solidFill>
                        </a:rPr>
                        <a:t>)</a:t>
                      </a:r>
                    </a:p>
                    <a:p>
                      <a:pPr marL="88900" indent="-88900" algn="l"/>
                      <a:r>
                        <a:rPr kumimoji="1" lang="ja-JP" altLang="en-US" sz="1200" dirty="0" smtClean="0">
                          <a:solidFill>
                            <a:schemeClr val="tx1"/>
                          </a:solidFill>
                        </a:rPr>
                        <a:t>・大阪産（もん）チャレンジ支援・表彰事業</a:t>
                      </a:r>
                      <a:endParaRPr kumimoji="1" lang="en-US" altLang="ja-JP" sz="1200" dirty="0" smtClean="0">
                        <a:solidFill>
                          <a:schemeClr val="tx1"/>
                        </a:solidFill>
                      </a:endParaRPr>
                    </a:p>
                    <a:p>
                      <a:pPr marL="88900" indent="-88900" algn="l"/>
                      <a:r>
                        <a:rPr kumimoji="1" lang="en-US" altLang="ja-JP" sz="1200" dirty="0" smtClean="0">
                          <a:solidFill>
                            <a:schemeClr val="tx1"/>
                          </a:solidFill>
                        </a:rPr>
                        <a:t>-</a:t>
                      </a:r>
                      <a:r>
                        <a:rPr kumimoji="1" lang="ja-JP" altLang="en-US" sz="1200" dirty="0" smtClean="0">
                          <a:solidFill>
                            <a:schemeClr val="tx1"/>
                          </a:solidFill>
                        </a:rPr>
                        <a:t>ブランドイメージ向上の貢献活動を表彰</a:t>
                      </a:r>
                      <a:endParaRPr kumimoji="1" lang="en-US" altLang="ja-JP" sz="1200" dirty="0" smtClean="0">
                        <a:solidFill>
                          <a:schemeClr val="tx1"/>
                        </a:solidFill>
                      </a:endParaRPr>
                    </a:p>
                    <a:p>
                      <a:pPr algn="l"/>
                      <a:r>
                        <a:rPr kumimoji="1" lang="ja-JP" altLang="en-US" sz="1200" dirty="0" smtClean="0">
                          <a:solidFill>
                            <a:schemeClr val="tx1"/>
                          </a:solidFill>
                        </a:rPr>
                        <a:t>　　大賞</a:t>
                      </a:r>
                      <a:r>
                        <a:rPr kumimoji="1" lang="en-US" altLang="ja-JP" sz="1200" dirty="0" smtClean="0">
                          <a:solidFill>
                            <a:schemeClr val="tx1"/>
                          </a:solidFill>
                        </a:rPr>
                        <a:t>15</a:t>
                      </a:r>
                      <a:r>
                        <a:rPr kumimoji="1" lang="ja-JP" altLang="en-US" sz="1200" dirty="0" smtClean="0">
                          <a:solidFill>
                            <a:schemeClr val="tx1"/>
                          </a:solidFill>
                        </a:rPr>
                        <a:t>件</a:t>
                      </a:r>
                      <a:r>
                        <a:rPr kumimoji="1" lang="en-US" altLang="ja-JP" sz="1200" dirty="0" smtClean="0">
                          <a:solidFill>
                            <a:schemeClr val="tx1"/>
                          </a:solidFill>
                        </a:rPr>
                        <a:t>/132</a:t>
                      </a:r>
                      <a:r>
                        <a:rPr kumimoji="1" lang="ja-JP" altLang="en-US" sz="1200" dirty="0" smtClean="0">
                          <a:solidFill>
                            <a:schemeClr val="tx1"/>
                          </a:solidFill>
                        </a:rPr>
                        <a:t>件</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(2011</a:t>
                      </a:r>
                      <a:r>
                        <a:rPr kumimoji="1" lang="ja-JP" altLang="en-US" sz="1200" dirty="0" smtClean="0">
                          <a:solidFill>
                            <a:schemeClr val="tx1"/>
                          </a:solidFill>
                        </a:rPr>
                        <a:t>～</a:t>
                      </a:r>
                      <a:r>
                        <a:rPr kumimoji="1"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a:t>
                      </a:r>
                    </a:p>
                    <a:p>
                      <a:pPr algn="l"/>
                      <a:r>
                        <a:rPr kumimoji="1" lang="en-US" altLang="ja-JP" sz="1200" dirty="0" smtClean="0">
                          <a:solidFill>
                            <a:schemeClr val="tx1"/>
                          </a:solidFill>
                        </a:rPr>
                        <a:t>-</a:t>
                      </a:r>
                      <a:r>
                        <a:rPr kumimoji="1" lang="ja-JP" altLang="en-US" sz="1200" dirty="0" smtClean="0">
                          <a:solidFill>
                            <a:schemeClr val="tx1"/>
                          </a:solidFill>
                        </a:rPr>
                        <a:t>商品開発支援</a:t>
                      </a:r>
                      <a:endParaRPr kumimoji="1" lang="en-US" altLang="ja-JP" sz="1200" dirty="0" smtClean="0">
                        <a:solidFill>
                          <a:schemeClr val="tx1"/>
                        </a:solidFill>
                      </a:endParaRPr>
                    </a:p>
                    <a:p>
                      <a:pPr marL="88900" indent="-88900" algn="l"/>
                      <a:r>
                        <a:rPr kumimoji="1" lang="ja-JP" altLang="en-US" sz="1200" dirty="0" smtClean="0">
                          <a:solidFill>
                            <a:schemeClr val="tx1"/>
                          </a:solidFill>
                        </a:rPr>
                        <a:t>　環境農林水産研究所が技術支援技術支援　　　</a:t>
                      </a:r>
                      <a:endParaRPr kumimoji="1" lang="en-US" altLang="ja-JP" sz="1200" dirty="0" smtClean="0">
                        <a:solidFill>
                          <a:schemeClr val="tx1"/>
                        </a:solidFill>
                      </a:endParaRPr>
                    </a:p>
                    <a:p>
                      <a:pPr algn="l"/>
                      <a:r>
                        <a:rPr kumimoji="1" lang="ja-JP" altLang="en-US" sz="1200" dirty="0" smtClean="0">
                          <a:solidFill>
                            <a:schemeClr val="tx1"/>
                          </a:solidFill>
                        </a:rPr>
                        <a:t>　　ｴｰｽｺｯｸ（ﾗｰﾒﾝ）</a:t>
                      </a:r>
                      <a:endParaRPr kumimoji="1" lang="en-US" altLang="ja-JP" sz="1200" dirty="0" smtClean="0">
                        <a:solidFill>
                          <a:schemeClr val="tx1"/>
                        </a:solidFill>
                      </a:endParaRPr>
                    </a:p>
                    <a:p>
                      <a:pPr algn="l"/>
                      <a:r>
                        <a:rPr kumimoji="1" lang="ja-JP" altLang="en-US" sz="1200" dirty="0" smtClean="0">
                          <a:solidFill>
                            <a:schemeClr val="tx1"/>
                          </a:solidFill>
                        </a:rPr>
                        <a:t>　　ｻｰｸﾙ</a:t>
                      </a:r>
                      <a:r>
                        <a:rPr kumimoji="1" lang="en-US" altLang="ja-JP" sz="1200" dirty="0" smtClean="0">
                          <a:solidFill>
                            <a:schemeClr val="tx1"/>
                          </a:solidFill>
                        </a:rPr>
                        <a:t>K</a:t>
                      </a:r>
                      <a:r>
                        <a:rPr kumimoji="1" lang="ja-JP" altLang="en-US" sz="1200" dirty="0" smtClean="0">
                          <a:solidFill>
                            <a:schemeClr val="tx1"/>
                          </a:solidFill>
                        </a:rPr>
                        <a:t>ｻﾝｸｽ</a:t>
                      </a:r>
                      <a:r>
                        <a:rPr kumimoji="1" lang="en-US" altLang="ja-JP" sz="1200" dirty="0" smtClean="0">
                          <a:solidFill>
                            <a:schemeClr val="tx1"/>
                          </a:solidFill>
                        </a:rPr>
                        <a:t>(</a:t>
                      </a:r>
                      <a:r>
                        <a:rPr kumimoji="1" lang="ja-JP" altLang="en-US" sz="1200" dirty="0" smtClean="0">
                          <a:solidFill>
                            <a:schemeClr val="tx1"/>
                          </a:solidFill>
                        </a:rPr>
                        <a:t>弁当</a:t>
                      </a:r>
                      <a:r>
                        <a:rPr kumimoji="1" lang="en-US" altLang="ja-JP" sz="1200" dirty="0" smtClean="0">
                          <a:solidFill>
                            <a:schemeClr val="tx1"/>
                          </a:solidFill>
                        </a:rPr>
                        <a:t>)</a:t>
                      </a:r>
                    </a:p>
                    <a:p>
                      <a:pPr marL="88900" indent="-88900" algn="l"/>
                      <a:r>
                        <a:rPr kumimoji="1" lang="ja-JP" altLang="en-US" sz="1200" dirty="0" smtClean="0">
                          <a:solidFill>
                            <a:schemeClr val="tx1"/>
                          </a:solidFill>
                        </a:rPr>
                        <a:t>・大阪産（もん）のグルーバルブランド化</a:t>
                      </a:r>
                      <a:r>
                        <a:rPr kumimoji="1"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a:t>
                      </a:r>
                    </a:p>
                    <a:p>
                      <a:pPr marL="88900" indent="-88900" algn="l"/>
                      <a:r>
                        <a:rPr kumimoji="1" lang="ja-JP" altLang="en-US" sz="1200" dirty="0" smtClean="0">
                          <a:solidFill>
                            <a:schemeClr val="tx1"/>
                          </a:solidFill>
                        </a:rPr>
                        <a:t>・第２の水なす発掘プロジェクト</a:t>
                      </a:r>
                      <a:endParaRPr kumimoji="1" lang="en-US" altLang="ja-JP" sz="1200" dirty="0" smtClean="0">
                        <a:solidFill>
                          <a:schemeClr val="tx1"/>
                        </a:solidFill>
                      </a:endParaRPr>
                    </a:p>
                    <a:p>
                      <a:pPr marL="88900" indent="-88900" algn="l"/>
                      <a:r>
                        <a:rPr kumimoji="1" lang="ja-JP" altLang="en-US" sz="1200" dirty="0" smtClean="0">
                          <a:solidFill>
                            <a:schemeClr val="tx1"/>
                          </a:solidFill>
                        </a:rPr>
                        <a:t>・都市農業参入サポート事業</a:t>
                      </a:r>
                      <a:r>
                        <a:rPr kumimoji="1" lang="en-US" altLang="ja-JP" sz="1200" dirty="0" smtClean="0">
                          <a:solidFill>
                            <a:schemeClr val="tx1"/>
                          </a:solidFill>
                        </a:rPr>
                        <a:t>(2011</a:t>
                      </a:r>
                      <a:r>
                        <a:rPr kumimoji="1" lang="ja-JP" altLang="en-US" sz="1200" dirty="0" smtClean="0">
                          <a:solidFill>
                            <a:schemeClr val="tx1"/>
                          </a:solidFill>
                        </a:rPr>
                        <a:t>～</a:t>
                      </a:r>
                      <a:r>
                        <a:rPr kumimoji="1"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a:t>
                      </a:r>
                    </a:p>
                    <a:p>
                      <a:pPr algn="l"/>
                      <a:r>
                        <a:rPr kumimoji="1" lang="en-US" altLang="ja-JP" sz="1200" dirty="0" smtClean="0">
                          <a:solidFill>
                            <a:schemeClr val="tx1"/>
                          </a:solidFill>
                        </a:rPr>
                        <a:t> -</a:t>
                      </a:r>
                      <a:r>
                        <a:rPr kumimoji="1" lang="ja-JP" altLang="en-US" sz="1200" dirty="0" smtClean="0">
                          <a:solidFill>
                            <a:schemeClr val="tx1"/>
                          </a:solidFill>
                        </a:rPr>
                        <a:t>窓口設置</a:t>
                      </a:r>
                      <a:r>
                        <a:rPr kumimoji="1" lang="en-US" altLang="ja-JP" sz="1200" dirty="0" smtClean="0">
                          <a:solidFill>
                            <a:schemeClr val="tx1"/>
                          </a:solidFill>
                        </a:rPr>
                        <a:t>(2011.4)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6</a:t>
                      </a:r>
                      <a:r>
                        <a:rPr kumimoji="1" lang="ja-JP" altLang="en-US" sz="1200" dirty="0" smtClean="0">
                          <a:solidFill>
                            <a:schemeClr val="tx1"/>
                          </a:solidFill>
                        </a:rPr>
                        <a:t>次産業化の推進</a:t>
                      </a:r>
                      <a:r>
                        <a:rPr kumimoji="1" lang="en-US" altLang="ja-JP" sz="1200" dirty="0" smtClean="0">
                          <a:solidFill>
                            <a:schemeClr val="tx1"/>
                          </a:solidFill>
                        </a:rPr>
                        <a:t>(2015</a:t>
                      </a:r>
                      <a:r>
                        <a:rPr kumimoji="1" lang="ja-JP" altLang="en-US" sz="1200" dirty="0" smtClean="0">
                          <a:solidFill>
                            <a:schemeClr val="tx1"/>
                          </a:solidFill>
                        </a:rPr>
                        <a:t>年～</a:t>
                      </a:r>
                      <a:r>
                        <a:rPr kumimoji="1" lang="en-US" altLang="ja-JP" sz="1200" dirty="0" smtClean="0">
                          <a:solidFill>
                            <a:schemeClr val="tx1"/>
                          </a:solidFill>
                        </a:rPr>
                        <a:t>)</a:t>
                      </a:r>
                    </a:p>
                    <a:p>
                      <a:pPr algn="l"/>
                      <a:r>
                        <a:rPr kumimoji="1" lang="ja-JP" altLang="en-US" sz="1200" dirty="0" smtClean="0">
                          <a:solidFill>
                            <a:schemeClr val="tx1"/>
                          </a:solidFill>
                        </a:rPr>
                        <a:t>・大阪産</a:t>
                      </a:r>
                      <a:r>
                        <a:rPr kumimoji="1" lang="en-US" altLang="ja-JP" sz="1200" dirty="0" smtClean="0">
                          <a:solidFill>
                            <a:schemeClr val="tx1"/>
                          </a:solidFill>
                        </a:rPr>
                        <a:t>(</a:t>
                      </a:r>
                      <a:r>
                        <a:rPr kumimoji="1" lang="ja-JP" altLang="en-US" sz="1200" dirty="0" smtClean="0">
                          <a:solidFill>
                            <a:schemeClr val="tx1"/>
                          </a:solidFill>
                        </a:rPr>
                        <a:t>もん</a:t>
                      </a:r>
                      <a:r>
                        <a:rPr kumimoji="1" lang="en-US" altLang="ja-JP" sz="1200" dirty="0" smtClean="0">
                          <a:solidFill>
                            <a:schemeClr val="tx1"/>
                          </a:solidFill>
                        </a:rPr>
                        <a:t>)</a:t>
                      </a:r>
                      <a:r>
                        <a:rPr kumimoji="1" lang="ja-JP" altLang="en-US" sz="1200" dirty="0" smtClean="0">
                          <a:solidFill>
                            <a:schemeClr val="tx1"/>
                          </a:solidFill>
                        </a:rPr>
                        <a:t>の首都圏、海外へ販路拡大</a:t>
                      </a:r>
                      <a:r>
                        <a:rPr kumimoji="1" lang="en-US" altLang="ja-JP" sz="1200" dirty="0" smtClean="0">
                          <a:solidFill>
                            <a:schemeClr val="tx1"/>
                          </a:solidFill>
                        </a:rPr>
                        <a:t>(2016</a:t>
                      </a:r>
                      <a:r>
                        <a:rPr kumimoji="1" lang="ja-JP" altLang="en-US" sz="1200" dirty="0" smtClean="0">
                          <a:solidFill>
                            <a:schemeClr val="tx1"/>
                          </a:solidFill>
                        </a:rPr>
                        <a:t>年～</a:t>
                      </a:r>
                      <a:r>
                        <a:rPr kumimoji="1" lang="en-US" altLang="ja-JP" sz="1200" dirty="0" smtClean="0">
                          <a:solidFill>
                            <a:schemeClr val="tx1"/>
                          </a:solidFill>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88900" indent="-88900" algn="l"/>
                      <a:r>
                        <a:rPr kumimoji="1" lang="ja-JP" altLang="en-US" sz="1200" dirty="0" smtClean="0">
                          <a:solidFill>
                            <a:schemeClr val="tx1"/>
                          </a:solidFill>
                        </a:rPr>
                        <a:t>・大阪産（もん）の府民認知度</a:t>
                      </a:r>
                      <a:endParaRPr kumimoji="1" lang="en-US" altLang="ja-JP" sz="1200" dirty="0" smtClean="0">
                        <a:solidFill>
                          <a:schemeClr val="tx1"/>
                        </a:solidFill>
                      </a:endParaRPr>
                    </a:p>
                    <a:p>
                      <a:pPr marL="88900" indent="-88900" algn="l"/>
                      <a:r>
                        <a:rPr kumimoji="1" lang="ja-JP" altLang="en-US" sz="1200" dirty="0" smtClean="0">
                          <a:solidFill>
                            <a:schemeClr val="tx1"/>
                          </a:solidFill>
                        </a:rPr>
                        <a:t>　</a:t>
                      </a:r>
                      <a:r>
                        <a:rPr kumimoji="1" lang="en-US" altLang="ja-JP" sz="1200" dirty="0" smtClean="0">
                          <a:solidFill>
                            <a:schemeClr val="tx1"/>
                          </a:solidFill>
                        </a:rPr>
                        <a:t>2009</a:t>
                      </a:r>
                      <a:r>
                        <a:rPr kumimoji="1" lang="ja-JP" altLang="en-US" sz="1200" dirty="0" smtClean="0">
                          <a:solidFill>
                            <a:schemeClr val="tx1"/>
                          </a:solidFill>
                        </a:rPr>
                        <a:t>年</a:t>
                      </a:r>
                      <a:r>
                        <a:rPr kumimoji="1" lang="en-US" altLang="ja-JP" sz="1200" dirty="0" smtClean="0">
                          <a:solidFill>
                            <a:schemeClr val="tx1"/>
                          </a:solidFill>
                        </a:rPr>
                        <a:t>6</a:t>
                      </a:r>
                      <a:r>
                        <a:rPr kumimoji="1" lang="ja-JP" altLang="en-US" sz="1200" dirty="0" smtClean="0">
                          <a:solidFill>
                            <a:schemeClr val="tx1"/>
                          </a:solidFill>
                        </a:rPr>
                        <a:t>月：</a:t>
                      </a:r>
                      <a:r>
                        <a:rPr kumimoji="1" lang="en-US" altLang="ja-JP" sz="1200" dirty="0" smtClean="0">
                          <a:solidFill>
                            <a:schemeClr val="tx1"/>
                          </a:solidFill>
                        </a:rPr>
                        <a:t>29.2%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2016</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a:t>
                      </a:r>
                      <a:r>
                        <a:rPr kumimoji="1" lang="en-US" altLang="ja-JP" sz="1200" dirty="0" smtClean="0">
                          <a:solidFill>
                            <a:schemeClr val="tx1"/>
                          </a:solidFill>
                        </a:rPr>
                        <a:t>46.2%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2017</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a:t>
                      </a:r>
                      <a:r>
                        <a:rPr kumimoji="1" lang="en-US" altLang="ja-JP" sz="1200" dirty="0" smtClean="0">
                          <a:solidFill>
                            <a:schemeClr val="tx1"/>
                          </a:solidFill>
                        </a:rPr>
                        <a:t>51.0%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2018</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a:t>
                      </a:r>
                      <a:r>
                        <a:rPr kumimoji="1" lang="en-US" altLang="ja-JP" sz="1200" dirty="0" smtClean="0">
                          <a:solidFill>
                            <a:schemeClr val="tx1"/>
                          </a:solidFill>
                        </a:rPr>
                        <a:t>53.7%</a:t>
                      </a:r>
                    </a:p>
                    <a:p>
                      <a:pPr algn="l"/>
                      <a:endParaRPr kumimoji="1" lang="en-US" altLang="ja-JP" sz="1200" dirty="0" smtClean="0">
                        <a:solidFill>
                          <a:schemeClr val="tx1"/>
                        </a:solidFill>
                      </a:endParaRPr>
                    </a:p>
                    <a:p>
                      <a:pPr marL="88900" indent="-88900" algn="l"/>
                      <a:r>
                        <a:rPr kumimoji="1" lang="ja-JP" altLang="en-US" sz="1200" dirty="0" smtClean="0">
                          <a:solidFill>
                            <a:schemeClr val="tx1"/>
                          </a:solidFill>
                        </a:rPr>
                        <a:t>・農産物直売所の売上高</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2009</a:t>
                      </a:r>
                      <a:r>
                        <a:rPr kumimoji="1" lang="ja-JP" altLang="en-US" sz="1200" dirty="0" smtClean="0">
                          <a:solidFill>
                            <a:schemeClr val="tx1"/>
                          </a:solidFill>
                        </a:rPr>
                        <a:t>年度：</a:t>
                      </a:r>
                      <a:r>
                        <a:rPr kumimoji="1" lang="en-US" altLang="ja-JP" sz="1200" dirty="0" smtClean="0">
                          <a:solidFill>
                            <a:schemeClr val="tx1"/>
                          </a:solidFill>
                        </a:rPr>
                        <a:t>51</a:t>
                      </a:r>
                      <a:r>
                        <a:rPr kumimoji="1" lang="ja-JP" altLang="en-US" sz="1200" dirty="0" smtClean="0">
                          <a:solidFill>
                            <a:schemeClr val="tx1"/>
                          </a:solidFill>
                        </a:rPr>
                        <a:t>億円</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2011</a:t>
                      </a:r>
                      <a:r>
                        <a:rPr kumimoji="1" lang="ja-JP" altLang="en-US" sz="1200" dirty="0" smtClean="0">
                          <a:solidFill>
                            <a:schemeClr val="tx1"/>
                          </a:solidFill>
                        </a:rPr>
                        <a:t>年度：</a:t>
                      </a:r>
                      <a:r>
                        <a:rPr kumimoji="1" lang="en-US" altLang="ja-JP" sz="1200" dirty="0" smtClean="0">
                          <a:solidFill>
                            <a:schemeClr val="tx1"/>
                          </a:solidFill>
                        </a:rPr>
                        <a:t>71</a:t>
                      </a:r>
                      <a:r>
                        <a:rPr kumimoji="1" lang="ja-JP" altLang="en-US" sz="1200" dirty="0" smtClean="0">
                          <a:solidFill>
                            <a:schemeClr val="tx1"/>
                          </a:solidFill>
                        </a:rPr>
                        <a:t>億円</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   2013</a:t>
                      </a:r>
                      <a:r>
                        <a:rPr kumimoji="1" lang="ja-JP" altLang="en-US" sz="1200" dirty="0" smtClean="0">
                          <a:solidFill>
                            <a:schemeClr val="tx1"/>
                          </a:solidFill>
                        </a:rPr>
                        <a:t>年度：</a:t>
                      </a:r>
                      <a:r>
                        <a:rPr kumimoji="1" lang="en-US" altLang="ja-JP" sz="1200" dirty="0" smtClean="0">
                          <a:solidFill>
                            <a:schemeClr val="tx1"/>
                          </a:solidFill>
                        </a:rPr>
                        <a:t>76</a:t>
                      </a:r>
                      <a:r>
                        <a:rPr kumimoji="1" lang="ja-JP" altLang="en-US" sz="1200" dirty="0" smtClean="0">
                          <a:solidFill>
                            <a:schemeClr val="tx1"/>
                          </a:solidFill>
                        </a:rPr>
                        <a:t>億円</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2015</a:t>
                      </a:r>
                      <a:r>
                        <a:rPr kumimoji="1" lang="ja-JP" altLang="en-US" sz="1200" dirty="0" smtClean="0">
                          <a:solidFill>
                            <a:schemeClr val="tx1"/>
                          </a:solidFill>
                        </a:rPr>
                        <a:t>年度：</a:t>
                      </a:r>
                      <a:r>
                        <a:rPr kumimoji="1" lang="en-US" altLang="ja-JP" sz="1200" dirty="0" smtClean="0">
                          <a:solidFill>
                            <a:schemeClr val="tx1"/>
                          </a:solidFill>
                        </a:rPr>
                        <a:t>83</a:t>
                      </a:r>
                      <a:r>
                        <a:rPr kumimoji="1" lang="ja-JP" altLang="en-US" sz="1200" dirty="0" smtClean="0">
                          <a:solidFill>
                            <a:schemeClr val="tx1"/>
                          </a:solidFill>
                        </a:rPr>
                        <a:t>億円</a:t>
                      </a:r>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・農業産出額</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2009</a:t>
                      </a:r>
                      <a:r>
                        <a:rPr kumimoji="1" lang="ja-JP" altLang="en-US" sz="1200" dirty="0" smtClean="0">
                          <a:solidFill>
                            <a:schemeClr val="tx1"/>
                          </a:solidFill>
                        </a:rPr>
                        <a:t>年：</a:t>
                      </a:r>
                      <a:r>
                        <a:rPr kumimoji="1" lang="en-US" altLang="ja-JP" sz="1200" dirty="0" smtClean="0">
                          <a:solidFill>
                            <a:schemeClr val="tx1"/>
                          </a:solidFill>
                        </a:rPr>
                        <a:t>319</a:t>
                      </a:r>
                      <a:r>
                        <a:rPr kumimoji="1" lang="ja-JP" altLang="en-US" sz="1200" dirty="0" smtClean="0">
                          <a:solidFill>
                            <a:schemeClr val="tx1"/>
                          </a:solidFill>
                        </a:rPr>
                        <a:t>億円</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2012</a:t>
                      </a:r>
                      <a:r>
                        <a:rPr kumimoji="1" lang="ja-JP" altLang="en-US" sz="1200" dirty="0" smtClean="0">
                          <a:solidFill>
                            <a:schemeClr val="tx1"/>
                          </a:solidFill>
                        </a:rPr>
                        <a:t>年：</a:t>
                      </a:r>
                      <a:r>
                        <a:rPr kumimoji="1" lang="en-US" altLang="ja-JP" sz="1200" dirty="0" smtClean="0">
                          <a:solidFill>
                            <a:schemeClr val="tx1"/>
                          </a:solidFill>
                        </a:rPr>
                        <a:t>344</a:t>
                      </a:r>
                      <a:r>
                        <a:rPr kumimoji="1" lang="ja-JP" altLang="en-US" sz="1200" dirty="0" smtClean="0">
                          <a:solidFill>
                            <a:schemeClr val="tx1"/>
                          </a:solidFill>
                        </a:rPr>
                        <a:t>億円</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331</a:t>
                      </a:r>
                      <a:r>
                        <a:rPr kumimoji="1" lang="ja-JP" altLang="en-US" sz="1200" dirty="0" smtClean="0">
                          <a:solidFill>
                            <a:schemeClr val="tx1"/>
                          </a:solidFill>
                        </a:rPr>
                        <a:t>億円</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2014</a:t>
                      </a:r>
                      <a:r>
                        <a:rPr kumimoji="1" lang="ja-JP" altLang="en-US" sz="1200" dirty="0" smtClean="0">
                          <a:solidFill>
                            <a:schemeClr val="tx1"/>
                          </a:solidFill>
                        </a:rPr>
                        <a:t>年：</a:t>
                      </a:r>
                      <a:r>
                        <a:rPr kumimoji="1" lang="en-US" altLang="ja-JP" sz="1200" dirty="0" smtClean="0">
                          <a:solidFill>
                            <a:schemeClr val="tx1"/>
                          </a:solidFill>
                        </a:rPr>
                        <a:t>320</a:t>
                      </a:r>
                      <a:r>
                        <a:rPr kumimoji="1" lang="ja-JP" altLang="en-US" sz="1200" dirty="0" smtClean="0">
                          <a:solidFill>
                            <a:schemeClr val="tx1"/>
                          </a:solidFill>
                        </a:rPr>
                        <a:t>億円</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2015</a:t>
                      </a:r>
                      <a:r>
                        <a:rPr kumimoji="1" lang="ja-JP" altLang="en-US" sz="1200" dirty="0" smtClean="0">
                          <a:solidFill>
                            <a:schemeClr val="tx1"/>
                          </a:solidFill>
                        </a:rPr>
                        <a:t>年：</a:t>
                      </a:r>
                      <a:r>
                        <a:rPr kumimoji="1" lang="en-US" altLang="ja-JP" sz="1200" dirty="0" smtClean="0">
                          <a:solidFill>
                            <a:schemeClr val="tx1"/>
                          </a:solidFill>
                        </a:rPr>
                        <a:t>341</a:t>
                      </a:r>
                      <a:r>
                        <a:rPr kumimoji="1" lang="ja-JP" altLang="en-US" sz="1200" dirty="0" smtClean="0">
                          <a:solidFill>
                            <a:schemeClr val="tx1"/>
                          </a:solidFill>
                        </a:rPr>
                        <a:t>億円</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2016</a:t>
                      </a:r>
                      <a:r>
                        <a:rPr kumimoji="1" lang="ja-JP" altLang="en-US" sz="1200" dirty="0" smtClean="0">
                          <a:solidFill>
                            <a:schemeClr val="tx1"/>
                          </a:solidFill>
                        </a:rPr>
                        <a:t>年：</a:t>
                      </a:r>
                      <a:r>
                        <a:rPr kumimoji="1" lang="en-US" altLang="ja-JP" sz="1200" dirty="0" smtClean="0">
                          <a:solidFill>
                            <a:schemeClr val="tx1"/>
                          </a:solidFill>
                        </a:rPr>
                        <a:t>353</a:t>
                      </a:r>
                      <a:r>
                        <a:rPr kumimoji="1" lang="ja-JP" altLang="en-US" sz="1200" dirty="0" smtClean="0">
                          <a:solidFill>
                            <a:schemeClr val="tx1"/>
                          </a:solidFill>
                        </a:rPr>
                        <a:t>億円</a:t>
                      </a:r>
                      <a:endParaRPr kumimoji="1" lang="en-US" altLang="ja-JP" sz="1200" dirty="0" smtClean="0">
                        <a:solidFill>
                          <a:schemeClr val="tx1"/>
                        </a:solidFill>
                      </a:endParaRPr>
                    </a:p>
                    <a:p>
                      <a:pPr algn="l"/>
                      <a:endParaRPr kumimoji="1" lang="en-US" altLang="ja-JP" sz="1200" dirty="0" smtClean="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205</a:t>
            </a:fld>
            <a:endParaRPr kumimoji="1" lang="ja-JP" altLang="en-US"/>
          </a:p>
        </p:txBody>
      </p:sp>
    </p:spTree>
    <p:extLst>
      <p:ext uri="{BB962C8B-B14F-4D97-AF65-F5344CB8AC3E}">
        <p14:creationId xmlns:p14="http://schemas.microsoft.com/office/powerpoint/2010/main" val="3263731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1647" y="525741"/>
            <a:ext cx="8683217" cy="1384995"/>
          </a:xfrm>
          <a:prstGeom prst="rect">
            <a:avLst/>
          </a:prstGeom>
          <a:noFill/>
        </p:spPr>
        <p:txBody>
          <a:bodyPr wrap="square" rtlCol="0">
            <a:spAutoFit/>
          </a:bodyPr>
          <a:lstStyle/>
          <a:p>
            <a:pPr indent="177800"/>
            <a:r>
              <a:rPr lang="ja-JP" altLang="en-US" sz="1400" dirty="0" smtClean="0"/>
              <a:t>高速道路について、首都圏、中部圏では、大規模な環状道路の整備が進み、</a:t>
            </a:r>
            <a:r>
              <a:rPr lang="en-US" altLang="ja-JP" sz="1400" dirty="0" smtClean="0"/>
              <a:t>2024</a:t>
            </a:r>
            <a:r>
              <a:rPr lang="ja-JP" altLang="en-US" sz="1400" dirty="0" smtClean="0"/>
              <a:t>年頃には概ね完成の見込み。近畿圏では、環状道路ネットワークの整備が遅れている。</a:t>
            </a:r>
            <a:r>
              <a:rPr lang="en-US" altLang="ja-JP" sz="1400" dirty="0" smtClean="0"/>
              <a:t/>
            </a:r>
            <a:br>
              <a:rPr lang="en-US" altLang="ja-JP" sz="1400" dirty="0" smtClean="0"/>
            </a:br>
            <a:r>
              <a:rPr lang="ja-JP" altLang="en-US" sz="1400" dirty="0" smtClean="0"/>
              <a:t>　　</a:t>
            </a:r>
            <a:r>
              <a:rPr kumimoji="1" lang="ja-JP" altLang="en-US" sz="1400" dirty="0" smtClean="0"/>
              <a:t>そこで、利用者の視点に立ち、複雑で分かりにくい料金体系の一元化と、料金収入によるミッシングリンク解消に向けた整備を可能とする</a:t>
            </a:r>
            <a:r>
              <a:rPr lang="ja-JP" altLang="en-US" sz="1400" dirty="0" smtClean="0"/>
              <a:t>「近畿圏の高速道路を賢く使う料金体系</a:t>
            </a:r>
            <a:r>
              <a:rPr kumimoji="1" lang="ja-JP" altLang="en-US" sz="1400" dirty="0" smtClean="0"/>
              <a:t>」を提案。</a:t>
            </a:r>
            <a:r>
              <a:rPr kumimoji="1" lang="en-US" altLang="ja-JP" sz="1400" dirty="0" smtClean="0"/>
              <a:t/>
            </a:r>
            <a:br>
              <a:rPr kumimoji="1" lang="en-US" altLang="ja-JP" sz="1400" dirty="0" smtClean="0"/>
            </a:br>
            <a:r>
              <a:rPr kumimoji="1" lang="ja-JP" altLang="en-US" sz="1400" dirty="0" smtClean="0"/>
              <a:t>　</a:t>
            </a:r>
            <a:r>
              <a:rPr lang="ja-JP" altLang="en-US" sz="1400" dirty="0"/>
              <a:t>「近畿圏</a:t>
            </a:r>
            <a:r>
              <a:rPr lang="ja-JP" altLang="en-US" sz="1400" dirty="0" smtClean="0"/>
              <a:t>の高速道路を賢く</a:t>
            </a:r>
            <a:r>
              <a:rPr lang="ja-JP" altLang="en-US" sz="1400" dirty="0"/>
              <a:t>使う料金体系」</a:t>
            </a:r>
            <a:r>
              <a:rPr lang="ja-JP" altLang="en-US" sz="1400" dirty="0" smtClean="0"/>
              <a:t>の</a:t>
            </a:r>
            <a:r>
              <a:rPr lang="ja-JP" altLang="en-US" sz="1400" dirty="0"/>
              <a:t>実現</a:t>
            </a:r>
            <a:r>
              <a:rPr lang="ja-JP" altLang="en-US" sz="1400" dirty="0" smtClean="0"/>
              <a:t>に向け、対距離制の料金体系の導入、淀川左岸線延伸部の事業着手、道路公社路線（堺泉北・南阪奈）の高速道路会社への移管を実現。</a:t>
            </a:r>
            <a:endParaRPr kumimoji="1" lang="ja-JP" altLang="en-US" sz="1400" dirty="0"/>
          </a:p>
        </p:txBody>
      </p:sp>
      <p:sp>
        <p:nvSpPr>
          <p:cNvPr id="30" name="正方形/長方形 29"/>
          <p:cNvSpPr/>
          <p:nvPr/>
        </p:nvSpPr>
        <p:spPr>
          <a:xfrm>
            <a:off x="2267744" y="3189107"/>
            <a:ext cx="698894" cy="232238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11</a:t>
            </a:r>
            <a:r>
              <a:rPr kumimoji="1" lang="ja-JP" altLang="en-US" sz="1200" dirty="0" smtClean="0">
                <a:solidFill>
                  <a:schemeClr val="tx1"/>
                </a:solidFill>
              </a:rPr>
              <a:t>年６月</a:t>
            </a:r>
            <a:endParaRPr kumimoji="1" lang="en-US" altLang="ja-JP" sz="1200" dirty="0" smtClean="0">
              <a:solidFill>
                <a:schemeClr val="tx1"/>
              </a:solidFill>
            </a:endParaRPr>
          </a:p>
          <a:p>
            <a:pPr marL="182563"/>
            <a:r>
              <a:rPr kumimoji="1" lang="ja-JP" altLang="en-US" sz="1200" dirty="0" smtClean="0">
                <a:solidFill>
                  <a:schemeClr val="tx1"/>
                </a:solidFill>
              </a:rPr>
              <a:t>阪神圏料金一元化に向けた国と地方の検討会設置</a:t>
            </a:r>
            <a:endParaRPr kumimoji="1" lang="en-US" altLang="ja-JP" sz="1200" dirty="0" smtClean="0">
              <a:solidFill>
                <a:schemeClr val="tx1"/>
              </a:solidFill>
            </a:endParaRPr>
          </a:p>
        </p:txBody>
      </p:sp>
      <p:sp>
        <p:nvSpPr>
          <p:cNvPr id="31" name="正方形/長方形 30"/>
          <p:cNvSpPr/>
          <p:nvPr/>
        </p:nvSpPr>
        <p:spPr>
          <a:xfrm>
            <a:off x="4139952" y="3180862"/>
            <a:ext cx="803625" cy="232238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13</a:t>
            </a:r>
            <a:r>
              <a:rPr kumimoji="1" lang="ja-JP" altLang="en-US" sz="1200" dirty="0" smtClean="0">
                <a:solidFill>
                  <a:schemeClr val="tx1"/>
                </a:solidFill>
              </a:rPr>
              <a:t>年９月</a:t>
            </a:r>
            <a:endParaRPr kumimoji="1" lang="en-US" altLang="ja-JP" sz="1200" dirty="0" smtClean="0">
              <a:solidFill>
                <a:schemeClr val="tx1"/>
              </a:solidFill>
            </a:endParaRPr>
          </a:p>
          <a:p>
            <a:pPr marL="182563"/>
            <a:r>
              <a:rPr lang="ja-JP" altLang="en-US" sz="1200" dirty="0">
                <a:solidFill>
                  <a:schemeClr val="tx1"/>
                </a:solidFill>
              </a:rPr>
              <a:t>国</a:t>
            </a:r>
            <a:r>
              <a:rPr lang="ja-JP" altLang="en-US" sz="1200" dirty="0" smtClean="0">
                <a:solidFill>
                  <a:schemeClr val="tx1"/>
                </a:solidFill>
              </a:rPr>
              <a:t>と</a:t>
            </a:r>
            <a:r>
              <a:rPr lang="ja-JP" altLang="en-US" sz="1200" dirty="0">
                <a:solidFill>
                  <a:schemeClr val="tx1"/>
                </a:solidFill>
              </a:rPr>
              <a:t>地方</a:t>
            </a:r>
            <a:r>
              <a:rPr lang="ja-JP" altLang="en-US" sz="1200" dirty="0" smtClean="0">
                <a:solidFill>
                  <a:schemeClr val="tx1"/>
                </a:solidFill>
              </a:rPr>
              <a:t>の</a:t>
            </a:r>
            <a:r>
              <a:rPr lang="ja-JP" altLang="en-US" sz="1200" dirty="0">
                <a:solidFill>
                  <a:schemeClr val="tx1"/>
                </a:solidFill>
              </a:rPr>
              <a:t>検討会</a:t>
            </a:r>
            <a:r>
              <a:rPr lang="ja-JP" altLang="en-US" sz="1200" dirty="0" smtClean="0">
                <a:solidFill>
                  <a:schemeClr val="tx1"/>
                </a:solidFill>
              </a:rPr>
              <a:t>で</a:t>
            </a:r>
            <a:r>
              <a:rPr lang="en-US" altLang="ja-JP" sz="1200" dirty="0" smtClean="0">
                <a:solidFill>
                  <a:schemeClr val="tx1"/>
                </a:solidFill>
              </a:rPr>
              <a:t>17</a:t>
            </a:r>
            <a:r>
              <a:rPr lang="ja-JP" altLang="en-US" sz="1200" dirty="0" smtClean="0">
                <a:solidFill>
                  <a:schemeClr val="tx1"/>
                </a:solidFill>
              </a:rPr>
              <a:t>年度当初にシームレスな料金体系導入を確認</a:t>
            </a:r>
            <a:endParaRPr kumimoji="1" lang="en-US" altLang="ja-JP" sz="1200" dirty="0" smtClean="0">
              <a:solidFill>
                <a:schemeClr val="tx1"/>
              </a:solidFill>
            </a:endParaRPr>
          </a:p>
        </p:txBody>
      </p:sp>
      <p:sp>
        <p:nvSpPr>
          <p:cNvPr id="32" name="正方形/長方形 31"/>
          <p:cNvSpPr/>
          <p:nvPr/>
        </p:nvSpPr>
        <p:spPr>
          <a:xfrm>
            <a:off x="5004048" y="2575846"/>
            <a:ext cx="780592"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13</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endParaRPr kumimoji="1" lang="en-US" altLang="ja-JP" sz="1200" dirty="0" smtClean="0">
              <a:solidFill>
                <a:schemeClr val="tx1"/>
              </a:solidFill>
            </a:endParaRPr>
          </a:p>
          <a:p>
            <a:pPr marL="182563"/>
            <a:r>
              <a:rPr kumimoji="1" lang="ja-JP" altLang="en-US" sz="1200" dirty="0" smtClean="0">
                <a:solidFill>
                  <a:schemeClr val="tx1"/>
                </a:solidFill>
              </a:rPr>
              <a:t>「新たな高速道路料金</a:t>
            </a:r>
            <a:r>
              <a:rPr lang="ja-JP" altLang="en-US" sz="1200" dirty="0" smtClean="0">
                <a:solidFill>
                  <a:schemeClr val="tx1"/>
                </a:solidFill>
              </a:rPr>
              <a:t>に関する基本方針決定」（国交省）</a:t>
            </a:r>
            <a:endParaRPr kumimoji="1" lang="en-US" altLang="ja-JP" sz="1200" dirty="0" smtClean="0">
              <a:solidFill>
                <a:schemeClr val="tx1"/>
              </a:solidFill>
            </a:endParaRPr>
          </a:p>
        </p:txBody>
      </p:sp>
      <p:sp>
        <p:nvSpPr>
          <p:cNvPr id="33" name="正方形/長方形 32"/>
          <p:cNvSpPr/>
          <p:nvPr/>
        </p:nvSpPr>
        <p:spPr>
          <a:xfrm>
            <a:off x="467544" y="2564904"/>
            <a:ext cx="629736"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03</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endParaRPr kumimoji="1" lang="en-US" altLang="ja-JP" sz="1200" dirty="0" smtClean="0">
              <a:solidFill>
                <a:schemeClr val="tx1"/>
              </a:solidFill>
            </a:endParaRPr>
          </a:p>
          <a:p>
            <a:pPr marL="182563"/>
            <a:r>
              <a:rPr lang="ja-JP" altLang="en-US" sz="1200" dirty="0" smtClean="0">
                <a:solidFill>
                  <a:schemeClr val="tx1"/>
                </a:solidFill>
              </a:rPr>
              <a:t>新名神「当面着工しない区間」（国幹会議）</a:t>
            </a:r>
            <a:endParaRPr kumimoji="1" lang="en-US" altLang="ja-JP" sz="1200" dirty="0" smtClean="0">
              <a:solidFill>
                <a:schemeClr val="tx1"/>
              </a:solidFill>
            </a:endParaRPr>
          </a:p>
        </p:txBody>
      </p:sp>
      <p:sp>
        <p:nvSpPr>
          <p:cNvPr id="34" name="正方形/長方形 33"/>
          <p:cNvSpPr/>
          <p:nvPr/>
        </p:nvSpPr>
        <p:spPr>
          <a:xfrm>
            <a:off x="3025582" y="2564904"/>
            <a:ext cx="610314"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12</a:t>
            </a:r>
            <a:r>
              <a:rPr kumimoji="1" lang="ja-JP" altLang="en-US" sz="1200" dirty="0" smtClean="0">
                <a:solidFill>
                  <a:schemeClr val="tx1"/>
                </a:solidFill>
              </a:rPr>
              <a:t>年４月</a:t>
            </a:r>
            <a:endParaRPr kumimoji="1" lang="en-US" altLang="ja-JP" sz="1200" dirty="0" smtClean="0">
              <a:solidFill>
                <a:schemeClr val="tx1"/>
              </a:solidFill>
            </a:endParaRPr>
          </a:p>
          <a:p>
            <a:pPr marL="182563"/>
            <a:r>
              <a:rPr lang="ja-JP" altLang="en-US" sz="1200" dirty="0" smtClean="0">
                <a:solidFill>
                  <a:schemeClr val="tx1"/>
                </a:solidFill>
              </a:rPr>
              <a:t>新名神建設凍結解除・事業認可</a:t>
            </a:r>
            <a:endParaRPr kumimoji="1" lang="en-US" altLang="ja-JP" sz="1200" dirty="0" smtClean="0">
              <a:solidFill>
                <a:schemeClr val="tx1"/>
              </a:solidFill>
            </a:endParaRPr>
          </a:p>
        </p:txBody>
      </p:sp>
      <p:sp>
        <p:nvSpPr>
          <p:cNvPr id="35" name="正方形/長方形 34"/>
          <p:cNvSpPr/>
          <p:nvPr/>
        </p:nvSpPr>
        <p:spPr>
          <a:xfrm>
            <a:off x="3275856" y="4629810"/>
            <a:ext cx="676241"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13</a:t>
            </a:r>
            <a:r>
              <a:rPr kumimoji="1" lang="ja-JP" altLang="en-US" sz="1200" dirty="0" smtClean="0">
                <a:solidFill>
                  <a:schemeClr val="tx1"/>
                </a:solidFill>
              </a:rPr>
              <a:t>年１月</a:t>
            </a:r>
            <a:endParaRPr kumimoji="1" lang="en-US" altLang="ja-JP" sz="1200" dirty="0" smtClean="0">
              <a:solidFill>
                <a:schemeClr val="tx1"/>
              </a:solidFill>
            </a:endParaRPr>
          </a:p>
          <a:p>
            <a:pPr marL="182563"/>
            <a:r>
              <a:rPr lang="ja-JP" altLang="en-US" sz="1200" dirty="0">
                <a:solidFill>
                  <a:schemeClr val="tx1"/>
                </a:solidFill>
              </a:rPr>
              <a:t>淀川左岸線延伸部の環境評価手続きに着手</a:t>
            </a:r>
            <a:endParaRPr kumimoji="1" lang="en-US" altLang="ja-JP" sz="1200" dirty="0" smtClean="0">
              <a:solidFill>
                <a:schemeClr val="tx1"/>
              </a:solidFill>
            </a:endParaRPr>
          </a:p>
        </p:txBody>
      </p:sp>
      <p:sp>
        <p:nvSpPr>
          <p:cNvPr id="36" name="正方形/長方形 35"/>
          <p:cNvSpPr/>
          <p:nvPr/>
        </p:nvSpPr>
        <p:spPr>
          <a:xfrm>
            <a:off x="495158" y="4575949"/>
            <a:ext cx="811132"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06</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endParaRPr kumimoji="1" lang="en-US" altLang="ja-JP" sz="1200" dirty="0" smtClean="0">
              <a:solidFill>
                <a:schemeClr val="tx1"/>
              </a:solidFill>
            </a:endParaRPr>
          </a:p>
          <a:p>
            <a:pPr marL="182563"/>
            <a:r>
              <a:rPr kumimoji="1" lang="ja-JP" altLang="en-US" sz="1200" dirty="0" smtClean="0">
                <a:solidFill>
                  <a:schemeClr val="tx1"/>
                </a:solidFill>
              </a:rPr>
              <a:t>淀川左岸線延伸部ＰＩ*完了（推奨すべき計画案提言）</a:t>
            </a:r>
            <a:endParaRPr kumimoji="1" lang="en-US" altLang="ja-JP" sz="1200" dirty="0" smtClean="0">
              <a:solidFill>
                <a:schemeClr val="tx1"/>
              </a:solidFill>
            </a:endParaRPr>
          </a:p>
        </p:txBody>
      </p:sp>
      <p:sp>
        <p:nvSpPr>
          <p:cNvPr id="37" name="テキスト ボックス 36"/>
          <p:cNvSpPr txBox="1"/>
          <p:nvPr/>
        </p:nvSpPr>
        <p:spPr>
          <a:xfrm>
            <a:off x="815872" y="6507197"/>
            <a:ext cx="7704856" cy="261610"/>
          </a:xfrm>
          <a:prstGeom prst="rect">
            <a:avLst/>
          </a:prstGeom>
          <a:noFill/>
        </p:spPr>
        <p:txBody>
          <a:bodyPr wrap="square" rtlCol="0">
            <a:spAutoFit/>
          </a:bodyPr>
          <a:lstStyle/>
          <a:p>
            <a:r>
              <a:rPr lang="ja-JP" altLang="en-US" sz="1050" dirty="0" smtClean="0"/>
              <a:t>＊ＰＩ：</a:t>
            </a:r>
            <a:r>
              <a:rPr lang="en-US" altLang="ja-JP" sz="1050" dirty="0" smtClean="0"/>
              <a:t>Public Involvement</a:t>
            </a:r>
            <a:r>
              <a:rPr lang="ja-JP" altLang="en-US" sz="1050" dirty="0" err="1"/>
              <a:t>、</a:t>
            </a:r>
            <a:r>
              <a:rPr lang="ja-JP" altLang="en-US" sz="1050" dirty="0"/>
              <a:t>計画策定の早い段階から市民の方々等関係者へ積極的に情報を提供し、コミュニケーションを行う取り組み</a:t>
            </a:r>
            <a:r>
              <a:rPr lang="ja-JP" altLang="en-US" sz="1050" dirty="0" smtClean="0"/>
              <a:t>　　　</a:t>
            </a:r>
            <a:endParaRPr kumimoji="1" lang="ja-JP" altLang="en-US" sz="1050" dirty="0"/>
          </a:p>
        </p:txBody>
      </p:sp>
      <p:sp>
        <p:nvSpPr>
          <p:cNvPr id="49" name="テキスト ボックス 48"/>
          <p:cNvSpPr txBox="1"/>
          <p:nvPr/>
        </p:nvSpPr>
        <p:spPr>
          <a:xfrm>
            <a:off x="178880" y="210126"/>
            <a:ext cx="7704856" cy="338554"/>
          </a:xfrm>
          <a:prstGeom prst="rect">
            <a:avLst/>
          </a:prstGeom>
          <a:noFill/>
        </p:spPr>
        <p:txBody>
          <a:bodyPr wrap="square" rtlCol="0">
            <a:spAutoFit/>
          </a:bodyPr>
          <a:lstStyle/>
          <a:p>
            <a:r>
              <a:rPr lang="ja-JP" altLang="en-US" sz="1600" dirty="0" smtClean="0"/>
              <a:t>■改革の取組み：「近畿圏の高速道路を賢く使う料金体系」の提案</a:t>
            </a:r>
            <a:endParaRPr lang="en-US" altLang="ja-JP" sz="1600" dirty="0" smtClean="0"/>
          </a:p>
        </p:txBody>
      </p:sp>
      <p:sp>
        <p:nvSpPr>
          <p:cNvPr id="50" name="テキスト ボックス 49"/>
          <p:cNvSpPr txBox="1"/>
          <p:nvPr/>
        </p:nvSpPr>
        <p:spPr>
          <a:xfrm>
            <a:off x="152507" y="1918560"/>
            <a:ext cx="7704856" cy="338554"/>
          </a:xfrm>
          <a:prstGeom prst="rect">
            <a:avLst/>
          </a:prstGeom>
          <a:noFill/>
        </p:spPr>
        <p:txBody>
          <a:bodyPr wrap="square" rtlCol="0">
            <a:spAutoFit/>
          </a:bodyPr>
          <a:lstStyle/>
          <a:p>
            <a:r>
              <a:rPr lang="ja-JP" altLang="en-US" sz="1600" dirty="0" smtClean="0"/>
              <a:t>■経緯</a:t>
            </a:r>
            <a:endParaRPr lang="en-US" altLang="ja-JP" sz="1600" dirty="0" smtClean="0"/>
          </a:p>
        </p:txBody>
      </p:sp>
      <p:graphicFrame>
        <p:nvGraphicFramePr>
          <p:cNvPr id="28" name="表 27"/>
          <p:cNvGraphicFramePr>
            <a:graphicFrameLocks noGrp="1"/>
          </p:cNvGraphicFramePr>
          <p:nvPr>
            <p:extLst/>
          </p:nvPr>
        </p:nvGraphicFramePr>
        <p:xfrm>
          <a:off x="428824" y="2286082"/>
          <a:ext cx="8674581" cy="254614"/>
        </p:xfrm>
        <a:graphic>
          <a:graphicData uri="http://schemas.openxmlformats.org/drawingml/2006/table">
            <a:tbl>
              <a:tblPr firstRow="1" bandRow="1">
                <a:tableStyleId>{7DF18680-E054-41AD-8BC1-D1AEF772440D}</a:tableStyleId>
              </a:tblPr>
              <a:tblGrid>
                <a:gridCol w="111884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2160240">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714981">
                  <a:extLst>
                    <a:ext uri="{9D8B030D-6E8A-4147-A177-3AD203B41FA5}">
                      <a16:colId xmlns:a16="http://schemas.microsoft.com/office/drawing/2014/main" val="20007"/>
                    </a:ext>
                  </a:extLst>
                </a:gridCol>
              </a:tblGrid>
              <a:tr h="254614">
                <a:tc>
                  <a:txBody>
                    <a:bodyPr/>
                    <a:lstStyle/>
                    <a:p>
                      <a:pPr algn="ctr"/>
                      <a:r>
                        <a:rPr kumimoji="1" lang="ja-JP" altLang="en-US" sz="1050" dirty="0" smtClean="0"/>
                        <a:t>～</a:t>
                      </a:r>
                      <a:r>
                        <a:rPr kumimoji="1" lang="en-US" altLang="ja-JP" sz="1050" dirty="0" smtClean="0"/>
                        <a:t>2009</a:t>
                      </a:r>
                      <a:r>
                        <a:rPr kumimoji="1" lang="ja-JP" altLang="en-US" sz="1050" dirty="0" smtClean="0"/>
                        <a:t>年</a:t>
                      </a:r>
                      <a:endParaRPr kumimoji="1" lang="ja-JP" altLang="en-US" sz="1050" dirty="0"/>
                    </a:p>
                  </a:txBody>
                  <a:tcPr/>
                </a:tc>
                <a:tc>
                  <a:txBody>
                    <a:bodyPr/>
                    <a:lstStyle/>
                    <a:p>
                      <a:pPr algn="ctr"/>
                      <a:r>
                        <a:rPr kumimoji="1" lang="en-US" altLang="ja-JP" sz="1050" dirty="0" smtClean="0"/>
                        <a:t>2010</a:t>
                      </a:r>
                      <a:r>
                        <a:rPr kumimoji="1" lang="ja-JP" altLang="en-US" sz="1050" dirty="0" smtClean="0"/>
                        <a:t>年</a:t>
                      </a:r>
                      <a:endParaRPr kumimoji="1" lang="ja-JP" altLang="en-US" sz="1050" dirty="0"/>
                    </a:p>
                  </a:txBody>
                  <a:tcPr/>
                </a:tc>
                <a:tc>
                  <a:txBody>
                    <a:bodyPr/>
                    <a:lstStyle/>
                    <a:p>
                      <a:pPr algn="ctr"/>
                      <a:r>
                        <a:rPr kumimoji="1" lang="en-US" altLang="ja-JP" sz="1050" dirty="0" smtClean="0"/>
                        <a:t>2011</a:t>
                      </a:r>
                      <a:r>
                        <a:rPr kumimoji="1" lang="ja-JP" altLang="en-US" sz="1050" dirty="0" smtClean="0"/>
                        <a:t>年</a:t>
                      </a:r>
                      <a:endParaRPr kumimoji="1" lang="ja-JP" altLang="en-US" sz="1050" dirty="0"/>
                    </a:p>
                  </a:txBody>
                  <a:tcPr/>
                </a:tc>
                <a:tc>
                  <a:txBody>
                    <a:bodyPr/>
                    <a:lstStyle/>
                    <a:p>
                      <a:pPr algn="ctr"/>
                      <a:r>
                        <a:rPr kumimoji="1" lang="en-US" altLang="ja-JP" sz="1050" dirty="0" smtClean="0"/>
                        <a:t>2012</a:t>
                      </a:r>
                      <a:r>
                        <a:rPr kumimoji="1" lang="ja-JP" altLang="en-US" sz="1050" dirty="0" smtClean="0"/>
                        <a:t>年</a:t>
                      </a:r>
                      <a:endParaRPr kumimoji="1" lang="ja-JP" altLang="en-US" sz="1050" dirty="0"/>
                    </a:p>
                  </a:txBody>
                  <a:tcPr/>
                </a:tc>
                <a:tc>
                  <a:txBody>
                    <a:bodyPr/>
                    <a:lstStyle/>
                    <a:p>
                      <a:pPr algn="ctr"/>
                      <a:r>
                        <a:rPr kumimoji="1" lang="en-US" altLang="ja-JP" sz="1050" dirty="0" smtClean="0"/>
                        <a:t>2013</a:t>
                      </a:r>
                      <a:r>
                        <a:rPr kumimoji="1" lang="ja-JP" altLang="en-US" sz="1050" dirty="0" smtClean="0"/>
                        <a:t>年</a:t>
                      </a:r>
                      <a:endParaRPr kumimoji="1" lang="ja-JP" altLang="en-US" sz="1050" dirty="0"/>
                    </a:p>
                  </a:txBody>
                  <a:tcPr/>
                </a:tc>
                <a:tc>
                  <a:txBody>
                    <a:bodyPr/>
                    <a:lstStyle/>
                    <a:p>
                      <a:pPr algn="ctr"/>
                      <a:r>
                        <a:rPr kumimoji="1" lang="ja-JP" altLang="en-US" sz="1050" dirty="0" smtClean="0"/>
                        <a:t>～</a:t>
                      </a:r>
                      <a:r>
                        <a:rPr kumimoji="1" lang="en-US" altLang="ja-JP" sz="1050" dirty="0" smtClean="0"/>
                        <a:t>2016</a:t>
                      </a:r>
                      <a:r>
                        <a:rPr kumimoji="1" lang="ja-JP" altLang="en-US" sz="1050" dirty="0" smtClean="0"/>
                        <a:t>年</a:t>
                      </a:r>
                      <a:endParaRPr kumimoji="1" lang="ja-JP" altLang="en-US" sz="1050" dirty="0"/>
                    </a:p>
                  </a:txBody>
                  <a:tcPr/>
                </a:tc>
                <a:tc>
                  <a:txBody>
                    <a:bodyPr/>
                    <a:lstStyle/>
                    <a:p>
                      <a:pPr algn="ctr"/>
                      <a:r>
                        <a:rPr kumimoji="1" lang="en-US" altLang="ja-JP" sz="1050" dirty="0" smtClean="0"/>
                        <a:t>2017</a:t>
                      </a:r>
                      <a:r>
                        <a:rPr kumimoji="1" lang="ja-JP" altLang="en-US" sz="1050" dirty="0" smtClean="0"/>
                        <a:t>年</a:t>
                      </a:r>
                      <a:endParaRPr kumimoji="1" lang="ja-JP" altLang="en-US" sz="1050" dirty="0"/>
                    </a:p>
                  </a:txBody>
                  <a:tcPr/>
                </a:tc>
                <a:tc>
                  <a:txBody>
                    <a:bodyPr/>
                    <a:lstStyle/>
                    <a:p>
                      <a:pPr algn="ctr"/>
                      <a:r>
                        <a:rPr kumimoji="1" lang="en-US" altLang="ja-JP" sz="1050" dirty="0" smtClean="0"/>
                        <a:t>2018</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46" name="テキスト ボックス 45"/>
          <p:cNvSpPr txBox="1"/>
          <p:nvPr/>
        </p:nvSpPr>
        <p:spPr>
          <a:xfrm>
            <a:off x="15573" y="3060539"/>
            <a:ext cx="430887" cy="805041"/>
          </a:xfrm>
          <a:prstGeom prst="rect">
            <a:avLst/>
          </a:prstGeom>
          <a:noFill/>
        </p:spPr>
        <p:txBody>
          <a:bodyPr vert="eaVert" wrap="square" rtlCol="0">
            <a:spAutoFit/>
          </a:bodyPr>
          <a:lstStyle/>
          <a:p>
            <a:r>
              <a:rPr lang="en-US" altLang="ja-JP" sz="1600" dirty="0" smtClean="0"/>
              <a:t>《</a:t>
            </a:r>
            <a:r>
              <a:rPr lang="ja-JP" altLang="en-US" sz="1600" dirty="0" smtClean="0"/>
              <a:t>　国　</a:t>
            </a:r>
            <a:r>
              <a:rPr lang="en-US" altLang="ja-JP" sz="1600" dirty="0" smtClean="0"/>
              <a:t>》</a:t>
            </a:r>
            <a:endParaRPr kumimoji="1" lang="ja-JP" altLang="en-US" sz="1600" dirty="0"/>
          </a:p>
        </p:txBody>
      </p:sp>
      <p:sp>
        <p:nvSpPr>
          <p:cNvPr id="47" name="テキスト ボックス 46"/>
          <p:cNvSpPr txBox="1"/>
          <p:nvPr/>
        </p:nvSpPr>
        <p:spPr>
          <a:xfrm>
            <a:off x="0" y="5119890"/>
            <a:ext cx="430887" cy="805041"/>
          </a:xfrm>
          <a:prstGeom prst="rect">
            <a:avLst/>
          </a:prstGeom>
          <a:noFill/>
        </p:spPr>
        <p:txBody>
          <a:bodyPr vert="eaVert" wrap="square" rtlCol="0">
            <a:spAutoFit/>
          </a:bodyPr>
          <a:lstStyle/>
          <a:p>
            <a:r>
              <a:rPr lang="en-US" altLang="ja-JP" sz="1600" dirty="0" smtClean="0"/>
              <a:t>《</a:t>
            </a:r>
            <a:r>
              <a:rPr lang="ja-JP" altLang="en-US" sz="1600" dirty="0" smtClean="0"/>
              <a:t>　府　</a:t>
            </a:r>
            <a:r>
              <a:rPr lang="en-US" altLang="ja-JP" sz="1600" dirty="0" smtClean="0"/>
              <a:t>》</a:t>
            </a:r>
            <a:endParaRPr kumimoji="1" lang="ja-JP" altLang="en-US" sz="1600" dirty="0"/>
          </a:p>
        </p:txBody>
      </p:sp>
      <p:cxnSp>
        <p:nvCxnSpPr>
          <p:cNvPr id="51" name="直線矢印コネクタ 50"/>
          <p:cNvCxnSpPr/>
          <p:nvPr/>
        </p:nvCxnSpPr>
        <p:spPr>
          <a:xfrm>
            <a:off x="2966638" y="4575949"/>
            <a:ext cx="1173314" cy="0"/>
          </a:xfrm>
          <a:prstGeom prst="straightConnector1">
            <a:avLst/>
          </a:prstGeom>
          <a:ln w="31750">
            <a:headEnd type="none"/>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３．（７９，８０）</a:t>
            </a:r>
            <a:endParaRPr lang="en-US" altLang="ja-JP" sz="1600" u="sng" dirty="0" smtClean="0"/>
          </a:p>
        </p:txBody>
      </p:sp>
      <p:sp>
        <p:nvSpPr>
          <p:cNvPr id="21" name="正方形/長方形 20"/>
          <p:cNvSpPr/>
          <p:nvPr/>
        </p:nvSpPr>
        <p:spPr>
          <a:xfrm>
            <a:off x="1368779" y="4572801"/>
            <a:ext cx="826957"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10</a:t>
            </a:r>
            <a:r>
              <a:rPr kumimoji="1" lang="ja-JP" altLang="en-US" sz="1200" dirty="0" smtClean="0">
                <a:solidFill>
                  <a:schemeClr val="tx1"/>
                </a:solidFill>
              </a:rPr>
              <a:t>年４月</a:t>
            </a:r>
            <a:endParaRPr kumimoji="1" lang="en-US" altLang="ja-JP" sz="1200" dirty="0" smtClean="0">
              <a:solidFill>
                <a:schemeClr val="tx1"/>
              </a:solidFill>
            </a:endParaRPr>
          </a:p>
          <a:p>
            <a:pPr marL="182563"/>
            <a:r>
              <a:rPr kumimoji="1" lang="ja-JP" altLang="en-US" sz="1200" dirty="0" smtClean="0">
                <a:solidFill>
                  <a:schemeClr val="tx1"/>
                </a:solidFill>
              </a:rPr>
              <a:t>阪神都市圏５団体による「都市圏高速道路等の一体的運営構想」提案</a:t>
            </a:r>
            <a:endParaRPr kumimoji="1" lang="en-US" altLang="ja-JP" sz="1200" dirty="0" smtClean="0">
              <a:solidFill>
                <a:schemeClr val="tx1"/>
              </a:solidFill>
            </a:endParaRPr>
          </a:p>
        </p:txBody>
      </p:sp>
      <p:sp>
        <p:nvSpPr>
          <p:cNvPr id="23" name="正方形/長方形 22"/>
          <p:cNvSpPr/>
          <p:nvPr/>
        </p:nvSpPr>
        <p:spPr>
          <a:xfrm>
            <a:off x="5784640" y="4575948"/>
            <a:ext cx="676241"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16</a:t>
            </a:r>
            <a:r>
              <a:rPr kumimoji="1" lang="ja-JP" altLang="en-US" sz="1200" dirty="0" smtClean="0">
                <a:solidFill>
                  <a:schemeClr val="tx1"/>
                </a:solidFill>
              </a:rPr>
              <a:t>年</a:t>
            </a:r>
            <a:r>
              <a:rPr lang="en-US" altLang="ja-JP" sz="1200" dirty="0">
                <a:solidFill>
                  <a:schemeClr val="tx1"/>
                </a:solidFill>
              </a:rPr>
              <a:t>11</a:t>
            </a:r>
            <a:r>
              <a:rPr kumimoji="1" lang="ja-JP" altLang="en-US" sz="1200" dirty="0" smtClean="0">
                <a:solidFill>
                  <a:schemeClr val="tx1"/>
                </a:solidFill>
              </a:rPr>
              <a:t>月</a:t>
            </a:r>
            <a:endParaRPr kumimoji="1" lang="en-US" altLang="ja-JP" sz="1200" dirty="0" smtClean="0">
              <a:solidFill>
                <a:schemeClr val="tx1"/>
              </a:solidFill>
            </a:endParaRPr>
          </a:p>
          <a:p>
            <a:pPr marL="182563"/>
            <a:r>
              <a:rPr lang="ja-JP" altLang="en-US" sz="1200" dirty="0">
                <a:solidFill>
                  <a:schemeClr val="tx1"/>
                </a:solidFill>
              </a:rPr>
              <a:t>淀川左岸線延伸部</a:t>
            </a:r>
            <a:r>
              <a:rPr lang="ja-JP" altLang="en-US" sz="1200" dirty="0" smtClean="0">
                <a:solidFill>
                  <a:schemeClr val="tx1"/>
                </a:solidFill>
              </a:rPr>
              <a:t>の</a:t>
            </a:r>
            <a:endParaRPr lang="en-US" altLang="ja-JP" sz="1200" dirty="0" smtClean="0">
              <a:solidFill>
                <a:schemeClr val="tx1"/>
              </a:solidFill>
            </a:endParaRPr>
          </a:p>
          <a:p>
            <a:pPr marL="182563"/>
            <a:r>
              <a:rPr lang="ja-JP" altLang="en-US" sz="1200" dirty="0" smtClean="0">
                <a:solidFill>
                  <a:schemeClr val="tx1"/>
                </a:solidFill>
              </a:rPr>
              <a:t>都市計画決定</a:t>
            </a:r>
            <a:endParaRPr kumimoji="1" lang="en-US" altLang="ja-JP" sz="1200" dirty="0" smtClean="0">
              <a:solidFill>
                <a:schemeClr val="tx1"/>
              </a:solidFill>
            </a:endParaRPr>
          </a:p>
        </p:txBody>
      </p:sp>
      <p:sp>
        <p:nvSpPr>
          <p:cNvPr id="24" name="正方形/長方形 23"/>
          <p:cNvSpPr/>
          <p:nvPr/>
        </p:nvSpPr>
        <p:spPr>
          <a:xfrm>
            <a:off x="6012160" y="2564904"/>
            <a:ext cx="792088"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16</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endParaRPr kumimoji="1" lang="en-US" altLang="ja-JP" sz="1200" dirty="0" smtClean="0">
              <a:solidFill>
                <a:schemeClr val="tx1"/>
              </a:solidFill>
            </a:endParaRPr>
          </a:p>
          <a:p>
            <a:pPr marL="182563"/>
            <a:r>
              <a:rPr lang="ja-JP" altLang="en-US" sz="1200" dirty="0" smtClean="0">
                <a:solidFill>
                  <a:schemeClr val="tx1"/>
                </a:solidFill>
              </a:rPr>
              <a:t>近畿圏の新たな高速道路料金に関する具体方針（案）（国交省）</a:t>
            </a:r>
            <a:endParaRPr kumimoji="1" lang="en-US" altLang="ja-JP" sz="1200" dirty="0" smtClean="0">
              <a:solidFill>
                <a:schemeClr val="tx1"/>
              </a:solidFill>
            </a:endParaRPr>
          </a:p>
        </p:txBody>
      </p:sp>
      <p:sp>
        <p:nvSpPr>
          <p:cNvPr id="26" name="正方形/長方形 25"/>
          <p:cNvSpPr/>
          <p:nvPr/>
        </p:nvSpPr>
        <p:spPr>
          <a:xfrm>
            <a:off x="7098842" y="2594556"/>
            <a:ext cx="652229"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17</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marL="182563"/>
            <a:r>
              <a:rPr kumimoji="1" lang="ja-JP" altLang="en-US" sz="1200" dirty="0" smtClean="0">
                <a:solidFill>
                  <a:schemeClr val="tx1"/>
                </a:solidFill>
              </a:rPr>
              <a:t>淀川左岸線延伸部事業着手</a:t>
            </a:r>
            <a:endParaRPr kumimoji="1" lang="en-US" altLang="ja-JP" sz="1200" dirty="0" smtClean="0">
              <a:solidFill>
                <a:schemeClr val="tx1"/>
              </a:solidFill>
            </a:endParaRPr>
          </a:p>
        </p:txBody>
      </p:sp>
      <p:sp>
        <p:nvSpPr>
          <p:cNvPr id="29" name="正方形/長方形 28"/>
          <p:cNvSpPr/>
          <p:nvPr/>
        </p:nvSpPr>
        <p:spPr>
          <a:xfrm>
            <a:off x="6588224" y="4564557"/>
            <a:ext cx="652229"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17</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a:t>
            </a:r>
            <a:endParaRPr kumimoji="1" lang="en-US" altLang="ja-JP" sz="1200" dirty="0" smtClean="0">
              <a:solidFill>
                <a:schemeClr val="tx1"/>
              </a:solidFill>
            </a:endParaRPr>
          </a:p>
          <a:p>
            <a:pPr marL="182563"/>
            <a:r>
              <a:rPr kumimoji="1" lang="ja-JP" altLang="en-US" sz="1200" dirty="0" smtClean="0">
                <a:solidFill>
                  <a:schemeClr val="tx1"/>
                </a:solidFill>
              </a:rPr>
              <a:t>府議会・市会において関連議案が議決</a:t>
            </a:r>
            <a:endParaRPr kumimoji="1" lang="en-US" altLang="ja-JP" sz="1200" dirty="0" smtClean="0">
              <a:solidFill>
                <a:schemeClr val="tx1"/>
              </a:solidFill>
            </a:endParaRPr>
          </a:p>
        </p:txBody>
      </p:sp>
      <p:sp>
        <p:nvSpPr>
          <p:cNvPr id="39" name="正方形/長方形 38"/>
          <p:cNvSpPr/>
          <p:nvPr/>
        </p:nvSpPr>
        <p:spPr>
          <a:xfrm>
            <a:off x="7993851" y="2586869"/>
            <a:ext cx="322565" cy="385507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17</a:t>
            </a:r>
            <a:r>
              <a:rPr kumimoji="1" lang="ja-JP" altLang="en-US" sz="1200" dirty="0" smtClean="0">
                <a:solidFill>
                  <a:schemeClr val="tx1"/>
                </a:solidFill>
              </a:rPr>
              <a:t>年</a:t>
            </a:r>
            <a:r>
              <a:rPr kumimoji="1" lang="en-US" altLang="ja-JP" sz="1200" dirty="0" smtClean="0">
                <a:solidFill>
                  <a:schemeClr val="tx1"/>
                </a:solidFill>
              </a:rPr>
              <a:t>6</a:t>
            </a:r>
            <a:r>
              <a:rPr kumimoji="1" lang="ja-JP" altLang="en-US" sz="1200" dirty="0" smtClean="0">
                <a:solidFill>
                  <a:schemeClr val="tx1"/>
                </a:solidFill>
              </a:rPr>
              <a:t>月　　新料金導入（阪神高速・ＮＥＸＣＯ路線）</a:t>
            </a:r>
            <a:endParaRPr kumimoji="1" lang="en-US" altLang="ja-JP" sz="1200" dirty="0" smtClean="0">
              <a:solidFill>
                <a:schemeClr val="tx1"/>
              </a:solidFill>
            </a:endParaRPr>
          </a:p>
        </p:txBody>
      </p:sp>
      <p:sp>
        <p:nvSpPr>
          <p:cNvPr id="40" name="正方形/長方形 39"/>
          <p:cNvSpPr/>
          <p:nvPr/>
        </p:nvSpPr>
        <p:spPr>
          <a:xfrm>
            <a:off x="8393181" y="4564555"/>
            <a:ext cx="528531"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kumimoji="1" lang="ja-JP" altLang="en-US" sz="1200" dirty="0" smtClean="0">
                <a:solidFill>
                  <a:schemeClr val="tx1"/>
                </a:solidFill>
              </a:rPr>
              <a:t>▲</a:t>
            </a:r>
            <a:r>
              <a:rPr kumimoji="1" lang="en-US" altLang="ja-JP" sz="1200" dirty="0" smtClean="0">
                <a:solidFill>
                  <a:schemeClr val="tx1"/>
                </a:solidFill>
              </a:rPr>
              <a:t>18</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marL="182563"/>
            <a:r>
              <a:rPr kumimoji="1" lang="ja-JP" altLang="en-US" sz="1200" dirty="0" smtClean="0">
                <a:solidFill>
                  <a:schemeClr val="tx1"/>
                </a:solidFill>
              </a:rPr>
              <a:t>道路公社路線</a:t>
            </a:r>
            <a:r>
              <a:rPr kumimoji="1" lang="ja-JP" altLang="en-US" sz="1100" dirty="0" smtClean="0">
                <a:solidFill>
                  <a:schemeClr val="tx1"/>
                </a:solidFill>
              </a:rPr>
              <a:t>（堺泉北・南阪奈）</a:t>
            </a:r>
            <a:r>
              <a:rPr kumimoji="1" lang="ja-JP" altLang="en-US" sz="1200" dirty="0" smtClean="0">
                <a:solidFill>
                  <a:schemeClr val="tx1"/>
                </a:solidFill>
              </a:rPr>
              <a:t>をＮＥＸＣ</a:t>
            </a:r>
            <a:r>
              <a:rPr lang="ja-JP" altLang="en-US" sz="1200" dirty="0" smtClean="0">
                <a:solidFill>
                  <a:schemeClr val="tx1"/>
                </a:solidFill>
              </a:rPr>
              <a:t>Ｏへ移管</a:t>
            </a:r>
            <a:endParaRPr kumimoji="1" lang="en-US" altLang="ja-JP" sz="1200"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20</a:t>
            </a:fld>
            <a:endParaRPr kumimoji="1" lang="ja-JP" altLang="en-US"/>
          </a:p>
        </p:txBody>
      </p:sp>
    </p:spTree>
    <p:extLst>
      <p:ext uri="{BB962C8B-B14F-4D97-AF65-F5344CB8AC3E}">
        <p14:creationId xmlns:p14="http://schemas.microsoft.com/office/powerpoint/2010/main" val="1851168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124702" y="183981"/>
            <a:ext cx="7704856" cy="338554"/>
          </a:xfrm>
          <a:prstGeom prst="rect">
            <a:avLst/>
          </a:prstGeom>
          <a:noFill/>
        </p:spPr>
        <p:txBody>
          <a:bodyPr wrap="square" rtlCol="0">
            <a:spAutoFit/>
          </a:bodyPr>
          <a:lstStyle/>
          <a:p>
            <a:r>
              <a:rPr lang="en-US" altLang="ja-JP" sz="1600" dirty="0" smtClean="0"/>
              <a:t>【</a:t>
            </a:r>
            <a:r>
              <a:rPr lang="ja-JP" altLang="en-US" sz="1600" dirty="0" smtClean="0"/>
              <a:t>参考その１</a:t>
            </a:r>
            <a:r>
              <a:rPr lang="en-US" altLang="ja-JP" sz="1600" dirty="0" smtClean="0"/>
              <a:t>】</a:t>
            </a:r>
            <a:r>
              <a:rPr lang="ja-JP" altLang="en-US" sz="1600" dirty="0" smtClean="0"/>
              <a:t>　高速道路のミッシングリンクの現状</a:t>
            </a:r>
            <a:endParaRPr lang="en-US" altLang="ja-JP" sz="1600" dirty="0" smtClean="0"/>
          </a:p>
        </p:txBody>
      </p:sp>
      <p:sp>
        <p:nvSpPr>
          <p:cNvPr id="69" name="テキスト ボックス 68"/>
          <p:cNvSpPr txBox="1"/>
          <p:nvPr/>
        </p:nvSpPr>
        <p:spPr>
          <a:xfrm>
            <a:off x="221890" y="513010"/>
            <a:ext cx="8670589" cy="954107"/>
          </a:xfrm>
          <a:prstGeom prst="rect">
            <a:avLst/>
          </a:prstGeom>
          <a:noFill/>
        </p:spPr>
        <p:txBody>
          <a:bodyPr wrap="square" rtlCol="0">
            <a:spAutoFit/>
          </a:bodyPr>
          <a:lstStyle/>
          <a:p>
            <a:r>
              <a:rPr lang="ja-JP" altLang="en-US" sz="1400" dirty="0" smtClean="0"/>
              <a:t>　首都圏では、ほぼ全ての環状道路が、開通済みまたは建設中（数年先には開通予定）。中部圏でも、東海環状自動車道、名古屋環状２号線など、開通済みまたは建設中で、環状道路は近年のうちに概ね完成</a:t>
            </a:r>
            <a:r>
              <a:rPr lang="ja-JP" altLang="en-US" sz="1400" dirty="0"/>
              <a:t>予定</a:t>
            </a:r>
            <a:r>
              <a:rPr lang="ja-JP" altLang="en-US" sz="1400" dirty="0" smtClean="0"/>
              <a:t>。</a:t>
            </a:r>
            <a:endParaRPr lang="en-US" altLang="ja-JP" sz="1400" dirty="0" smtClean="0"/>
          </a:p>
          <a:p>
            <a:r>
              <a:rPr lang="ja-JP" altLang="en-US" sz="1400" dirty="0" smtClean="0"/>
              <a:t>　近畿圏は、府市連携の取組みにより、国直轄道路事業と高速道路会社による有料道路事業の合併施行方式として、淀川左岸線延伸部の事業に着手できたことにより、ミッシンリングの解消に向けた整備が進んでいる。</a:t>
            </a:r>
            <a:endParaRPr lang="en-US" altLang="ja-JP" sz="1400" dirty="0" smtClean="0"/>
          </a:p>
        </p:txBody>
      </p:sp>
      <p:sp>
        <p:nvSpPr>
          <p:cNvPr id="75" name="テキスト ボックス 7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３．（７９，８０）</a:t>
            </a:r>
            <a:endParaRPr lang="en-US" altLang="ja-JP" sz="1600" u="sng" dirty="0" smtClean="0"/>
          </a:p>
        </p:txBody>
      </p:sp>
      <p:grpSp>
        <p:nvGrpSpPr>
          <p:cNvPr id="9" name="グループ化 8"/>
          <p:cNvGrpSpPr/>
          <p:nvPr/>
        </p:nvGrpSpPr>
        <p:grpSpPr>
          <a:xfrm>
            <a:off x="776541" y="2466672"/>
            <a:ext cx="4429640" cy="4014384"/>
            <a:chOff x="776541" y="2450665"/>
            <a:chExt cx="4429640" cy="4014384"/>
          </a:xfrm>
        </p:grpSpPr>
        <p:pic>
          <p:nvPicPr>
            <p:cNvPr id="10" name="Picture 2" descr="http://www.kkr.mlit.go.jp/road/kansen/kanjo/04/image/a/3_01.gif"/>
            <p:cNvPicPr>
              <a:picLocks noChangeAspect="1" noChangeArrowheads="1"/>
            </p:cNvPicPr>
            <p:nvPr/>
          </p:nvPicPr>
          <p:blipFill>
            <a:blip r:embed="rId2" cstate="email"/>
            <a:srcRect l="1527" t="1527" r="729" b="9892"/>
            <a:stretch>
              <a:fillRect/>
            </a:stretch>
          </p:blipFill>
          <p:spPr bwMode="auto">
            <a:xfrm>
              <a:off x="776541" y="2450665"/>
              <a:ext cx="4429640" cy="4014384"/>
            </a:xfrm>
            <a:prstGeom prst="rect">
              <a:avLst/>
            </a:prstGeom>
            <a:noFill/>
          </p:spPr>
        </p:pic>
        <p:sp>
          <p:nvSpPr>
            <p:cNvPr id="11" name="テキスト ボックス 10"/>
            <p:cNvSpPr txBox="1"/>
            <p:nvPr/>
          </p:nvSpPr>
          <p:spPr>
            <a:xfrm rot="19620000">
              <a:off x="1128639" y="4255863"/>
              <a:ext cx="922521" cy="307777"/>
            </a:xfrm>
            <a:prstGeom prst="rect">
              <a:avLst/>
            </a:prstGeom>
            <a:solidFill>
              <a:schemeClr val="bg1"/>
            </a:solidFill>
          </p:spPr>
          <p:txBody>
            <a:bodyPr wrap="square" lIns="0" tIns="0" rIns="0" bIns="0" rtlCol="0">
              <a:spAutoFit/>
            </a:bodyPr>
            <a:lstStyle/>
            <a:p>
              <a:pPr algn="ctr"/>
              <a:r>
                <a:rPr lang="ja-JP" altLang="en-US" sz="1000" dirty="0" smtClean="0">
                  <a:solidFill>
                    <a:prstClr val="black"/>
                  </a:solidFill>
                </a:rPr>
                <a:t>淀川左岸線</a:t>
              </a:r>
              <a:endParaRPr lang="en-US" altLang="ja-JP" sz="1000" dirty="0" smtClean="0">
                <a:solidFill>
                  <a:prstClr val="black"/>
                </a:solidFill>
              </a:endParaRPr>
            </a:p>
            <a:p>
              <a:pPr algn="ctr"/>
              <a:r>
                <a:rPr lang="ja-JP" altLang="en-US" sz="1000" dirty="0" smtClean="0">
                  <a:solidFill>
                    <a:prstClr val="black"/>
                  </a:solidFill>
                </a:rPr>
                <a:t>（事業中）</a:t>
              </a:r>
              <a:endParaRPr lang="ja-JP" altLang="en-US" sz="1000" dirty="0">
                <a:solidFill>
                  <a:prstClr val="black"/>
                </a:solidFill>
              </a:endParaRPr>
            </a:p>
          </p:txBody>
        </p:sp>
        <p:sp>
          <p:nvSpPr>
            <p:cNvPr id="12" name="テキスト ボックス 11"/>
            <p:cNvSpPr txBox="1"/>
            <p:nvPr/>
          </p:nvSpPr>
          <p:spPr>
            <a:xfrm>
              <a:off x="1962627" y="5843837"/>
              <a:ext cx="615014" cy="307777"/>
            </a:xfrm>
            <a:prstGeom prst="rect">
              <a:avLst/>
            </a:prstGeom>
            <a:solidFill>
              <a:schemeClr val="bg1"/>
            </a:solidFill>
          </p:spPr>
          <p:txBody>
            <a:bodyPr wrap="square" lIns="0" tIns="0" rIns="0" bIns="0" rtlCol="0">
              <a:spAutoFit/>
            </a:bodyPr>
            <a:lstStyle/>
            <a:p>
              <a:r>
                <a:rPr lang="ja-JP" altLang="en-US" sz="1000" dirty="0" smtClean="0">
                  <a:solidFill>
                    <a:prstClr val="black"/>
                  </a:solidFill>
                </a:rPr>
                <a:t>大和川線</a:t>
              </a:r>
              <a:endParaRPr lang="en-US" altLang="ja-JP" sz="1000" dirty="0" smtClean="0">
                <a:solidFill>
                  <a:prstClr val="black"/>
                </a:solidFill>
              </a:endParaRPr>
            </a:p>
            <a:p>
              <a:r>
                <a:rPr lang="ja-JP" altLang="en-US" sz="1000" dirty="0" smtClean="0">
                  <a:solidFill>
                    <a:prstClr val="black"/>
                  </a:solidFill>
                </a:rPr>
                <a:t>（事業中）</a:t>
              </a:r>
              <a:endParaRPr lang="ja-JP" altLang="en-US" sz="1000" dirty="0">
                <a:solidFill>
                  <a:prstClr val="black"/>
                </a:solidFill>
              </a:endParaRPr>
            </a:p>
          </p:txBody>
        </p:sp>
      </p:grpSp>
      <p:sp>
        <p:nvSpPr>
          <p:cNvPr id="17" name="タイトル 1"/>
          <p:cNvSpPr txBox="1">
            <a:spLocks/>
          </p:cNvSpPr>
          <p:nvPr/>
        </p:nvSpPr>
        <p:spPr>
          <a:xfrm>
            <a:off x="835448" y="2464932"/>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836" y="2388577"/>
            <a:ext cx="2250434" cy="2210167"/>
          </a:xfrm>
          <a:prstGeom prst="rect">
            <a:avLst/>
          </a:prstGeom>
        </p:spPr>
      </p:pic>
      <p:sp>
        <p:nvSpPr>
          <p:cNvPr id="18" name="タイトル 1"/>
          <p:cNvSpPr txBox="1">
            <a:spLocks/>
          </p:cNvSpPr>
          <p:nvPr/>
        </p:nvSpPr>
        <p:spPr>
          <a:xfrm>
            <a:off x="6011836" y="2394008"/>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7171" y="4619241"/>
            <a:ext cx="2071682" cy="2034614"/>
          </a:xfrm>
          <a:prstGeom prst="rect">
            <a:avLst/>
          </a:prstGeom>
        </p:spPr>
      </p:pic>
      <p:sp>
        <p:nvSpPr>
          <p:cNvPr id="19" name="タイトル 1"/>
          <p:cNvSpPr txBox="1">
            <a:spLocks/>
          </p:cNvSpPr>
          <p:nvPr/>
        </p:nvSpPr>
        <p:spPr>
          <a:xfrm>
            <a:off x="6087171" y="4619241"/>
            <a:ext cx="667305"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名古屋</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楕円 1"/>
          <p:cNvSpPr/>
          <p:nvPr/>
        </p:nvSpPr>
        <p:spPr>
          <a:xfrm>
            <a:off x="2685857" y="3883062"/>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2" name="楕円 21"/>
          <p:cNvSpPr/>
          <p:nvPr/>
        </p:nvSpPr>
        <p:spPr>
          <a:xfrm>
            <a:off x="2408110" y="4095134"/>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3" name="楕円 22"/>
          <p:cNvSpPr/>
          <p:nvPr/>
        </p:nvSpPr>
        <p:spPr>
          <a:xfrm>
            <a:off x="2477359" y="4027010"/>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4" name="楕円 23"/>
          <p:cNvSpPr/>
          <p:nvPr/>
        </p:nvSpPr>
        <p:spPr>
          <a:xfrm>
            <a:off x="2577641" y="3951186"/>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5" name="楕円 24"/>
          <p:cNvSpPr/>
          <p:nvPr/>
        </p:nvSpPr>
        <p:spPr>
          <a:xfrm>
            <a:off x="2290922" y="4250793"/>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6" name="楕円 25"/>
          <p:cNvSpPr/>
          <p:nvPr/>
        </p:nvSpPr>
        <p:spPr>
          <a:xfrm>
            <a:off x="2114478" y="4352979"/>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7" name="楕円 26"/>
          <p:cNvSpPr/>
          <p:nvPr/>
        </p:nvSpPr>
        <p:spPr>
          <a:xfrm>
            <a:off x="2041742" y="4425758"/>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8" name="楕円 27"/>
          <p:cNvSpPr/>
          <p:nvPr/>
        </p:nvSpPr>
        <p:spPr>
          <a:xfrm>
            <a:off x="2208062" y="4284855"/>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9" name="楕円 28"/>
          <p:cNvSpPr/>
          <p:nvPr/>
        </p:nvSpPr>
        <p:spPr>
          <a:xfrm>
            <a:off x="2355913" y="4179904"/>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0" name="楕円 29"/>
          <p:cNvSpPr/>
          <p:nvPr/>
        </p:nvSpPr>
        <p:spPr>
          <a:xfrm>
            <a:off x="2646890" y="5503824"/>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1" name="楕円 30"/>
          <p:cNvSpPr/>
          <p:nvPr/>
        </p:nvSpPr>
        <p:spPr>
          <a:xfrm>
            <a:off x="2755106" y="5537886"/>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2" name="楕円 31"/>
          <p:cNvSpPr/>
          <p:nvPr/>
        </p:nvSpPr>
        <p:spPr>
          <a:xfrm>
            <a:off x="3375553" y="5537886"/>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3" name="楕円 32"/>
          <p:cNvSpPr/>
          <p:nvPr/>
        </p:nvSpPr>
        <p:spPr>
          <a:xfrm>
            <a:off x="3273810" y="5537886"/>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4" name="楕円 33"/>
          <p:cNvSpPr/>
          <p:nvPr/>
        </p:nvSpPr>
        <p:spPr>
          <a:xfrm>
            <a:off x="3149120" y="5520493"/>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5" name="楕円 34"/>
          <p:cNvSpPr/>
          <p:nvPr/>
        </p:nvSpPr>
        <p:spPr>
          <a:xfrm>
            <a:off x="2815022" y="5636548"/>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6" name="楕円 35"/>
          <p:cNvSpPr/>
          <p:nvPr/>
        </p:nvSpPr>
        <p:spPr>
          <a:xfrm>
            <a:off x="2903566" y="5619494"/>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7" name="楕円 36"/>
          <p:cNvSpPr/>
          <p:nvPr/>
        </p:nvSpPr>
        <p:spPr>
          <a:xfrm>
            <a:off x="3059054" y="5547800"/>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8" name="楕円 37"/>
          <p:cNvSpPr/>
          <p:nvPr/>
        </p:nvSpPr>
        <p:spPr>
          <a:xfrm>
            <a:off x="2972815" y="5585432"/>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9" name="楕円 38"/>
          <p:cNvSpPr/>
          <p:nvPr/>
        </p:nvSpPr>
        <p:spPr>
          <a:xfrm>
            <a:off x="2545147" y="5485628"/>
            <a:ext cx="69249" cy="6812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 name="フリーフォーム 2"/>
          <p:cNvSpPr/>
          <p:nvPr/>
        </p:nvSpPr>
        <p:spPr>
          <a:xfrm>
            <a:off x="2791012" y="3834895"/>
            <a:ext cx="1051859" cy="158537"/>
          </a:xfrm>
          <a:custGeom>
            <a:avLst/>
            <a:gdLst>
              <a:gd name="connsiteX0" fmla="*/ 1051859 w 1051859"/>
              <a:gd name="connsiteY0" fmla="*/ 43834 h 158537"/>
              <a:gd name="connsiteX1" fmla="*/ 992094 w 1051859"/>
              <a:gd name="connsiteY1" fmla="*/ 79693 h 158537"/>
              <a:gd name="connsiteX2" fmla="*/ 908423 w 1051859"/>
              <a:gd name="connsiteY2" fmla="*/ 121529 h 158537"/>
              <a:gd name="connsiteX3" fmla="*/ 818776 w 1051859"/>
              <a:gd name="connsiteY3" fmla="*/ 151411 h 158537"/>
              <a:gd name="connsiteX4" fmla="*/ 723153 w 1051859"/>
              <a:gd name="connsiteY4" fmla="*/ 157387 h 158537"/>
              <a:gd name="connsiteX5" fmla="*/ 627529 w 1051859"/>
              <a:gd name="connsiteY5" fmla="*/ 157387 h 158537"/>
              <a:gd name="connsiteX6" fmla="*/ 531906 w 1051859"/>
              <a:gd name="connsiteY6" fmla="*/ 145434 h 158537"/>
              <a:gd name="connsiteX7" fmla="*/ 436282 w 1051859"/>
              <a:gd name="connsiteY7" fmla="*/ 145434 h 158537"/>
              <a:gd name="connsiteX8" fmla="*/ 340659 w 1051859"/>
              <a:gd name="connsiteY8" fmla="*/ 139458 h 158537"/>
              <a:gd name="connsiteX9" fmla="*/ 268941 w 1051859"/>
              <a:gd name="connsiteY9" fmla="*/ 73717 h 158537"/>
              <a:gd name="connsiteX10" fmla="*/ 221129 w 1051859"/>
              <a:gd name="connsiteY10" fmla="*/ 1999 h 158537"/>
              <a:gd name="connsiteX11" fmla="*/ 131482 w 1051859"/>
              <a:gd name="connsiteY11" fmla="*/ 19929 h 158537"/>
              <a:gd name="connsiteX12" fmla="*/ 29882 w 1051859"/>
              <a:gd name="connsiteY12" fmla="*/ 19929 h 158537"/>
              <a:gd name="connsiteX13" fmla="*/ 0 w 1051859"/>
              <a:gd name="connsiteY13" fmla="*/ 31881 h 15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1859" h="158537">
                <a:moveTo>
                  <a:pt x="1051859" y="43834"/>
                </a:moveTo>
                <a:cubicBezTo>
                  <a:pt x="1033929" y="55289"/>
                  <a:pt x="1016000" y="66744"/>
                  <a:pt x="992094" y="79693"/>
                </a:cubicBezTo>
                <a:cubicBezTo>
                  <a:pt x="968188" y="92642"/>
                  <a:pt x="937309" y="109576"/>
                  <a:pt x="908423" y="121529"/>
                </a:cubicBezTo>
                <a:cubicBezTo>
                  <a:pt x="879537" y="133482"/>
                  <a:pt x="849654" y="145435"/>
                  <a:pt x="818776" y="151411"/>
                </a:cubicBezTo>
                <a:cubicBezTo>
                  <a:pt x="787898" y="157387"/>
                  <a:pt x="755027" y="156391"/>
                  <a:pt x="723153" y="157387"/>
                </a:cubicBezTo>
                <a:cubicBezTo>
                  <a:pt x="691279" y="158383"/>
                  <a:pt x="659404" y="159379"/>
                  <a:pt x="627529" y="157387"/>
                </a:cubicBezTo>
                <a:cubicBezTo>
                  <a:pt x="595654" y="155395"/>
                  <a:pt x="563781" y="147426"/>
                  <a:pt x="531906" y="145434"/>
                </a:cubicBezTo>
                <a:cubicBezTo>
                  <a:pt x="500031" y="143442"/>
                  <a:pt x="468156" y="146430"/>
                  <a:pt x="436282" y="145434"/>
                </a:cubicBezTo>
                <a:cubicBezTo>
                  <a:pt x="404408" y="144438"/>
                  <a:pt x="368549" y="151411"/>
                  <a:pt x="340659" y="139458"/>
                </a:cubicBezTo>
                <a:cubicBezTo>
                  <a:pt x="312769" y="127505"/>
                  <a:pt x="288863" y="96627"/>
                  <a:pt x="268941" y="73717"/>
                </a:cubicBezTo>
                <a:cubicBezTo>
                  <a:pt x="249019" y="50807"/>
                  <a:pt x="244039" y="10964"/>
                  <a:pt x="221129" y="1999"/>
                </a:cubicBezTo>
                <a:cubicBezTo>
                  <a:pt x="198219" y="-6966"/>
                  <a:pt x="163357" y="16941"/>
                  <a:pt x="131482" y="19929"/>
                </a:cubicBezTo>
                <a:cubicBezTo>
                  <a:pt x="99607" y="22917"/>
                  <a:pt x="51796" y="17937"/>
                  <a:pt x="29882" y="19929"/>
                </a:cubicBezTo>
                <a:cubicBezTo>
                  <a:pt x="7968" y="21921"/>
                  <a:pt x="3984" y="26901"/>
                  <a:pt x="0" y="31881"/>
                </a:cubicBezTo>
              </a:path>
            </a:pathLst>
          </a:custGeom>
          <a:noFill/>
          <a:ln w="19050">
            <a:solidFill>
              <a:srgbClr val="33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21</a:t>
            </a:fld>
            <a:endParaRPr kumimoji="1" lang="ja-JP" altLang="en-US"/>
          </a:p>
        </p:txBody>
      </p:sp>
    </p:spTree>
    <p:extLst>
      <p:ext uri="{BB962C8B-B14F-4D97-AF65-F5344CB8AC3E}">
        <p14:creationId xmlns:p14="http://schemas.microsoft.com/office/powerpoint/2010/main" val="1562222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880" y="548680"/>
            <a:ext cx="7704856" cy="338554"/>
          </a:xfrm>
          <a:prstGeom prst="rect">
            <a:avLst/>
          </a:prstGeom>
          <a:noFill/>
        </p:spPr>
        <p:txBody>
          <a:bodyPr wrap="square" rtlCol="0">
            <a:spAutoFit/>
          </a:bodyPr>
          <a:lstStyle/>
          <a:p>
            <a:r>
              <a:rPr lang="ja-JP" altLang="en-US" sz="1600" dirty="0" smtClean="0"/>
              <a:t>■</a:t>
            </a:r>
            <a:r>
              <a:rPr lang="en-US" altLang="ja-JP" sz="1600" dirty="0" smtClean="0"/>
              <a:t>Outcome</a:t>
            </a:r>
            <a:r>
              <a:rPr lang="ja-JP" altLang="en-US" sz="1600" dirty="0" smtClean="0"/>
              <a:t>の整理</a:t>
            </a:r>
            <a:endParaRPr kumimoji="1" lang="ja-JP" altLang="en-US" sz="1600" dirty="0"/>
          </a:p>
        </p:txBody>
      </p:sp>
      <p:sp>
        <p:nvSpPr>
          <p:cNvPr id="3" name="テキスト ボックス 2"/>
          <p:cNvSpPr txBox="1"/>
          <p:nvPr/>
        </p:nvSpPr>
        <p:spPr>
          <a:xfrm>
            <a:off x="251520" y="899428"/>
            <a:ext cx="1944216" cy="369332"/>
          </a:xfrm>
          <a:prstGeom prst="rect">
            <a:avLst/>
          </a:prstGeom>
          <a:noFill/>
        </p:spPr>
        <p:txBody>
          <a:bodyPr wrap="square" rtlCol="0">
            <a:spAutoFit/>
          </a:bodyPr>
          <a:lstStyle/>
          <a:p>
            <a:pPr algn="ctr"/>
            <a:r>
              <a:rPr kumimoji="1" lang="ja-JP" altLang="en-US" u="sng" dirty="0" smtClean="0"/>
              <a:t>改革の対象項目</a:t>
            </a:r>
            <a:endParaRPr kumimoji="1" lang="ja-JP" altLang="en-US" u="sng" dirty="0"/>
          </a:p>
        </p:txBody>
      </p:sp>
      <p:sp>
        <p:nvSpPr>
          <p:cNvPr id="4" name="テキスト ボックス 3"/>
          <p:cNvSpPr txBox="1"/>
          <p:nvPr/>
        </p:nvSpPr>
        <p:spPr>
          <a:xfrm>
            <a:off x="2537756" y="836712"/>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5" name="テキスト ボックス 4"/>
          <p:cNvSpPr txBox="1"/>
          <p:nvPr/>
        </p:nvSpPr>
        <p:spPr>
          <a:xfrm>
            <a:off x="6012160" y="717079"/>
            <a:ext cx="1944216" cy="369332"/>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9" name="二等辺三角形 8"/>
          <p:cNvSpPr/>
          <p:nvPr/>
        </p:nvSpPr>
        <p:spPr>
          <a:xfrm rot="5400000">
            <a:off x="4124293" y="2299688"/>
            <a:ext cx="1810973"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8880" y="1268760"/>
            <a:ext cx="2016224" cy="584775"/>
          </a:xfrm>
          <a:prstGeom prst="rect">
            <a:avLst/>
          </a:prstGeom>
          <a:noFill/>
          <a:ln>
            <a:solidFill>
              <a:schemeClr val="bg1">
                <a:lumMod val="85000"/>
              </a:schemeClr>
            </a:solidFill>
          </a:ln>
        </p:spPr>
        <p:txBody>
          <a:bodyPr wrap="square" rtlCol="0">
            <a:noAutofit/>
          </a:bodyPr>
          <a:lstStyle/>
          <a:p>
            <a:pPr marL="92075" indent="-92075"/>
            <a:r>
              <a:rPr lang="ja-JP" altLang="en-US" sz="1600" dirty="0"/>
              <a:t>・</a:t>
            </a:r>
            <a:r>
              <a:rPr lang="ja-JP" altLang="en-US" sz="1600" dirty="0" smtClean="0"/>
              <a:t>戦略的な鉄道網</a:t>
            </a:r>
            <a:r>
              <a:rPr lang="en-US" altLang="ja-JP" sz="1600" dirty="0" smtClean="0"/>
              <a:t/>
            </a:r>
            <a:br>
              <a:rPr lang="en-US" altLang="ja-JP" sz="1600" dirty="0" smtClean="0"/>
            </a:br>
            <a:r>
              <a:rPr lang="ja-JP" altLang="en-US" sz="1600" dirty="0" smtClean="0"/>
              <a:t>整備</a:t>
            </a:r>
            <a:endParaRPr kumimoji="1" lang="en-US" altLang="ja-JP" sz="1600" dirty="0" smtClean="0"/>
          </a:p>
        </p:txBody>
      </p:sp>
      <p:sp>
        <p:nvSpPr>
          <p:cNvPr id="14" name="テキスト ボックス 13"/>
          <p:cNvSpPr txBox="1"/>
          <p:nvPr/>
        </p:nvSpPr>
        <p:spPr>
          <a:xfrm>
            <a:off x="2375124" y="1268760"/>
            <a:ext cx="2376264" cy="1323439"/>
          </a:xfrm>
          <a:prstGeom prst="rect">
            <a:avLst/>
          </a:prstGeom>
          <a:noFill/>
          <a:ln>
            <a:solidFill>
              <a:schemeClr val="bg1">
                <a:lumMod val="85000"/>
              </a:schemeClr>
            </a:solidFill>
          </a:ln>
        </p:spPr>
        <p:txBody>
          <a:bodyPr wrap="square" rtlCol="0">
            <a:noAutofit/>
          </a:bodyPr>
          <a:lstStyle/>
          <a:p>
            <a:r>
              <a:rPr lang="ja-JP" altLang="en-US" sz="1600" dirty="0" smtClean="0"/>
              <a:t>・戦略の不存在</a:t>
            </a:r>
            <a:endParaRPr lang="en-US" altLang="ja-JP" sz="1600" dirty="0" smtClean="0"/>
          </a:p>
          <a:p>
            <a:pPr marL="266700" indent="-266700"/>
            <a:r>
              <a:rPr lang="ja-JP" altLang="en-US" sz="1600" dirty="0"/>
              <a:t>　</a:t>
            </a:r>
            <a:r>
              <a:rPr lang="ja-JP" altLang="en-US" sz="1600" dirty="0" smtClean="0"/>
              <a:t>（国土軸アクセス、関空アクセスなどの課題）</a:t>
            </a:r>
            <a:endParaRPr lang="en-US" altLang="ja-JP" sz="1600" dirty="0"/>
          </a:p>
          <a:p>
            <a:pPr marL="88900" indent="-88900">
              <a:spcBef>
                <a:spcPts val="600"/>
              </a:spcBef>
            </a:pPr>
            <a:r>
              <a:rPr lang="ja-JP" altLang="en-US" sz="1600" dirty="0" smtClean="0"/>
              <a:t>・鉄道網整備に必要な財源不足</a:t>
            </a:r>
            <a:endParaRPr lang="en-US" altLang="ja-JP" sz="1600" dirty="0" smtClean="0"/>
          </a:p>
        </p:txBody>
      </p:sp>
      <p:sp>
        <p:nvSpPr>
          <p:cNvPr id="15" name="テキスト ボックス 14"/>
          <p:cNvSpPr txBox="1"/>
          <p:nvPr/>
        </p:nvSpPr>
        <p:spPr>
          <a:xfrm>
            <a:off x="5319452" y="1061168"/>
            <a:ext cx="3744416" cy="5464176"/>
          </a:xfrm>
          <a:prstGeom prst="rect">
            <a:avLst/>
          </a:prstGeom>
          <a:noFill/>
          <a:ln>
            <a:solidFill>
              <a:schemeClr val="bg1">
                <a:lumMod val="85000"/>
              </a:schemeClr>
            </a:solidFill>
          </a:ln>
        </p:spPr>
        <p:txBody>
          <a:bodyPr wrap="square" rtlCol="0">
            <a:noAutofit/>
          </a:bodyPr>
          <a:lstStyle/>
          <a:p>
            <a:pPr marL="88900" indent="-88900"/>
            <a:r>
              <a:rPr lang="ja-JP" altLang="en-US" sz="1600" dirty="0" smtClean="0"/>
              <a:t>・公共交通戦略を策定、戦略４路線を位置づけ</a:t>
            </a:r>
            <a:endParaRPr lang="en-US" altLang="ja-JP" sz="1600" dirty="0" smtClean="0"/>
          </a:p>
          <a:p>
            <a:pPr marL="88900" indent="-88900"/>
            <a:r>
              <a:rPr lang="ja-JP" altLang="en-US" sz="1600" dirty="0"/>
              <a:t>　</a:t>
            </a:r>
            <a:r>
              <a:rPr lang="ja-JP" altLang="en-US" sz="1600" dirty="0" smtClean="0"/>
              <a:t>　</a:t>
            </a:r>
            <a:r>
              <a:rPr lang="en-US" altLang="ja-JP" sz="1600" dirty="0" smtClean="0"/>
              <a:t>※</a:t>
            </a:r>
            <a:r>
              <a:rPr lang="ja-JP" altLang="en-US" sz="1600" dirty="0" smtClean="0"/>
              <a:t>戦略４路線</a:t>
            </a:r>
            <a:endParaRPr lang="en-US" altLang="ja-JP" sz="1600" dirty="0" smtClean="0"/>
          </a:p>
          <a:p>
            <a:pPr marL="88900" indent="-88900"/>
            <a:r>
              <a:rPr lang="ja-JP" altLang="en-US" sz="1600" dirty="0"/>
              <a:t>　</a:t>
            </a:r>
            <a:r>
              <a:rPr lang="ja-JP" altLang="en-US" sz="1600" dirty="0" smtClean="0"/>
              <a:t>　　　　</a:t>
            </a:r>
            <a:r>
              <a:rPr lang="en-US" altLang="ja-JP" sz="1600" dirty="0" smtClean="0"/>
              <a:t>-</a:t>
            </a:r>
            <a:r>
              <a:rPr lang="ja-JP" altLang="en-US" sz="1600" dirty="0" smtClean="0"/>
              <a:t>北大阪急行延伸</a:t>
            </a:r>
            <a:endParaRPr lang="en-US" altLang="ja-JP" sz="1600" dirty="0" smtClean="0"/>
          </a:p>
          <a:p>
            <a:pPr marL="88900" indent="-88900"/>
            <a:r>
              <a:rPr lang="ja-JP" altLang="en-US" sz="1600" dirty="0"/>
              <a:t>　</a:t>
            </a:r>
            <a:r>
              <a:rPr lang="ja-JP" altLang="en-US" sz="1600" dirty="0" smtClean="0"/>
              <a:t>　　　　</a:t>
            </a:r>
            <a:r>
              <a:rPr lang="en-US" altLang="ja-JP" sz="1600" dirty="0" smtClean="0"/>
              <a:t>-</a:t>
            </a:r>
            <a:r>
              <a:rPr lang="ja-JP" altLang="en-US" sz="1600" dirty="0" smtClean="0"/>
              <a:t>大阪モノレール延伸</a:t>
            </a:r>
            <a:endParaRPr lang="en-US" altLang="ja-JP" sz="1600" dirty="0" smtClean="0"/>
          </a:p>
          <a:p>
            <a:pPr marL="88900" indent="-88900"/>
            <a:r>
              <a:rPr lang="ja-JP" altLang="en-US" sz="1600" dirty="0"/>
              <a:t>　</a:t>
            </a:r>
            <a:r>
              <a:rPr lang="ja-JP" altLang="en-US" sz="1600" dirty="0" smtClean="0"/>
              <a:t>　　　　</a:t>
            </a:r>
            <a:r>
              <a:rPr lang="en-US" altLang="ja-JP" sz="1600" dirty="0" smtClean="0"/>
              <a:t>-</a:t>
            </a:r>
            <a:r>
              <a:rPr lang="ja-JP" altLang="en-US" sz="1600" dirty="0" smtClean="0"/>
              <a:t>なにわ筋線</a:t>
            </a:r>
            <a:endParaRPr lang="en-US" altLang="ja-JP" sz="1600" dirty="0" smtClean="0"/>
          </a:p>
          <a:p>
            <a:pPr marL="88900" indent="-88900"/>
            <a:r>
              <a:rPr lang="ja-JP" altLang="en-US" sz="1600" dirty="0"/>
              <a:t>　</a:t>
            </a:r>
            <a:r>
              <a:rPr lang="ja-JP" altLang="en-US" sz="1600" dirty="0" smtClean="0"/>
              <a:t>　　　　</a:t>
            </a:r>
            <a:r>
              <a:rPr lang="en-US" altLang="ja-JP" sz="1600" dirty="0" smtClean="0"/>
              <a:t>-</a:t>
            </a:r>
            <a:r>
              <a:rPr lang="ja-JP" altLang="en-US" sz="1600" dirty="0" smtClean="0"/>
              <a:t>西梅田十三新大阪連絡線</a:t>
            </a:r>
            <a:endParaRPr lang="en-US" altLang="ja-JP" sz="1600" dirty="0" smtClean="0"/>
          </a:p>
          <a:p>
            <a:pPr marL="88900" indent="-88900">
              <a:spcBef>
                <a:spcPts val="600"/>
              </a:spcBef>
            </a:pPr>
            <a:r>
              <a:rPr kumimoji="1" lang="ja-JP" altLang="en-US" sz="1600" dirty="0" smtClean="0"/>
              <a:t>・大阪府都市開発（株）の株式売却</a:t>
            </a:r>
            <a:r>
              <a:rPr lang="ja-JP" altLang="en-US" sz="1600" dirty="0"/>
              <a:t>。売却益を公共施設整備を目的とする基金に</a:t>
            </a:r>
            <a:r>
              <a:rPr lang="ja-JP" altLang="en-US" sz="1600" dirty="0" smtClean="0"/>
              <a:t>積立て。</a:t>
            </a:r>
            <a:endParaRPr lang="en-US" altLang="ja-JP" sz="1600" dirty="0" smtClean="0"/>
          </a:p>
          <a:p>
            <a:pPr marL="88900" indent="-88900">
              <a:spcBef>
                <a:spcPts val="600"/>
              </a:spcBef>
            </a:pPr>
            <a:r>
              <a:rPr lang="en-US" altLang="ja-JP" sz="1600" dirty="0" smtClean="0"/>
              <a:t>【</a:t>
            </a:r>
            <a:r>
              <a:rPr lang="ja-JP" altLang="en-US" sz="1600" dirty="0" smtClean="0"/>
              <a:t>北大阪急行延伸</a:t>
            </a:r>
            <a:r>
              <a:rPr lang="en-US" altLang="ja-JP" sz="1600" dirty="0" smtClean="0"/>
              <a:t>】</a:t>
            </a:r>
            <a:br>
              <a:rPr lang="en-US" altLang="ja-JP" sz="1600" dirty="0" smtClean="0"/>
            </a:br>
            <a:r>
              <a:rPr lang="ja-JP" altLang="en-US" sz="1600" dirty="0" smtClean="0"/>
              <a:t>・</a:t>
            </a:r>
            <a:r>
              <a:rPr lang="en-US" altLang="ja-JP" sz="1600" dirty="0" smtClean="0"/>
              <a:t>2016</a:t>
            </a:r>
            <a:r>
              <a:rPr lang="ja-JP" altLang="en-US" sz="1600" dirty="0" smtClean="0"/>
              <a:t>年度に工事着手、全区間で工事中</a:t>
            </a:r>
            <a:endParaRPr lang="en-US" altLang="ja-JP" sz="1600" dirty="0"/>
          </a:p>
          <a:p>
            <a:pPr marL="88900" indent="-88900">
              <a:spcBef>
                <a:spcPts val="600"/>
              </a:spcBef>
            </a:pPr>
            <a:r>
              <a:rPr lang="en-US" altLang="ja-JP" sz="1600" dirty="0" smtClean="0"/>
              <a:t>【</a:t>
            </a:r>
            <a:r>
              <a:rPr lang="ja-JP" altLang="en-US" sz="1600" dirty="0" smtClean="0"/>
              <a:t>大阪モノレール延伸</a:t>
            </a:r>
            <a:r>
              <a:rPr lang="en-US" altLang="ja-JP" sz="1600" dirty="0" smtClean="0"/>
              <a:t>】</a:t>
            </a:r>
            <a:br>
              <a:rPr lang="en-US" altLang="ja-JP" sz="1600" dirty="0" smtClean="0"/>
            </a:br>
            <a:r>
              <a:rPr lang="ja-JP" altLang="en-US" sz="1600" dirty="0" smtClean="0"/>
              <a:t>・</a:t>
            </a:r>
            <a:r>
              <a:rPr lang="en-US" altLang="ja-JP" sz="1600" dirty="0" smtClean="0"/>
              <a:t>2018</a:t>
            </a:r>
            <a:r>
              <a:rPr lang="ja-JP" altLang="en-US" sz="1600" dirty="0" smtClean="0"/>
              <a:t>年度に都市計画等の法手続きに着手</a:t>
            </a:r>
            <a:endParaRPr lang="en-US" altLang="ja-JP" sz="1600" dirty="0" smtClean="0"/>
          </a:p>
          <a:p>
            <a:pPr marL="88900" indent="-88900">
              <a:spcBef>
                <a:spcPts val="600"/>
              </a:spcBef>
            </a:pPr>
            <a:r>
              <a:rPr lang="en-US" altLang="ja-JP" sz="1600" dirty="0" smtClean="0"/>
              <a:t>【</a:t>
            </a:r>
            <a:r>
              <a:rPr lang="ja-JP" altLang="en-US" sz="1600" dirty="0" smtClean="0"/>
              <a:t>なにわ筋線</a:t>
            </a:r>
            <a:r>
              <a:rPr lang="en-US" altLang="ja-JP" sz="1600" dirty="0" smtClean="0"/>
              <a:t>】</a:t>
            </a:r>
            <a:br>
              <a:rPr lang="en-US" altLang="ja-JP" sz="1600" dirty="0" smtClean="0"/>
            </a:br>
            <a:r>
              <a:rPr lang="ja-JP" altLang="en-US" sz="1600" dirty="0" smtClean="0"/>
              <a:t>・</a:t>
            </a:r>
            <a:r>
              <a:rPr lang="en-US" altLang="ja-JP" sz="1600" dirty="0" smtClean="0"/>
              <a:t>2018</a:t>
            </a:r>
            <a:r>
              <a:rPr lang="ja-JP" altLang="en-US" sz="1600" dirty="0" smtClean="0"/>
              <a:t>年度に調査・設計に着手</a:t>
            </a:r>
            <a:endParaRPr lang="en-US" altLang="ja-JP" sz="1600" dirty="0" smtClean="0"/>
          </a:p>
          <a:p>
            <a:pPr marL="88900" indent="-88900">
              <a:spcBef>
                <a:spcPts val="600"/>
              </a:spcBef>
            </a:pPr>
            <a:r>
              <a:rPr lang="en-US" altLang="ja-JP" sz="1600" dirty="0" smtClean="0"/>
              <a:t>【</a:t>
            </a:r>
            <a:r>
              <a:rPr lang="ja-JP" altLang="en-US" sz="1600" dirty="0" smtClean="0"/>
              <a:t>西梅田十三新大阪連絡線</a:t>
            </a:r>
            <a:r>
              <a:rPr lang="en-US" altLang="ja-JP" sz="1600" dirty="0" smtClean="0"/>
              <a:t>】</a:t>
            </a:r>
            <a:br>
              <a:rPr lang="en-US" altLang="ja-JP" sz="1600" dirty="0" smtClean="0"/>
            </a:br>
            <a:r>
              <a:rPr lang="ja-JP" altLang="en-US" sz="1600" dirty="0" smtClean="0"/>
              <a:t>・なにわ筋連絡線等の調査等を踏まえ、今後整理</a:t>
            </a:r>
            <a:r>
              <a:rPr lang="en-US" altLang="ja-JP" sz="1600" dirty="0" smtClean="0"/>
              <a:t/>
            </a:r>
            <a:br>
              <a:rPr lang="en-US" altLang="ja-JP" sz="1600" dirty="0" smtClean="0"/>
            </a:br>
            <a:r>
              <a:rPr lang="en-US" altLang="ja-JP" sz="1600" dirty="0" smtClean="0"/>
              <a:t/>
            </a:r>
            <a:br>
              <a:rPr lang="en-US" altLang="ja-JP" sz="1600" dirty="0" smtClean="0"/>
            </a:br>
            <a:endParaRPr lang="en-US" altLang="ja-JP" sz="1600" dirty="0" smtClean="0"/>
          </a:p>
          <a:p>
            <a:pPr marL="88900" indent="-88900">
              <a:spcBef>
                <a:spcPts val="600"/>
              </a:spcBef>
            </a:pPr>
            <a:endParaRPr lang="en-US" altLang="ja-JP" sz="1600" dirty="0" smtClean="0"/>
          </a:p>
          <a:p>
            <a:pPr marL="88900" indent="-88900">
              <a:spcBef>
                <a:spcPts val="600"/>
              </a:spcBef>
            </a:pPr>
            <a:endParaRPr kumimoji="1" lang="en-US" altLang="ja-JP" sz="1600" dirty="0" smtClean="0"/>
          </a:p>
        </p:txBody>
      </p:sp>
      <p:sp>
        <p:nvSpPr>
          <p:cNvPr id="19" name="テキスト ボックス 18"/>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３．（８１）</a:t>
            </a:r>
            <a:endParaRPr lang="en-US" altLang="ja-JP" sz="1600" u="sng" dirty="0" smtClean="0"/>
          </a:p>
        </p:txBody>
      </p:sp>
      <p:sp>
        <p:nvSpPr>
          <p:cNvPr id="20" name="テキスト ボックス 19"/>
          <p:cNvSpPr txBox="1"/>
          <p:nvPr/>
        </p:nvSpPr>
        <p:spPr>
          <a:xfrm>
            <a:off x="178880" y="260648"/>
            <a:ext cx="7704856" cy="338554"/>
          </a:xfrm>
          <a:prstGeom prst="rect">
            <a:avLst/>
          </a:prstGeom>
          <a:noFill/>
        </p:spPr>
        <p:txBody>
          <a:bodyPr wrap="square" rtlCol="0">
            <a:spAutoFit/>
          </a:bodyPr>
          <a:lstStyle/>
          <a:p>
            <a:r>
              <a:rPr lang="ja-JP" altLang="en-US" sz="1600" dirty="0" smtClean="0"/>
              <a:t>②鉄道</a:t>
            </a:r>
            <a:endParaRPr kumimoji="1" lang="ja-JP" altLang="en-US" sz="1600" dirty="0"/>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22</a:t>
            </a:fld>
            <a:endParaRPr kumimoji="1" lang="ja-JP" altLang="en-US"/>
          </a:p>
        </p:txBody>
      </p:sp>
    </p:spTree>
    <p:extLst>
      <p:ext uri="{BB962C8B-B14F-4D97-AF65-F5344CB8AC3E}">
        <p14:creationId xmlns:p14="http://schemas.microsoft.com/office/powerpoint/2010/main" val="2701084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3028552" y="3995907"/>
          <a:ext cx="5784304" cy="2710076"/>
        </p:xfrm>
        <a:graphic>
          <a:graphicData uri="http://schemas.openxmlformats.org/drawingml/2006/table">
            <a:tbl>
              <a:tblPr firstRow="1" bandRow="1">
                <a:tableStyleId>{22838BEF-8BB2-4498-84A7-C5851F593DF1}</a:tableStyleId>
              </a:tblPr>
              <a:tblGrid>
                <a:gridCol w="5784304">
                  <a:extLst>
                    <a:ext uri="{9D8B030D-6E8A-4147-A177-3AD203B41FA5}">
                      <a16:colId xmlns:a16="http://schemas.microsoft.com/office/drawing/2014/main" val="20000"/>
                    </a:ext>
                  </a:extLst>
                </a:gridCol>
              </a:tblGrid>
              <a:tr h="677519">
                <a:tc>
                  <a:txBody>
                    <a:bodyPr/>
                    <a:lstStyle/>
                    <a:p>
                      <a:endParaRPr kumimoji="1" lang="ja-JP" altLang="en-US" dirty="0">
                        <a:ln>
                          <a:solidFill>
                            <a:schemeClr val="bg1"/>
                          </a:solidFill>
                        </a:ln>
                      </a:endParaRPr>
                    </a:p>
                  </a:txBody>
                  <a:tcPr/>
                </a:tc>
                <a:extLst>
                  <a:ext uri="{0D108BD9-81ED-4DB2-BD59-A6C34878D82A}">
                    <a16:rowId xmlns:a16="http://schemas.microsoft.com/office/drawing/2014/main" val="10000"/>
                  </a:ext>
                </a:extLst>
              </a:tr>
              <a:tr h="677519">
                <a:tc>
                  <a:txBody>
                    <a:bodyPr/>
                    <a:lstStyle/>
                    <a:p>
                      <a:endParaRPr kumimoji="1" lang="ja-JP" altLang="en-US" dirty="0">
                        <a:ln>
                          <a:solidFill>
                            <a:schemeClr val="bg1"/>
                          </a:solidFill>
                        </a:ln>
                      </a:endParaRPr>
                    </a:p>
                  </a:txBody>
                  <a:tcPr/>
                </a:tc>
                <a:extLst>
                  <a:ext uri="{0D108BD9-81ED-4DB2-BD59-A6C34878D82A}">
                    <a16:rowId xmlns:a16="http://schemas.microsoft.com/office/drawing/2014/main" val="10001"/>
                  </a:ext>
                </a:extLst>
              </a:tr>
              <a:tr h="677519">
                <a:tc>
                  <a:txBody>
                    <a:bodyPr/>
                    <a:lstStyle/>
                    <a:p>
                      <a:endParaRPr kumimoji="1" lang="ja-JP" altLang="en-US" dirty="0">
                        <a:ln>
                          <a:solidFill>
                            <a:schemeClr val="bg1"/>
                          </a:solidFill>
                        </a:ln>
                      </a:endParaRPr>
                    </a:p>
                  </a:txBody>
                  <a:tcPr/>
                </a:tc>
                <a:extLst>
                  <a:ext uri="{0D108BD9-81ED-4DB2-BD59-A6C34878D82A}">
                    <a16:rowId xmlns:a16="http://schemas.microsoft.com/office/drawing/2014/main" val="10002"/>
                  </a:ext>
                </a:extLst>
              </a:tr>
              <a:tr h="677519">
                <a:tc>
                  <a:txBody>
                    <a:bodyPr/>
                    <a:lstStyle/>
                    <a:p>
                      <a:endParaRPr kumimoji="1" lang="ja-JP" altLang="en-US" dirty="0">
                        <a:ln>
                          <a:solidFill>
                            <a:schemeClr val="bg1"/>
                          </a:solidFill>
                        </a:ln>
                      </a:endParaRPr>
                    </a:p>
                  </a:txBody>
                  <a:tcPr/>
                </a:tc>
                <a:extLst>
                  <a:ext uri="{0D108BD9-81ED-4DB2-BD59-A6C34878D82A}">
                    <a16:rowId xmlns:a16="http://schemas.microsoft.com/office/drawing/2014/main" val="10003"/>
                  </a:ext>
                </a:extLst>
              </a:tr>
            </a:tbl>
          </a:graphicData>
        </a:graphic>
      </p:graphicFrame>
      <p:sp>
        <p:nvSpPr>
          <p:cNvPr id="2" name="テキスト ボックス 1"/>
          <p:cNvSpPr txBox="1"/>
          <p:nvPr/>
        </p:nvSpPr>
        <p:spPr>
          <a:xfrm>
            <a:off x="178880" y="712656"/>
            <a:ext cx="7704856" cy="338554"/>
          </a:xfrm>
          <a:prstGeom prst="rect">
            <a:avLst/>
          </a:prstGeom>
          <a:noFill/>
        </p:spPr>
        <p:txBody>
          <a:bodyPr wrap="square" rtlCol="0">
            <a:spAutoFit/>
          </a:bodyPr>
          <a:lstStyle/>
          <a:p>
            <a:r>
              <a:rPr lang="ja-JP" altLang="en-US" sz="1600" dirty="0" smtClean="0"/>
              <a:t>■改革の取組み：ストックの組換えの実現</a:t>
            </a:r>
            <a:endParaRPr kumimoji="1" lang="ja-JP" altLang="en-US" sz="1600" dirty="0"/>
          </a:p>
        </p:txBody>
      </p:sp>
      <p:sp>
        <p:nvSpPr>
          <p:cNvPr id="20" name="テキスト ボックス 19"/>
          <p:cNvSpPr txBox="1"/>
          <p:nvPr/>
        </p:nvSpPr>
        <p:spPr>
          <a:xfrm>
            <a:off x="178880" y="370471"/>
            <a:ext cx="7704856" cy="338554"/>
          </a:xfrm>
          <a:prstGeom prst="rect">
            <a:avLst/>
          </a:prstGeom>
          <a:noFill/>
        </p:spPr>
        <p:txBody>
          <a:bodyPr wrap="square" rtlCol="0">
            <a:spAutoFit/>
          </a:bodyPr>
          <a:lstStyle/>
          <a:p>
            <a:r>
              <a:rPr lang="ja-JP" altLang="en-US" sz="1600" dirty="0" smtClean="0"/>
              <a:t>②鉄道</a:t>
            </a:r>
            <a:endParaRPr kumimoji="1" lang="ja-JP" altLang="en-US" sz="1600" dirty="0"/>
          </a:p>
        </p:txBody>
      </p:sp>
      <p:sp>
        <p:nvSpPr>
          <p:cNvPr id="22" name="テキスト ボックス 21"/>
          <p:cNvSpPr txBox="1"/>
          <p:nvPr/>
        </p:nvSpPr>
        <p:spPr>
          <a:xfrm>
            <a:off x="287793" y="980728"/>
            <a:ext cx="8604687" cy="1815882"/>
          </a:xfrm>
          <a:prstGeom prst="rect">
            <a:avLst/>
          </a:prstGeom>
          <a:noFill/>
        </p:spPr>
        <p:txBody>
          <a:bodyPr wrap="square" rtlCol="0">
            <a:spAutoFit/>
          </a:bodyPr>
          <a:lstStyle/>
          <a:p>
            <a:pPr marL="88900" indent="3175"/>
            <a:r>
              <a:rPr lang="ja-JP" altLang="en-US" sz="1400" dirty="0"/>
              <a:t>　</a:t>
            </a:r>
            <a:r>
              <a:rPr lang="ja-JP" altLang="en-US" sz="1400" dirty="0" smtClean="0"/>
              <a:t>鉄道については、関空のアクセス強化が課題であるが、整備には莫大な費用が必要。そのためその財源を捻出するための手法として、「ストック（資産）の組換え」を実施。第三セクターの大阪府都市開発（株）の株式を売却し、その売却益を、戦略４路線などの公共施設の整備を目的とする基金に積み立て、戦略４路線整備具体化に向けた検討をスタート。</a:t>
            </a:r>
            <a:endParaRPr lang="en-US" altLang="ja-JP" sz="1400" dirty="0" smtClean="0"/>
          </a:p>
          <a:p>
            <a:pPr marL="88900" indent="3175"/>
            <a:r>
              <a:rPr lang="ja-JP" altLang="en-US" sz="1400" dirty="0"/>
              <a:t>　</a:t>
            </a:r>
            <a:r>
              <a:rPr lang="ja-JP" altLang="en-US" sz="1400" dirty="0" smtClean="0"/>
              <a:t>北大阪急行の延伸については、事業化が決定し、</a:t>
            </a:r>
            <a:r>
              <a:rPr lang="en-US" altLang="ja-JP" sz="1400" dirty="0" smtClean="0"/>
              <a:t>2016</a:t>
            </a:r>
            <a:r>
              <a:rPr lang="ja-JP" altLang="en-US" sz="1400" dirty="0" smtClean="0"/>
              <a:t>年度に工事着手。大阪モノレールの延伸については、府として事業化を意思決定し、都市計画等の法手続きを進めている。また、関空アクセス強化等に資する「なにわ筋線」については、府市連携のもと、</a:t>
            </a:r>
            <a:r>
              <a:rPr lang="en-US" altLang="ja-JP" sz="1400" dirty="0" smtClean="0"/>
              <a:t>2014</a:t>
            </a:r>
            <a:r>
              <a:rPr lang="ja-JP" altLang="en-US" sz="1400" dirty="0" smtClean="0"/>
              <a:t>年から鉄道事業者とともに検討に着手し、</a:t>
            </a:r>
            <a:r>
              <a:rPr lang="en-US" altLang="ja-JP" sz="1400" dirty="0" smtClean="0"/>
              <a:t>2017</a:t>
            </a:r>
            <a:r>
              <a:rPr lang="ja-JP" altLang="en-US" sz="1400" dirty="0" smtClean="0"/>
              <a:t>年に事業スキーム等を府市意思決定。</a:t>
            </a:r>
            <a:endParaRPr kumimoji="1" lang="ja-JP" altLang="en-US" sz="1400" strike="dblStrike" dirty="0"/>
          </a:p>
        </p:txBody>
      </p:sp>
      <p:sp>
        <p:nvSpPr>
          <p:cNvPr id="26" name="正方形/長方形 25"/>
          <p:cNvSpPr/>
          <p:nvPr/>
        </p:nvSpPr>
        <p:spPr>
          <a:xfrm>
            <a:off x="390009" y="3933675"/>
            <a:ext cx="656316" cy="26642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04</a:t>
            </a:r>
            <a:r>
              <a:rPr kumimoji="1" lang="ja-JP" altLang="en-US" sz="1200" dirty="0" smtClean="0">
                <a:solidFill>
                  <a:schemeClr val="tx1"/>
                </a:solidFill>
              </a:rPr>
              <a:t>年</a:t>
            </a:r>
            <a:r>
              <a:rPr kumimoji="1" lang="en-US" altLang="ja-JP" sz="1200" dirty="0" smtClean="0">
                <a:solidFill>
                  <a:schemeClr val="tx1"/>
                </a:solidFill>
              </a:rPr>
              <a:t>10</a:t>
            </a:r>
            <a:r>
              <a:rPr kumimoji="1" lang="ja-JP" altLang="en-US" sz="1200" dirty="0" smtClean="0">
                <a:solidFill>
                  <a:schemeClr val="tx1"/>
                </a:solidFill>
              </a:rPr>
              <a:t>月</a:t>
            </a:r>
            <a:endParaRPr kumimoji="1" lang="en-US" altLang="ja-JP" sz="1200" dirty="0" smtClean="0">
              <a:solidFill>
                <a:schemeClr val="tx1"/>
              </a:solidFill>
            </a:endParaRPr>
          </a:p>
          <a:p>
            <a:pPr marL="182563"/>
            <a:r>
              <a:rPr kumimoji="1" lang="ja-JP" altLang="en-US" sz="1200" dirty="0" smtClean="0">
                <a:solidFill>
                  <a:schemeClr val="tx1"/>
                </a:solidFill>
              </a:rPr>
              <a:t>近畿地方交通審議会答申「近畿圏における望ましい交通のあり方」</a:t>
            </a:r>
            <a:endParaRPr kumimoji="1" lang="en-US" altLang="ja-JP" sz="1200" dirty="0" smtClean="0">
              <a:solidFill>
                <a:schemeClr val="tx1"/>
              </a:solidFill>
            </a:endParaRPr>
          </a:p>
        </p:txBody>
      </p:sp>
      <p:sp>
        <p:nvSpPr>
          <p:cNvPr id="27" name="正方形/長方形 26"/>
          <p:cNvSpPr/>
          <p:nvPr/>
        </p:nvSpPr>
        <p:spPr>
          <a:xfrm>
            <a:off x="1231332" y="3954031"/>
            <a:ext cx="504056" cy="26642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年１月</a:t>
            </a:r>
            <a:endParaRPr kumimoji="1" lang="en-US" altLang="ja-JP" sz="1200" dirty="0" smtClean="0">
              <a:solidFill>
                <a:schemeClr val="tx1"/>
              </a:solidFill>
            </a:endParaRPr>
          </a:p>
          <a:p>
            <a:pPr marL="182563"/>
            <a:r>
              <a:rPr kumimoji="1" lang="ja-JP" altLang="en-US" sz="1200" dirty="0" smtClean="0">
                <a:solidFill>
                  <a:schemeClr val="tx1"/>
                </a:solidFill>
              </a:rPr>
              <a:t>公共交通戦略策定</a:t>
            </a:r>
            <a:endParaRPr kumimoji="1" lang="en-US" altLang="ja-JP" sz="1200" dirty="0" smtClean="0">
              <a:solidFill>
                <a:schemeClr val="tx1"/>
              </a:solidFill>
            </a:endParaRPr>
          </a:p>
        </p:txBody>
      </p:sp>
      <p:sp>
        <p:nvSpPr>
          <p:cNvPr id="28" name="正方形/長方形 27"/>
          <p:cNvSpPr/>
          <p:nvPr/>
        </p:nvSpPr>
        <p:spPr>
          <a:xfrm>
            <a:off x="1835696" y="3969679"/>
            <a:ext cx="648072" cy="26642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年３月</a:t>
            </a:r>
            <a:endParaRPr kumimoji="1" lang="en-US" altLang="ja-JP" sz="1200" dirty="0" smtClean="0">
              <a:solidFill>
                <a:schemeClr val="tx1"/>
              </a:solidFill>
            </a:endParaRPr>
          </a:p>
          <a:p>
            <a:pPr marL="182563"/>
            <a:r>
              <a:rPr kumimoji="1" lang="ja-JP" altLang="en-US" sz="1200" dirty="0" smtClean="0">
                <a:solidFill>
                  <a:schemeClr val="tx1"/>
                </a:solidFill>
              </a:rPr>
              <a:t>北大阪急行延伸基本合意（府・箕面市・北急㈱、阪急㈱）</a:t>
            </a:r>
            <a:endParaRPr kumimoji="1" lang="en-US" altLang="ja-JP" sz="1200" dirty="0" smtClean="0">
              <a:solidFill>
                <a:schemeClr val="tx1"/>
              </a:solidFill>
            </a:endParaRPr>
          </a:p>
        </p:txBody>
      </p:sp>
      <p:sp>
        <p:nvSpPr>
          <p:cNvPr id="29" name="正方形/長方形 28"/>
          <p:cNvSpPr/>
          <p:nvPr/>
        </p:nvSpPr>
        <p:spPr>
          <a:xfrm>
            <a:off x="2555776" y="3969679"/>
            <a:ext cx="411742" cy="26642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年７月</a:t>
            </a:r>
            <a:endParaRPr kumimoji="1" lang="en-US" altLang="ja-JP" sz="1200" dirty="0" smtClean="0">
              <a:solidFill>
                <a:schemeClr val="tx1"/>
              </a:solidFill>
            </a:endParaRPr>
          </a:p>
          <a:p>
            <a:pPr marL="182563"/>
            <a:r>
              <a:rPr kumimoji="1" lang="ja-JP" altLang="en-US" sz="1200" dirty="0" smtClean="0">
                <a:solidFill>
                  <a:schemeClr val="tx1"/>
                </a:solidFill>
              </a:rPr>
              <a:t>大阪府都市開発（ＯＴＫ）株売却</a:t>
            </a:r>
            <a:endParaRPr kumimoji="1" lang="en-US" altLang="ja-JP" sz="1200" dirty="0" smtClean="0">
              <a:solidFill>
                <a:schemeClr val="tx1"/>
              </a:solidFill>
            </a:endParaRPr>
          </a:p>
        </p:txBody>
      </p:sp>
      <p:sp>
        <p:nvSpPr>
          <p:cNvPr id="34" name="テキスト ボックス 33"/>
          <p:cNvSpPr txBox="1"/>
          <p:nvPr/>
        </p:nvSpPr>
        <p:spPr>
          <a:xfrm>
            <a:off x="300229" y="3306470"/>
            <a:ext cx="1002836" cy="338554"/>
          </a:xfrm>
          <a:prstGeom prst="rect">
            <a:avLst/>
          </a:prstGeom>
          <a:noFill/>
        </p:spPr>
        <p:txBody>
          <a:bodyPr wrap="square" rtlCol="0">
            <a:spAutoFit/>
          </a:bodyPr>
          <a:lstStyle/>
          <a:p>
            <a:r>
              <a:rPr lang="ja-JP" altLang="en-US" sz="1600" dirty="0" smtClean="0"/>
              <a:t>■経緯</a:t>
            </a:r>
            <a:endParaRPr lang="en-US" altLang="ja-JP" sz="1600" dirty="0" smtClean="0"/>
          </a:p>
        </p:txBody>
      </p:sp>
      <p:graphicFrame>
        <p:nvGraphicFramePr>
          <p:cNvPr id="35" name="表 34"/>
          <p:cNvGraphicFramePr>
            <a:graphicFrameLocks noGrp="1"/>
          </p:cNvGraphicFramePr>
          <p:nvPr>
            <p:extLst/>
          </p:nvPr>
        </p:nvGraphicFramePr>
        <p:xfrm>
          <a:off x="318351" y="3609639"/>
          <a:ext cx="8604686" cy="254614"/>
        </p:xfrm>
        <a:graphic>
          <a:graphicData uri="http://schemas.openxmlformats.org/drawingml/2006/table">
            <a:tbl>
              <a:tblPr firstRow="1" bandRow="1">
                <a:tableStyleId>{7DF18680-E054-41AD-8BC1-D1AEF772440D}</a:tableStyleId>
              </a:tblPr>
              <a:tblGrid>
                <a:gridCol w="918662">
                  <a:extLst>
                    <a:ext uri="{9D8B030D-6E8A-4147-A177-3AD203B41FA5}">
                      <a16:colId xmlns:a16="http://schemas.microsoft.com/office/drawing/2014/main" val="20000"/>
                    </a:ext>
                  </a:extLst>
                </a:gridCol>
                <a:gridCol w="2130779">
                  <a:extLst>
                    <a:ext uri="{9D8B030D-6E8A-4147-A177-3AD203B41FA5}">
                      <a16:colId xmlns:a16="http://schemas.microsoft.com/office/drawing/2014/main" val="20001"/>
                    </a:ext>
                  </a:extLst>
                </a:gridCol>
                <a:gridCol w="1065390">
                  <a:extLst>
                    <a:ext uri="{9D8B030D-6E8A-4147-A177-3AD203B41FA5}">
                      <a16:colId xmlns:a16="http://schemas.microsoft.com/office/drawing/2014/main" val="20002"/>
                    </a:ext>
                  </a:extLst>
                </a:gridCol>
                <a:gridCol w="760992">
                  <a:extLst>
                    <a:ext uri="{9D8B030D-6E8A-4147-A177-3AD203B41FA5}">
                      <a16:colId xmlns:a16="http://schemas.microsoft.com/office/drawing/2014/main" val="20003"/>
                    </a:ext>
                  </a:extLst>
                </a:gridCol>
                <a:gridCol w="760992">
                  <a:extLst>
                    <a:ext uri="{9D8B030D-6E8A-4147-A177-3AD203B41FA5}">
                      <a16:colId xmlns:a16="http://schemas.microsoft.com/office/drawing/2014/main" val="20004"/>
                    </a:ext>
                  </a:extLst>
                </a:gridCol>
                <a:gridCol w="2967871">
                  <a:extLst>
                    <a:ext uri="{9D8B030D-6E8A-4147-A177-3AD203B41FA5}">
                      <a16:colId xmlns:a16="http://schemas.microsoft.com/office/drawing/2014/main" val="20005"/>
                    </a:ext>
                  </a:extLst>
                </a:gridCol>
              </a:tblGrid>
              <a:tr h="254614">
                <a:tc>
                  <a:txBody>
                    <a:bodyPr/>
                    <a:lstStyle/>
                    <a:p>
                      <a:pPr algn="ctr"/>
                      <a:r>
                        <a:rPr kumimoji="1" lang="ja-JP" altLang="en-US" sz="1050" dirty="0" smtClean="0"/>
                        <a:t>～</a:t>
                      </a:r>
                      <a:r>
                        <a:rPr kumimoji="1" lang="en-US" altLang="ja-JP" sz="1050" dirty="0" smtClean="0"/>
                        <a:t>2007</a:t>
                      </a:r>
                      <a:r>
                        <a:rPr kumimoji="1" lang="ja-JP" altLang="en-US" sz="1050" dirty="0" smtClean="0"/>
                        <a:t>年</a:t>
                      </a:r>
                      <a:endParaRPr kumimoji="1" lang="ja-JP" altLang="en-US" sz="1050" dirty="0"/>
                    </a:p>
                  </a:txBody>
                  <a:tcPr/>
                </a:tc>
                <a:tc>
                  <a:txBody>
                    <a:bodyPr/>
                    <a:lstStyle/>
                    <a:p>
                      <a:r>
                        <a:rPr kumimoji="1" lang="ja-JP" altLang="en-US" sz="1050" dirty="0" smtClean="0"/>
                        <a:t>～</a:t>
                      </a:r>
                      <a:r>
                        <a:rPr kumimoji="1" lang="en-US" altLang="ja-JP" sz="1050" dirty="0" smtClean="0"/>
                        <a:t>2014</a:t>
                      </a:r>
                      <a:r>
                        <a:rPr kumimoji="1" lang="ja-JP" altLang="en-US" sz="1050" dirty="0" smtClean="0"/>
                        <a:t>年</a:t>
                      </a:r>
                      <a:endParaRPr kumimoji="1" lang="ja-JP" altLang="en-US" sz="1050" dirty="0"/>
                    </a:p>
                  </a:txBody>
                  <a:tcPr/>
                </a:tc>
                <a:tc>
                  <a:txBody>
                    <a:bodyPr/>
                    <a:lstStyle/>
                    <a:p>
                      <a:r>
                        <a:rPr kumimoji="1" lang="en-US" altLang="ja-JP" sz="1050" dirty="0" smtClean="0"/>
                        <a:t>2015</a:t>
                      </a:r>
                      <a:r>
                        <a:rPr kumimoji="1" lang="ja-JP" altLang="en-US" sz="1050" dirty="0" smtClean="0"/>
                        <a:t>年</a:t>
                      </a:r>
                      <a:endParaRPr kumimoji="1" lang="ja-JP" altLang="en-US" sz="1050" dirty="0"/>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tc>
                  <a:txBody>
                    <a:bodyPr/>
                    <a:lstStyle/>
                    <a:p>
                      <a:r>
                        <a:rPr kumimoji="1" lang="en-US" altLang="ja-JP" sz="1050" dirty="0" smtClean="0"/>
                        <a:t>2018</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36" name="テキスト ボックス 3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３．（８１）</a:t>
            </a:r>
            <a:endParaRPr lang="en-US" altLang="ja-JP" sz="1600" u="sng" dirty="0" smtClean="0"/>
          </a:p>
        </p:txBody>
      </p:sp>
      <p:sp>
        <p:nvSpPr>
          <p:cNvPr id="3" name="角丸四角形 2"/>
          <p:cNvSpPr/>
          <p:nvPr/>
        </p:nvSpPr>
        <p:spPr>
          <a:xfrm>
            <a:off x="3059832" y="4041687"/>
            <a:ext cx="1296144"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北大阪急行</a:t>
            </a:r>
            <a:endParaRPr kumimoji="1" lang="en-US" altLang="ja-JP" sz="1200" dirty="0" smtClean="0">
              <a:solidFill>
                <a:schemeClr val="tx1"/>
              </a:solidFill>
            </a:endParaRPr>
          </a:p>
          <a:p>
            <a:pPr algn="ctr"/>
            <a:r>
              <a:rPr kumimoji="1" lang="ja-JP" altLang="en-US" sz="1200" dirty="0" smtClean="0">
                <a:solidFill>
                  <a:schemeClr val="tx1"/>
                </a:solidFill>
              </a:rPr>
              <a:t>延伸</a:t>
            </a:r>
            <a:endParaRPr kumimoji="1" lang="ja-JP" altLang="en-US" sz="1200" dirty="0">
              <a:solidFill>
                <a:schemeClr val="tx1"/>
              </a:solidFill>
            </a:endParaRPr>
          </a:p>
        </p:txBody>
      </p:sp>
      <p:sp>
        <p:nvSpPr>
          <p:cNvPr id="14" name="角丸四角形 13"/>
          <p:cNvSpPr/>
          <p:nvPr/>
        </p:nvSpPr>
        <p:spPr>
          <a:xfrm>
            <a:off x="3059832" y="4737587"/>
            <a:ext cx="1296144" cy="5642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大阪モノレール</a:t>
            </a:r>
            <a:endParaRPr lang="en-US" altLang="ja-JP" sz="1200" dirty="0" smtClean="0">
              <a:solidFill>
                <a:schemeClr val="tx1"/>
              </a:solidFill>
            </a:endParaRPr>
          </a:p>
          <a:p>
            <a:pPr algn="ctr"/>
            <a:r>
              <a:rPr lang="ja-JP" altLang="en-US" sz="1200" dirty="0" smtClean="0">
                <a:solidFill>
                  <a:schemeClr val="tx1"/>
                </a:solidFill>
              </a:rPr>
              <a:t>延伸</a:t>
            </a:r>
            <a:endParaRPr kumimoji="1" lang="ja-JP" altLang="en-US" sz="1200" dirty="0">
              <a:solidFill>
                <a:schemeClr val="tx1"/>
              </a:solidFill>
            </a:endParaRPr>
          </a:p>
        </p:txBody>
      </p:sp>
      <p:sp>
        <p:nvSpPr>
          <p:cNvPr id="15" name="角丸四角形 14"/>
          <p:cNvSpPr/>
          <p:nvPr/>
        </p:nvSpPr>
        <p:spPr>
          <a:xfrm>
            <a:off x="3059832" y="5409839"/>
            <a:ext cx="1317096" cy="50405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なにわ筋線</a:t>
            </a:r>
            <a:endParaRPr kumimoji="1" lang="ja-JP" altLang="en-US" sz="1200" dirty="0">
              <a:solidFill>
                <a:schemeClr val="tx1"/>
              </a:solidFill>
            </a:endParaRPr>
          </a:p>
        </p:txBody>
      </p:sp>
      <p:sp>
        <p:nvSpPr>
          <p:cNvPr id="17" name="角丸四角形 16"/>
          <p:cNvSpPr/>
          <p:nvPr/>
        </p:nvSpPr>
        <p:spPr>
          <a:xfrm>
            <a:off x="3059832" y="6057911"/>
            <a:ext cx="1317096"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西梅田十三</a:t>
            </a:r>
            <a:endParaRPr kumimoji="1" lang="en-US" altLang="ja-JP" sz="1200" dirty="0" smtClean="0">
              <a:solidFill>
                <a:schemeClr val="tx1"/>
              </a:solidFill>
            </a:endParaRPr>
          </a:p>
          <a:p>
            <a:pPr algn="ctr"/>
            <a:r>
              <a:rPr kumimoji="1" lang="ja-JP" altLang="en-US" sz="1200" dirty="0" smtClean="0">
                <a:solidFill>
                  <a:schemeClr val="tx1"/>
                </a:solidFill>
              </a:rPr>
              <a:t>新大阪連絡線</a:t>
            </a:r>
            <a:endParaRPr kumimoji="1" lang="ja-JP" altLang="en-US" sz="1200" dirty="0">
              <a:solidFill>
                <a:schemeClr val="tx1"/>
              </a:solidFill>
            </a:endParaRPr>
          </a:p>
        </p:txBody>
      </p:sp>
      <p:sp>
        <p:nvSpPr>
          <p:cNvPr id="18" name="正方形/長方形 17"/>
          <p:cNvSpPr/>
          <p:nvPr/>
        </p:nvSpPr>
        <p:spPr>
          <a:xfrm>
            <a:off x="4499992" y="4005064"/>
            <a:ext cx="3024336" cy="33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15</a:t>
            </a:r>
            <a:r>
              <a:rPr kumimoji="1" lang="ja-JP" altLang="en-US" sz="1200" dirty="0" smtClean="0">
                <a:solidFill>
                  <a:schemeClr val="tx1"/>
                </a:solidFill>
              </a:rPr>
              <a:t>年</a:t>
            </a:r>
            <a:r>
              <a:rPr lang="en-US" altLang="ja-JP" sz="1200" dirty="0" smtClean="0">
                <a:solidFill>
                  <a:schemeClr val="tx1"/>
                </a:solidFill>
              </a:rPr>
              <a:t>12</a:t>
            </a:r>
            <a:r>
              <a:rPr kumimoji="1" lang="ja-JP" altLang="en-US" sz="1200" dirty="0" smtClean="0">
                <a:solidFill>
                  <a:schemeClr val="tx1"/>
                </a:solidFill>
              </a:rPr>
              <a:t>月：都市計画決定</a:t>
            </a:r>
            <a:endParaRPr kumimoji="1" lang="en-US" altLang="ja-JP" sz="1200" dirty="0" smtClean="0">
              <a:solidFill>
                <a:schemeClr val="tx1"/>
              </a:solidFill>
            </a:endParaRPr>
          </a:p>
          <a:p>
            <a:r>
              <a:rPr lang="ja-JP" altLang="en-US" sz="1200" dirty="0" smtClean="0">
                <a:solidFill>
                  <a:schemeClr val="tx1"/>
                </a:solidFill>
              </a:rPr>
              <a:t>▲</a:t>
            </a:r>
            <a:r>
              <a:rPr lang="en-US" altLang="ja-JP" sz="1200" dirty="0" smtClean="0">
                <a:solidFill>
                  <a:schemeClr val="tx1"/>
                </a:solidFill>
              </a:rPr>
              <a:t>16</a:t>
            </a:r>
            <a:r>
              <a:rPr lang="ja-JP" altLang="en-US" sz="1200" dirty="0" smtClean="0">
                <a:solidFill>
                  <a:schemeClr val="tx1"/>
                </a:solidFill>
              </a:rPr>
              <a:t>年</a:t>
            </a:r>
            <a:r>
              <a:rPr lang="en-US" altLang="ja-JP" sz="1200" dirty="0" smtClean="0">
                <a:solidFill>
                  <a:schemeClr val="tx1"/>
                </a:solidFill>
              </a:rPr>
              <a:t>8</a:t>
            </a:r>
            <a:r>
              <a:rPr lang="ja-JP" altLang="en-US" sz="1200" dirty="0" smtClean="0">
                <a:solidFill>
                  <a:schemeClr val="tx1"/>
                </a:solidFill>
              </a:rPr>
              <a:t>月：都市計画事業認可取得</a:t>
            </a:r>
            <a:endParaRPr kumimoji="1" lang="en-US" altLang="ja-JP" sz="1200" dirty="0" smtClean="0">
              <a:solidFill>
                <a:schemeClr val="tx1"/>
              </a:solidFill>
            </a:endParaRPr>
          </a:p>
        </p:txBody>
      </p:sp>
      <p:sp>
        <p:nvSpPr>
          <p:cNvPr id="19" name="角丸四角形 18"/>
          <p:cNvSpPr/>
          <p:nvPr/>
        </p:nvSpPr>
        <p:spPr>
          <a:xfrm>
            <a:off x="7704920" y="4030639"/>
            <a:ext cx="724288"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2020</a:t>
            </a:r>
            <a:r>
              <a:rPr lang="ja-JP" altLang="en-US" sz="1200" dirty="0" smtClean="0">
                <a:solidFill>
                  <a:schemeClr val="tx1"/>
                </a:solidFill>
              </a:rPr>
              <a:t>年</a:t>
            </a:r>
            <a:endParaRPr kumimoji="1" lang="en-US" altLang="ja-JP" sz="1200" dirty="0" smtClean="0">
              <a:solidFill>
                <a:schemeClr val="tx1"/>
              </a:solidFill>
            </a:endParaRPr>
          </a:p>
          <a:p>
            <a:pPr algn="ctr"/>
            <a:r>
              <a:rPr lang="ja-JP" altLang="en-US" sz="1200" dirty="0" smtClean="0">
                <a:solidFill>
                  <a:schemeClr val="tx1"/>
                </a:solidFill>
              </a:rPr>
              <a:t>開業目標</a:t>
            </a:r>
            <a:endParaRPr kumimoji="1" lang="ja-JP" altLang="en-US" sz="1200" dirty="0">
              <a:solidFill>
                <a:schemeClr val="tx1"/>
              </a:solidFill>
            </a:endParaRPr>
          </a:p>
        </p:txBody>
      </p:sp>
      <p:sp>
        <p:nvSpPr>
          <p:cNvPr id="21" name="角丸四角形 20"/>
          <p:cNvSpPr/>
          <p:nvPr/>
        </p:nvSpPr>
        <p:spPr>
          <a:xfrm>
            <a:off x="7956376" y="4726335"/>
            <a:ext cx="735152"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2029</a:t>
            </a:r>
            <a:r>
              <a:rPr lang="ja-JP" altLang="en-US" sz="1200" dirty="0" smtClean="0">
                <a:solidFill>
                  <a:schemeClr val="tx1"/>
                </a:solidFill>
              </a:rPr>
              <a:t>年</a:t>
            </a:r>
            <a:endParaRPr kumimoji="1" lang="en-US" altLang="ja-JP" sz="1200" dirty="0" smtClean="0">
              <a:solidFill>
                <a:schemeClr val="tx1"/>
              </a:solidFill>
            </a:endParaRPr>
          </a:p>
          <a:p>
            <a:pPr algn="ctr"/>
            <a:r>
              <a:rPr lang="ja-JP" altLang="en-US" sz="1200" dirty="0" smtClean="0">
                <a:solidFill>
                  <a:schemeClr val="tx1"/>
                </a:solidFill>
              </a:rPr>
              <a:t>開業目標</a:t>
            </a:r>
            <a:endParaRPr kumimoji="1" lang="ja-JP" altLang="en-US" sz="1200" dirty="0">
              <a:solidFill>
                <a:schemeClr val="tx1"/>
              </a:solidFill>
            </a:endParaRPr>
          </a:p>
        </p:txBody>
      </p:sp>
      <p:sp>
        <p:nvSpPr>
          <p:cNvPr id="23" name="角丸四角形 22"/>
          <p:cNvSpPr/>
          <p:nvPr/>
        </p:nvSpPr>
        <p:spPr>
          <a:xfrm>
            <a:off x="8028384" y="5409839"/>
            <a:ext cx="735152" cy="57606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2030</a:t>
            </a:r>
            <a:r>
              <a:rPr kumimoji="1" lang="ja-JP" altLang="en-US" sz="1200" dirty="0" smtClean="0">
                <a:solidFill>
                  <a:schemeClr val="tx1"/>
                </a:solidFill>
              </a:rPr>
              <a:t>年度末</a:t>
            </a:r>
            <a:r>
              <a:rPr lang="ja-JP" altLang="en-US" sz="1200" dirty="0" smtClean="0">
                <a:solidFill>
                  <a:schemeClr val="tx1"/>
                </a:solidFill>
              </a:rPr>
              <a:t>開業目標</a:t>
            </a:r>
            <a:endParaRPr kumimoji="1" lang="ja-JP" altLang="en-US" sz="1200" dirty="0">
              <a:solidFill>
                <a:schemeClr val="tx1"/>
              </a:solidFill>
            </a:endParaRPr>
          </a:p>
        </p:txBody>
      </p:sp>
      <p:sp>
        <p:nvSpPr>
          <p:cNvPr id="4" name="ストライプ矢印 3"/>
          <p:cNvSpPr/>
          <p:nvPr/>
        </p:nvSpPr>
        <p:spPr>
          <a:xfrm>
            <a:off x="4620694" y="4257711"/>
            <a:ext cx="2957386" cy="432048"/>
          </a:xfrm>
          <a:prstGeom prst="stripedRightArrow">
            <a:avLst>
              <a:gd name="adj1" fmla="val 50000"/>
              <a:gd name="adj2" fmla="val 64110"/>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a:t>
            </a:r>
            <a:r>
              <a:rPr lang="en-US" altLang="ja-JP" sz="1200" dirty="0" smtClean="0">
                <a:solidFill>
                  <a:schemeClr val="tx1"/>
                </a:solidFill>
              </a:rPr>
              <a:t>16</a:t>
            </a:r>
            <a:r>
              <a:rPr lang="ja-JP" altLang="en-US" sz="1200" dirty="0" smtClean="0">
                <a:solidFill>
                  <a:schemeClr val="tx1"/>
                </a:solidFill>
              </a:rPr>
              <a:t>年度：工事着手</a:t>
            </a:r>
            <a:endParaRPr kumimoji="1" lang="ja-JP" altLang="en-US" sz="1200" dirty="0">
              <a:solidFill>
                <a:schemeClr val="tx1"/>
              </a:solidFill>
            </a:endParaRPr>
          </a:p>
        </p:txBody>
      </p:sp>
      <p:sp>
        <p:nvSpPr>
          <p:cNvPr id="25" name="正方形/長方形 24"/>
          <p:cNvSpPr/>
          <p:nvPr/>
        </p:nvSpPr>
        <p:spPr>
          <a:xfrm>
            <a:off x="4427984" y="4717535"/>
            <a:ext cx="2736304" cy="2602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16</a:t>
            </a:r>
            <a:r>
              <a:rPr kumimoji="1" lang="ja-JP" altLang="en-US" sz="1200" dirty="0" smtClean="0">
                <a:solidFill>
                  <a:schemeClr val="tx1"/>
                </a:solidFill>
              </a:rPr>
              <a:t>年</a:t>
            </a:r>
            <a:r>
              <a:rPr lang="en-US" altLang="ja-JP" sz="1200" dirty="0" smtClean="0">
                <a:solidFill>
                  <a:schemeClr val="tx1"/>
                </a:solidFill>
              </a:rPr>
              <a:t>1</a:t>
            </a:r>
            <a:r>
              <a:rPr kumimoji="1" lang="ja-JP" altLang="en-US" sz="1200" dirty="0" smtClean="0">
                <a:solidFill>
                  <a:schemeClr val="tx1"/>
                </a:solidFill>
              </a:rPr>
              <a:t>月：府として意思決定</a:t>
            </a:r>
            <a:endParaRPr kumimoji="1" lang="en-US" altLang="ja-JP" sz="1200" dirty="0" smtClean="0">
              <a:solidFill>
                <a:schemeClr val="tx1"/>
              </a:solidFill>
            </a:endParaRPr>
          </a:p>
        </p:txBody>
      </p:sp>
      <p:sp>
        <p:nvSpPr>
          <p:cNvPr id="30" name="正方形/長方形 29"/>
          <p:cNvSpPr/>
          <p:nvPr/>
        </p:nvSpPr>
        <p:spPr>
          <a:xfrm>
            <a:off x="5724128" y="5041571"/>
            <a:ext cx="2171214" cy="2602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kumimoji="1" lang="ja-JP" altLang="en-US" sz="1200" dirty="0" smtClean="0">
                <a:solidFill>
                  <a:schemeClr val="tx1"/>
                </a:solidFill>
              </a:rPr>
              <a:t>▲</a:t>
            </a:r>
            <a:r>
              <a:rPr lang="en-US" altLang="ja-JP" sz="1200" dirty="0" smtClean="0">
                <a:solidFill>
                  <a:schemeClr val="tx1"/>
                </a:solidFill>
              </a:rPr>
              <a:t>18</a:t>
            </a:r>
            <a:r>
              <a:rPr lang="ja-JP" altLang="en-US" sz="1200" dirty="0" smtClean="0">
                <a:solidFill>
                  <a:schemeClr val="tx1"/>
                </a:solidFill>
              </a:rPr>
              <a:t>年度：都市計画決定等予定</a:t>
            </a:r>
            <a:endParaRPr kumimoji="1" lang="en-US" altLang="ja-JP" sz="1200" dirty="0" smtClean="0">
              <a:solidFill>
                <a:schemeClr val="tx1"/>
              </a:solidFill>
            </a:endParaRPr>
          </a:p>
        </p:txBody>
      </p:sp>
      <p:sp>
        <p:nvSpPr>
          <p:cNvPr id="31" name="正方形/長方形 30"/>
          <p:cNvSpPr/>
          <p:nvPr/>
        </p:nvSpPr>
        <p:spPr>
          <a:xfrm>
            <a:off x="5432444" y="5445044"/>
            <a:ext cx="2163892" cy="44027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kumimoji="1"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9</a:t>
            </a:r>
            <a:r>
              <a:rPr lang="ja-JP" altLang="en-US" sz="1200" dirty="0" smtClean="0">
                <a:solidFill>
                  <a:schemeClr val="tx1"/>
                </a:solidFill>
              </a:rPr>
              <a:t>月：府市で意思決定</a:t>
            </a:r>
            <a:endParaRPr kumimoji="1" lang="en-US" altLang="ja-JP" sz="1200" dirty="0" smtClean="0">
              <a:solidFill>
                <a:schemeClr val="tx1"/>
              </a:solidFill>
            </a:endParaRPr>
          </a:p>
        </p:txBody>
      </p:sp>
      <p:sp>
        <p:nvSpPr>
          <p:cNvPr id="32" name="正方形/長方形 31"/>
          <p:cNvSpPr/>
          <p:nvPr/>
        </p:nvSpPr>
        <p:spPr>
          <a:xfrm>
            <a:off x="4499992" y="6057911"/>
            <a:ext cx="4104456" cy="5400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0" rtlCol="0" anchor="ctr"/>
          <a:lstStyle/>
          <a:p>
            <a:r>
              <a:rPr lang="ja-JP" altLang="en-US" sz="1200" dirty="0" smtClean="0">
                <a:solidFill>
                  <a:schemeClr val="tx1"/>
                </a:solidFill>
              </a:rPr>
              <a:t>なにわ筋連絡線等（北梅田駅北側から阪急十三方面に分岐する新たな路線）の調査等を踏まえ、今後整理。</a:t>
            </a:r>
            <a:endParaRPr kumimoji="1" lang="en-US" altLang="ja-JP" sz="1200" dirty="0" smtClean="0">
              <a:solidFill>
                <a:schemeClr val="tx1"/>
              </a:solidFill>
            </a:endParaRPr>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23</a:t>
            </a:fld>
            <a:endParaRPr kumimoji="1" lang="ja-JP" altLang="en-US"/>
          </a:p>
        </p:txBody>
      </p:sp>
    </p:spTree>
    <p:extLst>
      <p:ext uri="{BB962C8B-B14F-4D97-AF65-F5344CB8AC3E}">
        <p14:creationId xmlns:p14="http://schemas.microsoft.com/office/powerpoint/2010/main" val="2266402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12"/>
          <p:cNvSpPr txBox="1">
            <a:spLocks noChangeArrowheads="1"/>
          </p:cNvSpPr>
          <p:nvPr/>
        </p:nvSpPr>
        <p:spPr bwMode="auto">
          <a:xfrm>
            <a:off x="446120" y="1142367"/>
            <a:ext cx="2159566" cy="310341"/>
          </a:xfrm>
          <a:prstGeom prst="rect">
            <a:avLst/>
          </a:prstGeom>
          <a:noFill/>
          <a:ln w="9525">
            <a:noFill/>
            <a:miter lim="800000"/>
            <a:headEnd/>
            <a:tailEnd/>
          </a:ln>
        </p:spPr>
        <p:txBody>
          <a:bodyPr wrap="none">
            <a:spAutoFit/>
          </a:bodyPr>
          <a:lstStyle/>
          <a:p>
            <a:pPr>
              <a:lnSpc>
                <a:spcPts val="1700"/>
              </a:lnSpc>
            </a:pPr>
            <a:r>
              <a:rPr lang="ja-JP" altLang="en-US" sz="1400" u="sng" dirty="0" smtClean="0">
                <a:latin typeface="+mn-ea"/>
                <a:cs typeface="Meiryo UI" panose="020B0604030504040204" pitchFamily="50" charset="-128"/>
              </a:rPr>
              <a:t>大阪</a:t>
            </a:r>
            <a:r>
              <a:rPr lang="ja-JP" altLang="en-US" sz="1400" u="sng" dirty="0">
                <a:latin typeface="+mn-ea"/>
                <a:cs typeface="Meiryo UI" panose="020B0604030504040204" pitchFamily="50" charset="-128"/>
              </a:rPr>
              <a:t>中心部の鉄道</a:t>
            </a:r>
            <a:r>
              <a:rPr lang="ja-JP" altLang="en-US" sz="1400" u="sng" dirty="0" smtClean="0">
                <a:latin typeface="+mn-ea"/>
                <a:cs typeface="Meiryo UI" panose="020B0604030504040204" pitchFamily="50" charset="-128"/>
              </a:rPr>
              <a:t>模式図</a:t>
            </a:r>
            <a:endParaRPr lang="ja-JP" altLang="en-US" sz="1400" u="sng" dirty="0">
              <a:latin typeface="+mn-ea"/>
              <a:cs typeface="Meiryo UI" panose="020B0604030504040204" pitchFamily="50" charset="-128"/>
            </a:endParaRPr>
          </a:p>
        </p:txBody>
      </p:sp>
      <p:sp>
        <p:nvSpPr>
          <p:cNvPr id="29" name="テキスト ボックス 12"/>
          <p:cNvSpPr txBox="1">
            <a:spLocks noChangeArrowheads="1"/>
          </p:cNvSpPr>
          <p:nvPr/>
        </p:nvSpPr>
        <p:spPr bwMode="auto">
          <a:xfrm>
            <a:off x="4048579" y="1169682"/>
            <a:ext cx="4641014" cy="310341"/>
          </a:xfrm>
          <a:prstGeom prst="rect">
            <a:avLst/>
          </a:prstGeom>
          <a:noFill/>
          <a:ln w="9525">
            <a:noFill/>
            <a:miter lim="800000"/>
            <a:headEnd/>
            <a:tailEnd/>
          </a:ln>
        </p:spPr>
        <p:txBody>
          <a:bodyPr wrap="none">
            <a:spAutoFit/>
          </a:bodyPr>
          <a:lstStyle/>
          <a:p>
            <a:pPr>
              <a:lnSpc>
                <a:spcPts val="1700"/>
              </a:lnSpc>
            </a:pPr>
            <a:r>
              <a:rPr lang="ja-JP" altLang="en-US" sz="1400" u="sng" dirty="0" smtClean="0">
                <a:latin typeface="+mn-ea"/>
                <a:cs typeface="Meiryo UI" panose="020B0604030504040204" pitchFamily="50" charset="-128"/>
              </a:rPr>
              <a:t>関西空港、成田空港、羽田</a:t>
            </a:r>
            <a:r>
              <a:rPr lang="ja-JP" altLang="en-US" sz="1400" u="sng" dirty="0">
                <a:latin typeface="+mn-ea"/>
                <a:cs typeface="Meiryo UI" panose="020B0604030504040204" pitchFamily="50" charset="-128"/>
              </a:rPr>
              <a:t>空港</a:t>
            </a:r>
            <a:r>
              <a:rPr lang="ja-JP" altLang="en-US" sz="1400" u="sng" dirty="0" smtClean="0">
                <a:latin typeface="+mn-ea"/>
                <a:cs typeface="Meiryo UI" panose="020B0604030504040204" pitchFamily="50" charset="-128"/>
              </a:rPr>
              <a:t>、中部空港　　アクセス比較</a:t>
            </a:r>
            <a:endParaRPr lang="ja-JP" altLang="en-US" sz="1400" u="sng" dirty="0">
              <a:latin typeface="+mn-ea"/>
              <a:cs typeface="Meiryo UI" panose="020B0604030504040204" pitchFamily="50" charset="-128"/>
            </a:endParaRPr>
          </a:p>
        </p:txBody>
      </p:sp>
      <p:sp>
        <p:nvSpPr>
          <p:cNvPr id="58" name="テキスト ボックス 57"/>
          <p:cNvSpPr txBox="1"/>
          <p:nvPr/>
        </p:nvSpPr>
        <p:spPr>
          <a:xfrm>
            <a:off x="242268" y="151239"/>
            <a:ext cx="7704856" cy="338554"/>
          </a:xfrm>
          <a:prstGeom prst="rect">
            <a:avLst/>
          </a:prstGeom>
          <a:noFill/>
        </p:spPr>
        <p:txBody>
          <a:bodyPr wrap="square" rtlCol="0">
            <a:spAutoFit/>
          </a:bodyPr>
          <a:lstStyle/>
          <a:p>
            <a:r>
              <a:rPr lang="en-US" altLang="ja-JP" sz="1600" dirty="0" smtClean="0"/>
              <a:t>【</a:t>
            </a:r>
            <a:r>
              <a:rPr lang="ja-JP" altLang="en-US" sz="1600" dirty="0" smtClean="0"/>
              <a:t>参考その２</a:t>
            </a:r>
            <a:r>
              <a:rPr lang="en-US" altLang="ja-JP" sz="1600" dirty="0" smtClean="0"/>
              <a:t>】</a:t>
            </a:r>
            <a:r>
              <a:rPr lang="ja-JP" altLang="en-US" sz="1600" dirty="0" smtClean="0"/>
              <a:t>　鉄道ネットワークの現状</a:t>
            </a:r>
            <a:endParaRPr lang="en-US" altLang="ja-JP" sz="1600" dirty="0" smtClean="0"/>
          </a:p>
        </p:txBody>
      </p:sp>
      <p:sp>
        <p:nvSpPr>
          <p:cNvPr id="45" name="テキスト ボックス 4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３．（８１）</a:t>
            </a:r>
            <a:endParaRPr lang="en-US" altLang="ja-JP" sz="1600" u="sng"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805" y="1844824"/>
            <a:ext cx="3669319" cy="220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805" y="4432345"/>
            <a:ext cx="3669319" cy="220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277805" y="1556792"/>
            <a:ext cx="723161" cy="288032"/>
          </a:xfrm>
          <a:prstGeom prst="rect">
            <a:avLst/>
          </a:prstGeom>
          <a:noFill/>
        </p:spPr>
        <p:txBody>
          <a:bodyPr wrap="square" rtlCol="0">
            <a:spAutoFit/>
          </a:bodyPr>
          <a:lstStyle/>
          <a:p>
            <a:r>
              <a:rPr kumimoji="1" lang="en-US" altLang="ja-JP" sz="1200" dirty="0" smtClean="0">
                <a:latin typeface="+mn-ea"/>
                <a:cs typeface="Meiryo UI" panose="020B0604030504040204" pitchFamily="50" charset="-128"/>
              </a:rPr>
              <a:t>【</a:t>
            </a:r>
            <a:r>
              <a:rPr kumimoji="1" lang="ja-JP" altLang="en-US" sz="1200" dirty="0" smtClean="0">
                <a:latin typeface="+mn-ea"/>
                <a:cs typeface="Meiryo UI" panose="020B0604030504040204" pitchFamily="50" charset="-128"/>
              </a:rPr>
              <a:t>距離</a:t>
            </a:r>
            <a:r>
              <a:rPr kumimoji="1" lang="en-US" altLang="ja-JP" sz="1200" dirty="0" smtClean="0">
                <a:latin typeface="+mn-ea"/>
                <a:cs typeface="Meiryo UI" panose="020B0604030504040204" pitchFamily="50" charset="-128"/>
              </a:rPr>
              <a:t>】</a:t>
            </a:r>
            <a:endParaRPr kumimoji="1" lang="ja-JP" altLang="en-US" sz="1200" dirty="0">
              <a:latin typeface="+mn-ea"/>
              <a:cs typeface="Meiryo UI" panose="020B0604030504040204" pitchFamily="50" charset="-128"/>
            </a:endParaRPr>
          </a:p>
        </p:txBody>
      </p:sp>
      <p:sp>
        <p:nvSpPr>
          <p:cNvPr id="47" name="テキスト ボックス 46"/>
          <p:cNvSpPr txBox="1"/>
          <p:nvPr/>
        </p:nvSpPr>
        <p:spPr>
          <a:xfrm>
            <a:off x="4289605" y="4120784"/>
            <a:ext cx="1938579" cy="276999"/>
          </a:xfrm>
          <a:prstGeom prst="rect">
            <a:avLst/>
          </a:prstGeom>
          <a:noFill/>
        </p:spPr>
        <p:txBody>
          <a:bodyPr wrap="square" rtlCol="0">
            <a:spAutoFit/>
          </a:bodyPr>
          <a:lstStyle/>
          <a:p>
            <a:r>
              <a:rPr kumimoji="1" lang="en-US" altLang="ja-JP" sz="1200" dirty="0" smtClean="0">
                <a:latin typeface="+mn-ea"/>
                <a:cs typeface="Meiryo UI" panose="020B0604030504040204" pitchFamily="50" charset="-128"/>
              </a:rPr>
              <a:t>【</a:t>
            </a:r>
            <a:r>
              <a:rPr kumimoji="1" lang="ja-JP" altLang="en-US" sz="1200" dirty="0" smtClean="0">
                <a:latin typeface="+mn-ea"/>
                <a:cs typeface="Meiryo UI" panose="020B0604030504040204" pitchFamily="50" charset="-128"/>
              </a:rPr>
              <a:t>都心からの所要時間</a:t>
            </a:r>
            <a:r>
              <a:rPr kumimoji="1" lang="en-US" altLang="ja-JP" sz="1200" dirty="0" smtClean="0">
                <a:latin typeface="+mn-ea"/>
                <a:cs typeface="Meiryo UI" panose="020B0604030504040204" pitchFamily="50" charset="-128"/>
              </a:rPr>
              <a:t>】</a:t>
            </a:r>
            <a:endParaRPr kumimoji="1" lang="ja-JP" altLang="en-US" sz="1200" dirty="0">
              <a:latin typeface="+mn-ea"/>
              <a:cs typeface="Meiryo UI" panose="020B0604030504040204" pitchFamily="50" charset="-128"/>
            </a:endParaRPr>
          </a:p>
        </p:txBody>
      </p:sp>
      <p:sp>
        <p:nvSpPr>
          <p:cNvPr id="49" name="テキスト ボックス 48"/>
          <p:cNvSpPr txBox="1"/>
          <p:nvPr/>
        </p:nvSpPr>
        <p:spPr>
          <a:xfrm>
            <a:off x="4521211" y="2337965"/>
            <a:ext cx="723161" cy="261610"/>
          </a:xfrm>
          <a:prstGeom prst="rect">
            <a:avLst/>
          </a:prstGeom>
          <a:noFill/>
        </p:spPr>
        <p:txBody>
          <a:bodyPr wrap="square" rtlCol="0">
            <a:spAutoFit/>
          </a:bodyPr>
          <a:lstStyle/>
          <a:p>
            <a:r>
              <a:rPr kumimoji="1" lang="ja-JP" altLang="en-US" sz="1100" dirty="0" smtClean="0">
                <a:latin typeface="+mn-ea"/>
                <a:cs typeface="Meiryo UI" panose="020B0604030504040204" pitchFamily="50" charset="-128"/>
              </a:rPr>
              <a:t>約</a:t>
            </a:r>
            <a:r>
              <a:rPr kumimoji="1" lang="en-US" altLang="ja-JP" sz="1100" dirty="0" smtClean="0">
                <a:latin typeface="+mn-ea"/>
                <a:cs typeface="Meiryo UI" panose="020B0604030504040204" pitchFamily="50" charset="-128"/>
              </a:rPr>
              <a:t>50km</a:t>
            </a:r>
            <a:endParaRPr kumimoji="1" lang="ja-JP" altLang="en-US" sz="1100" dirty="0">
              <a:latin typeface="+mn-ea"/>
              <a:cs typeface="Meiryo UI" panose="020B0604030504040204" pitchFamily="50" charset="-128"/>
            </a:endParaRPr>
          </a:p>
        </p:txBody>
      </p:sp>
      <p:sp>
        <p:nvSpPr>
          <p:cNvPr id="50" name="テキスト ボックス 49"/>
          <p:cNvSpPr txBox="1"/>
          <p:nvPr/>
        </p:nvSpPr>
        <p:spPr>
          <a:xfrm>
            <a:off x="5354973" y="1926253"/>
            <a:ext cx="723161" cy="261610"/>
          </a:xfrm>
          <a:prstGeom prst="rect">
            <a:avLst/>
          </a:prstGeom>
          <a:noFill/>
        </p:spPr>
        <p:txBody>
          <a:bodyPr wrap="square" rtlCol="0">
            <a:spAutoFit/>
          </a:bodyPr>
          <a:lstStyle/>
          <a:p>
            <a:r>
              <a:rPr kumimoji="1" lang="ja-JP" altLang="en-US" sz="1100" dirty="0" smtClean="0">
                <a:latin typeface="+mn-ea"/>
                <a:cs typeface="Meiryo UI" panose="020B0604030504040204" pitchFamily="50" charset="-128"/>
              </a:rPr>
              <a:t>約</a:t>
            </a:r>
            <a:r>
              <a:rPr kumimoji="1" lang="en-US" altLang="ja-JP" sz="1100" dirty="0" smtClean="0">
                <a:latin typeface="+mn-ea"/>
                <a:cs typeface="Meiryo UI" panose="020B0604030504040204" pitchFamily="50" charset="-128"/>
              </a:rPr>
              <a:t>70km</a:t>
            </a:r>
            <a:endParaRPr kumimoji="1" lang="ja-JP" altLang="en-US" sz="1100" dirty="0">
              <a:latin typeface="+mn-ea"/>
              <a:cs typeface="Meiryo UI" panose="020B0604030504040204" pitchFamily="50" charset="-128"/>
            </a:endParaRPr>
          </a:p>
        </p:txBody>
      </p:sp>
      <p:sp>
        <p:nvSpPr>
          <p:cNvPr id="51" name="テキスト ボックス 50"/>
          <p:cNvSpPr txBox="1"/>
          <p:nvPr/>
        </p:nvSpPr>
        <p:spPr>
          <a:xfrm>
            <a:off x="6228184" y="2953147"/>
            <a:ext cx="723161" cy="261610"/>
          </a:xfrm>
          <a:prstGeom prst="rect">
            <a:avLst/>
          </a:prstGeom>
          <a:noFill/>
        </p:spPr>
        <p:txBody>
          <a:bodyPr wrap="square" rtlCol="0">
            <a:spAutoFit/>
          </a:bodyPr>
          <a:lstStyle/>
          <a:p>
            <a:r>
              <a:rPr kumimoji="1" lang="ja-JP" altLang="en-US" sz="1100" dirty="0" smtClean="0">
                <a:latin typeface="+mn-ea"/>
                <a:cs typeface="Meiryo UI" panose="020B0604030504040204" pitchFamily="50" charset="-128"/>
              </a:rPr>
              <a:t>約</a:t>
            </a:r>
            <a:r>
              <a:rPr kumimoji="1" lang="en-US" altLang="ja-JP" sz="1100" dirty="0" smtClean="0">
                <a:latin typeface="+mn-ea"/>
                <a:cs typeface="Meiryo UI" panose="020B0604030504040204" pitchFamily="50" charset="-128"/>
              </a:rPr>
              <a:t>20km</a:t>
            </a:r>
            <a:endParaRPr kumimoji="1" lang="ja-JP" altLang="en-US" sz="1100" dirty="0">
              <a:latin typeface="+mn-ea"/>
              <a:cs typeface="Meiryo UI" panose="020B0604030504040204" pitchFamily="50" charset="-128"/>
            </a:endParaRPr>
          </a:p>
        </p:txBody>
      </p:sp>
      <p:sp>
        <p:nvSpPr>
          <p:cNvPr id="52" name="テキスト ボックス 51"/>
          <p:cNvSpPr txBox="1"/>
          <p:nvPr/>
        </p:nvSpPr>
        <p:spPr>
          <a:xfrm>
            <a:off x="7092280" y="2599575"/>
            <a:ext cx="723161" cy="261610"/>
          </a:xfrm>
          <a:prstGeom prst="rect">
            <a:avLst/>
          </a:prstGeom>
          <a:noFill/>
        </p:spPr>
        <p:txBody>
          <a:bodyPr wrap="square" rtlCol="0">
            <a:spAutoFit/>
          </a:bodyPr>
          <a:lstStyle/>
          <a:p>
            <a:r>
              <a:rPr kumimoji="1" lang="ja-JP" altLang="en-US" sz="1100" dirty="0" smtClean="0">
                <a:latin typeface="+mn-ea"/>
                <a:cs typeface="Meiryo UI" panose="020B0604030504040204" pitchFamily="50" charset="-128"/>
              </a:rPr>
              <a:t>約</a:t>
            </a:r>
            <a:r>
              <a:rPr kumimoji="1" lang="en-US" altLang="ja-JP" sz="1100" dirty="0" smtClean="0">
                <a:latin typeface="+mn-ea"/>
                <a:cs typeface="Meiryo UI" panose="020B0604030504040204" pitchFamily="50" charset="-128"/>
              </a:rPr>
              <a:t>40km</a:t>
            </a:r>
            <a:endParaRPr kumimoji="1" lang="ja-JP" altLang="en-US" sz="1100" dirty="0">
              <a:latin typeface="+mn-ea"/>
              <a:cs typeface="Meiryo UI" panose="020B0604030504040204" pitchFamily="50" charset="-128"/>
            </a:endParaRPr>
          </a:p>
        </p:txBody>
      </p:sp>
      <p:sp>
        <p:nvSpPr>
          <p:cNvPr id="53" name="テキスト ボックス 52"/>
          <p:cNvSpPr txBox="1"/>
          <p:nvPr/>
        </p:nvSpPr>
        <p:spPr>
          <a:xfrm>
            <a:off x="4462497" y="4412654"/>
            <a:ext cx="723161" cy="261610"/>
          </a:xfrm>
          <a:prstGeom prst="rect">
            <a:avLst/>
          </a:prstGeom>
          <a:noFill/>
        </p:spPr>
        <p:txBody>
          <a:bodyPr wrap="square" rtlCol="0">
            <a:spAutoFit/>
          </a:bodyPr>
          <a:lstStyle/>
          <a:p>
            <a:pPr algn="ctr"/>
            <a:r>
              <a:rPr kumimoji="1" lang="en-US" altLang="ja-JP" sz="1100" dirty="0" smtClean="0">
                <a:latin typeface="+mn-ea"/>
                <a:cs typeface="Meiryo UI" panose="020B0604030504040204" pitchFamily="50" charset="-128"/>
              </a:rPr>
              <a:t>56</a:t>
            </a:r>
            <a:r>
              <a:rPr kumimoji="1" lang="ja-JP" altLang="en-US" sz="1100" dirty="0" smtClean="0">
                <a:latin typeface="+mn-ea"/>
                <a:cs typeface="Meiryo UI" panose="020B0604030504040204" pitchFamily="50" charset="-128"/>
              </a:rPr>
              <a:t>分</a:t>
            </a:r>
            <a:endParaRPr kumimoji="1" lang="ja-JP" altLang="en-US" sz="1100" dirty="0">
              <a:latin typeface="+mn-ea"/>
              <a:cs typeface="Meiryo UI" panose="020B0604030504040204" pitchFamily="50" charset="-128"/>
            </a:endParaRPr>
          </a:p>
        </p:txBody>
      </p:sp>
      <p:sp>
        <p:nvSpPr>
          <p:cNvPr id="54" name="テキスト ボックス 53"/>
          <p:cNvSpPr txBox="1"/>
          <p:nvPr/>
        </p:nvSpPr>
        <p:spPr>
          <a:xfrm>
            <a:off x="5334773" y="4543459"/>
            <a:ext cx="723161" cy="261610"/>
          </a:xfrm>
          <a:prstGeom prst="rect">
            <a:avLst/>
          </a:prstGeom>
          <a:noFill/>
        </p:spPr>
        <p:txBody>
          <a:bodyPr wrap="square" rtlCol="0">
            <a:spAutoFit/>
          </a:bodyPr>
          <a:lstStyle/>
          <a:p>
            <a:pPr algn="ctr"/>
            <a:r>
              <a:rPr kumimoji="1" lang="en-US" altLang="ja-JP" sz="1100" dirty="0" smtClean="0">
                <a:latin typeface="+mn-ea"/>
                <a:cs typeface="Meiryo UI" panose="020B0604030504040204" pitchFamily="50" charset="-128"/>
              </a:rPr>
              <a:t>53</a:t>
            </a:r>
            <a:r>
              <a:rPr kumimoji="1" lang="ja-JP" altLang="en-US" sz="1100" dirty="0" smtClean="0">
                <a:latin typeface="+mn-ea"/>
                <a:cs typeface="Meiryo UI" panose="020B0604030504040204" pitchFamily="50" charset="-128"/>
              </a:rPr>
              <a:t>分</a:t>
            </a:r>
            <a:endParaRPr kumimoji="1" lang="ja-JP" altLang="en-US" sz="1100" dirty="0">
              <a:latin typeface="+mn-ea"/>
              <a:cs typeface="Meiryo UI" panose="020B0604030504040204" pitchFamily="50" charset="-128"/>
            </a:endParaRPr>
          </a:p>
        </p:txBody>
      </p:sp>
      <p:sp>
        <p:nvSpPr>
          <p:cNvPr id="55" name="テキスト ボックス 54"/>
          <p:cNvSpPr txBox="1"/>
          <p:nvPr/>
        </p:nvSpPr>
        <p:spPr>
          <a:xfrm>
            <a:off x="6228183" y="5273563"/>
            <a:ext cx="723161" cy="261610"/>
          </a:xfrm>
          <a:prstGeom prst="rect">
            <a:avLst/>
          </a:prstGeom>
          <a:noFill/>
        </p:spPr>
        <p:txBody>
          <a:bodyPr wrap="square" rtlCol="0">
            <a:spAutoFit/>
          </a:bodyPr>
          <a:lstStyle/>
          <a:p>
            <a:pPr algn="ctr"/>
            <a:r>
              <a:rPr lang="en-US" altLang="ja-JP" sz="1100" dirty="0">
                <a:latin typeface="+mn-ea"/>
                <a:cs typeface="Meiryo UI" panose="020B0604030504040204" pitchFamily="50" charset="-128"/>
              </a:rPr>
              <a:t>27</a:t>
            </a:r>
            <a:r>
              <a:rPr kumimoji="1" lang="ja-JP" altLang="en-US" sz="1100" dirty="0" smtClean="0">
                <a:latin typeface="+mn-ea"/>
                <a:cs typeface="Meiryo UI" panose="020B0604030504040204" pitchFamily="50" charset="-128"/>
              </a:rPr>
              <a:t>分</a:t>
            </a:r>
            <a:endParaRPr kumimoji="1" lang="ja-JP" altLang="en-US" sz="1100" dirty="0">
              <a:latin typeface="+mn-ea"/>
              <a:cs typeface="Meiryo UI" panose="020B0604030504040204" pitchFamily="50" charset="-128"/>
            </a:endParaRPr>
          </a:p>
        </p:txBody>
      </p:sp>
      <p:sp>
        <p:nvSpPr>
          <p:cNvPr id="56" name="テキスト ボックス 55"/>
          <p:cNvSpPr txBox="1"/>
          <p:nvPr/>
        </p:nvSpPr>
        <p:spPr>
          <a:xfrm>
            <a:off x="7045768" y="5255798"/>
            <a:ext cx="723161" cy="261610"/>
          </a:xfrm>
          <a:prstGeom prst="rect">
            <a:avLst/>
          </a:prstGeom>
          <a:noFill/>
        </p:spPr>
        <p:txBody>
          <a:bodyPr wrap="square" rtlCol="0">
            <a:spAutoFit/>
          </a:bodyPr>
          <a:lstStyle/>
          <a:p>
            <a:pPr algn="ctr"/>
            <a:r>
              <a:rPr lang="en-US" altLang="ja-JP" sz="1100" dirty="0" smtClean="0">
                <a:latin typeface="+mn-ea"/>
                <a:cs typeface="Meiryo UI" panose="020B0604030504040204" pitchFamily="50" charset="-128"/>
              </a:rPr>
              <a:t>29</a:t>
            </a:r>
            <a:r>
              <a:rPr kumimoji="1" lang="ja-JP" altLang="en-US" sz="1100" dirty="0" smtClean="0">
                <a:latin typeface="+mn-ea"/>
                <a:cs typeface="Meiryo UI" panose="020B0604030504040204" pitchFamily="50" charset="-128"/>
              </a:rPr>
              <a:t>分</a:t>
            </a:r>
            <a:endParaRPr kumimoji="1" lang="ja-JP" altLang="en-US" sz="1100" dirty="0">
              <a:latin typeface="+mn-ea"/>
              <a:cs typeface="Meiryo UI" panose="020B0604030504040204" pitchFamily="50" charset="-128"/>
            </a:endParaRPr>
          </a:p>
        </p:txBody>
      </p:sp>
      <p:sp>
        <p:nvSpPr>
          <p:cNvPr id="57" name="テキスト ボックス 56"/>
          <p:cNvSpPr txBox="1"/>
          <p:nvPr/>
        </p:nvSpPr>
        <p:spPr>
          <a:xfrm>
            <a:off x="5185658" y="6604425"/>
            <a:ext cx="3274774" cy="261610"/>
          </a:xfrm>
          <a:prstGeom prst="rect">
            <a:avLst/>
          </a:prstGeom>
          <a:noFill/>
        </p:spPr>
        <p:txBody>
          <a:bodyPr wrap="square" rtlCol="0">
            <a:spAutoFit/>
          </a:bodyPr>
          <a:lstStyle/>
          <a:p>
            <a:pPr algn="ctr"/>
            <a:r>
              <a:rPr kumimoji="1" lang="ja-JP" altLang="en-US" sz="1100" dirty="0" smtClean="0">
                <a:latin typeface="+mn-ea"/>
                <a:cs typeface="Meiryo UI" panose="020B0604030504040204" pitchFamily="50" charset="-128"/>
              </a:rPr>
              <a:t>国土交通省　交通政策審議会資料より企画室作成</a:t>
            </a:r>
            <a:endParaRPr kumimoji="1" lang="ja-JP" altLang="en-US" sz="1100" dirty="0">
              <a:latin typeface="+mn-ea"/>
              <a:cs typeface="Meiryo UI" panose="020B0604030504040204" pitchFamily="50" charset="-128"/>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11" y="1878588"/>
            <a:ext cx="3822700"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24</a:t>
            </a:fld>
            <a:endParaRPr kumimoji="1" lang="ja-JP" altLang="en-US"/>
          </a:p>
        </p:txBody>
      </p:sp>
    </p:spTree>
    <p:extLst>
      <p:ext uri="{BB962C8B-B14F-4D97-AF65-F5344CB8AC3E}">
        <p14:creationId xmlns:p14="http://schemas.microsoft.com/office/powerpoint/2010/main" val="1637251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07504" y="789856"/>
            <a:ext cx="8918930" cy="5769178"/>
            <a:chOff x="107504" y="904156"/>
            <a:chExt cx="8918930" cy="5769178"/>
          </a:xfrm>
          <a:solidFill>
            <a:schemeClr val="bg2"/>
          </a:solidFill>
        </p:grpSpPr>
        <p:sp>
          <p:nvSpPr>
            <p:cNvPr id="4" name="正方形/長方形 3"/>
            <p:cNvSpPr/>
            <p:nvPr/>
          </p:nvSpPr>
          <p:spPr>
            <a:xfrm>
              <a:off x="107504" y="904156"/>
              <a:ext cx="8918930" cy="5769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7504" y="3986653"/>
              <a:ext cx="4863725" cy="26866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コンテンツ プレースホルダー 2"/>
          <p:cNvSpPr txBox="1">
            <a:spLocks/>
          </p:cNvSpPr>
          <p:nvPr/>
        </p:nvSpPr>
        <p:spPr>
          <a:xfrm>
            <a:off x="251520" y="959676"/>
            <a:ext cx="2855230" cy="2109284"/>
          </a:xfrm>
          <a:prstGeom prst="rect">
            <a:avLst/>
          </a:prstGeom>
          <a:solidFill>
            <a:schemeClr val="bg1"/>
          </a:solidFill>
          <a:ln w="22225">
            <a:solidFill>
              <a:srgbClr val="0070C0"/>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182563" indent="-182563" algn="l"/>
            <a:r>
              <a:rPr lang="ja-JP" altLang="en-US" sz="2000" dirty="0" smtClean="0">
                <a:solidFill>
                  <a:schemeClr val="tx1"/>
                </a:solidFill>
              </a:rPr>
              <a:t>＜鉄道＞</a:t>
            </a:r>
            <a:endParaRPr lang="en-US" altLang="ja-JP" sz="2000" dirty="0" smtClean="0">
              <a:solidFill>
                <a:schemeClr val="tx1"/>
              </a:solidFill>
            </a:endParaRPr>
          </a:p>
          <a:p>
            <a:pPr marL="182563" indent="-182563" algn="l">
              <a:spcBef>
                <a:spcPts val="600"/>
              </a:spcBef>
            </a:pPr>
            <a:r>
              <a:rPr lang="ja-JP" altLang="en-US" sz="2000" dirty="0" smtClean="0">
                <a:solidFill>
                  <a:schemeClr val="tx1"/>
                </a:solidFill>
              </a:rPr>
              <a:t>○大阪府都市</a:t>
            </a:r>
            <a:r>
              <a:rPr lang="ja-JP" altLang="en-US" sz="2000" dirty="0" smtClean="0">
                <a:solidFill>
                  <a:schemeClr val="tx1"/>
                </a:solidFill>
                <a:latin typeface="+mn-ea"/>
              </a:rPr>
              <a:t>開発（</a:t>
            </a:r>
            <a:r>
              <a:rPr lang="en-US" altLang="ja-JP" sz="2000" dirty="0" smtClean="0">
                <a:solidFill>
                  <a:schemeClr val="tx1"/>
                </a:solidFill>
                <a:latin typeface="+mn-ea"/>
              </a:rPr>
              <a:t>OTK</a:t>
            </a:r>
            <a:r>
              <a:rPr lang="ja-JP" altLang="en-US" sz="2000" dirty="0" smtClean="0">
                <a:solidFill>
                  <a:schemeClr val="tx1"/>
                </a:solidFill>
                <a:latin typeface="+mn-ea"/>
              </a:rPr>
              <a:t>）</a:t>
            </a:r>
            <a:endParaRPr lang="en-US" altLang="ja-JP" sz="2000" dirty="0" smtClean="0">
              <a:solidFill>
                <a:schemeClr val="tx1"/>
              </a:solidFill>
              <a:latin typeface="+mn-ea"/>
            </a:endParaRPr>
          </a:p>
          <a:p>
            <a:pPr marL="182563" indent="-4763" algn="l">
              <a:spcBef>
                <a:spcPts val="600"/>
              </a:spcBef>
            </a:pPr>
            <a:r>
              <a:rPr lang="ja-JP" altLang="en-US" sz="2000" dirty="0" smtClean="0">
                <a:solidFill>
                  <a:schemeClr val="tx1"/>
                </a:solidFill>
              </a:rPr>
              <a:t>黒字の第三セクターの株を売却　</a:t>
            </a:r>
            <a:r>
              <a:rPr lang="en-US" altLang="ja-JP" sz="2000" dirty="0" smtClean="0">
                <a:solidFill>
                  <a:schemeClr val="tx1"/>
                </a:solidFill>
              </a:rPr>
              <a:t/>
            </a:r>
            <a:br>
              <a:rPr lang="en-US" altLang="ja-JP" sz="2000" dirty="0" smtClean="0">
                <a:solidFill>
                  <a:schemeClr val="tx1"/>
                </a:solidFill>
              </a:rPr>
            </a:br>
            <a:r>
              <a:rPr lang="ja-JP" altLang="en-US" sz="2000" dirty="0" smtClean="0">
                <a:solidFill>
                  <a:schemeClr val="tx1"/>
                </a:solidFill>
              </a:rPr>
              <a:t>（約３６７．５億円）</a:t>
            </a:r>
            <a:endParaRPr lang="en-US" altLang="ja-JP" sz="2000" dirty="0" smtClean="0">
              <a:solidFill>
                <a:schemeClr val="tx1"/>
              </a:solidFill>
            </a:endParaRPr>
          </a:p>
        </p:txBody>
      </p:sp>
      <p:sp>
        <p:nvSpPr>
          <p:cNvPr id="7" name="コンテンツ プレースホルダー 2"/>
          <p:cNvSpPr txBox="1">
            <a:spLocks/>
          </p:cNvSpPr>
          <p:nvPr/>
        </p:nvSpPr>
        <p:spPr>
          <a:xfrm>
            <a:off x="5580112" y="959676"/>
            <a:ext cx="3312368" cy="4485548"/>
          </a:xfrm>
          <a:prstGeom prst="rect">
            <a:avLst/>
          </a:prstGeom>
          <a:solidFill>
            <a:schemeClr val="bg1"/>
          </a:solidFill>
          <a:ln w="22225">
            <a:solidFill>
              <a:srgbClr val="0070C0"/>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t>＜鉄道＞</a:t>
            </a:r>
            <a:endParaRPr lang="en-US" altLang="ja-JP" sz="2000" dirty="0" smtClean="0"/>
          </a:p>
          <a:p>
            <a:pPr marL="0" indent="0">
              <a:buNone/>
            </a:pPr>
            <a:r>
              <a:rPr lang="ja-JP" altLang="en-US" sz="2000" dirty="0" smtClean="0"/>
              <a:t>◆</a:t>
            </a:r>
            <a:r>
              <a:rPr lang="ja-JP" altLang="en-US" sz="2000" u="sng" dirty="0"/>
              <a:t>戦略４路線の整備着手</a:t>
            </a:r>
            <a:r>
              <a:rPr lang="ja-JP" altLang="en-US" sz="2000" u="sng" dirty="0" smtClean="0"/>
              <a:t>へ</a:t>
            </a:r>
            <a:endParaRPr lang="en-US" altLang="ja-JP" sz="2000" u="sng" dirty="0" smtClean="0"/>
          </a:p>
          <a:p>
            <a:pPr marL="0" indent="0">
              <a:buNone/>
            </a:pPr>
            <a:r>
              <a:rPr lang="ja-JP" altLang="en-US" sz="2000" dirty="0" smtClean="0"/>
              <a:t>・</a:t>
            </a:r>
            <a:r>
              <a:rPr lang="ja-JP" altLang="en-US" sz="2000" dirty="0"/>
              <a:t>北大阪急行</a:t>
            </a:r>
            <a:r>
              <a:rPr lang="ja-JP" altLang="en-US" sz="2000" dirty="0" smtClean="0"/>
              <a:t>延伸基本合意</a:t>
            </a:r>
            <a:endParaRPr lang="ja-JP" altLang="en-US" sz="2000" dirty="0"/>
          </a:p>
          <a:p>
            <a:pPr marL="177800" indent="-177800">
              <a:buNone/>
            </a:pPr>
            <a:r>
              <a:rPr lang="ja-JP" altLang="en-US" sz="2000" dirty="0"/>
              <a:t>　整備費</a:t>
            </a:r>
            <a:r>
              <a:rPr lang="en-US" altLang="ja-JP" sz="2000" dirty="0"/>
              <a:t>600</a:t>
            </a:r>
            <a:r>
              <a:rPr lang="ja-JP" altLang="en-US" sz="2000" dirty="0"/>
              <a:t>億</a:t>
            </a:r>
            <a:r>
              <a:rPr lang="ja-JP" altLang="en-US" sz="2000" dirty="0" smtClean="0"/>
              <a:t>円（うち府負担上限</a:t>
            </a:r>
            <a:r>
              <a:rPr lang="en-US" altLang="ja-JP" sz="2000" dirty="0" smtClean="0"/>
              <a:t>100</a:t>
            </a:r>
            <a:r>
              <a:rPr lang="ja-JP" altLang="en-US" sz="2000" dirty="0"/>
              <a:t>億</a:t>
            </a:r>
            <a:r>
              <a:rPr lang="ja-JP" altLang="en-US" sz="2000" dirty="0" smtClean="0"/>
              <a:t>円）</a:t>
            </a:r>
            <a:endParaRPr lang="en-US" altLang="ja-JP" sz="2000" dirty="0" smtClean="0"/>
          </a:p>
          <a:p>
            <a:pPr marL="177800" indent="-177800">
              <a:buNone/>
            </a:pPr>
            <a:r>
              <a:rPr lang="ja-JP" altLang="en-US" sz="2000" dirty="0" smtClean="0"/>
              <a:t>・</a:t>
            </a:r>
            <a:r>
              <a:rPr lang="ja-JP" altLang="en-US" sz="2000" dirty="0"/>
              <a:t>大阪モノレール延伸を検討</a:t>
            </a:r>
          </a:p>
          <a:p>
            <a:pPr marL="182563" indent="-182563">
              <a:buNone/>
            </a:pPr>
            <a:r>
              <a:rPr lang="ja-JP" altLang="en-US" sz="2000" dirty="0"/>
              <a:t>　</a:t>
            </a:r>
            <a:r>
              <a:rPr lang="ja-JP" altLang="en-US" sz="2000" dirty="0" smtClean="0"/>
              <a:t>インフラ整備費約</a:t>
            </a:r>
            <a:r>
              <a:rPr lang="en-US" altLang="ja-JP" sz="2000" dirty="0"/>
              <a:t>740</a:t>
            </a:r>
            <a:r>
              <a:rPr lang="ja-JP" altLang="en-US" sz="2000" dirty="0"/>
              <a:t>億円（うち府費（約</a:t>
            </a:r>
            <a:r>
              <a:rPr lang="en-US" altLang="ja-JP" sz="2000" dirty="0"/>
              <a:t>300</a:t>
            </a:r>
            <a:r>
              <a:rPr lang="ja-JP" altLang="en-US" sz="2000" dirty="0"/>
              <a:t>億円</a:t>
            </a:r>
            <a:r>
              <a:rPr lang="ja-JP" altLang="en-US" sz="2000" dirty="0" smtClean="0"/>
              <a:t>）　</a:t>
            </a:r>
            <a:endParaRPr lang="en-US" altLang="ja-JP" sz="2000" dirty="0"/>
          </a:p>
          <a:p>
            <a:pPr marL="182563" indent="-182563">
              <a:buNone/>
            </a:pPr>
            <a:r>
              <a:rPr lang="ja-JP" altLang="en-US" sz="2000" dirty="0" smtClean="0"/>
              <a:t>　　　　　　　　　　　　　　　など</a:t>
            </a:r>
            <a:endParaRPr lang="en-US" altLang="ja-JP" sz="2000" dirty="0"/>
          </a:p>
          <a:p>
            <a:pPr marL="182563" indent="-182563">
              <a:buNone/>
            </a:pPr>
            <a:endParaRPr lang="en-US" altLang="ja-JP" sz="2000" dirty="0"/>
          </a:p>
          <a:p>
            <a:pPr marL="182563" indent="-182563">
              <a:buNone/>
            </a:pPr>
            <a:r>
              <a:rPr lang="ja-JP" altLang="en-US" sz="2000" dirty="0"/>
              <a:t>⇒公共施設等整備基金活用を</a:t>
            </a:r>
            <a:r>
              <a:rPr lang="ja-JP" altLang="en-US" sz="2000" dirty="0" smtClean="0"/>
              <a:t>検討</a:t>
            </a:r>
            <a:endParaRPr lang="ja-JP" altLang="en-US" sz="2000" dirty="0"/>
          </a:p>
        </p:txBody>
      </p:sp>
      <p:sp>
        <p:nvSpPr>
          <p:cNvPr id="8" name="右矢印 7"/>
          <p:cNvSpPr/>
          <p:nvPr/>
        </p:nvSpPr>
        <p:spPr>
          <a:xfrm>
            <a:off x="3200401" y="1484783"/>
            <a:ext cx="1229864" cy="3730909"/>
          </a:xfrm>
          <a:prstGeom prst="rightArrow">
            <a:avLst>
              <a:gd name="adj1" fmla="val 65406"/>
              <a:gd name="adj2" fmla="val 37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87337" y="2854731"/>
            <a:ext cx="1136469" cy="1054642"/>
          </a:xfrm>
          <a:prstGeom prst="rect">
            <a:avLst/>
          </a:prstGeom>
          <a:noFill/>
        </p:spPr>
        <p:txBody>
          <a:bodyPr wrap="square" rtlCol="0">
            <a:noAutofit/>
          </a:bodyPr>
          <a:lstStyle/>
          <a:p>
            <a:r>
              <a:rPr lang="ja-JP" altLang="en-US" sz="1400" dirty="0" smtClean="0">
                <a:solidFill>
                  <a:schemeClr val="bg1"/>
                </a:solidFill>
              </a:rPr>
              <a:t>府保有分株売却額</a:t>
            </a:r>
            <a:r>
              <a:rPr kumimoji="1" lang="ja-JP" altLang="en-US" sz="1400" dirty="0" smtClean="0">
                <a:solidFill>
                  <a:schemeClr val="bg1"/>
                </a:solidFill>
              </a:rPr>
              <a:t>合計</a:t>
            </a:r>
            <a:r>
              <a:rPr lang="ja-JP" altLang="en-US" sz="1400" dirty="0" smtClean="0">
                <a:solidFill>
                  <a:schemeClr val="bg1"/>
                </a:solidFill>
              </a:rPr>
              <a:t>　</a:t>
            </a:r>
            <a:r>
              <a:rPr kumimoji="1" lang="ja-JP" altLang="en-US" sz="1400" dirty="0" smtClean="0">
                <a:solidFill>
                  <a:schemeClr val="bg1"/>
                </a:solidFill>
              </a:rPr>
              <a:t>　　　</a:t>
            </a:r>
            <a:r>
              <a:rPr lang="ja-JP" altLang="en-US" sz="1400" dirty="0" smtClean="0">
                <a:solidFill>
                  <a:schemeClr val="bg1"/>
                </a:solidFill>
              </a:rPr>
              <a:t>４２３．１</a:t>
            </a:r>
            <a:endParaRPr lang="en-US" altLang="ja-JP" sz="1400" dirty="0" smtClean="0">
              <a:solidFill>
                <a:schemeClr val="bg1"/>
              </a:solidFill>
            </a:endParaRPr>
          </a:p>
          <a:p>
            <a:r>
              <a:rPr lang="ja-JP" altLang="en-US" sz="1400" dirty="0" smtClean="0">
                <a:solidFill>
                  <a:schemeClr val="bg1"/>
                </a:solidFill>
              </a:rPr>
              <a:t>億</a:t>
            </a:r>
            <a:r>
              <a:rPr kumimoji="1" lang="ja-JP" altLang="en-US" sz="1400" dirty="0" smtClean="0">
                <a:solidFill>
                  <a:schemeClr val="bg1"/>
                </a:solidFill>
              </a:rPr>
              <a:t>円</a:t>
            </a:r>
            <a:endParaRPr kumimoji="1" lang="ja-JP" altLang="en-US" sz="1400" dirty="0">
              <a:solidFill>
                <a:schemeClr val="bg1"/>
              </a:solidFill>
            </a:endParaRPr>
          </a:p>
        </p:txBody>
      </p:sp>
      <p:sp>
        <p:nvSpPr>
          <p:cNvPr id="12" name="コンテンツ プレースホルダー 2"/>
          <p:cNvSpPr txBox="1">
            <a:spLocks/>
          </p:cNvSpPr>
          <p:nvPr/>
        </p:nvSpPr>
        <p:spPr>
          <a:xfrm>
            <a:off x="251520" y="3487299"/>
            <a:ext cx="2855230" cy="2592288"/>
          </a:xfrm>
          <a:prstGeom prst="rect">
            <a:avLst/>
          </a:prstGeom>
          <a:solidFill>
            <a:schemeClr val="bg1"/>
          </a:solidFill>
          <a:ln w="22225">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a:buNone/>
            </a:pPr>
            <a:r>
              <a:rPr lang="ja-JP" altLang="en-US" sz="2000" dirty="0" smtClean="0">
                <a:latin typeface="+mn-ea"/>
                <a:cs typeface="Meiryo UI" panose="020B0604030504040204" pitchFamily="50" charset="-128"/>
              </a:rPr>
              <a:t>＜空港＞</a:t>
            </a:r>
            <a:endParaRPr lang="en-US" altLang="ja-JP" sz="2000" dirty="0" smtClean="0">
              <a:latin typeface="+mn-ea"/>
              <a:cs typeface="Meiryo UI" panose="020B0604030504040204" pitchFamily="50" charset="-128"/>
            </a:endParaRPr>
          </a:p>
          <a:p>
            <a:pPr marL="177800" lvl="0" indent="-177800">
              <a:buNone/>
            </a:pPr>
            <a:r>
              <a:rPr lang="ja-JP" altLang="en-US" sz="2000" dirty="0" smtClean="0">
                <a:latin typeface="+mn-ea"/>
                <a:cs typeface="Meiryo UI" panose="020B0604030504040204" pitchFamily="50" charset="-128"/>
              </a:rPr>
              <a:t>○大阪空港ターミナル</a:t>
            </a:r>
            <a:r>
              <a:rPr lang="en-US" altLang="ja-JP" sz="2000" dirty="0" smtClean="0">
                <a:latin typeface="+mn-ea"/>
                <a:cs typeface="Meiryo UI" panose="020B0604030504040204" pitchFamily="50" charset="-128"/>
              </a:rPr>
              <a:t/>
            </a:r>
            <a:br>
              <a:rPr lang="en-US" altLang="ja-JP" sz="2000" dirty="0" smtClean="0">
                <a:latin typeface="+mn-ea"/>
                <a:cs typeface="Meiryo UI" panose="020B0604030504040204" pitchFamily="50" charset="-128"/>
              </a:rPr>
            </a:br>
            <a:r>
              <a:rPr lang="ja-JP" altLang="en-US" sz="2000" dirty="0" smtClean="0">
                <a:latin typeface="+mn-ea"/>
                <a:cs typeface="Meiryo UI" panose="020B0604030504040204" pitchFamily="50" charset="-128"/>
              </a:rPr>
              <a:t>ビル（</a:t>
            </a:r>
            <a:r>
              <a:rPr lang="en-US" altLang="ja-JP" sz="2000" dirty="0" smtClean="0">
                <a:latin typeface="+mn-ea"/>
                <a:cs typeface="Meiryo UI" panose="020B0604030504040204" pitchFamily="50" charset="-128"/>
              </a:rPr>
              <a:t>OAT</a:t>
            </a:r>
            <a:r>
              <a:rPr lang="ja-JP" altLang="en-US" sz="2000" dirty="0" smtClean="0">
                <a:latin typeface="+mn-ea"/>
                <a:cs typeface="Meiryo UI" panose="020B0604030504040204" pitchFamily="50" charset="-128"/>
              </a:rPr>
              <a:t>）</a:t>
            </a:r>
            <a:endParaRPr lang="en-US" altLang="ja-JP" sz="2000" dirty="0" smtClean="0">
              <a:latin typeface="+mn-ea"/>
              <a:cs typeface="Meiryo UI" panose="020B0604030504040204" pitchFamily="50" charset="-128"/>
            </a:endParaRPr>
          </a:p>
          <a:p>
            <a:pPr marL="180000" lvl="0" indent="-457200">
              <a:buNone/>
            </a:pPr>
            <a:r>
              <a:rPr lang="ja-JP" altLang="en-US" sz="2000" dirty="0" smtClean="0">
                <a:latin typeface="+mn-ea"/>
                <a:cs typeface="Meiryo UI" panose="020B0604030504040204" pitchFamily="50" charset="-128"/>
              </a:rPr>
              <a:t>　黒字の第</a:t>
            </a:r>
            <a:r>
              <a:rPr lang="en-US" altLang="ja-JP" sz="2000" dirty="0" smtClean="0">
                <a:latin typeface="+mn-ea"/>
                <a:cs typeface="Meiryo UI" panose="020B0604030504040204" pitchFamily="50" charset="-128"/>
              </a:rPr>
              <a:t>3</a:t>
            </a:r>
            <a:r>
              <a:rPr lang="ja-JP" altLang="en-US" sz="2000" dirty="0" smtClean="0">
                <a:latin typeface="+mn-ea"/>
                <a:cs typeface="Meiryo UI" panose="020B0604030504040204" pitchFamily="50" charset="-128"/>
              </a:rPr>
              <a:t>セクターの株を売却</a:t>
            </a:r>
            <a:endParaRPr lang="en-US" altLang="ja-JP" sz="2000" dirty="0" smtClean="0">
              <a:latin typeface="+mn-ea"/>
              <a:cs typeface="Meiryo UI" panose="020B0604030504040204" pitchFamily="50" charset="-128"/>
            </a:endParaRPr>
          </a:p>
          <a:p>
            <a:pPr marL="180000" lvl="0" indent="-457200">
              <a:spcBef>
                <a:spcPts val="0"/>
              </a:spcBef>
              <a:buNone/>
            </a:pPr>
            <a:r>
              <a:rPr lang="ja-JP" altLang="en-US" sz="2000" dirty="0" smtClean="0">
                <a:latin typeface="+mn-ea"/>
                <a:cs typeface="Meiryo UI" panose="020B0604030504040204" pitchFamily="50" charset="-128"/>
              </a:rPr>
              <a:t>　</a:t>
            </a:r>
            <a:r>
              <a:rPr lang="ja-JP" altLang="en-US" sz="1600" dirty="0" smtClean="0">
                <a:latin typeface="+mn-ea"/>
                <a:cs typeface="Meiryo UI" panose="020B0604030504040204" pitchFamily="50" charset="-128"/>
              </a:rPr>
              <a:t>（売却額総額</a:t>
            </a:r>
            <a:r>
              <a:rPr lang="en-US" altLang="ja-JP" sz="1600" dirty="0" smtClean="0">
                <a:latin typeface="+mn-ea"/>
                <a:cs typeface="Meiryo UI" panose="020B0604030504040204" pitchFamily="50" charset="-128"/>
              </a:rPr>
              <a:t>278</a:t>
            </a:r>
            <a:r>
              <a:rPr lang="ja-JP" altLang="en-US" sz="1600" dirty="0" smtClean="0">
                <a:latin typeface="+mn-ea"/>
                <a:cs typeface="Meiryo UI" panose="020B0604030504040204" pitchFamily="50" charset="-128"/>
              </a:rPr>
              <a:t>億円。うち、府保有分は約５５．６億円（市保有分も府と同額））</a:t>
            </a:r>
            <a:endParaRPr lang="ja-JP" altLang="en-US" sz="1600" dirty="0">
              <a:latin typeface="+mn-ea"/>
            </a:endParaRPr>
          </a:p>
        </p:txBody>
      </p:sp>
      <p:sp>
        <p:nvSpPr>
          <p:cNvPr id="13" name="右矢印 12"/>
          <p:cNvSpPr/>
          <p:nvPr/>
        </p:nvSpPr>
        <p:spPr>
          <a:xfrm>
            <a:off x="5074079" y="2320292"/>
            <a:ext cx="432048" cy="212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482517" y="959676"/>
            <a:ext cx="530669" cy="511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公共施設等整備基金に積立て</a:t>
            </a:r>
            <a:endParaRPr kumimoji="1" lang="ja-JP" altLang="en-US" b="1" dirty="0"/>
          </a:p>
        </p:txBody>
      </p:sp>
      <p:sp>
        <p:nvSpPr>
          <p:cNvPr id="17" name="テキスト ボックス 16"/>
          <p:cNvSpPr txBox="1"/>
          <p:nvPr/>
        </p:nvSpPr>
        <p:spPr>
          <a:xfrm>
            <a:off x="156919" y="323871"/>
            <a:ext cx="7704856" cy="338554"/>
          </a:xfrm>
          <a:prstGeom prst="rect">
            <a:avLst/>
          </a:prstGeom>
          <a:noFill/>
        </p:spPr>
        <p:txBody>
          <a:bodyPr wrap="square" rtlCol="0">
            <a:spAutoFit/>
          </a:bodyPr>
          <a:lstStyle/>
          <a:p>
            <a:r>
              <a:rPr kumimoji="1" lang="ja-JP" altLang="en-US" sz="1600" dirty="0" smtClean="0"/>
              <a:t>■ストック組換えによるインフラ整備の具体化のまとめ</a:t>
            </a:r>
            <a:endParaRPr kumimoji="1" lang="ja-JP" altLang="en-US" sz="1600" dirty="0"/>
          </a:p>
        </p:txBody>
      </p:sp>
      <p:sp>
        <p:nvSpPr>
          <p:cNvPr id="20" name="テキスト ボックス 1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３．（８１）</a:t>
            </a:r>
            <a:endParaRPr lang="en-US" altLang="ja-JP" sz="1600" u="sng" dirty="0" smtClean="0"/>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25</a:t>
            </a:fld>
            <a:endParaRPr kumimoji="1" lang="ja-JP" altLang="en-US"/>
          </a:p>
        </p:txBody>
      </p:sp>
    </p:spTree>
    <p:extLst>
      <p:ext uri="{BB962C8B-B14F-4D97-AF65-F5344CB8AC3E}">
        <p14:creationId xmlns:p14="http://schemas.microsoft.com/office/powerpoint/2010/main" val="3021082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４．</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（３）</a:t>
            </a:r>
            <a:r>
              <a:rPr lang="ja-JP" altLang="en-US" sz="1600" b="1" u="sng" dirty="0">
                <a:solidFill>
                  <a:schemeClr val="bg1"/>
                </a:solidFill>
                <a:latin typeface="ＭＳ Ｐゴシック" panose="020B0600070205080204" pitchFamily="50" charset="-128"/>
              </a:rPr>
              <a:t>地震・津波対策（津波対策・南海トラフ等巨大地震</a:t>
            </a:r>
            <a:r>
              <a:rPr lang="ja-JP" altLang="en-US" sz="1600" b="1" u="sng" dirty="0" smtClean="0">
                <a:solidFill>
                  <a:schemeClr val="bg1"/>
                </a:solidFill>
                <a:latin typeface="ＭＳ Ｐゴシック" panose="020B0600070205080204" pitchFamily="50" charset="-128"/>
              </a:rPr>
              <a:t>対策</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76672"/>
          <a:ext cx="8712968" cy="5902960"/>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36637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050" dirty="0" smtClean="0"/>
                        <a:t>・従来の「大阪府地震防災アクションプラン」は、東日本大震災の発生により津波対策が不十分であることが判明</a:t>
                      </a:r>
                    </a:p>
                    <a:p>
                      <a:pPr marL="0" indent="0"/>
                      <a:endParaRPr kumimoji="1" lang="ja-JP" altLang="en-US" sz="1050" dirty="0" smtClean="0"/>
                    </a:p>
                    <a:p>
                      <a:pPr marL="0" indent="0"/>
                      <a:r>
                        <a:rPr kumimoji="1" lang="en-US" altLang="ja-JP" sz="1050" dirty="0" smtClean="0"/>
                        <a:t>-</a:t>
                      </a:r>
                      <a:r>
                        <a:rPr kumimoji="1" lang="ja-JP" altLang="en-US" sz="1050" dirty="0" smtClean="0"/>
                        <a:t>上町断層帯地震では想定しなかった甚大な被害をもたらす南海トラフ巨大地震への対策の必要性</a:t>
                      </a:r>
                    </a:p>
                    <a:p>
                      <a:pPr marL="0" indent="0"/>
                      <a:endParaRPr kumimoji="1" lang="ja-JP" altLang="en-US" sz="1050" dirty="0" smtClean="0"/>
                    </a:p>
                    <a:p>
                      <a:pPr marL="0" indent="0"/>
                      <a:r>
                        <a:rPr kumimoji="1" lang="en-US" altLang="ja-JP" sz="1050" dirty="0" smtClean="0"/>
                        <a:t>-</a:t>
                      </a:r>
                      <a:r>
                        <a:rPr kumimoji="1" lang="ja-JP" altLang="en-US" sz="1050" dirty="0" smtClean="0"/>
                        <a:t>南海トラフ巨大地震による被害想定の結果、地盤の液状化により防潮堤が沈下し、１１０００</a:t>
                      </a:r>
                      <a:r>
                        <a:rPr kumimoji="1" lang="en-US" altLang="ja-JP" sz="1050" dirty="0" smtClean="0"/>
                        <a:t>ha</a:t>
                      </a:r>
                      <a:r>
                        <a:rPr kumimoji="1" lang="ja-JP" altLang="en-US" sz="1050" dirty="0" smtClean="0"/>
                        <a:t>が浸水</a:t>
                      </a:r>
                    </a:p>
                    <a:p>
                      <a:pPr marL="0" indent="0"/>
                      <a:endParaRPr kumimoji="1" lang="ja-JP" altLang="en-US" sz="1050" dirty="0" smtClean="0"/>
                    </a:p>
                    <a:p>
                      <a:pPr marL="0" indent="0"/>
                      <a:r>
                        <a:rPr kumimoji="1" lang="en-US" altLang="ja-JP" sz="1050" dirty="0" smtClean="0"/>
                        <a:t>-</a:t>
                      </a:r>
                      <a:r>
                        <a:rPr kumimoji="1" lang="ja-JP" altLang="en-US" sz="1050" dirty="0" smtClean="0"/>
                        <a:t>密集市街地対策の必要性（別掲）</a:t>
                      </a:r>
                    </a:p>
                    <a:p>
                      <a:pPr marL="0" indent="0"/>
                      <a:endParaRPr kumimoji="1" lang="ja-JP" altLang="en-US" sz="1050" dirty="0" smtClean="0"/>
                    </a:p>
                    <a:p>
                      <a:pPr marL="0" indent="0"/>
                      <a:r>
                        <a:rPr kumimoji="1" lang="en-US" altLang="ja-JP" sz="1050" dirty="0" smtClean="0"/>
                        <a:t>-</a:t>
                      </a:r>
                      <a:r>
                        <a:rPr kumimoji="1" lang="ja-JP" altLang="en-US" sz="1050" dirty="0" smtClean="0"/>
                        <a:t>住宅・建築物の耐震化の必要性（別掲）</a:t>
                      </a:r>
                    </a:p>
                    <a:p>
                      <a:pPr marL="0" indent="0"/>
                      <a:endParaRPr kumimoji="1" lang="ja-JP" altLang="en-US" sz="1050" dirty="0" smtClean="0"/>
                    </a:p>
                    <a:p>
                      <a:pPr marL="0" indent="0"/>
                      <a:endParaRPr kumimoji="1" lang="ja-JP" altLang="en-US" sz="105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050" dirty="0" smtClean="0"/>
                        <a:t>・</a:t>
                      </a:r>
                      <a:r>
                        <a:rPr kumimoji="1" lang="en-US" altLang="ja-JP" sz="1050" dirty="0" smtClean="0"/>
                        <a:t>『</a:t>
                      </a:r>
                      <a:r>
                        <a:rPr kumimoji="1" lang="ja-JP" altLang="en-US" sz="1050" dirty="0" smtClean="0"/>
                        <a:t>減災</a:t>
                      </a:r>
                      <a:r>
                        <a:rPr kumimoji="1" lang="en-US" altLang="ja-JP" sz="1050" dirty="0" smtClean="0"/>
                        <a:t>』</a:t>
                      </a:r>
                      <a:r>
                        <a:rPr kumimoji="1" lang="ja-JP" altLang="en-US" sz="1050" dirty="0" smtClean="0"/>
                        <a:t>を基本理念に、たとえ被災したとしても人命が失われないことを最重視し、また経済的被害ができるだけ小さくなるようにする</a:t>
                      </a:r>
                    </a:p>
                    <a:p>
                      <a:pPr marL="0" indent="0"/>
                      <a:r>
                        <a:rPr kumimoji="1" lang="ja-JP" altLang="en-US" sz="1050" dirty="0" smtClean="0"/>
                        <a:t>・「</a:t>
                      </a:r>
                      <a:r>
                        <a:rPr kumimoji="1" lang="en-US" altLang="ja-JP" sz="1050" dirty="0" smtClean="0"/>
                        <a:t>Ⅰ</a:t>
                      </a:r>
                      <a:r>
                        <a:rPr kumimoji="1" lang="ja-JP" altLang="en-US" sz="1050" dirty="0" smtClean="0"/>
                        <a:t>命を守る」、「</a:t>
                      </a:r>
                      <a:r>
                        <a:rPr kumimoji="1" lang="en-US" altLang="ja-JP" sz="1050" dirty="0" smtClean="0"/>
                        <a:t>Ⅱ</a:t>
                      </a:r>
                      <a:r>
                        <a:rPr kumimoji="1" lang="ja-JP" altLang="en-US" sz="1050" dirty="0" smtClean="0"/>
                        <a:t>命をつなぐ」、「</a:t>
                      </a:r>
                      <a:r>
                        <a:rPr kumimoji="1" lang="en-US" altLang="ja-JP" sz="1050" dirty="0" smtClean="0"/>
                        <a:t>Ⅲ</a:t>
                      </a:r>
                      <a:r>
                        <a:rPr kumimoji="1" lang="ja-JP" altLang="en-US" sz="1050" dirty="0" smtClean="0"/>
                        <a:t>必要不可欠な行政機能の維持」、「</a:t>
                      </a:r>
                      <a:r>
                        <a:rPr kumimoji="1" lang="en-US" altLang="ja-JP" sz="1050" dirty="0" smtClean="0"/>
                        <a:t>Ⅳ</a:t>
                      </a:r>
                      <a:r>
                        <a:rPr kumimoji="1" lang="ja-JP" altLang="en-US" sz="1050" dirty="0" smtClean="0"/>
                        <a:t>経済活動の機能維持」、「</a:t>
                      </a:r>
                      <a:r>
                        <a:rPr kumimoji="1" lang="en-US" altLang="ja-JP" sz="1050" dirty="0" smtClean="0"/>
                        <a:t>Ⅴ</a:t>
                      </a:r>
                      <a:r>
                        <a:rPr kumimoji="1" lang="ja-JP" altLang="en-US" sz="1050" dirty="0" smtClean="0"/>
                        <a:t>迅速な復旧・復興」の５つの基本方針として対策</a:t>
                      </a:r>
                    </a:p>
                    <a:p>
                      <a:pPr marL="0" indent="0"/>
                      <a:endParaRPr kumimoji="1" lang="ja-JP" altLang="en-US" sz="1050" dirty="0" smtClean="0"/>
                    </a:p>
                    <a:p>
                      <a:pPr marL="0" indent="0"/>
                      <a:r>
                        <a:rPr kumimoji="1" lang="ja-JP" altLang="en-US" sz="1050" dirty="0" smtClean="0"/>
                        <a:t>・被害を最小に食い止めるための施策を着実に実施する</a:t>
                      </a:r>
                    </a:p>
                    <a:p>
                      <a:pPr marL="0" indent="0"/>
                      <a:r>
                        <a:rPr kumimoji="1" lang="en-US" altLang="ja-JP" sz="1050" dirty="0" smtClean="0"/>
                        <a:t>-</a:t>
                      </a:r>
                      <a:r>
                        <a:rPr kumimoji="1" lang="ja-JP" altLang="en-US" sz="1050" dirty="0" smtClean="0"/>
                        <a:t>高潮対策として整備してきた防潮堤等が津波来襲時にも機能</a:t>
                      </a:r>
                    </a:p>
                    <a:p>
                      <a:pPr marL="0" indent="0"/>
                      <a:r>
                        <a:rPr kumimoji="1" lang="en-US" altLang="ja-JP" sz="1050" dirty="0" smtClean="0"/>
                        <a:t>-</a:t>
                      </a:r>
                      <a:r>
                        <a:rPr kumimoji="1" lang="ja-JP" altLang="en-US" sz="1050" dirty="0" smtClean="0"/>
                        <a:t>密集市街地対策（別掲）</a:t>
                      </a:r>
                    </a:p>
                    <a:p>
                      <a:pPr marL="0" indent="0"/>
                      <a:r>
                        <a:rPr kumimoji="1" lang="en-US" altLang="ja-JP" sz="1050" dirty="0" smtClean="0"/>
                        <a:t>-</a:t>
                      </a:r>
                      <a:r>
                        <a:rPr kumimoji="1" lang="ja-JP" altLang="en-US" sz="1050" dirty="0" smtClean="0"/>
                        <a:t>住宅・建築物の耐震化（別掲）</a:t>
                      </a:r>
                    </a:p>
                    <a:p>
                      <a:pPr marL="0" indent="0"/>
                      <a:endParaRPr kumimoji="1" lang="ja-JP" altLang="en-US" sz="105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indent="-88900" algn="l"/>
                      <a:r>
                        <a:rPr kumimoji="1" lang="ja-JP" altLang="en-US" sz="1050" dirty="0" smtClean="0">
                          <a:solidFill>
                            <a:schemeClr val="tx1"/>
                          </a:solidFill>
                        </a:rPr>
                        <a:t>・</a:t>
                      </a:r>
                      <a:r>
                        <a:rPr kumimoji="1" lang="ja-JP" altLang="en-US" sz="1050" u="none" dirty="0" smtClean="0">
                          <a:solidFill>
                            <a:schemeClr val="tx1"/>
                          </a:solidFill>
                        </a:rPr>
                        <a:t>災害対策の基本的考え方の整理</a:t>
                      </a:r>
                      <a:endParaRPr kumimoji="1" lang="en-US" altLang="ja-JP" sz="1050" u="none" dirty="0" smtClean="0">
                        <a:solidFill>
                          <a:schemeClr val="tx1"/>
                        </a:solidFill>
                      </a:endParaRPr>
                    </a:p>
                    <a:p>
                      <a:pPr marL="88900" indent="-88900" algn="l"/>
                      <a:r>
                        <a:rPr kumimoji="1" lang="ja-JP" altLang="en-US" sz="1050" u="none" dirty="0" smtClean="0">
                          <a:solidFill>
                            <a:schemeClr val="tx1"/>
                          </a:solidFill>
                        </a:rPr>
                        <a:t>①大阪府石油コンビナート等防災計画の改訂</a:t>
                      </a:r>
                      <a:endParaRPr kumimoji="1" lang="en-US" altLang="ja-JP" sz="1050" u="none" dirty="0" smtClean="0">
                        <a:solidFill>
                          <a:schemeClr val="tx1"/>
                        </a:solidFill>
                      </a:endParaRPr>
                    </a:p>
                    <a:p>
                      <a:pPr marL="88900" indent="-88900" algn="l"/>
                      <a:r>
                        <a:rPr kumimoji="1" lang="ja-JP" altLang="en-US" sz="1050" u="none" dirty="0" smtClean="0">
                          <a:solidFill>
                            <a:schemeClr val="tx1"/>
                          </a:solidFill>
                        </a:rPr>
                        <a:t>　</a:t>
                      </a:r>
                      <a:r>
                        <a:rPr kumimoji="1" lang="en-US" altLang="ja-JP" sz="1050" u="none" dirty="0" smtClean="0">
                          <a:solidFill>
                            <a:schemeClr val="tx1"/>
                          </a:solidFill>
                        </a:rPr>
                        <a:t>‐</a:t>
                      </a:r>
                      <a:r>
                        <a:rPr kumimoji="1" lang="ja-JP" altLang="en-US" sz="1050" u="none" dirty="0" smtClean="0">
                          <a:solidFill>
                            <a:schemeClr val="tx1"/>
                          </a:solidFill>
                        </a:rPr>
                        <a:t>南海トラフ巨大地震を想定し、最新の知見を踏まえた被害想定、対策の充実強化等（</a:t>
                      </a:r>
                      <a:r>
                        <a:rPr kumimoji="1" lang="en-US" altLang="ja-JP" sz="1050" u="none" dirty="0" smtClean="0">
                          <a:solidFill>
                            <a:schemeClr val="tx1"/>
                          </a:solidFill>
                        </a:rPr>
                        <a:t>2014.3</a:t>
                      </a:r>
                      <a:r>
                        <a:rPr kumimoji="1" lang="ja-JP" altLang="en-US" sz="1050" u="none" dirty="0" smtClean="0">
                          <a:solidFill>
                            <a:schemeClr val="tx1"/>
                          </a:solidFill>
                        </a:rPr>
                        <a:t>改訂）</a:t>
                      </a:r>
                      <a:endParaRPr kumimoji="1" lang="en-US" altLang="ja-JP" sz="1050" u="none" dirty="0" smtClean="0">
                        <a:solidFill>
                          <a:schemeClr val="tx1"/>
                        </a:solidFill>
                      </a:endParaRPr>
                    </a:p>
                    <a:p>
                      <a:pPr marL="88900" indent="-88900" algn="l"/>
                      <a:r>
                        <a:rPr kumimoji="1" lang="ja-JP" altLang="en-US" sz="1050" u="none" dirty="0" smtClean="0">
                          <a:solidFill>
                            <a:schemeClr val="tx1"/>
                          </a:solidFill>
                        </a:rPr>
                        <a:t>　</a:t>
                      </a:r>
                      <a:r>
                        <a:rPr kumimoji="1" lang="en-US" altLang="ja-JP" sz="1050" u="none" dirty="0" smtClean="0">
                          <a:solidFill>
                            <a:schemeClr val="tx1"/>
                          </a:solidFill>
                        </a:rPr>
                        <a:t>‐</a:t>
                      </a:r>
                      <a:r>
                        <a:rPr kumimoji="1" lang="ja-JP" altLang="en-US" sz="1050" u="none" dirty="0" smtClean="0">
                          <a:solidFill>
                            <a:schemeClr val="tx1"/>
                          </a:solidFill>
                        </a:rPr>
                        <a:t>南海トラフ巨大地震を想定した見直しを引き続き行い、最新の知見に基づく被害想定、事業所のための津波避難の基本的な考え方等（</a:t>
                      </a:r>
                      <a:r>
                        <a:rPr kumimoji="1" lang="en-US" altLang="ja-JP" sz="1050" u="none" dirty="0" smtClean="0">
                          <a:solidFill>
                            <a:schemeClr val="tx1"/>
                          </a:solidFill>
                        </a:rPr>
                        <a:t>2016.3</a:t>
                      </a:r>
                      <a:r>
                        <a:rPr kumimoji="1" lang="ja-JP" altLang="en-US" sz="1050" u="none" dirty="0" smtClean="0">
                          <a:solidFill>
                            <a:schemeClr val="tx1"/>
                          </a:solidFill>
                        </a:rPr>
                        <a:t>改訂）</a:t>
                      </a:r>
                      <a:endParaRPr kumimoji="1" lang="en-US" altLang="ja-JP" sz="1050" u="none" dirty="0" smtClean="0">
                        <a:solidFill>
                          <a:schemeClr val="tx1"/>
                        </a:solidFill>
                      </a:endParaRPr>
                    </a:p>
                    <a:p>
                      <a:pPr marL="88900" indent="-88900" algn="l"/>
                      <a:r>
                        <a:rPr kumimoji="1" lang="ja-JP" altLang="en-US" sz="1050" u="none" dirty="0" smtClean="0">
                          <a:solidFill>
                            <a:schemeClr val="tx1"/>
                          </a:solidFill>
                        </a:rPr>
                        <a:t>　</a:t>
                      </a:r>
                      <a:r>
                        <a:rPr kumimoji="1" lang="en-US" altLang="ja-JP" sz="1050" u="none" dirty="0" smtClean="0">
                          <a:solidFill>
                            <a:schemeClr val="tx1"/>
                          </a:solidFill>
                        </a:rPr>
                        <a:t>‐</a:t>
                      </a:r>
                      <a:r>
                        <a:rPr kumimoji="1" lang="ja-JP" altLang="en-US" sz="1050" u="none" dirty="0" smtClean="0">
                          <a:solidFill>
                            <a:schemeClr val="tx1"/>
                          </a:solidFill>
                        </a:rPr>
                        <a:t>防災対策設置時の基準の見直し等（</a:t>
                      </a:r>
                      <a:r>
                        <a:rPr kumimoji="1" lang="en-US" altLang="ja-JP" sz="1050" u="none" dirty="0" smtClean="0">
                          <a:solidFill>
                            <a:schemeClr val="tx1"/>
                          </a:solidFill>
                        </a:rPr>
                        <a:t>2017.4</a:t>
                      </a:r>
                      <a:r>
                        <a:rPr kumimoji="1" lang="ja-JP" altLang="en-US" sz="1050" u="none" dirty="0" smtClean="0">
                          <a:solidFill>
                            <a:schemeClr val="tx1"/>
                          </a:solidFill>
                        </a:rPr>
                        <a:t>改訂）</a:t>
                      </a:r>
                      <a:endParaRPr kumimoji="1" lang="en-US" altLang="ja-JP" sz="1050" u="none" dirty="0" smtClean="0">
                        <a:solidFill>
                          <a:schemeClr val="tx1"/>
                        </a:solidFill>
                      </a:endParaRPr>
                    </a:p>
                    <a:p>
                      <a:pPr marL="88900" indent="-88900" algn="l"/>
                      <a:r>
                        <a:rPr kumimoji="1" lang="ja-JP" altLang="en-US" sz="1050" u="none" dirty="0" smtClean="0">
                          <a:solidFill>
                            <a:schemeClr val="tx1"/>
                          </a:solidFill>
                        </a:rPr>
                        <a:t>②大阪府地域防災計画の改訂</a:t>
                      </a:r>
                      <a:endParaRPr kumimoji="1" lang="en-US" altLang="ja-JP" sz="1050" u="none" dirty="0" smtClean="0">
                        <a:solidFill>
                          <a:schemeClr val="tx1"/>
                        </a:solidFill>
                      </a:endParaRPr>
                    </a:p>
                    <a:p>
                      <a:pPr marL="88900" indent="-88900" algn="l"/>
                      <a:r>
                        <a:rPr kumimoji="1" lang="ja-JP" altLang="en-US" sz="1050" u="none" dirty="0" smtClean="0">
                          <a:solidFill>
                            <a:schemeClr val="tx1"/>
                          </a:solidFill>
                        </a:rPr>
                        <a:t>　</a:t>
                      </a:r>
                      <a:r>
                        <a:rPr kumimoji="1" lang="en-US" altLang="ja-JP" sz="1050" u="none" dirty="0" smtClean="0">
                          <a:solidFill>
                            <a:schemeClr val="tx1"/>
                          </a:solidFill>
                        </a:rPr>
                        <a:t>‐</a:t>
                      </a:r>
                      <a:r>
                        <a:rPr kumimoji="1" lang="ja-JP" altLang="en-US" sz="1050" u="none" dirty="0" smtClean="0">
                          <a:solidFill>
                            <a:schemeClr val="tx1"/>
                          </a:solidFill>
                        </a:rPr>
                        <a:t>南海トラフ巨大地震による被害への対応（</a:t>
                      </a:r>
                      <a:r>
                        <a:rPr kumimoji="1" lang="en-US" altLang="ja-JP" sz="1050" u="none" dirty="0" smtClean="0">
                          <a:solidFill>
                            <a:schemeClr val="tx1"/>
                          </a:solidFill>
                        </a:rPr>
                        <a:t>2014.3</a:t>
                      </a:r>
                      <a:r>
                        <a:rPr kumimoji="1" lang="ja-JP" altLang="en-US" sz="1050" u="none" dirty="0" smtClean="0">
                          <a:solidFill>
                            <a:schemeClr val="tx1"/>
                          </a:solidFill>
                        </a:rPr>
                        <a:t>改訂）</a:t>
                      </a:r>
                      <a:endParaRPr kumimoji="1" lang="en-US" altLang="ja-JP" sz="1050" u="none" dirty="0" smtClean="0">
                        <a:solidFill>
                          <a:schemeClr val="tx1"/>
                        </a:solidFill>
                      </a:endParaRPr>
                    </a:p>
                    <a:p>
                      <a:pPr marL="88900" indent="-88900" algn="l"/>
                      <a:r>
                        <a:rPr kumimoji="1" lang="ja-JP" altLang="en-US" sz="1050" u="none" dirty="0" smtClean="0">
                          <a:solidFill>
                            <a:schemeClr val="tx1"/>
                          </a:solidFill>
                        </a:rPr>
                        <a:t>　</a:t>
                      </a:r>
                      <a:r>
                        <a:rPr kumimoji="1" lang="en-US" altLang="ja-JP" sz="1050" u="none" dirty="0" smtClean="0">
                          <a:solidFill>
                            <a:schemeClr val="tx1"/>
                          </a:solidFill>
                        </a:rPr>
                        <a:t>‐</a:t>
                      </a:r>
                      <a:r>
                        <a:rPr kumimoji="1" lang="ja-JP" altLang="en-US" sz="1050" u="none" dirty="0" smtClean="0">
                          <a:solidFill>
                            <a:schemeClr val="tx1"/>
                          </a:solidFill>
                        </a:rPr>
                        <a:t>熊本地震の教訓等を踏まえ、応援・受援体制の強化等（</a:t>
                      </a:r>
                      <a:r>
                        <a:rPr kumimoji="1" lang="en-US" altLang="ja-JP" sz="1050" u="none" dirty="0" smtClean="0">
                          <a:solidFill>
                            <a:schemeClr val="tx1"/>
                          </a:solidFill>
                        </a:rPr>
                        <a:t>2017.3</a:t>
                      </a:r>
                      <a:r>
                        <a:rPr kumimoji="1" lang="ja-JP" altLang="en-US" sz="1050" u="none" dirty="0" smtClean="0">
                          <a:solidFill>
                            <a:schemeClr val="tx1"/>
                          </a:solidFill>
                        </a:rPr>
                        <a:t>改訂）</a:t>
                      </a: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　</a:t>
                      </a:r>
                      <a:r>
                        <a:rPr kumimoji="1" lang="en-US" altLang="ja-JP" sz="1050" u="none" dirty="0" smtClean="0">
                          <a:solidFill>
                            <a:schemeClr val="tx1"/>
                          </a:solidFill>
                        </a:rPr>
                        <a:t>‐</a:t>
                      </a:r>
                      <a:r>
                        <a:rPr kumimoji="1" lang="ja-JP" altLang="en-US" sz="1050" u="none" dirty="0" smtClean="0">
                          <a:solidFill>
                            <a:schemeClr val="tx1"/>
                          </a:solidFill>
                        </a:rPr>
                        <a:t>国の防災基本計画の修正を踏まえた修正（</a:t>
                      </a:r>
                      <a:r>
                        <a:rPr kumimoji="1" lang="en-US" altLang="ja-JP" sz="1050" u="none" dirty="0" smtClean="0">
                          <a:solidFill>
                            <a:schemeClr val="tx1"/>
                          </a:solidFill>
                        </a:rPr>
                        <a:t>2017.11</a:t>
                      </a:r>
                      <a:r>
                        <a:rPr kumimoji="1" lang="ja-JP" altLang="en-US" sz="1050" u="none" dirty="0" smtClean="0">
                          <a:solidFill>
                            <a:schemeClr val="tx1"/>
                          </a:solidFill>
                        </a:rPr>
                        <a:t>改訂）</a:t>
                      </a: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③地震防災アクションプランの改訂等</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　</a:t>
                      </a:r>
                      <a:r>
                        <a:rPr kumimoji="1" lang="en-US" altLang="ja-JP" sz="1050" u="none" dirty="0" smtClean="0">
                          <a:solidFill>
                            <a:schemeClr val="tx1"/>
                          </a:solidFill>
                        </a:rPr>
                        <a:t>‐</a:t>
                      </a:r>
                      <a:r>
                        <a:rPr kumimoji="1" lang="ja-JP" altLang="en-US" sz="1050" u="none" dirty="0" smtClean="0">
                          <a:solidFill>
                            <a:schemeClr val="tx1"/>
                          </a:solidFill>
                        </a:rPr>
                        <a:t>南海トラフ巨大地震の被害想定を踏まえて改訂した「大阪府地域防災計画」の方向性を踏まえ、「新・地震防災アクションプラン」を策定（</a:t>
                      </a:r>
                      <a:r>
                        <a:rPr kumimoji="1" lang="en-US" altLang="ja-JP" sz="1050" u="none" dirty="0" smtClean="0">
                          <a:solidFill>
                            <a:schemeClr val="tx1"/>
                          </a:solidFill>
                        </a:rPr>
                        <a:t>2015</a:t>
                      </a:r>
                      <a:r>
                        <a:rPr kumimoji="1" lang="ja-JP" altLang="en-US" sz="1050" u="none" dirty="0" smtClean="0">
                          <a:solidFill>
                            <a:schemeClr val="tx1"/>
                          </a:solidFill>
                        </a:rPr>
                        <a:t>年度）</a:t>
                      </a: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smtClean="0">
                          <a:solidFill>
                            <a:schemeClr val="tx1"/>
                          </a:solidFill>
                        </a:rPr>
                        <a:t> (</a:t>
                      </a:r>
                      <a:r>
                        <a:rPr kumimoji="1" lang="ja-JP" altLang="en-US" sz="1050" u="none" dirty="0" smtClean="0">
                          <a:solidFill>
                            <a:schemeClr val="tx1"/>
                          </a:solidFill>
                        </a:rPr>
                        <a:t>参考</a:t>
                      </a:r>
                      <a:r>
                        <a:rPr kumimoji="1" lang="en-US" altLang="ja-JP" sz="1050" u="none" dirty="0" smtClean="0">
                          <a:solidFill>
                            <a:schemeClr val="tx1"/>
                          </a:solidFill>
                        </a:rPr>
                        <a:t>)</a:t>
                      </a:r>
                      <a:r>
                        <a:rPr kumimoji="1" lang="ja-JP" altLang="en-US" sz="1050" u="none" dirty="0" smtClean="0">
                          <a:solidFill>
                            <a:schemeClr val="tx1"/>
                          </a:solidFill>
                        </a:rPr>
                        <a:t>検討体制</a:t>
                      </a: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u="none" baseline="0" dirty="0" smtClean="0">
                          <a:solidFill>
                            <a:schemeClr val="tx1"/>
                          </a:solidFill>
                        </a:rPr>
                        <a:t> </a:t>
                      </a:r>
                      <a:r>
                        <a:rPr kumimoji="1" lang="en-US" altLang="ja-JP" sz="1050" u="none" dirty="0" smtClean="0">
                          <a:solidFill>
                            <a:schemeClr val="tx1"/>
                          </a:solidFill>
                        </a:rPr>
                        <a:t> -</a:t>
                      </a:r>
                      <a:r>
                        <a:rPr lang="ja-JP" altLang="en-US" sz="1050" dirty="0" smtClean="0">
                          <a:solidFill>
                            <a:schemeClr val="tx1"/>
                          </a:solidFill>
                        </a:rPr>
                        <a:t>府石油コンビナート等防災本部に「地震・津波被害想定等検討部会」設置（</a:t>
                      </a:r>
                      <a:r>
                        <a:rPr lang="en-US" altLang="ja-JP" sz="1050" dirty="0" smtClean="0">
                          <a:solidFill>
                            <a:schemeClr val="tx1"/>
                          </a:solidFill>
                        </a:rPr>
                        <a:t>2012.9</a:t>
                      </a:r>
                      <a:r>
                        <a:rPr lang="ja-JP" altLang="en-US" sz="1050" dirty="0" smtClean="0">
                          <a:solidFill>
                            <a:schemeClr val="tx1"/>
                          </a:solidFill>
                        </a:rPr>
                        <a:t>）</a:t>
                      </a:r>
                      <a:endParaRPr kumimoji="1" lang="en-US" altLang="ja-JP" sz="1050" u="none"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smtClean="0">
                          <a:solidFill>
                            <a:schemeClr val="tx1"/>
                          </a:solidFill>
                        </a:rPr>
                        <a:t>  -</a:t>
                      </a:r>
                      <a:r>
                        <a:rPr kumimoji="1" lang="ja-JP" altLang="en-US" sz="1050" u="none" dirty="0" smtClean="0">
                          <a:solidFill>
                            <a:schemeClr val="tx1"/>
                          </a:solidFill>
                        </a:rPr>
                        <a:t>府防災会議に「南海トラフ巨大地震災害対策等検討部会」設置</a:t>
                      </a:r>
                      <a:r>
                        <a:rPr kumimoji="1" lang="en-US" altLang="ja-JP" sz="1050" u="none" dirty="0" smtClean="0">
                          <a:solidFill>
                            <a:schemeClr val="tx1"/>
                          </a:solidFill>
                        </a:rPr>
                        <a:t>(2012.9)</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　</a:t>
                      </a:r>
                      <a:r>
                        <a:rPr kumimoji="1" lang="en-US" altLang="ja-JP" sz="1050" u="none" dirty="0" smtClean="0">
                          <a:solidFill>
                            <a:schemeClr val="tx1"/>
                          </a:solidFill>
                        </a:rPr>
                        <a:t>-</a:t>
                      </a:r>
                      <a:r>
                        <a:rPr lang="ja-JP" altLang="en-US" sz="1050" dirty="0" smtClean="0">
                          <a:solidFill>
                            <a:schemeClr val="tx1"/>
                          </a:solidFill>
                        </a:rPr>
                        <a:t>府防災会議に「南海トラフ地震対応強化策検討委員会」設置（</a:t>
                      </a:r>
                      <a:r>
                        <a:rPr lang="en-US" altLang="ja-JP" sz="1050" dirty="0" smtClean="0">
                          <a:solidFill>
                            <a:schemeClr val="tx1"/>
                          </a:solidFill>
                        </a:rPr>
                        <a:t>2018.7</a:t>
                      </a:r>
                      <a:r>
                        <a:rPr lang="ja-JP" altLang="en-US" sz="1050" dirty="0" smtClean="0">
                          <a:solidFill>
                            <a:schemeClr val="tx1"/>
                          </a:solidFill>
                        </a:rPr>
                        <a:t>）</a:t>
                      </a:r>
                      <a:endParaRPr lang="en-US" altLang="ja-JP" sz="1050" dirty="0" smtClean="0">
                        <a:solidFill>
                          <a:schemeClr val="tx1"/>
                        </a:solidFill>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・予算の重点化等</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①防潮堤液状化対策</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　</a:t>
                      </a:r>
                      <a:r>
                        <a:rPr kumimoji="1" lang="en-US" altLang="ja-JP" sz="1050" u="none" dirty="0" smtClean="0">
                          <a:solidFill>
                            <a:schemeClr val="tx1"/>
                          </a:solidFill>
                        </a:rPr>
                        <a:t>2014</a:t>
                      </a:r>
                      <a:r>
                        <a:rPr kumimoji="1" lang="ja-JP" altLang="en-US" sz="1050" u="none" dirty="0" smtClean="0">
                          <a:solidFill>
                            <a:schemeClr val="tx1"/>
                          </a:solidFill>
                        </a:rPr>
                        <a:t>年から１０年間で２１００億円を投入し８９ｋｍを対策予定。</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　当初３年間で約</a:t>
                      </a:r>
                      <a:r>
                        <a:rPr kumimoji="1" lang="en-US" altLang="ja-JP" sz="1050" u="none" dirty="0" smtClean="0">
                          <a:solidFill>
                            <a:schemeClr val="tx1"/>
                          </a:solidFill>
                        </a:rPr>
                        <a:t>260</a:t>
                      </a:r>
                      <a:r>
                        <a:rPr kumimoji="1" lang="ja-JP" altLang="en-US" sz="1050" u="none" dirty="0" smtClean="0">
                          <a:solidFill>
                            <a:schemeClr val="tx1"/>
                          </a:solidFill>
                        </a:rPr>
                        <a:t>億円を投入し、最優先に対策が必要な</a:t>
                      </a:r>
                      <a:r>
                        <a:rPr kumimoji="1" lang="ja-JP" altLang="en-US" sz="1050" u="none" dirty="0" smtClean="0">
                          <a:solidFill>
                            <a:srgbClr val="FF0000"/>
                          </a:solidFill>
                        </a:rPr>
                        <a:t>８</a:t>
                      </a:r>
                      <a:r>
                        <a:rPr kumimoji="1" lang="ja-JP" altLang="en-US" sz="1050" u="none" dirty="0" smtClean="0">
                          <a:solidFill>
                            <a:schemeClr val="tx1"/>
                          </a:solidFill>
                        </a:rPr>
                        <a:t>ｋｍの事業実施</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②密集市街地対策（別掲）</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③住宅・建築物の耐震化（別掲）</a:t>
                      </a:r>
                      <a:endParaRPr kumimoji="1" lang="en-US" altLang="ja-JP" sz="1050" u="none"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050" dirty="0" smtClean="0">
                          <a:solidFill>
                            <a:schemeClr val="tx1"/>
                          </a:solidFill>
                        </a:rPr>
                        <a:t>・大規模災害に対する対策・対応の新たな考え方の府民との共有</a:t>
                      </a:r>
                    </a:p>
                    <a:p>
                      <a:pPr marL="0" indent="0"/>
                      <a:r>
                        <a:rPr kumimoji="1" lang="ja-JP" altLang="en-US" sz="1050" dirty="0" smtClean="0">
                          <a:solidFill>
                            <a:schemeClr val="tx1"/>
                          </a:solidFill>
                        </a:rPr>
                        <a:t>　</a:t>
                      </a:r>
                      <a:r>
                        <a:rPr kumimoji="1" lang="en-US" altLang="ja-JP" sz="1050" dirty="0" smtClean="0">
                          <a:solidFill>
                            <a:schemeClr val="tx1"/>
                          </a:solidFill>
                        </a:rPr>
                        <a:t>-</a:t>
                      </a:r>
                      <a:r>
                        <a:rPr kumimoji="1" lang="ja-JP" altLang="en-US" sz="1050" dirty="0" smtClean="0">
                          <a:solidFill>
                            <a:schemeClr val="tx1"/>
                          </a:solidFill>
                        </a:rPr>
                        <a:t>大阪</a:t>
                      </a:r>
                      <a:r>
                        <a:rPr kumimoji="1" lang="en-US" altLang="ja-JP" sz="1050" dirty="0" smtClean="0">
                          <a:solidFill>
                            <a:schemeClr val="tx1"/>
                          </a:solidFill>
                        </a:rPr>
                        <a:t>880</a:t>
                      </a:r>
                      <a:r>
                        <a:rPr kumimoji="1" lang="ja-JP" altLang="en-US" sz="1050" dirty="0" smtClean="0">
                          <a:solidFill>
                            <a:schemeClr val="tx1"/>
                          </a:solidFill>
                        </a:rPr>
                        <a:t>万人訓練の実施</a:t>
                      </a:r>
                    </a:p>
                    <a:p>
                      <a:pPr marL="0" indent="0"/>
                      <a:r>
                        <a:rPr kumimoji="1" lang="ja-JP" altLang="en-US" sz="1050" dirty="0" smtClean="0">
                          <a:solidFill>
                            <a:schemeClr val="tx1"/>
                          </a:solidFill>
                        </a:rPr>
                        <a:t>　</a:t>
                      </a:r>
                      <a:r>
                        <a:rPr kumimoji="1" lang="en-US" altLang="ja-JP" sz="1050" dirty="0" smtClean="0">
                          <a:solidFill>
                            <a:schemeClr val="tx1"/>
                          </a:solidFill>
                        </a:rPr>
                        <a:t>-</a:t>
                      </a:r>
                      <a:r>
                        <a:rPr kumimoji="1" lang="ja-JP" altLang="en-US" sz="1050" dirty="0" smtClean="0">
                          <a:solidFill>
                            <a:schemeClr val="tx1"/>
                          </a:solidFill>
                        </a:rPr>
                        <a:t>防災･減災ポータルサイト設置</a:t>
                      </a:r>
                    </a:p>
                    <a:p>
                      <a:pPr marL="0" indent="0"/>
                      <a:r>
                        <a:rPr kumimoji="1" lang="ja-JP" altLang="en-US" sz="1050" dirty="0" smtClean="0">
                          <a:solidFill>
                            <a:schemeClr val="tx1"/>
                          </a:solidFill>
                        </a:rPr>
                        <a:t>　</a:t>
                      </a:r>
                      <a:r>
                        <a:rPr kumimoji="1" lang="en-US" altLang="ja-JP" sz="1050" dirty="0" smtClean="0">
                          <a:solidFill>
                            <a:schemeClr val="tx1"/>
                          </a:solidFill>
                        </a:rPr>
                        <a:t>-</a:t>
                      </a:r>
                      <a:r>
                        <a:rPr kumimoji="1" lang="ja-JP" altLang="en-US" sz="1050" dirty="0" smtClean="0">
                          <a:solidFill>
                            <a:schemeClr val="tx1"/>
                          </a:solidFill>
                        </a:rPr>
                        <a:t>防災イベントへの参画：</a:t>
                      </a:r>
                      <a:r>
                        <a:rPr kumimoji="1" lang="en-US" altLang="ja-JP" sz="1050" dirty="0" smtClean="0">
                          <a:solidFill>
                            <a:schemeClr val="tx1"/>
                          </a:solidFill>
                        </a:rPr>
                        <a:t>6</a:t>
                      </a:r>
                      <a:r>
                        <a:rPr kumimoji="1" lang="ja-JP" altLang="en-US" sz="1050" dirty="0" smtClean="0">
                          <a:solidFill>
                            <a:schemeClr val="tx1"/>
                          </a:solidFill>
                        </a:rPr>
                        <a:t>回、参加者数約</a:t>
                      </a:r>
                      <a:r>
                        <a:rPr kumimoji="1" lang="en-US" altLang="ja-JP" sz="1050" dirty="0" smtClean="0">
                          <a:solidFill>
                            <a:schemeClr val="tx1"/>
                          </a:solidFill>
                        </a:rPr>
                        <a:t>4</a:t>
                      </a:r>
                      <a:r>
                        <a:rPr kumimoji="1" lang="ja-JP" altLang="en-US" sz="1050" dirty="0" smtClean="0">
                          <a:solidFill>
                            <a:schemeClr val="tx1"/>
                          </a:solidFill>
                        </a:rPr>
                        <a:t>万人</a:t>
                      </a:r>
                    </a:p>
                    <a:p>
                      <a:pPr marL="0" indent="0"/>
                      <a:r>
                        <a:rPr kumimoji="1" lang="ja-JP" altLang="en-US" sz="1050" dirty="0" smtClean="0">
                          <a:solidFill>
                            <a:schemeClr val="tx1"/>
                          </a:solidFill>
                        </a:rPr>
                        <a:t>　　防災講演・研修会等　　</a:t>
                      </a:r>
                      <a:r>
                        <a:rPr kumimoji="1" lang="en-US" altLang="ja-JP" sz="1050" dirty="0" smtClean="0">
                          <a:solidFill>
                            <a:schemeClr val="tx1"/>
                          </a:solidFill>
                        </a:rPr>
                        <a:t>17</a:t>
                      </a:r>
                      <a:r>
                        <a:rPr kumimoji="1" lang="ja-JP" altLang="en-US" sz="1050" dirty="0" smtClean="0">
                          <a:solidFill>
                            <a:schemeClr val="tx1"/>
                          </a:solidFill>
                        </a:rPr>
                        <a:t>回、参加者数</a:t>
                      </a:r>
                      <a:r>
                        <a:rPr kumimoji="1" lang="en-US" altLang="ja-JP" sz="1050" dirty="0" smtClean="0">
                          <a:solidFill>
                            <a:schemeClr val="tx1"/>
                          </a:solidFill>
                        </a:rPr>
                        <a:t>1,162</a:t>
                      </a:r>
                      <a:r>
                        <a:rPr kumimoji="1" lang="ja-JP" altLang="en-US" sz="1050" dirty="0" smtClean="0">
                          <a:solidFill>
                            <a:schemeClr val="tx1"/>
                          </a:solidFill>
                        </a:rPr>
                        <a:t>人</a:t>
                      </a:r>
                    </a:p>
                    <a:p>
                      <a:pPr marL="0" indent="0"/>
                      <a:r>
                        <a:rPr kumimoji="1" lang="ja-JP" altLang="en-US" sz="1050" dirty="0" smtClean="0">
                          <a:solidFill>
                            <a:schemeClr val="tx1"/>
                          </a:solidFill>
                        </a:rPr>
                        <a:t>　（</a:t>
                      </a:r>
                      <a:r>
                        <a:rPr kumimoji="1" lang="en-US" altLang="ja-JP" sz="1050" dirty="0" smtClean="0">
                          <a:solidFill>
                            <a:schemeClr val="tx1"/>
                          </a:solidFill>
                        </a:rPr>
                        <a:t>2018</a:t>
                      </a:r>
                      <a:r>
                        <a:rPr kumimoji="1" lang="ja-JP" altLang="en-US" sz="1050" dirty="0" smtClean="0">
                          <a:solidFill>
                            <a:schemeClr val="tx1"/>
                          </a:solidFill>
                        </a:rPr>
                        <a:t>年度</a:t>
                      </a:r>
                      <a:r>
                        <a:rPr kumimoji="1" lang="en-US" altLang="ja-JP" sz="1050" dirty="0" smtClean="0">
                          <a:solidFill>
                            <a:schemeClr val="tx1"/>
                          </a:solidFill>
                        </a:rPr>
                        <a:t>10</a:t>
                      </a:r>
                      <a:r>
                        <a:rPr kumimoji="1" lang="ja-JP" altLang="en-US" sz="1050" dirty="0" smtClean="0">
                          <a:solidFill>
                            <a:schemeClr val="tx1"/>
                          </a:solidFill>
                        </a:rPr>
                        <a:t>月末現在）</a:t>
                      </a:r>
                    </a:p>
                    <a:p>
                      <a:pPr marL="0" indent="0"/>
                      <a:endParaRPr kumimoji="1" lang="ja-JP" altLang="en-US" sz="1050" dirty="0" smtClean="0">
                        <a:solidFill>
                          <a:schemeClr val="tx1"/>
                        </a:solidFill>
                      </a:endParaRPr>
                    </a:p>
                    <a:p>
                      <a:pPr marL="0" indent="0"/>
                      <a:r>
                        <a:rPr kumimoji="1" lang="ja-JP" altLang="en-US" sz="1050" dirty="0" smtClean="0">
                          <a:solidFill>
                            <a:schemeClr val="tx1"/>
                          </a:solidFill>
                        </a:rPr>
                        <a:t>・ハード対策とソフト対策を組み合わせることで「死者数を限りなくゼロに近づけ、経済的被害を最小限に」</a:t>
                      </a:r>
                    </a:p>
                    <a:p>
                      <a:pPr marL="0" indent="0"/>
                      <a:r>
                        <a:rPr kumimoji="1" lang="ja-JP" altLang="en-US" sz="1050" dirty="0" smtClean="0">
                          <a:solidFill>
                            <a:schemeClr val="tx1"/>
                          </a:solidFill>
                        </a:rPr>
                        <a:t>（参考：人的被害</a:t>
                      </a:r>
                      <a:r>
                        <a:rPr kumimoji="1" lang="en-US" altLang="ja-JP" sz="1050" dirty="0" smtClean="0">
                          <a:solidFill>
                            <a:schemeClr val="tx1"/>
                          </a:solidFill>
                        </a:rPr>
                        <a:t>(</a:t>
                      </a:r>
                      <a:r>
                        <a:rPr kumimoji="1" lang="ja-JP" altLang="en-US" sz="1050" dirty="0" smtClean="0">
                          <a:solidFill>
                            <a:schemeClr val="tx1"/>
                          </a:solidFill>
                        </a:rPr>
                        <a:t>死者</a:t>
                      </a:r>
                      <a:r>
                        <a:rPr kumimoji="1" lang="en-US" altLang="ja-JP" sz="1050" dirty="0" smtClean="0">
                          <a:solidFill>
                            <a:schemeClr val="tx1"/>
                          </a:solidFill>
                        </a:rPr>
                        <a:t>)</a:t>
                      </a:r>
                      <a:r>
                        <a:rPr kumimoji="1" lang="ja-JP" altLang="en-US" sz="1050" dirty="0" smtClean="0">
                          <a:solidFill>
                            <a:schemeClr val="tx1"/>
                          </a:solidFill>
                        </a:rPr>
                        <a:t>）</a:t>
                      </a:r>
                    </a:p>
                    <a:p>
                      <a:pPr marL="0" indent="0"/>
                      <a:r>
                        <a:rPr kumimoji="1" lang="ja-JP" altLang="en-US" sz="1050" dirty="0" smtClean="0">
                          <a:solidFill>
                            <a:schemeClr val="tx1"/>
                          </a:solidFill>
                        </a:rPr>
                        <a:t>　早期避難率が低い場合約</a:t>
                      </a:r>
                      <a:r>
                        <a:rPr kumimoji="1" lang="en-US" altLang="ja-JP" sz="1050" dirty="0" smtClean="0">
                          <a:solidFill>
                            <a:schemeClr val="tx1"/>
                          </a:solidFill>
                        </a:rPr>
                        <a:t>134,000</a:t>
                      </a:r>
                      <a:r>
                        <a:rPr kumimoji="1" lang="ja-JP" altLang="en-US" sz="1050" dirty="0" smtClean="0">
                          <a:solidFill>
                            <a:schemeClr val="tx1"/>
                          </a:solidFill>
                        </a:rPr>
                        <a:t>人⇒約</a:t>
                      </a:r>
                      <a:r>
                        <a:rPr kumimoji="1" lang="en-US" altLang="ja-JP" sz="1050" dirty="0" smtClean="0">
                          <a:solidFill>
                            <a:schemeClr val="tx1"/>
                          </a:solidFill>
                        </a:rPr>
                        <a:t>7,400</a:t>
                      </a:r>
                      <a:r>
                        <a:rPr kumimoji="1" lang="ja-JP" altLang="en-US" sz="1050" dirty="0" smtClean="0">
                          <a:solidFill>
                            <a:schemeClr val="tx1"/>
                          </a:solidFill>
                        </a:rPr>
                        <a:t>人</a:t>
                      </a:r>
                    </a:p>
                    <a:p>
                      <a:pPr marL="0" indent="0"/>
                      <a:r>
                        <a:rPr kumimoji="1" lang="ja-JP" altLang="en-US" sz="1050" dirty="0" smtClean="0">
                          <a:solidFill>
                            <a:schemeClr val="tx1"/>
                          </a:solidFill>
                        </a:rPr>
                        <a:t>　非難が迅速な場合　約</a:t>
                      </a:r>
                      <a:r>
                        <a:rPr kumimoji="1" lang="en-US" altLang="ja-JP" sz="1050" dirty="0" smtClean="0">
                          <a:solidFill>
                            <a:schemeClr val="tx1"/>
                          </a:solidFill>
                        </a:rPr>
                        <a:t>8,800</a:t>
                      </a:r>
                      <a:r>
                        <a:rPr kumimoji="1" lang="ja-JP" altLang="en-US" sz="1050" dirty="0" smtClean="0">
                          <a:solidFill>
                            <a:schemeClr val="tx1"/>
                          </a:solidFill>
                        </a:rPr>
                        <a:t>人⇒約</a:t>
                      </a:r>
                      <a:r>
                        <a:rPr kumimoji="1" lang="en-US" altLang="ja-JP" sz="1050" dirty="0" smtClean="0">
                          <a:solidFill>
                            <a:schemeClr val="tx1"/>
                          </a:solidFill>
                        </a:rPr>
                        <a:t>0</a:t>
                      </a:r>
                      <a:r>
                        <a:rPr kumimoji="1" lang="ja-JP" altLang="en-US" sz="1050" dirty="0" smtClean="0">
                          <a:solidFill>
                            <a:schemeClr val="tx1"/>
                          </a:solidFill>
                        </a:rPr>
                        <a:t>人</a:t>
                      </a:r>
                    </a:p>
                    <a:p>
                      <a:pPr marL="0" indent="0"/>
                      <a:r>
                        <a:rPr kumimoji="1" lang="ja-JP" altLang="en-US" sz="1050" dirty="0" smtClean="0">
                          <a:solidFill>
                            <a:schemeClr val="tx1"/>
                          </a:solidFill>
                        </a:rPr>
                        <a:t>　（被害軽減目標</a:t>
                      </a:r>
                      <a:r>
                        <a:rPr kumimoji="1" lang="en-US" altLang="ja-JP" sz="1050" dirty="0" smtClean="0">
                          <a:solidFill>
                            <a:schemeClr val="tx1"/>
                          </a:solidFill>
                        </a:rPr>
                        <a:t>2015⇒2024</a:t>
                      </a:r>
                      <a:r>
                        <a:rPr kumimoji="1" lang="ja-JP" altLang="en-US" sz="1050" dirty="0" smtClean="0">
                          <a:solidFill>
                            <a:schemeClr val="tx1"/>
                          </a:solidFill>
                        </a:rPr>
                        <a:t>年度）</a:t>
                      </a:r>
                      <a:endParaRPr kumimoji="1" lang="en-US" altLang="ja-JP" sz="1050" dirty="0" smtClean="0">
                        <a:solidFill>
                          <a:schemeClr val="tx1"/>
                        </a:solidFill>
                      </a:endParaRPr>
                    </a:p>
                    <a:p>
                      <a:pPr marL="0" indent="0"/>
                      <a:endParaRPr kumimoji="1" lang="en-US" altLang="ja-JP" sz="1050" dirty="0" smtClean="0">
                        <a:solidFill>
                          <a:schemeClr val="tx1"/>
                        </a:solidFill>
                      </a:endParaRPr>
                    </a:p>
                    <a:p>
                      <a:pPr marL="0" indent="0"/>
                      <a:r>
                        <a:rPr kumimoji="1" lang="ja-JP" altLang="en-US" sz="1050" dirty="0" smtClean="0">
                          <a:solidFill>
                            <a:schemeClr val="tx1"/>
                          </a:solidFill>
                        </a:rPr>
                        <a:t>・</a:t>
                      </a:r>
                      <a:r>
                        <a:rPr kumimoji="1" lang="en-US" altLang="ja-JP" sz="1050" dirty="0" smtClean="0">
                          <a:solidFill>
                            <a:schemeClr val="tx1"/>
                          </a:solidFill>
                        </a:rPr>
                        <a:t>2014</a:t>
                      </a:r>
                      <a:r>
                        <a:rPr kumimoji="1" lang="ja-JP" altLang="en-US" sz="1050" dirty="0" smtClean="0">
                          <a:solidFill>
                            <a:schemeClr val="tx1"/>
                          </a:solidFill>
                        </a:rPr>
                        <a:t>年から</a:t>
                      </a:r>
                      <a:r>
                        <a:rPr kumimoji="1" lang="en-US" altLang="ja-JP" sz="1050" dirty="0" smtClean="0">
                          <a:solidFill>
                            <a:schemeClr val="tx1"/>
                          </a:solidFill>
                        </a:rPr>
                        <a:t>10</a:t>
                      </a:r>
                      <a:r>
                        <a:rPr kumimoji="1" lang="ja-JP" altLang="en-US" sz="1050" dirty="0" smtClean="0">
                          <a:solidFill>
                            <a:schemeClr val="tx1"/>
                          </a:solidFill>
                        </a:rPr>
                        <a:t>年間で取り組む、防潮堤液状化対策の完了により、地震・津波による浸水面積を半減</a:t>
                      </a:r>
                    </a:p>
                    <a:p>
                      <a:pPr marL="0" indent="0"/>
                      <a:r>
                        <a:rPr kumimoji="1" lang="ja-JP" altLang="en-US" sz="1050" dirty="0" smtClean="0">
                          <a:solidFill>
                            <a:schemeClr val="tx1"/>
                          </a:solidFill>
                        </a:rPr>
                        <a:t>　対策前　約</a:t>
                      </a:r>
                      <a:r>
                        <a:rPr kumimoji="1" lang="en-US" altLang="ja-JP" sz="1050" dirty="0" smtClean="0">
                          <a:solidFill>
                            <a:schemeClr val="tx1"/>
                          </a:solidFill>
                        </a:rPr>
                        <a:t>11,000ha</a:t>
                      </a:r>
                    </a:p>
                    <a:p>
                      <a:pPr marL="0" indent="0"/>
                      <a:r>
                        <a:rPr kumimoji="1" lang="en-US" altLang="ja-JP" sz="1050" dirty="0" smtClean="0">
                          <a:solidFill>
                            <a:schemeClr val="tx1"/>
                          </a:solidFill>
                        </a:rPr>
                        <a:t>⇒</a:t>
                      </a:r>
                      <a:r>
                        <a:rPr kumimoji="1" lang="ja-JP" altLang="en-US" sz="1050" dirty="0" smtClean="0">
                          <a:solidFill>
                            <a:schemeClr val="tx1"/>
                          </a:solidFill>
                        </a:rPr>
                        <a:t>対策後　約</a:t>
                      </a:r>
                      <a:r>
                        <a:rPr kumimoji="1" lang="en-US" altLang="ja-JP" sz="1050" dirty="0" smtClean="0">
                          <a:solidFill>
                            <a:schemeClr val="tx1"/>
                          </a:solidFill>
                        </a:rPr>
                        <a:t>5,300ha</a:t>
                      </a:r>
                    </a:p>
                    <a:p>
                      <a:pPr marL="0" indent="0"/>
                      <a:endParaRPr kumimoji="1" lang="ja-JP" altLang="en-US" sz="1050" dirty="0" smtClean="0">
                        <a:solidFill>
                          <a:schemeClr val="tx1"/>
                        </a:solidFill>
                      </a:endParaRPr>
                    </a:p>
                    <a:p>
                      <a:pPr marL="0" indent="0"/>
                      <a:endParaRPr kumimoji="1" lang="ja-JP" altLang="en-US" sz="105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26</a:t>
            </a:fld>
            <a:endParaRPr kumimoji="1" lang="ja-JP" altLang="en-US"/>
          </a:p>
        </p:txBody>
      </p:sp>
    </p:spTree>
    <p:extLst>
      <p:ext uri="{BB962C8B-B14F-4D97-AF65-F5344CB8AC3E}">
        <p14:creationId xmlns:p14="http://schemas.microsoft.com/office/powerpoint/2010/main" val="637318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４．</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（３）</a:t>
            </a:r>
            <a:r>
              <a:rPr lang="ja-JP" altLang="en-US" sz="1600" b="1" u="sng" dirty="0">
                <a:solidFill>
                  <a:schemeClr val="bg1"/>
                </a:solidFill>
                <a:latin typeface="ＭＳ Ｐゴシック" panose="020B0600070205080204" pitchFamily="50" charset="-128"/>
              </a:rPr>
              <a:t>地震・津波対策（密集市街地対策、住宅・建築物の</a:t>
            </a:r>
            <a:r>
              <a:rPr lang="ja-JP" altLang="en-US" sz="1600" b="1" u="sng" dirty="0" smtClean="0">
                <a:solidFill>
                  <a:schemeClr val="bg1"/>
                </a:solidFill>
                <a:latin typeface="ＭＳ Ｐゴシック" panose="020B0600070205080204" pitchFamily="50" charset="-128"/>
              </a:rPr>
              <a:t>耐震化</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348952960"/>
              </p:ext>
            </p:extLst>
          </p:nvPr>
        </p:nvGraphicFramePr>
        <p:xfrm>
          <a:off x="251520" y="404664"/>
          <a:ext cx="8712968" cy="5765800"/>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en-US" altLang="ja-JP" sz="1200" dirty="0" smtClean="0"/>
                        <a:t>【</a:t>
                      </a:r>
                      <a:r>
                        <a:rPr kumimoji="1" lang="ja-JP" altLang="en-US" sz="1200" dirty="0" smtClean="0"/>
                        <a:t>密集市街地対策</a:t>
                      </a:r>
                      <a:r>
                        <a:rPr kumimoji="1" lang="en-US" altLang="ja-JP" sz="1200" dirty="0" smtClean="0"/>
                        <a:t>】</a:t>
                      </a:r>
                    </a:p>
                    <a:p>
                      <a:pPr marL="0" indent="0"/>
                      <a:r>
                        <a:rPr kumimoji="1" lang="ja-JP" altLang="en-US" sz="1200" dirty="0" smtClean="0"/>
                        <a:t>・府内には、地震等の災害時に著しく危険な密集市街地が７市</a:t>
                      </a:r>
                      <a:r>
                        <a:rPr kumimoji="1" lang="en-US" altLang="ja-JP" sz="1200" dirty="0" smtClean="0"/>
                        <a:t>11</a:t>
                      </a:r>
                      <a:r>
                        <a:rPr kumimoji="1" lang="ja-JP" altLang="en-US" sz="1200" dirty="0" smtClean="0"/>
                        <a:t>地区</a:t>
                      </a:r>
                      <a:r>
                        <a:rPr kumimoji="1" lang="en-US" altLang="ja-JP" sz="1200" dirty="0" smtClean="0"/>
                        <a:t>2,248ha</a:t>
                      </a:r>
                      <a:r>
                        <a:rPr kumimoji="1" lang="ja-JP" altLang="en-US" sz="1200" dirty="0" smtClean="0"/>
                        <a:t>存在（全国ワースト規模）</a:t>
                      </a:r>
                    </a:p>
                    <a:p>
                      <a:pPr marL="0" indent="0"/>
                      <a:endParaRPr kumimoji="1" lang="ja-JP" altLang="en-US" sz="1200" dirty="0" smtClean="0"/>
                    </a:p>
                    <a:p>
                      <a:pPr marL="0" indent="0"/>
                      <a:r>
                        <a:rPr kumimoji="1" lang="ja-JP" altLang="en-US" sz="1200" dirty="0" smtClean="0"/>
                        <a:t>・部分的な整備の積み重ねであり、効果発生までに時間を要する</a:t>
                      </a:r>
                    </a:p>
                    <a:p>
                      <a:pPr marL="0" indent="0"/>
                      <a:endParaRPr kumimoji="1" lang="ja-JP" altLang="en-US" sz="1200" dirty="0" smtClean="0"/>
                    </a:p>
                    <a:p>
                      <a:pPr marL="0" indent="0"/>
                      <a:r>
                        <a:rPr kumimoji="1" lang="ja-JP" altLang="en-US" sz="1200" dirty="0" smtClean="0"/>
                        <a:t>・府と地元市の連携、地域への働きかけが不十分</a:t>
                      </a:r>
                    </a:p>
                    <a:p>
                      <a:pPr marL="0" indent="0"/>
                      <a:endParaRPr kumimoji="1" lang="ja-JP" altLang="en-US" sz="12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200" dirty="0" smtClean="0">
                          <a:solidFill>
                            <a:schemeClr val="tx1"/>
                          </a:solidFill>
                        </a:rPr>
                        <a:t>・これまでの公共施設等整備の取組みに加えスピードアップを図るため新たな手法を検討</a:t>
                      </a:r>
                    </a:p>
                    <a:p>
                      <a:pPr marL="0" indent="0"/>
                      <a:endParaRPr kumimoji="1" lang="ja-JP" altLang="en-US" sz="1200" dirty="0" smtClean="0">
                        <a:solidFill>
                          <a:schemeClr val="tx1"/>
                        </a:solidFill>
                      </a:endParaRPr>
                    </a:p>
                    <a:p>
                      <a:pPr marL="0" indent="0"/>
                      <a:endParaRPr kumimoji="1" lang="ja-JP" altLang="en-US" sz="1200" dirty="0" smtClean="0">
                        <a:solidFill>
                          <a:schemeClr val="tx1"/>
                        </a:solidFill>
                      </a:endParaRPr>
                    </a:p>
                    <a:p>
                      <a:pPr marL="0" indent="0"/>
                      <a:r>
                        <a:rPr kumimoji="1" lang="ja-JP" altLang="en-US" sz="1200" dirty="0" smtClean="0">
                          <a:solidFill>
                            <a:schemeClr val="tx1"/>
                          </a:solidFill>
                        </a:rPr>
                        <a:t>・緊急な取組みを必要とする地区を設定し、重点投資</a:t>
                      </a:r>
                    </a:p>
                    <a:p>
                      <a:pPr marL="0" indent="0"/>
                      <a:endParaRPr kumimoji="1" lang="ja-JP" altLang="en-US" sz="1200" dirty="0" smtClean="0">
                        <a:solidFill>
                          <a:schemeClr val="tx1"/>
                        </a:solidFill>
                      </a:endParaRPr>
                    </a:p>
                    <a:p>
                      <a:pPr marL="0" indent="0"/>
                      <a:r>
                        <a:rPr kumimoji="1" lang="ja-JP" altLang="en-US" sz="1200" dirty="0" smtClean="0">
                          <a:solidFill>
                            <a:schemeClr val="tx1"/>
                          </a:solidFill>
                        </a:rPr>
                        <a:t>・避難訓練やワークショップの実施等、地元市と連携して地域への働きかけを強化する</a:t>
                      </a:r>
                    </a:p>
                    <a:p>
                      <a:pPr marL="0" indent="0"/>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・「大阪密集市街地整備方針」の策定（</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2014.3</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2018.3</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改定）</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algn="l"/>
                      <a:endParaRPr kumimoji="1" lang="en-US" altLang="ja-JP" sz="1200" dirty="0" smtClean="0">
                        <a:solidFill>
                          <a:schemeClr val="tx1"/>
                        </a:solidFill>
                      </a:endParaRPr>
                    </a:p>
                    <a:p>
                      <a:pPr algn="l"/>
                      <a:r>
                        <a:rPr kumimoji="1" lang="ja-JP" altLang="en-US" sz="1200" dirty="0" smtClean="0">
                          <a:solidFill>
                            <a:schemeClr val="tx1"/>
                          </a:solidFill>
                        </a:rPr>
                        <a:t>・老朽住宅除却補助制度の拡充</a:t>
                      </a:r>
                      <a:endParaRPr kumimoji="1" lang="en-US" altLang="ja-JP" sz="1200" dirty="0" smtClean="0">
                        <a:solidFill>
                          <a:schemeClr val="tx1"/>
                        </a:solidFill>
                      </a:endParaRPr>
                    </a:p>
                    <a:p>
                      <a:pPr algn="l"/>
                      <a:r>
                        <a:rPr kumimoji="1" lang="ja-JP" altLang="en-US" sz="1200" dirty="0" smtClean="0">
                          <a:solidFill>
                            <a:schemeClr val="tx1"/>
                          </a:solidFill>
                        </a:rPr>
                        <a:t>①対象エリアの拡大</a:t>
                      </a:r>
                      <a:endParaRPr kumimoji="1" lang="en-US" altLang="ja-JP" sz="1200" dirty="0" smtClean="0">
                        <a:solidFill>
                          <a:schemeClr val="tx1"/>
                        </a:solidFill>
                      </a:endParaRPr>
                    </a:p>
                    <a:p>
                      <a:pPr algn="l"/>
                      <a:r>
                        <a:rPr kumimoji="1" lang="ja-JP" altLang="en-US" sz="1200" dirty="0" smtClean="0">
                          <a:solidFill>
                            <a:schemeClr val="tx1"/>
                          </a:solidFill>
                        </a:rPr>
                        <a:t>②建物所有者等の負担軽減に繋がる補助率の改善（期間限定）</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・公共施設を重点的に整備する「取組重点地区」を府市で協議し設定</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・土木事務所に密集市街地担当を配置</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・庁内関係部局が連携し、横断的な取り組みを行う「密集市街地対策推進チーム」を設置</a:t>
                      </a:r>
                      <a:endParaRPr kumimoji="1" lang="en-US" altLang="ja-JP" sz="1200" dirty="0" smtClean="0">
                        <a:solidFill>
                          <a:schemeClr val="tx1"/>
                        </a:solidFill>
                      </a:endParaRPr>
                    </a:p>
                    <a:p>
                      <a:pPr marL="88900" indent="-88900" algn="l"/>
                      <a:endParaRPr kumimoji="1" lang="en-US" altLang="ja-JP" sz="1200" u="none"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dirty="0" smtClean="0">
                          <a:solidFill>
                            <a:schemeClr val="tx1"/>
                          </a:solidFill>
                        </a:rPr>
                        <a:t>・</a:t>
                      </a:r>
                      <a:r>
                        <a:rPr kumimoji="1" lang="ja-JP" altLang="en-US" sz="1200" u="none" dirty="0" smtClean="0">
                          <a:solidFill>
                            <a:schemeClr val="tx1"/>
                          </a:solidFill>
                        </a:rPr>
                        <a:t>老朽住宅除却補助における</a:t>
                      </a:r>
                      <a:r>
                        <a:rPr kumimoji="1" lang="ja-JP" altLang="en-US" sz="1200" dirty="0" smtClean="0">
                          <a:solidFill>
                            <a:schemeClr val="tx1"/>
                          </a:solidFill>
                        </a:rPr>
                        <a:t>建物所有者の負担</a:t>
                      </a:r>
                      <a:r>
                        <a:rPr kumimoji="1" lang="ja-JP" altLang="en-US" sz="1200" u="none" dirty="0" smtClean="0">
                          <a:solidFill>
                            <a:schemeClr val="tx1"/>
                          </a:solidFill>
                        </a:rPr>
                        <a:t>割合を従来の１</a:t>
                      </a:r>
                      <a:r>
                        <a:rPr kumimoji="1" lang="en-US" altLang="ja-JP" sz="1200" u="none" dirty="0" smtClean="0">
                          <a:solidFill>
                            <a:schemeClr val="tx1"/>
                          </a:solidFill>
                        </a:rPr>
                        <a:t>/</a:t>
                      </a:r>
                      <a:r>
                        <a:rPr kumimoji="1" lang="ja-JP" altLang="en-US" sz="1200" u="none" dirty="0" smtClean="0">
                          <a:solidFill>
                            <a:schemeClr val="tx1"/>
                          </a:solidFill>
                        </a:rPr>
                        <a:t>２に軽減</a:t>
                      </a:r>
                      <a:endParaRPr kumimoji="1" lang="en-US" altLang="ja-JP" sz="1200" u="none"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・府市の連携の要となる「整備アクションプログラム」を策定し、取組重点地区</a:t>
                      </a:r>
                      <a:r>
                        <a:rPr kumimoji="1" lang="ja-JP" altLang="en-US" sz="1200" strike="noStrike" baseline="0" dirty="0" smtClean="0">
                          <a:solidFill>
                            <a:schemeClr val="tx1"/>
                          </a:solidFill>
                        </a:rPr>
                        <a:t>を位置付け</a:t>
                      </a:r>
                      <a:endParaRPr kumimoji="1" lang="en-US" altLang="ja-JP" sz="1200" strike="noStrike" baseline="0" dirty="0" smtClean="0">
                        <a:solidFill>
                          <a:schemeClr val="tx1"/>
                        </a:solidFill>
                      </a:endParaRPr>
                    </a:p>
                    <a:p>
                      <a:pPr algn="l"/>
                      <a:endParaRPr kumimoji="1" lang="en-US" altLang="ja-JP" sz="1200" strike="noStrike" baseline="0" dirty="0" smtClean="0">
                        <a:solidFill>
                          <a:schemeClr val="tx1"/>
                        </a:solidFill>
                      </a:endParaRPr>
                    </a:p>
                    <a:p>
                      <a:pPr algn="l"/>
                      <a:r>
                        <a:rPr kumimoji="1" lang="ja-JP" altLang="en-US" sz="1200" strike="noStrike" baseline="0" dirty="0" smtClean="0">
                          <a:solidFill>
                            <a:schemeClr val="tx1"/>
                          </a:solidFill>
                        </a:rPr>
                        <a:t>・密集市街地の解消（</a:t>
                      </a:r>
                      <a:r>
                        <a:rPr kumimoji="1" lang="en-US" altLang="ja-JP" sz="1200" strike="noStrike" baseline="0" dirty="0" smtClean="0">
                          <a:solidFill>
                            <a:schemeClr val="tx1"/>
                          </a:solidFill>
                        </a:rPr>
                        <a:t>2018.6</a:t>
                      </a:r>
                      <a:r>
                        <a:rPr kumimoji="1" lang="ja-JP" altLang="en-US" sz="1200" strike="noStrike" baseline="0" dirty="0" smtClean="0">
                          <a:solidFill>
                            <a:schemeClr val="tx1"/>
                          </a:solidFill>
                        </a:rPr>
                        <a:t>公表）</a:t>
                      </a:r>
                      <a:endParaRPr kumimoji="1" lang="en-US" altLang="ja-JP" sz="1200" strike="noStrike" baseline="0" dirty="0" smtClean="0">
                        <a:solidFill>
                          <a:schemeClr val="tx1"/>
                        </a:solidFill>
                      </a:endParaRPr>
                    </a:p>
                    <a:p>
                      <a:pPr algn="l"/>
                      <a:r>
                        <a:rPr kumimoji="1" lang="en-US" altLang="ja-JP" sz="1200" strike="noStrike" baseline="0" dirty="0" smtClean="0">
                          <a:solidFill>
                            <a:schemeClr val="tx1"/>
                          </a:solidFill>
                        </a:rPr>
                        <a:t> 268</a:t>
                      </a:r>
                      <a:r>
                        <a:rPr kumimoji="1" lang="en-US" altLang="ja-JP" sz="1200" dirty="0" smtClean="0">
                          <a:solidFill>
                            <a:schemeClr val="tx1"/>
                          </a:solidFill>
                        </a:rPr>
                        <a:t>ha</a:t>
                      </a:r>
                      <a:r>
                        <a:rPr kumimoji="1" lang="ja-JP" altLang="en-US" sz="1200" dirty="0" smtClean="0">
                          <a:solidFill>
                            <a:schemeClr val="tx1"/>
                          </a:solidFill>
                        </a:rPr>
                        <a:t>（残り</a:t>
                      </a:r>
                      <a:r>
                        <a:rPr kumimoji="1" lang="en-US" altLang="ja-JP" sz="1200" dirty="0" smtClean="0">
                          <a:solidFill>
                            <a:schemeClr val="tx1"/>
                          </a:solidFill>
                        </a:rPr>
                        <a:t>1,980ha</a:t>
                      </a:r>
                      <a:r>
                        <a:rPr kumimoji="1" lang="ja-JP" altLang="en-US" sz="1200" dirty="0" smtClean="0">
                          <a:solidFill>
                            <a:schemeClr val="tx1"/>
                          </a:solidFill>
                        </a:rPr>
                        <a:t>）</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・まちの不燃化</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老朽建築部等除却</a:t>
                      </a:r>
                      <a:endParaRPr kumimoji="1" lang="en-US" altLang="ja-JP" sz="1200" dirty="0" smtClean="0">
                        <a:solidFill>
                          <a:schemeClr val="tx1"/>
                        </a:solidFill>
                      </a:endParaRPr>
                    </a:p>
                    <a:p>
                      <a:pPr algn="l"/>
                      <a:r>
                        <a:rPr kumimoji="1" lang="ja-JP" altLang="en-US" sz="1200" dirty="0" smtClean="0">
                          <a:solidFill>
                            <a:schemeClr val="tx1"/>
                          </a:solidFill>
                        </a:rPr>
                        <a:t>　　除却戸数  </a:t>
                      </a:r>
                      <a:r>
                        <a:rPr kumimoji="1" lang="en-US" altLang="ja-JP" sz="1200" dirty="0" smtClean="0">
                          <a:solidFill>
                            <a:schemeClr val="tx1"/>
                          </a:solidFill>
                        </a:rPr>
                        <a:t>2011</a:t>
                      </a:r>
                      <a:r>
                        <a:rPr kumimoji="1" lang="ja-JP" altLang="en-US" sz="1200" dirty="0" smtClean="0">
                          <a:solidFill>
                            <a:schemeClr val="tx1"/>
                          </a:solidFill>
                        </a:rPr>
                        <a:t>～</a:t>
                      </a:r>
                      <a:r>
                        <a:rPr kumimoji="1" lang="en-US" altLang="ja-JP" sz="1200" dirty="0" smtClean="0">
                          <a:solidFill>
                            <a:schemeClr val="tx1"/>
                          </a:solidFill>
                        </a:rPr>
                        <a:t>13</a:t>
                      </a:r>
                      <a:r>
                        <a:rPr kumimoji="1" lang="ja-JP" altLang="en-US" sz="1200" dirty="0" smtClean="0">
                          <a:solidFill>
                            <a:schemeClr val="tx1"/>
                          </a:solidFill>
                        </a:rPr>
                        <a:t>年度　 </a:t>
                      </a:r>
                      <a:r>
                        <a:rPr kumimoji="1" lang="en-US" altLang="ja-JP" sz="1200" dirty="0" smtClean="0">
                          <a:solidFill>
                            <a:schemeClr val="tx1"/>
                          </a:solidFill>
                        </a:rPr>
                        <a:t>700</a:t>
                      </a:r>
                      <a:r>
                        <a:rPr kumimoji="1" lang="ja-JP" altLang="en-US" sz="1200" dirty="0" smtClean="0">
                          <a:solidFill>
                            <a:schemeClr val="tx1"/>
                          </a:solidFill>
                        </a:rPr>
                        <a:t>戸</a:t>
                      </a:r>
                      <a:endParaRPr kumimoji="1" lang="en-US" altLang="ja-JP" sz="1200" dirty="0" smtClean="0">
                        <a:solidFill>
                          <a:schemeClr val="tx1"/>
                        </a:solidFill>
                      </a:endParaRPr>
                    </a:p>
                    <a:p>
                      <a:pPr algn="l"/>
                      <a:r>
                        <a:rPr kumimoji="1" lang="ja-JP" altLang="en-US" sz="1200" baseline="0" dirty="0" smtClean="0">
                          <a:solidFill>
                            <a:schemeClr val="tx1"/>
                          </a:solidFill>
                        </a:rPr>
                        <a:t>  　　　　　　　　</a:t>
                      </a:r>
                      <a:r>
                        <a:rPr kumimoji="1" lang="en-US" altLang="ja-JP" sz="1200" dirty="0" smtClean="0">
                          <a:solidFill>
                            <a:schemeClr val="tx1"/>
                          </a:solidFill>
                        </a:rPr>
                        <a:t>2014</a:t>
                      </a:r>
                      <a:r>
                        <a:rPr kumimoji="1" lang="ja-JP" altLang="en-US" sz="1200" dirty="0" smtClean="0">
                          <a:solidFill>
                            <a:schemeClr val="tx1"/>
                          </a:solidFill>
                        </a:rPr>
                        <a:t>～</a:t>
                      </a:r>
                      <a:r>
                        <a:rPr kumimoji="1" lang="en-US" altLang="ja-JP" sz="1200" dirty="0" smtClean="0">
                          <a:solidFill>
                            <a:schemeClr val="tx1"/>
                          </a:solidFill>
                        </a:rPr>
                        <a:t>17</a:t>
                      </a:r>
                      <a:r>
                        <a:rPr kumimoji="1" lang="ja-JP" altLang="en-US" sz="1200" dirty="0" smtClean="0">
                          <a:solidFill>
                            <a:schemeClr val="tx1"/>
                          </a:solidFill>
                        </a:rPr>
                        <a:t>年度 </a:t>
                      </a:r>
                      <a:r>
                        <a:rPr kumimoji="1" lang="en-US" altLang="ja-JP" sz="1200" dirty="0" smtClean="0">
                          <a:solidFill>
                            <a:schemeClr val="tx1"/>
                          </a:solidFill>
                        </a:rPr>
                        <a:t>3,085</a:t>
                      </a:r>
                      <a:r>
                        <a:rPr kumimoji="1" lang="ja-JP" altLang="en-US" sz="1200" dirty="0" smtClean="0">
                          <a:solidFill>
                            <a:schemeClr val="tx1"/>
                          </a:solidFill>
                        </a:rPr>
                        <a:t>戸</a:t>
                      </a:r>
                      <a:endParaRPr kumimoji="1" lang="en-US" altLang="ja-JP" sz="1200" dirty="0" smtClean="0">
                        <a:solidFill>
                          <a:schemeClr val="tx1"/>
                        </a:solidFill>
                      </a:endParaRPr>
                    </a:p>
                    <a:p>
                      <a:pPr algn="l"/>
                      <a:r>
                        <a:rPr kumimoji="1" lang="ja-JP" altLang="en-US" sz="1200" dirty="0" smtClean="0">
                          <a:solidFill>
                            <a:schemeClr val="tx1"/>
                          </a:solidFill>
                        </a:rPr>
                        <a:t>　　　　　　　　（進捗率</a:t>
                      </a:r>
                      <a:r>
                        <a:rPr kumimoji="1" lang="en-US" altLang="ja-JP" sz="1200" dirty="0" smtClean="0">
                          <a:solidFill>
                            <a:schemeClr val="tx1"/>
                          </a:solidFill>
                        </a:rPr>
                        <a:t>46</a:t>
                      </a:r>
                      <a:r>
                        <a:rPr kumimoji="1" lang="ja-JP" altLang="en-US" sz="1200" dirty="0" smtClean="0">
                          <a:solidFill>
                            <a:schemeClr val="tx1"/>
                          </a:solidFill>
                        </a:rPr>
                        <a:t>％）</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地区公共施設整備</a:t>
                      </a:r>
                      <a:endParaRPr kumimoji="1" lang="en-US" altLang="ja-JP" sz="1200" dirty="0" smtClean="0">
                        <a:solidFill>
                          <a:schemeClr val="tx1"/>
                        </a:solidFill>
                      </a:endParaRPr>
                    </a:p>
                    <a:p>
                      <a:pPr algn="l"/>
                      <a:r>
                        <a:rPr kumimoji="1" lang="ja-JP" altLang="en-US" sz="1200" dirty="0" smtClean="0">
                          <a:solidFill>
                            <a:schemeClr val="tx1"/>
                          </a:solidFill>
                        </a:rPr>
                        <a:t>　　道路整備</a:t>
                      </a:r>
                      <a:r>
                        <a:rPr kumimoji="1" lang="ja-JP" altLang="en-US" sz="1200" baseline="0" dirty="0" smtClean="0">
                          <a:solidFill>
                            <a:schemeClr val="tx1"/>
                          </a:solidFill>
                        </a:rPr>
                        <a:t>  </a:t>
                      </a:r>
                      <a:r>
                        <a:rPr kumimoji="1" lang="en-US" altLang="ja-JP" sz="1200" dirty="0" smtClean="0">
                          <a:solidFill>
                            <a:schemeClr val="tx1"/>
                          </a:solidFill>
                        </a:rPr>
                        <a:t>2014</a:t>
                      </a:r>
                      <a:r>
                        <a:rPr kumimoji="1" lang="ja-JP" altLang="en-US" sz="1200" dirty="0" smtClean="0">
                          <a:solidFill>
                            <a:schemeClr val="tx1"/>
                          </a:solidFill>
                        </a:rPr>
                        <a:t>～</a:t>
                      </a:r>
                      <a:r>
                        <a:rPr kumimoji="1" lang="en-US" altLang="ja-JP" sz="1200" dirty="0" smtClean="0">
                          <a:solidFill>
                            <a:schemeClr val="tx1"/>
                          </a:solidFill>
                        </a:rPr>
                        <a:t>17</a:t>
                      </a:r>
                      <a:r>
                        <a:rPr kumimoji="1" lang="ja-JP" altLang="en-US" sz="1200" dirty="0" smtClean="0">
                          <a:solidFill>
                            <a:schemeClr val="tx1"/>
                          </a:solidFill>
                        </a:rPr>
                        <a:t>年度</a:t>
                      </a:r>
                      <a:r>
                        <a:rPr kumimoji="1" lang="ja-JP" altLang="en-US" sz="1200" baseline="0" dirty="0" smtClean="0">
                          <a:solidFill>
                            <a:schemeClr val="tx1"/>
                          </a:solidFill>
                        </a:rPr>
                        <a:t> </a:t>
                      </a:r>
                      <a:r>
                        <a:rPr kumimoji="1" lang="en-US" altLang="ja-JP" sz="1200" dirty="0" smtClean="0">
                          <a:solidFill>
                            <a:schemeClr val="tx1"/>
                          </a:solidFill>
                        </a:rPr>
                        <a:t>6,350</a:t>
                      </a:r>
                      <a:r>
                        <a:rPr kumimoji="1" lang="ja-JP" altLang="en-US" sz="1200" dirty="0" smtClean="0">
                          <a:solidFill>
                            <a:schemeClr val="tx1"/>
                          </a:solidFill>
                        </a:rPr>
                        <a:t>㎡</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（進捗率</a:t>
                      </a:r>
                      <a:r>
                        <a:rPr kumimoji="1" lang="en-US" altLang="ja-JP" sz="1200" dirty="0" smtClean="0">
                          <a:solidFill>
                            <a:schemeClr val="tx1"/>
                          </a:solidFill>
                        </a:rPr>
                        <a:t>14</a:t>
                      </a:r>
                      <a:r>
                        <a:rPr kumimoji="1" lang="ja-JP" altLang="en-US" sz="1200" dirty="0" smtClean="0">
                          <a:solidFill>
                            <a:schemeClr val="tx1"/>
                          </a:solidFill>
                        </a:rPr>
                        <a:t>％）</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公園整備</a:t>
                      </a:r>
                      <a:r>
                        <a:rPr kumimoji="1" lang="ja-JP" altLang="en-US" sz="1200" baseline="0" dirty="0" smtClean="0">
                          <a:solidFill>
                            <a:schemeClr val="tx1"/>
                          </a:solidFill>
                        </a:rPr>
                        <a:t>  </a:t>
                      </a:r>
                      <a:r>
                        <a:rPr kumimoji="1" lang="en-US" altLang="ja-JP" sz="1200" dirty="0" smtClean="0">
                          <a:solidFill>
                            <a:schemeClr val="tx1"/>
                          </a:solidFill>
                        </a:rPr>
                        <a:t>2014</a:t>
                      </a:r>
                      <a:r>
                        <a:rPr kumimoji="1" lang="ja-JP" altLang="en-US" sz="1200" dirty="0" smtClean="0">
                          <a:solidFill>
                            <a:schemeClr val="tx1"/>
                          </a:solidFill>
                        </a:rPr>
                        <a:t>～</a:t>
                      </a:r>
                      <a:r>
                        <a:rPr kumimoji="1" lang="en-US" altLang="ja-JP" sz="1200" dirty="0" smtClean="0">
                          <a:solidFill>
                            <a:schemeClr val="tx1"/>
                          </a:solidFill>
                        </a:rPr>
                        <a:t>17</a:t>
                      </a:r>
                      <a:r>
                        <a:rPr kumimoji="1" lang="ja-JP" altLang="en-US" sz="1200" dirty="0" smtClean="0">
                          <a:solidFill>
                            <a:schemeClr val="tx1"/>
                          </a:solidFill>
                        </a:rPr>
                        <a:t>年度　 </a:t>
                      </a:r>
                      <a:r>
                        <a:rPr kumimoji="1" lang="en-US" altLang="ja-JP" sz="1200" dirty="0" smtClean="0">
                          <a:solidFill>
                            <a:schemeClr val="tx1"/>
                          </a:solidFill>
                        </a:rPr>
                        <a:t>880</a:t>
                      </a:r>
                      <a:r>
                        <a:rPr kumimoji="1" lang="ja-JP" altLang="en-US" sz="1200" dirty="0" smtClean="0">
                          <a:solidFill>
                            <a:schemeClr val="tx1"/>
                          </a:solidFill>
                        </a:rPr>
                        <a:t>㎡</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（進捗率</a:t>
                      </a:r>
                      <a:r>
                        <a:rPr kumimoji="1" lang="en-US" altLang="ja-JP" sz="1200" dirty="0" smtClean="0">
                          <a:solidFill>
                            <a:schemeClr val="tx1"/>
                          </a:solidFill>
                        </a:rPr>
                        <a:t>4</a:t>
                      </a:r>
                      <a:r>
                        <a:rPr kumimoji="1" lang="ja-JP" altLang="en-US" sz="1200" dirty="0" smtClean="0">
                          <a:solidFill>
                            <a:schemeClr val="tx1"/>
                          </a:solidFill>
                        </a:rPr>
                        <a:t>％）</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防火規制</a:t>
                      </a:r>
                      <a:endParaRPr kumimoji="1" lang="en-US" altLang="ja-JP" sz="1200" dirty="0" smtClean="0">
                        <a:solidFill>
                          <a:schemeClr val="tx1"/>
                        </a:solidFill>
                      </a:endParaRPr>
                    </a:p>
                    <a:p>
                      <a:pPr algn="l"/>
                      <a:r>
                        <a:rPr kumimoji="1" lang="ja-JP" altLang="en-US" sz="1200" dirty="0" smtClean="0">
                          <a:solidFill>
                            <a:schemeClr val="tx1"/>
                          </a:solidFill>
                        </a:rPr>
                        <a:t>　　準防火地域指定　　　６市９地区</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　　防災街区整備地区　計画等の導入５市９地区</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・延焼遮断帯の整備</a:t>
                      </a:r>
                      <a:endParaRPr kumimoji="1" lang="en-US" altLang="ja-JP" sz="1200" dirty="0" smtClean="0">
                        <a:solidFill>
                          <a:schemeClr val="tx1"/>
                        </a:solidFill>
                      </a:endParaRPr>
                    </a:p>
                    <a:p>
                      <a:pPr marL="85725" indent="-85725" algn="l"/>
                      <a:r>
                        <a:rPr kumimoji="1" lang="ja-JP" altLang="en-US" sz="1200" dirty="0" smtClean="0">
                          <a:solidFill>
                            <a:schemeClr val="tx1"/>
                          </a:solidFill>
                        </a:rPr>
                        <a:t>　以下の路線について整備</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三国塚口線  </a:t>
                      </a:r>
                      <a:r>
                        <a:rPr kumimoji="1" lang="en-US" altLang="ja-JP" sz="1200" dirty="0" smtClean="0">
                          <a:solidFill>
                            <a:schemeClr val="tx1"/>
                          </a:solidFill>
                        </a:rPr>
                        <a:t>     </a:t>
                      </a:r>
                      <a:r>
                        <a:rPr kumimoji="1" lang="ja-JP" altLang="en-US" sz="1200" dirty="0" smtClean="0">
                          <a:solidFill>
                            <a:schemeClr val="tx1"/>
                          </a:solidFill>
                        </a:rPr>
                        <a:t>（</a:t>
                      </a:r>
                      <a:r>
                        <a:rPr kumimoji="1" lang="en-US" altLang="ja-JP" sz="1200" dirty="0" smtClean="0">
                          <a:solidFill>
                            <a:schemeClr val="tx1"/>
                          </a:solidFill>
                        </a:rPr>
                        <a:t>2015</a:t>
                      </a:r>
                      <a:r>
                        <a:rPr kumimoji="1" lang="ja-JP" altLang="en-US" sz="1200" dirty="0" smtClean="0">
                          <a:solidFill>
                            <a:schemeClr val="tx1"/>
                          </a:solidFill>
                        </a:rPr>
                        <a:t>年度～）</a:t>
                      </a:r>
                      <a:endParaRPr kumimoji="1" lang="en-US" altLang="ja-JP" sz="1200" dirty="0" smtClean="0">
                        <a:solidFill>
                          <a:schemeClr val="tx1"/>
                        </a:solidFill>
                      </a:endParaRPr>
                    </a:p>
                    <a:p>
                      <a:pPr marL="182563" indent="-182563"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寝屋川大東線</a:t>
                      </a:r>
                      <a:r>
                        <a:rPr kumimoji="1" lang="en-US" altLang="ja-JP" sz="1200" dirty="0" smtClean="0">
                          <a:solidFill>
                            <a:schemeClr val="tx1"/>
                          </a:solidFill>
                        </a:rPr>
                        <a:t>   </a:t>
                      </a:r>
                      <a:r>
                        <a:rPr kumimoji="1" lang="ja-JP" altLang="en-US" sz="1200" dirty="0" smtClean="0">
                          <a:solidFill>
                            <a:schemeClr val="tx1"/>
                          </a:solidFill>
                        </a:rPr>
                        <a:t>（</a:t>
                      </a:r>
                      <a:r>
                        <a:rPr kumimoji="1" lang="en-US" altLang="ja-JP" sz="1200" dirty="0" smtClean="0">
                          <a:solidFill>
                            <a:schemeClr val="tx1"/>
                          </a:solidFill>
                        </a:rPr>
                        <a:t>2016</a:t>
                      </a:r>
                      <a:r>
                        <a:rPr kumimoji="1" lang="ja-JP" altLang="en-US" sz="1200" dirty="0" smtClean="0">
                          <a:solidFill>
                            <a:schemeClr val="tx1"/>
                          </a:solidFill>
                        </a:rPr>
                        <a:t>年度～）</a:t>
                      </a:r>
                      <a:endParaRPr kumimoji="1" lang="en-US" altLang="ja-JP" sz="1200" dirty="0" smtClean="0">
                        <a:solidFill>
                          <a:schemeClr val="tx1"/>
                        </a:solidFill>
                      </a:endParaRPr>
                    </a:p>
                    <a:p>
                      <a:pPr algn="l"/>
                      <a:endParaRPr kumimoji="1" lang="en-US" altLang="ja-JP" sz="12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27</a:t>
            </a:fld>
            <a:endParaRPr kumimoji="1" lang="ja-JP" altLang="en-US"/>
          </a:p>
        </p:txBody>
      </p:sp>
    </p:spTree>
    <p:extLst>
      <p:ext uri="{BB962C8B-B14F-4D97-AF65-F5344CB8AC3E}">
        <p14:creationId xmlns:p14="http://schemas.microsoft.com/office/powerpoint/2010/main" val="887470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４．</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（３）</a:t>
            </a:r>
            <a:r>
              <a:rPr lang="ja-JP" altLang="en-US" sz="1600" b="1" u="sng" dirty="0">
                <a:solidFill>
                  <a:schemeClr val="bg1"/>
                </a:solidFill>
                <a:latin typeface="ＭＳ Ｐゴシック" panose="020B0600070205080204" pitchFamily="50" charset="-128"/>
              </a:rPr>
              <a:t>地震・津波対策（密集市街地対策、住宅・建築物の</a:t>
            </a:r>
            <a:r>
              <a:rPr lang="ja-JP" altLang="en-US" sz="1600" b="1" u="sng" dirty="0" smtClean="0">
                <a:solidFill>
                  <a:schemeClr val="bg1"/>
                </a:solidFill>
                <a:latin typeface="ＭＳ Ｐゴシック" panose="020B0600070205080204" pitchFamily="50" charset="-128"/>
              </a:rPr>
              <a:t>耐震化</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506650863"/>
              </p:ext>
            </p:extLst>
          </p:nvPr>
        </p:nvGraphicFramePr>
        <p:xfrm>
          <a:off x="179512" y="473000"/>
          <a:ext cx="8712968" cy="5765800"/>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2880320">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kumimoji="1" lang="en-US" altLang="ja-JP" sz="1200" dirty="0" smtClean="0">
                          <a:solidFill>
                            <a:schemeClr val="tx1"/>
                          </a:solidFill>
                        </a:rPr>
                        <a:t>【</a:t>
                      </a:r>
                      <a:r>
                        <a:rPr kumimoji="1" lang="ja-JP" altLang="en-US" sz="1200" dirty="0" smtClean="0">
                          <a:solidFill>
                            <a:schemeClr val="tx1"/>
                          </a:solidFill>
                        </a:rPr>
                        <a:t>住宅・建築物の耐震化</a:t>
                      </a:r>
                      <a:r>
                        <a:rPr kumimoji="1" lang="en-US" altLang="ja-JP" sz="1200" dirty="0" smtClean="0">
                          <a:solidFill>
                            <a:schemeClr val="tx1"/>
                          </a:solidFill>
                        </a:rPr>
                        <a:t>】</a:t>
                      </a:r>
                    </a:p>
                    <a:p>
                      <a:pPr algn="l"/>
                      <a:r>
                        <a:rPr kumimoji="1" lang="ja-JP" altLang="en-US" sz="1200" dirty="0" smtClean="0">
                          <a:solidFill>
                            <a:schemeClr val="tx1"/>
                          </a:solidFill>
                        </a:rPr>
                        <a:t>・府民の耐震化に対する関心や危険に対する認識が薄い</a:t>
                      </a:r>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・府有建築物のリスクを判断する客観的情報が開示されていなかった</a:t>
                      </a:r>
                    </a:p>
                    <a:p>
                      <a:pPr marL="0" indent="0"/>
                      <a:endParaRPr kumimoji="1" lang="ja-JP" altLang="en-US" sz="12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・耐震化を一層促進するため、民間との連携を強化する</a:t>
                      </a:r>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・府民とのリスク共有</a:t>
                      </a:r>
                    </a:p>
                    <a:p>
                      <a:pPr marL="0" indent="0"/>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・大阪府住宅・建築物耐震　</a:t>
                      </a:r>
                      <a:r>
                        <a:rPr kumimoji="1" lang="en-US" altLang="ja-JP" sz="1200" dirty="0" smtClean="0">
                          <a:solidFill>
                            <a:schemeClr val="tx1"/>
                          </a:solidFill>
                        </a:rPr>
                        <a:t>10</a:t>
                      </a:r>
                      <a:r>
                        <a:rPr kumimoji="1" lang="ja-JP" altLang="en-US" sz="1200" dirty="0" smtClean="0">
                          <a:solidFill>
                            <a:schemeClr val="tx1"/>
                          </a:solidFill>
                        </a:rPr>
                        <a:t>ヵ年 戦略プラン　中間検証（</a:t>
                      </a:r>
                      <a:r>
                        <a:rPr kumimoji="1" lang="en-US" altLang="ja-JP" sz="1200" dirty="0" smtClean="0">
                          <a:solidFill>
                            <a:schemeClr val="tx1"/>
                          </a:solidFill>
                        </a:rPr>
                        <a:t>2011</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住宅建築物耐震</a:t>
                      </a:r>
                      <a:r>
                        <a:rPr kumimoji="1" lang="en-US" altLang="ja-JP" sz="1200" dirty="0" smtClean="0">
                          <a:solidFill>
                            <a:schemeClr val="tx1"/>
                          </a:solidFill>
                        </a:rPr>
                        <a:t>10</a:t>
                      </a:r>
                      <a:r>
                        <a:rPr kumimoji="1" lang="ja-JP" altLang="en-US" sz="1200" dirty="0" smtClean="0">
                          <a:solidFill>
                            <a:schemeClr val="tx1"/>
                          </a:solidFill>
                        </a:rPr>
                        <a:t>ヵ年 戦略・大阪 改定</a:t>
                      </a:r>
                      <a:r>
                        <a:rPr kumimoji="1" lang="en-US" altLang="ja-JP" sz="1200" dirty="0" smtClean="0">
                          <a:solidFill>
                            <a:schemeClr val="tx1"/>
                          </a:solidFill>
                        </a:rPr>
                        <a:t>(2016</a:t>
                      </a:r>
                      <a:r>
                        <a:rPr kumimoji="1" lang="ja-JP" altLang="en-US" sz="1200" dirty="0" smtClean="0">
                          <a:solidFill>
                            <a:schemeClr val="tx1"/>
                          </a:solidFill>
                        </a:rPr>
                        <a:t>年</a:t>
                      </a:r>
                      <a:r>
                        <a:rPr kumimoji="1" lang="en-US" altLang="ja-JP" sz="1200" dirty="0" smtClean="0">
                          <a:solidFill>
                            <a:schemeClr val="tx1"/>
                          </a:solidFill>
                        </a:rPr>
                        <a:t>1</a:t>
                      </a:r>
                      <a:r>
                        <a:rPr kumimoji="1" lang="ja-JP" altLang="en-US" sz="1200" dirty="0" smtClean="0">
                          <a:solidFill>
                            <a:schemeClr val="tx1"/>
                          </a:solidFill>
                        </a:rPr>
                        <a:t>月</a:t>
                      </a:r>
                      <a:r>
                        <a:rPr kumimoji="1" lang="en-US" altLang="ja-JP" sz="1200" dirty="0" smtClean="0">
                          <a:solidFill>
                            <a:schemeClr val="tx1"/>
                          </a:solidFill>
                        </a:rPr>
                        <a:t>)</a:t>
                      </a:r>
                      <a:endParaRPr kumimoji="1" lang="ja-JP" alt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・行政が登録した事業者を、地域が選定し、府民の自主的な耐震化を促進する「まちまるごと耐震化支援事業」を実施</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・グーグルマップを活用し、府有建築物の耐震性能を府民にわかりやすく情報提供</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2016</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月に改定した「新・府有建築物耐震化実施方針」に基づき、耐震化を推進</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・まちまるごと耐震化支援事業実績</a:t>
                      </a:r>
                      <a:endParaRPr kumimoji="1" lang="en-US" altLang="ja-JP" sz="1200" dirty="0" smtClean="0">
                        <a:solidFill>
                          <a:schemeClr val="tx1"/>
                        </a:solidFill>
                      </a:endParaRPr>
                    </a:p>
                    <a:p>
                      <a:pPr algn="l"/>
                      <a:r>
                        <a:rPr kumimoji="1" lang="en-US" altLang="ja-JP" sz="1200" baseline="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年度  </a:t>
                      </a:r>
                      <a:r>
                        <a:rPr kumimoji="1" lang="en-US" altLang="ja-JP" sz="1200" dirty="0" smtClean="0">
                          <a:solidFill>
                            <a:schemeClr val="tx1"/>
                          </a:solidFill>
                        </a:rPr>
                        <a:t>10</a:t>
                      </a:r>
                      <a:r>
                        <a:rPr kumimoji="1" lang="ja-JP" altLang="en-US" sz="1200" dirty="0" smtClean="0">
                          <a:solidFill>
                            <a:schemeClr val="tx1"/>
                          </a:solidFill>
                        </a:rPr>
                        <a:t>市</a:t>
                      </a:r>
                      <a:r>
                        <a:rPr kumimoji="1" lang="en-US" altLang="ja-JP" sz="1200" dirty="0" smtClean="0">
                          <a:solidFill>
                            <a:schemeClr val="tx1"/>
                          </a:solidFill>
                        </a:rPr>
                        <a:t>17</a:t>
                      </a:r>
                      <a:r>
                        <a:rPr kumimoji="1" lang="ja-JP" altLang="en-US" sz="1200" dirty="0" smtClean="0">
                          <a:solidFill>
                            <a:schemeClr val="tx1"/>
                          </a:solidFill>
                        </a:rPr>
                        <a:t>地区 </a:t>
                      </a:r>
                      <a:endParaRPr kumimoji="1" lang="en-US" altLang="ja-JP" sz="1200" dirty="0" smtClean="0">
                        <a:solidFill>
                          <a:schemeClr val="tx1"/>
                        </a:solidFill>
                      </a:endParaRPr>
                    </a:p>
                    <a:p>
                      <a:pPr algn="l"/>
                      <a:r>
                        <a:rPr kumimoji="1" lang="en-US" altLang="ja-JP" sz="1200" dirty="0" smtClean="0">
                          <a:solidFill>
                            <a:schemeClr val="tx1"/>
                          </a:solidFill>
                        </a:rPr>
                        <a:t> ‐2014</a:t>
                      </a:r>
                      <a:r>
                        <a:rPr kumimoji="1" lang="ja-JP" altLang="en-US" sz="1200" dirty="0" smtClean="0">
                          <a:solidFill>
                            <a:schemeClr val="tx1"/>
                          </a:solidFill>
                        </a:rPr>
                        <a:t>年度  </a:t>
                      </a:r>
                      <a:r>
                        <a:rPr kumimoji="1" lang="en-US" altLang="ja-JP" sz="1200" dirty="0" smtClean="0">
                          <a:solidFill>
                            <a:schemeClr val="tx1"/>
                          </a:solidFill>
                        </a:rPr>
                        <a:t>15</a:t>
                      </a:r>
                      <a:r>
                        <a:rPr kumimoji="1" lang="ja-JP" altLang="en-US" sz="1200" dirty="0" smtClean="0">
                          <a:solidFill>
                            <a:schemeClr val="tx1"/>
                          </a:solidFill>
                        </a:rPr>
                        <a:t>市</a:t>
                      </a:r>
                      <a:r>
                        <a:rPr kumimoji="1" lang="en-US" altLang="ja-JP" sz="1200" dirty="0" smtClean="0">
                          <a:solidFill>
                            <a:schemeClr val="tx1"/>
                          </a:solidFill>
                        </a:rPr>
                        <a:t>30</a:t>
                      </a:r>
                      <a:r>
                        <a:rPr kumimoji="1" lang="ja-JP" altLang="en-US" sz="1200" dirty="0" smtClean="0">
                          <a:solidFill>
                            <a:schemeClr val="tx1"/>
                          </a:solidFill>
                        </a:rPr>
                        <a:t>地区</a:t>
                      </a:r>
                      <a:endParaRPr kumimoji="1" lang="en-US" altLang="ja-JP" sz="1200" dirty="0" smtClean="0">
                        <a:solidFill>
                          <a:schemeClr val="tx1"/>
                        </a:solidFill>
                      </a:endParaRPr>
                    </a:p>
                    <a:p>
                      <a:pPr algn="l"/>
                      <a:r>
                        <a:rPr kumimoji="1" lang="ja-JP" altLang="en-US" sz="1200" baseline="0" dirty="0" smtClean="0">
                          <a:solidFill>
                            <a:schemeClr val="tx1"/>
                          </a:solidFill>
                        </a:rPr>
                        <a:t> </a:t>
                      </a:r>
                      <a:r>
                        <a:rPr kumimoji="1" lang="en-US" altLang="ja-JP" sz="1200" dirty="0" smtClean="0">
                          <a:solidFill>
                            <a:schemeClr val="tx1"/>
                          </a:solidFill>
                        </a:rPr>
                        <a:t>‐2015</a:t>
                      </a:r>
                      <a:r>
                        <a:rPr kumimoji="1" lang="ja-JP" altLang="en-US" sz="1200" dirty="0" smtClean="0">
                          <a:solidFill>
                            <a:schemeClr val="tx1"/>
                          </a:solidFill>
                        </a:rPr>
                        <a:t>年度　 </a:t>
                      </a:r>
                      <a:r>
                        <a:rPr kumimoji="1" lang="en-US" altLang="ja-JP" sz="1200" dirty="0" smtClean="0">
                          <a:solidFill>
                            <a:schemeClr val="tx1"/>
                          </a:solidFill>
                        </a:rPr>
                        <a:t>7</a:t>
                      </a:r>
                      <a:r>
                        <a:rPr kumimoji="1" lang="ja-JP" altLang="en-US" sz="1200" dirty="0" smtClean="0">
                          <a:solidFill>
                            <a:schemeClr val="tx1"/>
                          </a:solidFill>
                        </a:rPr>
                        <a:t>市</a:t>
                      </a:r>
                      <a:r>
                        <a:rPr kumimoji="1" lang="en-US" altLang="ja-JP" sz="1200" dirty="0" smtClean="0">
                          <a:solidFill>
                            <a:schemeClr val="tx1"/>
                          </a:solidFill>
                        </a:rPr>
                        <a:t>36</a:t>
                      </a:r>
                      <a:r>
                        <a:rPr kumimoji="1" lang="ja-JP" altLang="en-US" sz="1200" dirty="0" smtClean="0">
                          <a:solidFill>
                            <a:schemeClr val="tx1"/>
                          </a:solidFill>
                        </a:rPr>
                        <a:t>地区</a:t>
                      </a:r>
                      <a:endParaRPr kumimoji="1" lang="en-US" altLang="ja-JP" sz="1200" dirty="0" smtClean="0">
                        <a:solidFill>
                          <a:schemeClr val="tx1"/>
                        </a:solidFill>
                      </a:endParaRPr>
                    </a:p>
                    <a:p>
                      <a:pPr algn="l"/>
                      <a:r>
                        <a:rPr kumimoji="1" lang="en-US" altLang="ja-JP" sz="1200" dirty="0" smtClean="0">
                          <a:solidFill>
                            <a:schemeClr val="tx1"/>
                          </a:solidFill>
                        </a:rPr>
                        <a:t> ‐2016</a:t>
                      </a:r>
                      <a:r>
                        <a:rPr kumimoji="1" lang="ja-JP" altLang="en-US" sz="1200" dirty="0" smtClean="0">
                          <a:solidFill>
                            <a:schemeClr val="tx1"/>
                          </a:solidFill>
                        </a:rPr>
                        <a:t>年度　 </a:t>
                      </a:r>
                      <a:r>
                        <a:rPr kumimoji="1" lang="en-US" altLang="ja-JP" sz="1200" dirty="0" smtClean="0">
                          <a:solidFill>
                            <a:schemeClr val="tx1"/>
                          </a:solidFill>
                        </a:rPr>
                        <a:t>5</a:t>
                      </a:r>
                      <a:r>
                        <a:rPr kumimoji="1" lang="ja-JP" altLang="en-US" sz="1200" dirty="0" smtClean="0">
                          <a:solidFill>
                            <a:schemeClr val="tx1"/>
                          </a:solidFill>
                        </a:rPr>
                        <a:t>市</a:t>
                      </a:r>
                      <a:r>
                        <a:rPr kumimoji="1" lang="en-US" altLang="ja-JP" sz="1200" dirty="0" smtClean="0">
                          <a:solidFill>
                            <a:schemeClr val="tx1"/>
                          </a:solidFill>
                        </a:rPr>
                        <a:t>41</a:t>
                      </a:r>
                      <a:r>
                        <a:rPr kumimoji="1" lang="ja-JP" altLang="en-US" sz="1200" dirty="0" smtClean="0">
                          <a:solidFill>
                            <a:schemeClr val="tx1"/>
                          </a:solidFill>
                        </a:rPr>
                        <a:t>地区</a:t>
                      </a:r>
                      <a:endParaRPr kumimoji="1" lang="en-US" altLang="ja-JP" sz="1200" dirty="0" smtClean="0">
                        <a:solidFill>
                          <a:schemeClr val="tx1"/>
                        </a:solidFill>
                      </a:endParaRPr>
                    </a:p>
                    <a:p>
                      <a:pPr algn="l"/>
                      <a:r>
                        <a:rPr kumimoji="1" lang="en-US" altLang="ja-JP" sz="1200" dirty="0" smtClean="0">
                          <a:solidFill>
                            <a:schemeClr val="tx1"/>
                          </a:solidFill>
                        </a:rPr>
                        <a:t> ‐2017</a:t>
                      </a:r>
                      <a:r>
                        <a:rPr kumimoji="1" lang="ja-JP" altLang="en-US" sz="1200" dirty="0" smtClean="0">
                          <a:solidFill>
                            <a:schemeClr val="tx1"/>
                          </a:solidFill>
                        </a:rPr>
                        <a:t>年度　 </a:t>
                      </a:r>
                      <a:r>
                        <a:rPr kumimoji="1" lang="en-US" altLang="ja-JP" sz="1200" dirty="0" smtClean="0">
                          <a:solidFill>
                            <a:schemeClr val="tx1"/>
                          </a:solidFill>
                        </a:rPr>
                        <a:t>6</a:t>
                      </a:r>
                      <a:r>
                        <a:rPr kumimoji="1" lang="ja-JP" altLang="en-US" sz="1200" dirty="0" smtClean="0">
                          <a:solidFill>
                            <a:schemeClr val="tx1"/>
                          </a:solidFill>
                        </a:rPr>
                        <a:t>市</a:t>
                      </a:r>
                      <a:r>
                        <a:rPr kumimoji="1" lang="en-US" altLang="ja-JP" sz="1200" dirty="0" smtClean="0">
                          <a:solidFill>
                            <a:schemeClr val="tx1"/>
                          </a:solidFill>
                        </a:rPr>
                        <a:t>45</a:t>
                      </a:r>
                      <a:r>
                        <a:rPr kumimoji="1" lang="ja-JP" altLang="en-US" sz="1200" dirty="0" smtClean="0">
                          <a:solidFill>
                            <a:schemeClr val="tx1"/>
                          </a:solidFill>
                        </a:rPr>
                        <a:t>地区</a:t>
                      </a:r>
                      <a:endParaRPr kumimoji="1" lang="en-US" altLang="ja-JP" sz="1200" dirty="0" smtClean="0">
                        <a:solidFill>
                          <a:schemeClr val="tx1"/>
                        </a:solidFill>
                      </a:endParaRPr>
                    </a:p>
                    <a:p>
                      <a:pPr algn="l"/>
                      <a:endParaRPr kumimoji="1" lang="en-US" altLang="ja-JP" sz="1200" dirty="0" smtClean="0">
                        <a:solidFill>
                          <a:schemeClr val="tx1"/>
                        </a:solidFill>
                      </a:endParaRPr>
                    </a:p>
                    <a:p>
                      <a:pPr algn="l"/>
                      <a:r>
                        <a:rPr kumimoji="1" lang="ja-JP" altLang="en-US" sz="1200" dirty="0" smtClean="0">
                          <a:solidFill>
                            <a:schemeClr val="tx1"/>
                          </a:solidFill>
                        </a:rPr>
                        <a:t>・耐震化率の推移</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2010</a:t>
                      </a:r>
                      <a:r>
                        <a:rPr kumimoji="1" lang="ja-JP" altLang="en-US" sz="1200" dirty="0" smtClean="0">
                          <a:solidFill>
                            <a:schemeClr val="tx1"/>
                          </a:solidFill>
                        </a:rPr>
                        <a:t>年→</a:t>
                      </a:r>
                      <a:r>
                        <a:rPr kumimoji="1" lang="en-US" altLang="ja-JP" sz="1200" dirty="0" smtClean="0">
                          <a:solidFill>
                            <a:schemeClr val="tx1"/>
                          </a:solidFill>
                        </a:rPr>
                        <a:t>2015</a:t>
                      </a:r>
                      <a:r>
                        <a:rPr kumimoji="1" lang="ja-JP" altLang="en-US" sz="1200" dirty="0" smtClean="0">
                          <a:solidFill>
                            <a:schemeClr val="tx1"/>
                          </a:solidFill>
                        </a:rPr>
                        <a:t>年）</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住宅</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79.0%</a:t>
                      </a:r>
                      <a:r>
                        <a:rPr kumimoji="1" lang="ja-JP" altLang="en-US" sz="1200" dirty="0" smtClean="0">
                          <a:solidFill>
                            <a:schemeClr val="tx1"/>
                          </a:solidFill>
                        </a:rPr>
                        <a:t>→</a:t>
                      </a:r>
                      <a:r>
                        <a:rPr kumimoji="1" lang="en-US" altLang="ja-JP" sz="1200" dirty="0" smtClean="0">
                          <a:solidFill>
                            <a:schemeClr val="tx1"/>
                          </a:solidFill>
                        </a:rPr>
                        <a:t>83.5%</a:t>
                      </a:r>
                      <a:r>
                        <a:rPr kumimoji="1" lang="ja-JP" altLang="en-US" sz="1200" dirty="0" smtClean="0">
                          <a:solidFill>
                            <a:schemeClr val="tx1"/>
                          </a:solidFill>
                        </a:rPr>
                        <a:t>）</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spc="-100" baseline="0" dirty="0" smtClean="0">
                          <a:solidFill>
                            <a:schemeClr val="tx1"/>
                          </a:solidFill>
                        </a:rPr>
                        <a:t>多数の者が利用する　</a:t>
                      </a:r>
                      <a:endParaRPr kumimoji="1" lang="en-US" altLang="ja-JP" sz="1200" spc="-100" baseline="0" dirty="0" smtClean="0">
                        <a:solidFill>
                          <a:schemeClr val="tx1"/>
                        </a:solidFill>
                      </a:endParaRPr>
                    </a:p>
                    <a:p>
                      <a:pPr algn="l"/>
                      <a:r>
                        <a:rPr kumimoji="1" lang="ja-JP" altLang="en-US" sz="1200" spc="-100" baseline="0" dirty="0" smtClean="0">
                          <a:solidFill>
                            <a:schemeClr val="tx1"/>
                          </a:solidFill>
                        </a:rPr>
                        <a:t>　  建築</a:t>
                      </a:r>
                      <a:endParaRPr kumimoji="1" lang="en-US" altLang="ja-JP" sz="1200" spc="-100" baseline="0" dirty="0" smtClean="0">
                        <a:solidFill>
                          <a:schemeClr val="tx1"/>
                        </a:solidFill>
                      </a:endParaRPr>
                    </a:p>
                    <a:p>
                      <a:pPr algn="l"/>
                      <a:r>
                        <a:rPr kumimoji="1" lang="ja-JP" altLang="en-US" sz="1200" spc="-100" baseline="0" dirty="0" smtClean="0">
                          <a:solidFill>
                            <a:schemeClr val="tx1"/>
                          </a:solidFill>
                        </a:rPr>
                        <a:t>　（</a:t>
                      </a:r>
                      <a:r>
                        <a:rPr kumimoji="1" lang="en-US" altLang="ja-JP" sz="1200" dirty="0" smtClean="0">
                          <a:solidFill>
                            <a:schemeClr val="tx1"/>
                          </a:solidFill>
                        </a:rPr>
                        <a:t>86.0%</a:t>
                      </a:r>
                      <a:r>
                        <a:rPr kumimoji="1" lang="ja-JP" altLang="en-US" sz="1200" dirty="0" smtClean="0">
                          <a:solidFill>
                            <a:schemeClr val="tx1"/>
                          </a:solidFill>
                        </a:rPr>
                        <a:t>→</a:t>
                      </a:r>
                      <a:r>
                        <a:rPr kumimoji="1" lang="en-US" altLang="ja-JP" sz="1200" dirty="0" smtClean="0">
                          <a:solidFill>
                            <a:schemeClr val="tx1"/>
                          </a:solidFill>
                        </a:rPr>
                        <a:t>90.3%</a:t>
                      </a:r>
                      <a:r>
                        <a:rPr kumimoji="1" lang="ja-JP" altLang="en-US" sz="1200" dirty="0" smtClean="0">
                          <a:solidFill>
                            <a:schemeClr val="tx1"/>
                          </a:solidFill>
                        </a:rPr>
                        <a:t>）</a:t>
                      </a:r>
                      <a:endParaRPr kumimoji="1" lang="en-US" altLang="ja-JP" sz="1200" dirty="0" smtClean="0">
                        <a:solidFill>
                          <a:schemeClr val="tx1"/>
                        </a:solidFill>
                      </a:endParaRPr>
                    </a:p>
                    <a:p>
                      <a:pPr marL="0" indent="0"/>
                      <a:endParaRPr kumimoji="1" lang="ja-JP" alt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・府有建築物耐震化性能マップの作成・</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府</a:t>
                      </a:r>
                      <a:r>
                        <a:rPr kumimoji="1" lang="en-US" altLang="ja-JP" sz="1200" dirty="0" smtClean="0">
                          <a:solidFill>
                            <a:schemeClr val="tx1"/>
                          </a:solidFill>
                        </a:rPr>
                        <a:t>HP</a:t>
                      </a:r>
                      <a:r>
                        <a:rPr kumimoji="1" lang="ja-JP" altLang="en-US" sz="1200" dirty="0" err="1" smtClean="0">
                          <a:solidFill>
                            <a:schemeClr val="tx1"/>
                          </a:solidFill>
                        </a:rPr>
                        <a:t>での</a:t>
                      </a:r>
                      <a:r>
                        <a:rPr kumimoji="1" lang="ja-JP" altLang="en-US" sz="1200" dirty="0" smtClean="0">
                          <a:solidFill>
                            <a:schemeClr val="tx1"/>
                          </a:solidFill>
                        </a:rPr>
                        <a:t>掲載</a:t>
                      </a:r>
                    </a:p>
                    <a:p>
                      <a:pPr algn="l"/>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・耐震化率の推移</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(2008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p>
                    <a:p>
                      <a:pPr algn="l"/>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府有建築物</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63.9%</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90.1%</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うち災害時に重要な　</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機能を果たす建築物</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68.8%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年度に</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algn="l"/>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100</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％達成）</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indent="0"/>
                      <a:endParaRPr kumimoji="1" lang="en-US" altLang="ja-JP" sz="12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28</a:t>
            </a:fld>
            <a:endParaRPr kumimoji="1" lang="ja-JP" altLang="en-US"/>
          </a:p>
        </p:txBody>
      </p:sp>
    </p:spTree>
    <p:extLst>
      <p:ext uri="{BB962C8B-B14F-4D97-AF65-F5344CB8AC3E}">
        <p14:creationId xmlns:p14="http://schemas.microsoft.com/office/powerpoint/2010/main" val="173175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21404" y="813721"/>
            <a:ext cx="4422604" cy="4647426"/>
          </a:xfrm>
          <a:prstGeom prst="rect">
            <a:avLst/>
          </a:prstGeom>
        </p:spPr>
        <p:txBody>
          <a:bodyPr wrap="square">
            <a:spAutoFit/>
          </a:bodyPr>
          <a:lstStyle/>
          <a:p>
            <a:pPr lvl="0"/>
            <a:r>
              <a:rPr lang="en-US" altLang="ja-JP" sz="1600" dirty="0">
                <a:latin typeface="ＭＳ Ｐゴシック" panose="020B0600070205080204" pitchFamily="50" charset="-128"/>
                <a:ea typeface="ＭＳ Ｐゴシック" panose="020B0600070205080204" pitchFamily="50" charset="-128"/>
              </a:rPr>
              <a:t>Ⅳ</a:t>
            </a: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行財政改革</a:t>
            </a:r>
            <a:endParaRPr lang="en-US" altLang="ja-JP" sz="1600" dirty="0" smtClean="0">
              <a:latin typeface="ＭＳ Ｐゴシック" panose="020B0600070205080204" pitchFamily="50" charset="-128"/>
              <a:ea typeface="ＭＳ Ｐゴシック" panose="020B0600070205080204" pitchFamily="50" charset="-128"/>
            </a:endParaRPr>
          </a:p>
          <a:p>
            <a:pPr marL="182563" lvl="0">
              <a:spcBef>
                <a:spcPts val="600"/>
              </a:spcBef>
            </a:pP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財政</a:t>
            </a:r>
            <a:r>
              <a:rPr lang="en-US" altLang="ja-JP" sz="1600" dirty="0" smtClean="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		</a:t>
            </a:r>
          </a:p>
          <a:p>
            <a:pPr marL="182563" lvl="0"/>
            <a:r>
              <a:rPr lang="ja-JP" altLang="en-US" sz="1400" dirty="0" smtClean="0">
                <a:latin typeface="ＭＳ Ｐゴシック" panose="020B0600070205080204" pitchFamily="50" charset="-128"/>
                <a:ea typeface="ＭＳ Ｐゴシック" panose="020B0600070205080204" pitchFamily="50" charset="-128"/>
              </a:rPr>
              <a:t>（１）財政再建</a:t>
            </a:r>
            <a:r>
              <a:rPr lang="en-US" altLang="ja-JP" sz="1400" dirty="0" smtClean="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            85</a:t>
            </a:r>
            <a:r>
              <a:rPr lang="ja-JP" altLang="en-US" sz="1400" dirty="0" smtClean="0">
                <a:latin typeface="ＭＳ Ｐゴシック" panose="020B0600070205080204" pitchFamily="50" charset="-128"/>
                <a:ea typeface="ＭＳ Ｐゴシック" panose="020B0600070205080204" pitchFamily="50" charset="-128"/>
              </a:rPr>
              <a:t>頁</a:t>
            </a:r>
            <a:r>
              <a:rPr lang="en-US" altLang="ja-JP" sz="1400" dirty="0" smtClean="0">
                <a:latin typeface="ＭＳ Ｐゴシック" panose="020B0600070205080204" pitchFamily="50" charset="-128"/>
                <a:ea typeface="ＭＳ Ｐゴシック" panose="020B0600070205080204" pitchFamily="50" charset="-128"/>
              </a:rPr>
              <a:t/>
            </a:r>
            <a:br>
              <a:rPr lang="en-US" altLang="ja-JP" sz="1400" dirty="0" smtClean="0">
                <a:latin typeface="ＭＳ Ｐゴシック" panose="020B0600070205080204" pitchFamily="50" charset="-128"/>
                <a:ea typeface="ＭＳ Ｐゴシック" panose="020B0600070205080204" pitchFamily="50" charset="-128"/>
              </a:rPr>
            </a:br>
            <a:r>
              <a:rPr lang="ja-JP" altLang="en-US" sz="1400" dirty="0">
                <a:latin typeface="ＭＳ Ｐゴシック" panose="020B0600070205080204" pitchFamily="50" charset="-128"/>
                <a:ea typeface="ＭＳ Ｐゴシック" panose="020B0600070205080204" pitchFamily="50" charset="-128"/>
              </a:rPr>
              <a:t>（２</a:t>
            </a:r>
            <a:r>
              <a:rPr lang="ja-JP" altLang="en-US" sz="1400" dirty="0" smtClean="0">
                <a:latin typeface="ＭＳ Ｐゴシック" panose="020B0600070205080204" pitchFamily="50" charset="-128"/>
                <a:ea typeface="ＭＳ Ｐゴシック" panose="020B0600070205080204" pitchFamily="50" charset="-128"/>
              </a:rPr>
              <a:t>）財務マネジメント</a:t>
            </a:r>
            <a:r>
              <a:rPr lang="en-US" altLang="ja-JP" sz="1400" dirty="0" smtClean="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            98</a:t>
            </a:r>
            <a:r>
              <a:rPr lang="ja-JP" altLang="en-US" sz="1400" dirty="0" smtClean="0">
                <a:latin typeface="ＭＳ Ｐゴシック" panose="020B0600070205080204" pitchFamily="50" charset="-128"/>
                <a:ea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pPr marL="182563" lvl="0">
              <a:spcBef>
                <a:spcPts val="600"/>
              </a:spcBef>
            </a:pP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人事</a:t>
            </a:r>
            <a:r>
              <a:rPr lang="en-US" altLang="ja-JP" sz="1600" dirty="0" smtClean="0">
                <a:latin typeface="ＭＳ Ｐゴシック" panose="020B0600070205080204" pitchFamily="50" charset="-128"/>
                <a:ea typeface="ＭＳ Ｐゴシック" panose="020B0600070205080204" pitchFamily="50" charset="-128"/>
              </a:rPr>
              <a:t>】			</a:t>
            </a:r>
          </a:p>
          <a:p>
            <a:pPr marL="182563" lvl="0">
              <a:spcBef>
                <a:spcPts val="600"/>
              </a:spcBef>
            </a:pPr>
            <a:r>
              <a:rPr lang="ja-JP" altLang="en-US" sz="1400" dirty="0" smtClean="0">
                <a:latin typeface="ＭＳ Ｐゴシック" panose="020B0600070205080204" pitchFamily="50" charset="-128"/>
                <a:ea typeface="ＭＳ Ｐゴシック" panose="020B0600070205080204" pitchFamily="50" charset="-128"/>
              </a:rPr>
              <a:t>（３）人事・給与制度</a:t>
            </a:r>
            <a:r>
              <a:rPr lang="en-US" altLang="ja-JP" sz="1400" dirty="0" smtClean="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                           106</a:t>
            </a:r>
            <a:r>
              <a:rPr lang="ja-JP" altLang="en-US" sz="1400" dirty="0" smtClean="0">
                <a:latin typeface="ＭＳ Ｐゴシック" panose="020B0600070205080204" pitchFamily="50" charset="-128"/>
                <a:ea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pPr marL="182563"/>
            <a:r>
              <a:rPr lang="ja-JP" altLang="en-US" sz="1400" dirty="0" smtClean="0">
                <a:latin typeface="ＭＳ Ｐゴシック" panose="020B0600070205080204" pitchFamily="50" charset="-128"/>
                <a:ea typeface="ＭＳ Ｐゴシック" panose="020B0600070205080204" pitchFamily="50" charset="-128"/>
              </a:rPr>
              <a:t>（４</a:t>
            </a:r>
            <a:r>
              <a:rPr lang="ja-JP" altLang="en-US" sz="1400" dirty="0">
                <a:latin typeface="ＭＳ Ｐゴシック" panose="020B0600070205080204" pitchFamily="50" charset="-128"/>
                <a:ea typeface="ＭＳ Ｐゴシック" panose="020B0600070205080204" pitchFamily="50" charset="-128"/>
              </a:rPr>
              <a:t>）公募制度</a:t>
            </a:r>
            <a:r>
              <a:rPr lang="en-US" altLang="ja-JP" sz="1400" dirty="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          112</a:t>
            </a:r>
            <a:r>
              <a:rPr lang="ja-JP" altLang="en-US" sz="1400" dirty="0" smtClean="0">
                <a:latin typeface="ＭＳ Ｐゴシック" panose="020B0600070205080204" pitchFamily="50" charset="-128"/>
                <a:ea typeface="ＭＳ Ｐゴシック" panose="020B0600070205080204" pitchFamily="50" charset="-128"/>
              </a:rPr>
              <a:t>頁</a:t>
            </a:r>
            <a:endParaRPr lang="en-US" altLang="ja-JP" sz="1400" dirty="0">
              <a:latin typeface="ＭＳ Ｐゴシック" panose="020B0600070205080204" pitchFamily="50" charset="-128"/>
              <a:ea typeface="ＭＳ Ｐゴシック" panose="020B0600070205080204" pitchFamily="50" charset="-128"/>
            </a:endParaRPr>
          </a:p>
          <a:p>
            <a:pPr marL="182563"/>
            <a:r>
              <a:rPr lang="en-US" altLang="ja-JP"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業務執行の刷新</a:t>
            </a:r>
            <a:r>
              <a:rPr lang="en-US" altLang="ja-JP" sz="1600" dirty="0" smtClean="0">
                <a:latin typeface="ＭＳ Ｐゴシック" panose="020B0600070205080204" pitchFamily="50" charset="-128"/>
                <a:ea typeface="ＭＳ Ｐゴシック" panose="020B0600070205080204" pitchFamily="50" charset="-128"/>
              </a:rPr>
              <a:t>】</a:t>
            </a:r>
          </a:p>
          <a:p>
            <a:pPr marL="182563"/>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５</a:t>
            </a:r>
            <a:r>
              <a:rPr lang="ja-JP" altLang="en-US" sz="1400" dirty="0" smtClean="0">
                <a:latin typeface="ＭＳ Ｐゴシック" panose="020B0600070205080204" pitchFamily="50" charset="-128"/>
                <a:ea typeface="ＭＳ Ｐゴシック" panose="020B0600070205080204" pitchFamily="50" charset="-128"/>
              </a:rPr>
              <a:t>）働き方改革　　　　　　　　　　　　　　　　　</a:t>
            </a:r>
            <a:r>
              <a:rPr lang="en-US" altLang="ja-JP" sz="1400" dirty="0" smtClean="0">
                <a:latin typeface="ＭＳ Ｐゴシック" panose="020B0600070205080204" pitchFamily="50" charset="-128"/>
                <a:ea typeface="ＭＳ Ｐゴシック" panose="020B0600070205080204" pitchFamily="50" charset="-128"/>
              </a:rPr>
              <a:t>115</a:t>
            </a:r>
            <a:r>
              <a:rPr lang="ja-JP" altLang="en-US" sz="1400" dirty="0" smtClean="0">
                <a:latin typeface="ＭＳ Ｐゴシック" panose="020B0600070205080204" pitchFamily="50" charset="-128"/>
                <a:ea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pPr marL="174625" indent="-88900" defTabSz="874713"/>
            <a:r>
              <a:rPr lang="ja-JP" altLang="en-US" sz="1400" dirty="0" smtClean="0">
                <a:latin typeface="ＭＳ Ｐゴシック" panose="020B0600070205080204" pitchFamily="50" charset="-128"/>
                <a:ea typeface="ＭＳ Ｐゴシック" panose="020B0600070205080204" pitchFamily="50" charset="-128"/>
              </a:rPr>
              <a:t>  （６）ＩＣＴ活用　　　  　　　　　　　　　　　　　　  </a:t>
            </a:r>
            <a:r>
              <a:rPr lang="en-US" altLang="ja-JP" sz="1400" dirty="0" smtClean="0">
                <a:latin typeface="ＭＳ Ｐゴシック" panose="020B0600070205080204" pitchFamily="50" charset="-128"/>
                <a:ea typeface="ＭＳ Ｐゴシック" panose="020B0600070205080204" pitchFamily="50" charset="-128"/>
              </a:rPr>
              <a:t>118</a:t>
            </a:r>
            <a:r>
              <a:rPr lang="ja-JP" altLang="en-US" sz="1400" dirty="0" smtClean="0">
                <a:latin typeface="ＭＳ Ｐゴシック" panose="020B0600070205080204" pitchFamily="50" charset="-128"/>
                <a:ea typeface="ＭＳ Ｐゴシック" panose="020B0600070205080204" pitchFamily="50" charset="-128"/>
              </a:rPr>
              <a:t>頁</a:t>
            </a:r>
            <a:endParaRPr lang="en-US" altLang="ja-JP" sz="1400" dirty="0" smtClean="0">
              <a:latin typeface="ＭＳ Ｐゴシック" panose="020B0600070205080204" pitchFamily="50" charset="-128"/>
              <a:ea typeface="ＭＳ Ｐゴシック" panose="020B0600070205080204" pitchFamily="50" charset="-128"/>
            </a:endParaRPr>
          </a:p>
          <a:p>
            <a:pPr lvl="0"/>
            <a:r>
              <a:rPr lang="ja-JP" altLang="en-US" sz="1400" dirty="0" smtClean="0">
                <a:latin typeface="ＭＳ Ｐゴシック" panose="020B0600070205080204" pitchFamily="50" charset="-128"/>
              </a:rPr>
              <a:t> 　（</a:t>
            </a:r>
            <a:r>
              <a:rPr lang="ja-JP" altLang="en-US" sz="1400" dirty="0">
                <a:latin typeface="ＭＳ Ｐゴシック" panose="020B0600070205080204" pitchFamily="50" charset="-128"/>
              </a:rPr>
              <a:t>７</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サービス</a:t>
            </a:r>
            <a:r>
              <a:rPr lang="ja-JP" altLang="en-US" sz="1400" dirty="0" smtClean="0">
                <a:latin typeface="ＭＳ Ｐゴシック" panose="020B0600070205080204" pitchFamily="50" charset="-128"/>
              </a:rPr>
              <a:t>改善　　　　　　　　　　　　　　　　</a:t>
            </a:r>
            <a:r>
              <a:rPr lang="en-US" altLang="ja-JP" sz="1400" dirty="0" smtClean="0">
                <a:latin typeface="ＭＳ Ｐゴシック" panose="020B0600070205080204" pitchFamily="50" charset="-128"/>
              </a:rPr>
              <a:t>119</a:t>
            </a:r>
            <a:r>
              <a:rPr lang="ja-JP" altLang="en-US" sz="1400" dirty="0" smtClean="0">
                <a:latin typeface="ＭＳ Ｐゴシック" panose="020B0600070205080204" pitchFamily="50" charset="-128"/>
              </a:rPr>
              <a:t>頁</a:t>
            </a:r>
            <a:endParaRPr lang="en-US" altLang="ja-JP" sz="1400" dirty="0">
              <a:latin typeface="ＭＳ Ｐゴシック" panose="020B0600070205080204" pitchFamily="50" charset="-128"/>
            </a:endParaRPr>
          </a:p>
          <a:p>
            <a:pPr lvl="0"/>
            <a:r>
              <a:rPr lang="ja-JP" altLang="en-US" sz="1400" dirty="0" smtClean="0">
                <a:latin typeface="ＭＳ Ｐゴシック" panose="020B0600070205080204" pitchFamily="50" charset="-128"/>
              </a:rPr>
              <a:t> </a:t>
            </a: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８</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市町村との連携</a:t>
            </a:r>
            <a:r>
              <a:rPr lang="ja-JP" altLang="en-US" sz="1400" dirty="0" smtClean="0">
                <a:latin typeface="ＭＳ Ｐゴシック" panose="020B0600070205080204" pitchFamily="50" charset="-128"/>
              </a:rPr>
              <a:t>強化　　　　　　　　　　　 </a:t>
            </a:r>
            <a:r>
              <a:rPr lang="en-US" altLang="ja-JP" sz="1400" dirty="0" smtClean="0">
                <a:latin typeface="ＭＳ Ｐゴシック" panose="020B0600070205080204" pitchFamily="50" charset="-128"/>
              </a:rPr>
              <a:t>146</a:t>
            </a:r>
            <a:r>
              <a:rPr lang="ja-JP" altLang="en-US" sz="1400" dirty="0" smtClean="0">
                <a:latin typeface="ＭＳ Ｐゴシック" panose="020B0600070205080204" pitchFamily="50" charset="-128"/>
              </a:rPr>
              <a:t>頁</a:t>
            </a:r>
            <a:endParaRPr lang="en-US" altLang="ja-JP" sz="1400" dirty="0">
              <a:latin typeface="ＭＳ Ｐゴシック" panose="020B0600070205080204" pitchFamily="50" charset="-128"/>
            </a:endParaRPr>
          </a:p>
          <a:p>
            <a:pPr lvl="0"/>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a:t>
            </a:r>
            <a:r>
              <a:rPr lang="ja-JP" altLang="en-US" sz="1400" dirty="0">
                <a:latin typeface="ＭＳ Ｐゴシック" panose="020B0600070205080204" pitchFamily="50" charset="-128"/>
              </a:rPr>
              <a:t>９</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補助金等の</a:t>
            </a:r>
            <a:r>
              <a:rPr lang="ja-JP" altLang="en-US" sz="1400" dirty="0" smtClean="0">
                <a:latin typeface="ＭＳ Ｐゴシック" panose="020B0600070205080204" pitchFamily="50" charset="-128"/>
              </a:rPr>
              <a:t>見直し                            </a:t>
            </a:r>
            <a:r>
              <a:rPr lang="en-US" altLang="ja-JP" sz="1400" dirty="0" smtClean="0">
                <a:latin typeface="ＭＳ Ｐゴシック" panose="020B0600070205080204" pitchFamily="50" charset="-128"/>
              </a:rPr>
              <a:t>148</a:t>
            </a:r>
            <a:r>
              <a:rPr lang="ja-JP" altLang="en-US" sz="1400" dirty="0" smtClean="0">
                <a:latin typeface="ＭＳ Ｐゴシック" panose="020B0600070205080204" pitchFamily="50" charset="-128"/>
              </a:rPr>
              <a:t>頁</a:t>
            </a:r>
            <a:endParaRPr lang="en-US" altLang="ja-JP" sz="1400" dirty="0">
              <a:latin typeface="ＭＳ Ｐゴシック" panose="020B0600070205080204" pitchFamily="50" charset="-128"/>
            </a:endParaRPr>
          </a:p>
          <a:p>
            <a:pPr lvl="0"/>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a:t>
            </a:r>
            <a:r>
              <a:rPr lang="en-US" altLang="ja-JP" sz="1400" dirty="0" smtClean="0">
                <a:latin typeface="ＭＳ Ｐゴシック" panose="020B0600070205080204" pitchFamily="50" charset="-128"/>
              </a:rPr>
              <a:t>10</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府民利用施設の廃止・</a:t>
            </a:r>
            <a:r>
              <a:rPr lang="ja-JP" altLang="en-US" sz="1400" dirty="0" smtClean="0">
                <a:latin typeface="ＭＳ Ｐゴシック" panose="020B0600070205080204" pitchFamily="50" charset="-128"/>
              </a:rPr>
              <a:t>改革　　　　　　  </a:t>
            </a:r>
            <a:r>
              <a:rPr lang="en-US" altLang="ja-JP" sz="1400" dirty="0" smtClean="0">
                <a:latin typeface="ＭＳ Ｐゴシック" panose="020B0600070205080204" pitchFamily="50" charset="-128"/>
              </a:rPr>
              <a:t>158</a:t>
            </a:r>
            <a:r>
              <a:rPr lang="ja-JP" altLang="en-US" sz="1400" dirty="0" smtClean="0">
                <a:latin typeface="ＭＳ Ｐゴシック" panose="020B0600070205080204" pitchFamily="50" charset="-128"/>
              </a:rPr>
              <a:t>頁</a:t>
            </a:r>
            <a:endParaRPr lang="en-US" altLang="ja-JP" sz="1400" dirty="0">
              <a:latin typeface="ＭＳ Ｐゴシック" panose="020B0600070205080204" pitchFamily="50" charset="-128"/>
            </a:endParaRPr>
          </a:p>
          <a:p>
            <a:pPr marL="182563"/>
            <a:endParaRPr lang="en-US" altLang="ja-JP" sz="1400" dirty="0">
              <a:latin typeface="ＭＳ Ｐゴシック" panose="020B0600070205080204" pitchFamily="50" charset="-128"/>
              <a:ea typeface="ＭＳ Ｐゴシック" panose="020B0600070205080204" pitchFamily="50" charset="-128"/>
            </a:endParaRPr>
          </a:p>
          <a:p>
            <a:pPr marL="182563"/>
            <a:endParaRPr lang="en-US" altLang="ja-JP" sz="1400" dirty="0" smtClean="0">
              <a:latin typeface="ＭＳ Ｐゴシック" panose="020B0600070205080204" pitchFamily="50" charset="-128"/>
              <a:ea typeface="ＭＳ Ｐゴシック" panose="020B0600070205080204" pitchFamily="50" charset="-128"/>
            </a:endParaRPr>
          </a:p>
          <a:p>
            <a:pPr marL="182563"/>
            <a:endParaRPr lang="en-US" altLang="ja-JP" sz="1400" strike="sngStrike" dirty="0">
              <a:latin typeface="ＭＳ Ｐゴシック" panose="020B0600070205080204" pitchFamily="50" charset="-128"/>
              <a:ea typeface="ＭＳ Ｐゴシック" panose="020B0600070205080204" pitchFamily="50" charset="-128"/>
            </a:endParaRPr>
          </a:p>
          <a:p>
            <a:pPr>
              <a:spcBef>
                <a:spcPts val="600"/>
              </a:spcBef>
            </a:pPr>
            <a:r>
              <a:rPr lang="ja-JP" altLang="en-US" sz="1600" dirty="0">
                <a:latin typeface="ＭＳ Ｐゴシック" panose="020B0600070205080204" pitchFamily="50" charset="-128"/>
              </a:rPr>
              <a:t>参考資料</a:t>
            </a:r>
            <a:endParaRPr lang="en-US" altLang="ja-JP" sz="1600" dirty="0">
              <a:latin typeface="ＭＳ Ｐゴシック" panose="020B0600070205080204" pitchFamily="50" charset="-128"/>
            </a:endParaRPr>
          </a:p>
          <a:p>
            <a:r>
              <a:rPr lang="ja-JP" altLang="en-US" sz="1400" dirty="0">
                <a:latin typeface="ＭＳ Ｐゴシック" panose="020B0600070205080204" pitchFamily="50" charset="-128"/>
              </a:rPr>
              <a:t>　  －府庁における改革の一覧、</a:t>
            </a:r>
            <a:r>
              <a:rPr lang="ja-JP" altLang="en-US" sz="1400" dirty="0" smtClean="0">
                <a:latin typeface="ＭＳ Ｐゴシック" panose="020B0600070205080204" pitchFamily="50" charset="-128"/>
              </a:rPr>
              <a:t>個票</a:t>
            </a:r>
            <a:r>
              <a:rPr lang="en-US" altLang="ja-JP" sz="1400" dirty="0">
                <a:latin typeface="ＭＳ Ｐゴシック" panose="020B0600070205080204" pitchFamily="50" charset="-128"/>
              </a:rPr>
              <a:t> </a:t>
            </a:r>
            <a:r>
              <a:rPr lang="en-US" altLang="ja-JP" sz="1400" dirty="0" smtClean="0">
                <a:latin typeface="ＭＳ Ｐゴシック" panose="020B0600070205080204" pitchFamily="50" charset="-128"/>
              </a:rPr>
              <a:t>          160</a:t>
            </a:r>
            <a:r>
              <a:rPr lang="ja-JP" altLang="en-US" sz="1400" dirty="0" smtClean="0">
                <a:latin typeface="ＭＳ Ｐゴシック" panose="020B0600070205080204" pitchFamily="50" charset="-128"/>
              </a:rPr>
              <a:t>頁</a:t>
            </a:r>
            <a:endParaRPr lang="en-US" altLang="ja-JP" sz="1200" strike="sngStrike" dirty="0" smtClean="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3657215" y="263122"/>
            <a:ext cx="1538998" cy="400110"/>
          </a:xfrm>
          <a:prstGeom prst="rect">
            <a:avLst/>
          </a:prstGeom>
        </p:spPr>
        <p:txBody>
          <a:bodyPr wrap="square">
            <a:spAutoFit/>
          </a:bodyPr>
          <a:lstStyle/>
          <a:p>
            <a:pPr algn="dist"/>
            <a:r>
              <a:rPr lang="ja-JP" altLang="en-US" sz="2000" dirty="0" smtClean="0"/>
              <a:t>目次</a:t>
            </a:r>
            <a:endParaRPr lang="ja-JP" altLang="en-US" sz="2000" dirty="0" smtClean="0">
              <a:solidFill>
                <a:srgbClr val="FF0000"/>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2</a:t>
            </a:fld>
            <a:endParaRPr kumimoji="1" lang="ja-JP" altLang="en-US" dirty="0"/>
          </a:p>
        </p:txBody>
      </p:sp>
    </p:spTree>
    <p:extLst>
      <p:ext uri="{BB962C8B-B14F-4D97-AF65-F5344CB8AC3E}">
        <p14:creationId xmlns:p14="http://schemas.microsoft.com/office/powerpoint/2010/main" val="2565554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５．</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４</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）治水対策の方針転換</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76672"/>
          <a:ext cx="8712968" cy="451612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t>・従来の治水対策は、「大阪府河川整備長期計画」に基づき、府内すべての河川で“時間雨量</a:t>
                      </a:r>
                      <a:r>
                        <a:rPr kumimoji="1" lang="en-US" altLang="ja-JP" sz="1400" dirty="0" smtClean="0"/>
                        <a:t>80</a:t>
                      </a:r>
                      <a:r>
                        <a:rPr kumimoji="1" lang="ja-JP" altLang="en-US" sz="1400" dirty="0" smtClean="0"/>
                        <a:t>ミリ程度”を目標に治水対策を実施。</a:t>
                      </a:r>
                      <a:endParaRPr kumimoji="1" lang="en-US" altLang="ja-JP" sz="1400" dirty="0" smtClean="0"/>
                    </a:p>
                    <a:p>
                      <a:pPr marL="0" indent="0"/>
                      <a:r>
                        <a:rPr kumimoji="1" lang="ja-JP" altLang="en-US" sz="1400" dirty="0" smtClean="0"/>
                        <a:t>・完成までに、莫大な費用（約１兆４００億円）と５０年もの年月を要する状態であり府民が対策の効果を実感できない。</a:t>
                      </a:r>
                      <a:endParaRPr kumimoji="1" lang="en-US" altLang="ja-JP" sz="1400" dirty="0" smtClean="0"/>
                    </a:p>
                    <a:p>
                      <a:pPr marL="0" indent="0"/>
                      <a:r>
                        <a:rPr kumimoji="1" lang="ja-JP" altLang="en-US" sz="1400" dirty="0" smtClean="0"/>
                        <a:t>・整備中、整備完了後も、今後の気候変動に伴う更なる災害リスクへの対応が必要。</a:t>
                      </a:r>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・人命を守ることを最優先とすることはもとより、現実的な事業費の負担で、できるだけ早期に府民が効果を実感できる治水対策の実現をめざす。</a:t>
                      </a:r>
                    </a:p>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・知事の判断で、着工済みであった槇尾川ダムのダム本体関係工事を休止し、改めて河川整備委員会で専門的見地からの議論を行った。</a:t>
                      </a:r>
                    </a:p>
                    <a:p>
                      <a:pPr marL="0" indent="0"/>
                      <a:r>
                        <a:rPr kumimoji="1" lang="ja-JP" altLang="en-US" sz="1400" dirty="0" smtClean="0"/>
                        <a:t>・河川整備委員会で、「今後の治水対策の進め方」を策定。</a:t>
                      </a:r>
                    </a:p>
                    <a:p>
                      <a:pPr marL="0" indent="0"/>
                      <a:r>
                        <a:rPr kumimoji="1" lang="ja-JP" altLang="en-US" sz="1400" dirty="0" smtClean="0"/>
                        <a:t>・河川毎（府域</a:t>
                      </a:r>
                      <a:r>
                        <a:rPr kumimoji="1" lang="en-US" altLang="ja-JP" sz="1400" dirty="0" smtClean="0"/>
                        <a:t>154</a:t>
                      </a:r>
                      <a:r>
                        <a:rPr kumimoji="1" lang="ja-JP" altLang="en-US" sz="1400" dirty="0" smtClean="0"/>
                        <a:t>河川）に洪水シミュレーションを実施</a:t>
                      </a:r>
                      <a:r>
                        <a:rPr kumimoji="1" lang="ja-JP" altLang="en-US" sz="1400" dirty="0" smtClean="0">
                          <a:solidFill>
                            <a:schemeClr val="tx1"/>
                          </a:solidFill>
                        </a:rPr>
                        <a:t>し、現状のリスクを開示するとともに、当面の整備目標を設定。</a:t>
                      </a:r>
                      <a:endParaRPr kumimoji="1" lang="en-US" altLang="ja-JP" sz="1400" dirty="0" smtClean="0">
                        <a:solidFill>
                          <a:schemeClr val="tx1"/>
                        </a:solidFill>
                      </a:endParaRPr>
                    </a:p>
                    <a:p>
                      <a:pPr marL="0" indent="0"/>
                      <a:r>
                        <a:rPr kumimoji="1" lang="ja-JP" altLang="en-US" sz="1400" dirty="0" smtClean="0">
                          <a:solidFill>
                            <a:schemeClr val="tx1"/>
                          </a:solidFill>
                        </a:rPr>
                        <a:t>・府管理全</a:t>
                      </a:r>
                      <a:r>
                        <a:rPr kumimoji="1" lang="en-US" altLang="ja-JP" sz="1400" dirty="0" smtClean="0">
                          <a:solidFill>
                            <a:schemeClr val="tx1"/>
                          </a:solidFill>
                        </a:rPr>
                        <a:t>154</a:t>
                      </a:r>
                      <a:r>
                        <a:rPr kumimoji="1" lang="ja-JP" altLang="en-US" sz="1400" dirty="0" smtClean="0">
                          <a:solidFill>
                            <a:schemeClr val="tx1"/>
                          </a:solidFill>
                        </a:rPr>
                        <a:t>河川で当面の治水目標と治水手法を見直した河川整備計画を策定。</a:t>
                      </a:r>
                    </a:p>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・対策完了までの期間を</a:t>
                      </a:r>
                      <a:r>
                        <a:rPr kumimoji="1" lang="en-US" altLang="ja-JP" sz="1400" dirty="0" smtClean="0"/>
                        <a:t/>
                      </a:r>
                      <a:br>
                        <a:rPr kumimoji="1" lang="en-US" altLang="ja-JP" sz="1400" dirty="0" smtClean="0"/>
                      </a:br>
                      <a:r>
                        <a:rPr kumimoji="1" lang="ja-JP" altLang="en-US" sz="1400" dirty="0" smtClean="0"/>
                        <a:t>５０年から３０年に短縮。早期に治水効果を実感できる計画に変更。</a:t>
                      </a:r>
                    </a:p>
                    <a:p>
                      <a:pPr marL="0" indent="0"/>
                      <a:r>
                        <a:rPr kumimoji="1" lang="ja-JP" altLang="en-US" sz="1400" dirty="0" smtClean="0"/>
                        <a:t>・事業費も１兆４００億円（</a:t>
                      </a:r>
                      <a:r>
                        <a:rPr kumimoji="1" lang="en-US" altLang="ja-JP" sz="1400" dirty="0" smtClean="0"/>
                        <a:t>50</a:t>
                      </a:r>
                      <a:r>
                        <a:rPr kumimoji="1" lang="ja-JP" altLang="en-US" sz="1400" dirty="0" smtClean="0"/>
                        <a:t>年）から４，４００億円（</a:t>
                      </a:r>
                      <a:r>
                        <a:rPr kumimoji="1" lang="en-US" altLang="ja-JP" sz="1400" dirty="0" smtClean="0"/>
                        <a:t>30</a:t>
                      </a:r>
                      <a:r>
                        <a:rPr kumimoji="1" lang="ja-JP" altLang="en-US" sz="1400" dirty="0" smtClean="0"/>
                        <a:t>年）と現実的な設定に改訂。</a:t>
                      </a:r>
                    </a:p>
                    <a:p>
                      <a:pPr marL="0" indent="0"/>
                      <a:r>
                        <a:rPr kumimoji="1" lang="ja-JP" altLang="en-US" sz="1400" dirty="0" smtClean="0"/>
                        <a:t>・</a:t>
                      </a:r>
                      <a:r>
                        <a:rPr kumimoji="1" lang="ja-JP" altLang="en-US" sz="1400" dirty="0" smtClean="0">
                          <a:solidFill>
                            <a:schemeClr val="tx1"/>
                          </a:solidFill>
                        </a:rPr>
                        <a:t>当面の治水目標に向け、「逃げる」「凌ぐ」「防ぐ」施策を効果的に組み合わせ、着実に推進中。</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29</a:t>
            </a:fld>
            <a:endParaRPr kumimoji="1" lang="ja-JP" altLang="en-US"/>
          </a:p>
        </p:txBody>
      </p:sp>
    </p:spTree>
    <p:extLst>
      <p:ext uri="{BB962C8B-B14F-4D97-AF65-F5344CB8AC3E}">
        <p14:creationId xmlns:p14="http://schemas.microsoft.com/office/powerpoint/2010/main" val="1454663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437235"/>
            <a:ext cx="8082880" cy="338554"/>
          </a:xfrm>
          <a:prstGeom prst="rect">
            <a:avLst/>
          </a:prstGeom>
          <a:noFill/>
        </p:spPr>
        <p:txBody>
          <a:bodyPr wrap="square" rtlCol="0">
            <a:spAutoFit/>
          </a:bodyPr>
          <a:lstStyle/>
          <a:p>
            <a:r>
              <a:rPr lang="ja-JP" altLang="en-US" sz="1600" dirty="0" smtClean="0"/>
              <a:t>■</a:t>
            </a:r>
            <a:r>
              <a:rPr lang="en-US" altLang="ja-JP" sz="1600" dirty="0" smtClean="0"/>
              <a:t>Outcome</a:t>
            </a:r>
            <a:r>
              <a:rPr lang="ja-JP" altLang="en-US" sz="1600" dirty="0" smtClean="0"/>
              <a:t>の整理</a:t>
            </a:r>
            <a:endParaRPr kumimoji="1" lang="ja-JP" altLang="en-US" sz="1600" dirty="0"/>
          </a:p>
        </p:txBody>
      </p:sp>
      <p:sp>
        <p:nvSpPr>
          <p:cNvPr id="3" name="テキスト ボックス 2"/>
          <p:cNvSpPr txBox="1"/>
          <p:nvPr/>
        </p:nvSpPr>
        <p:spPr>
          <a:xfrm>
            <a:off x="251520" y="980728"/>
            <a:ext cx="1944216" cy="369332"/>
          </a:xfrm>
          <a:prstGeom prst="rect">
            <a:avLst/>
          </a:prstGeom>
          <a:noFill/>
        </p:spPr>
        <p:txBody>
          <a:bodyPr wrap="square" rtlCol="0">
            <a:spAutoFit/>
          </a:bodyPr>
          <a:lstStyle/>
          <a:p>
            <a:pPr algn="ctr"/>
            <a:r>
              <a:rPr kumimoji="1" lang="ja-JP" altLang="en-US" u="sng" dirty="0" smtClean="0"/>
              <a:t>改革の対象項目</a:t>
            </a:r>
            <a:endParaRPr kumimoji="1" lang="ja-JP" altLang="en-US" u="sng" dirty="0"/>
          </a:p>
        </p:txBody>
      </p:sp>
      <p:sp>
        <p:nvSpPr>
          <p:cNvPr id="4" name="テキスト ボックス 3"/>
          <p:cNvSpPr txBox="1"/>
          <p:nvPr/>
        </p:nvSpPr>
        <p:spPr>
          <a:xfrm>
            <a:off x="2537756" y="983556"/>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5" name="テキスト ボックス 4"/>
          <p:cNvSpPr txBox="1"/>
          <p:nvPr/>
        </p:nvSpPr>
        <p:spPr>
          <a:xfrm>
            <a:off x="6012160" y="980728"/>
            <a:ext cx="1944216" cy="369332"/>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6" name="テキスト ボックス 5"/>
          <p:cNvSpPr txBox="1"/>
          <p:nvPr/>
        </p:nvSpPr>
        <p:spPr>
          <a:xfrm>
            <a:off x="179512" y="1500466"/>
            <a:ext cx="2016224" cy="338554"/>
          </a:xfrm>
          <a:prstGeom prst="rect">
            <a:avLst/>
          </a:prstGeom>
          <a:noFill/>
          <a:ln>
            <a:solidFill>
              <a:schemeClr val="bg1">
                <a:lumMod val="85000"/>
              </a:schemeClr>
            </a:solidFill>
          </a:ln>
        </p:spPr>
        <p:txBody>
          <a:bodyPr wrap="square" rtlCol="0">
            <a:spAutoFit/>
          </a:bodyPr>
          <a:lstStyle/>
          <a:p>
            <a:r>
              <a:rPr lang="ja-JP" altLang="en-US" sz="1600" dirty="0"/>
              <a:t>・</a:t>
            </a:r>
            <a:r>
              <a:rPr kumimoji="1" lang="ja-JP" altLang="en-US" sz="1600" dirty="0" smtClean="0"/>
              <a:t>治水対策の基準</a:t>
            </a:r>
            <a:endParaRPr kumimoji="1" lang="ja-JP" altLang="en-US" sz="1600" dirty="0"/>
          </a:p>
        </p:txBody>
      </p:sp>
      <p:sp>
        <p:nvSpPr>
          <p:cNvPr id="7" name="テキスト ボックス 6"/>
          <p:cNvSpPr txBox="1"/>
          <p:nvPr/>
        </p:nvSpPr>
        <p:spPr>
          <a:xfrm>
            <a:off x="2339752" y="1485782"/>
            <a:ext cx="2376264" cy="1077218"/>
          </a:xfrm>
          <a:prstGeom prst="rect">
            <a:avLst/>
          </a:prstGeom>
          <a:noFill/>
          <a:ln>
            <a:solidFill>
              <a:schemeClr val="bg1">
                <a:lumMod val="85000"/>
              </a:schemeClr>
            </a:solidFill>
          </a:ln>
        </p:spPr>
        <p:txBody>
          <a:bodyPr wrap="square" rtlCol="0">
            <a:spAutoFit/>
          </a:bodyPr>
          <a:lstStyle/>
          <a:p>
            <a:pPr marL="88900" indent="-88900"/>
            <a:r>
              <a:rPr kumimoji="1" lang="ja-JP" altLang="en-US" sz="1600" dirty="0" smtClean="0"/>
              <a:t>・“防ぐ”を中心に施策を展開</a:t>
            </a:r>
            <a:endParaRPr kumimoji="1" lang="en-US" altLang="ja-JP" sz="1600" dirty="0" smtClean="0"/>
          </a:p>
          <a:p>
            <a:pPr marL="88900" indent="-88900"/>
            <a:r>
              <a:rPr kumimoji="1" lang="ja-JP" altLang="en-US" sz="1600" dirty="0" smtClean="0"/>
              <a:t>・府域すべての河川一律</a:t>
            </a:r>
            <a:endParaRPr kumimoji="1" lang="en-US" altLang="ja-JP" sz="1600" dirty="0" smtClean="0"/>
          </a:p>
          <a:p>
            <a:pPr marL="88900" indent="-88900"/>
            <a:r>
              <a:rPr lang="ja-JP" altLang="en-US" sz="1600" dirty="0" smtClean="0"/>
              <a:t>「時間雨量</a:t>
            </a:r>
            <a:r>
              <a:rPr lang="en-US" altLang="ja-JP" sz="1600" dirty="0" smtClean="0"/>
              <a:t>80</a:t>
            </a:r>
            <a:r>
              <a:rPr lang="ja-JP" altLang="en-US" sz="1600" dirty="0" smtClean="0"/>
              <a:t>ミリ程度」</a:t>
            </a:r>
            <a:endParaRPr kumimoji="1" lang="ja-JP" altLang="en-US" sz="1600" dirty="0"/>
          </a:p>
        </p:txBody>
      </p:sp>
      <p:sp>
        <p:nvSpPr>
          <p:cNvPr id="8" name="テキスト ボックス 7"/>
          <p:cNvSpPr txBox="1"/>
          <p:nvPr/>
        </p:nvSpPr>
        <p:spPr>
          <a:xfrm>
            <a:off x="5272112" y="1485782"/>
            <a:ext cx="3744416" cy="2292935"/>
          </a:xfrm>
          <a:prstGeom prst="rect">
            <a:avLst/>
          </a:prstGeom>
          <a:noFill/>
          <a:ln>
            <a:solidFill>
              <a:schemeClr val="bg1">
                <a:lumMod val="85000"/>
              </a:schemeClr>
            </a:solidFill>
          </a:ln>
        </p:spPr>
        <p:txBody>
          <a:bodyPr wrap="square" rtlCol="0">
            <a:spAutoFit/>
          </a:bodyPr>
          <a:lstStyle/>
          <a:p>
            <a:pPr>
              <a:spcBef>
                <a:spcPts val="600"/>
              </a:spcBef>
            </a:pPr>
            <a:r>
              <a:rPr kumimoji="1" lang="ja-JP" altLang="en-US" sz="1600" dirty="0" smtClean="0"/>
              <a:t>・“逃げる”“凌ぐ”“防ぐ”治水対策へ</a:t>
            </a:r>
            <a:endParaRPr kumimoji="1" lang="en-US" altLang="ja-JP" sz="1600" dirty="0" smtClean="0"/>
          </a:p>
          <a:p>
            <a:pPr>
              <a:spcBef>
                <a:spcPts val="600"/>
              </a:spcBef>
            </a:pPr>
            <a:r>
              <a:rPr lang="ja-JP" altLang="en-US" sz="1600" dirty="0" smtClean="0"/>
              <a:t>・河川ごとにシミュレーションを実施</a:t>
            </a:r>
            <a:endParaRPr lang="en-US" altLang="ja-JP" sz="1600" dirty="0" smtClean="0"/>
          </a:p>
          <a:p>
            <a:pPr marL="177800" indent="-177800"/>
            <a:r>
              <a:rPr lang="ja-JP" altLang="en-US" sz="1600" dirty="0"/>
              <a:t>　</a:t>
            </a:r>
            <a:r>
              <a:rPr lang="ja-JP" altLang="en-US" sz="1600" dirty="0" smtClean="0"/>
              <a:t>河川ごとの危険度を評価し、当面の整備目標を設定（時間雨量</a:t>
            </a:r>
            <a:r>
              <a:rPr lang="en-US" altLang="ja-JP" sz="1600" dirty="0" smtClean="0"/>
              <a:t>50</a:t>
            </a:r>
            <a:r>
              <a:rPr lang="ja-JP" altLang="en-US" sz="1600" dirty="0" smtClean="0"/>
              <a:t>～</a:t>
            </a:r>
            <a:r>
              <a:rPr lang="en-US" altLang="ja-JP" sz="1600" dirty="0" smtClean="0"/>
              <a:t>80</a:t>
            </a:r>
            <a:r>
              <a:rPr lang="ja-JP" altLang="en-US" sz="1600" dirty="0" smtClean="0"/>
              <a:t>ミリ）</a:t>
            </a:r>
            <a:endParaRPr lang="en-US" altLang="ja-JP" sz="1600" dirty="0" smtClean="0"/>
          </a:p>
          <a:p>
            <a:pPr marL="85725" indent="-85725">
              <a:spcBef>
                <a:spcPts val="600"/>
              </a:spcBef>
            </a:pPr>
            <a:r>
              <a:rPr lang="ja-JP" altLang="en-US" sz="1600" dirty="0" smtClean="0"/>
              <a:t>・府民に現状のリスクを開示（府内全</a:t>
            </a:r>
            <a:r>
              <a:rPr lang="en-US" altLang="ja-JP" sz="1600" dirty="0" smtClean="0"/>
              <a:t>154</a:t>
            </a:r>
            <a:r>
              <a:rPr lang="ja-JP" altLang="en-US" sz="1600" dirty="0" smtClean="0"/>
              <a:t>河川）</a:t>
            </a:r>
            <a:endParaRPr lang="en-US" altLang="ja-JP" sz="1600" dirty="0" smtClean="0"/>
          </a:p>
          <a:p>
            <a:pPr marL="85725" indent="-85725">
              <a:spcBef>
                <a:spcPts val="600"/>
              </a:spcBef>
            </a:pPr>
            <a:r>
              <a:rPr lang="ja-JP" altLang="en-US" sz="1600" dirty="0" smtClean="0"/>
              <a:t>・当面の治水目標、治水手法を定めた河川整備計画を全</a:t>
            </a:r>
            <a:r>
              <a:rPr lang="en-US" altLang="ja-JP" sz="1600" dirty="0" smtClean="0"/>
              <a:t>154</a:t>
            </a:r>
            <a:r>
              <a:rPr lang="ja-JP" altLang="en-US" sz="1600" dirty="0" smtClean="0"/>
              <a:t>河川で策定</a:t>
            </a:r>
            <a:endParaRPr lang="en-US" altLang="ja-JP" sz="1600" dirty="0"/>
          </a:p>
        </p:txBody>
      </p:sp>
      <p:sp>
        <p:nvSpPr>
          <p:cNvPr id="9" name="二等辺三角形 8"/>
          <p:cNvSpPr/>
          <p:nvPr/>
        </p:nvSpPr>
        <p:spPr>
          <a:xfrm rot="5400000">
            <a:off x="3411014" y="3677414"/>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5516" y="4778890"/>
            <a:ext cx="2016224" cy="584775"/>
          </a:xfrm>
          <a:prstGeom prst="rect">
            <a:avLst/>
          </a:prstGeom>
          <a:noFill/>
          <a:ln>
            <a:solidFill>
              <a:schemeClr val="bg1">
                <a:lumMod val="85000"/>
              </a:schemeClr>
            </a:solidFill>
          </a:ln>
        </p:spPr>
        <p:txBody>
          <a:bodyPr wrap="square" rtlCol="0">
            <a:spAutoFit/>
          </a:bodyPr>
          <a:lstStyle/>
          <a:p>
            <a:pPr marL="92075" indent="-92075"/>
            <a:r>
              <a:rPr lang="ja-JP" altLang="en-US" sz="1600" dirty="0"/>
              <a:t>・</a:t>
            </a:r>
            <a:r>
              <a:rPr kumimoji="1" lang="ja-JP" altLang="en-US" sz="1600" dirty="0" smtClean="0"/>
              <a:t>対策完了までの事業期間と費用</a:t>
            </a:r>
            <a:endParaRPr kumimoji="1" lang="ja-JP" altLang="en-US" sz="1600" dirty="0"/>
          </a:p>
        </p:txBody>
      </p:sp>
      <p:sp>
        <p:nvSpPr>
          <p:cNvPr id="11" name="テキスト ボックス 10"/>
          <p:cNvSpPr txBox="1"/>
          <p:nvPr/>
        </p:nvSpPr>
        <p:spPr>
          <a:xfrm>
            <a:off x="2339752" y="4778890"/>
            <a:ext cx="2376264" cy="584775"/>
          </a:xfrm>
          <a:prstGeom prst="rect">
            <a:avLst/>
          </a:prstGeom>
          <a:noFill/>
          <a:ln>
            <a:solidFill>
              <a:schemeClr val="bg1">
                <a:lumMod val="85000"/>
              </a:schemeClr>
            </a:solidFill>
          </a:ln>
        </p:spPr>
        <p:txBody>
          <a:bodyPr wrap="square" rtlCol="0">
            <a:spAutoFit/>
          </a:bodyPr>
          <a:lstStyle/>
          <a:p>
            <a:r>
              <a:rPr lang="ja-JP" altLang="en-US" sz="1600" dirty="0" smtClean="0"/>
              <a:t>・５０年</a:t>
            </a:r>
            <a:endParaRPr lang="en-US" altLang="ja-JP" sz="1600" dirty="0" smtClean="0"/>
          </a:p>
          <a:p>
            <a:r>
              <a:rPr lang="ja-JP" altLang="en-US" sz="1600" dirty="0" smtClean="0"/>
              <a:t>・１兆　４００億円</a:t>
            </a:r>
            <a:endParaRPr kumimoji="1" lang="ja-JP" altLang="en-US" sz="1600" dirty="0"/>
          </a:p>
        </p:txBody>
      </p:sp>
      <p:sp>
        <p:nvSpPr>
          <p:cNvPr id="12" name="テキスト ボックス 11"/>
          <p:cNvSpPr txBox="1"/>
          <p:nvPr/>
        </p:nvSpPr>
        <p:spPr>
          <a:xfrm>
            <a:off x="5308116" y="4764206"/>
            <a:ext cx="3744416" cy="584775"/>
          </a:xfrm>
          <a:prstGeom prst="rect">
            <a:avLst/>
          </a:prstGeom>
          <a:noFill/>
          <a:ln>
            <a:solidFill>
              <a:schemeClr val="bg1">
                <a:lumMod val="85000"/>
              </a:schemeClr>
            </a:solidFill>
          </a:ln>
        </p:spPr>
        <p:txBody>
          <a:bodyPr wrap="square" rtlCol="0">
            <a:spAutoFit/>
          </a:bodyPr>
          <a:lstStyle/>
          <a:p>
            <a:r>
              <a:rPr kumimoji="1" lang="ja-JP" altLang="en-US" sz="1600" dirty="0" smtClean="0"/>
              <a:t>・３０年間</a:t>
            </a:r>
            <a:endParaRPr kumimoji="1" lang="en-US" altLang="ja-JP" sz="1600" dirty="0" smtClean="0"/>
          </a:p>
          <a:p>
            <a:r>
              <a:rPr lang="ja-JP" altLang="en-US" sz="1600" dirty="0" smtClean="0"/>
              <a:t>・４，４００億円</a:t>
            </a:r>
            <a:endParaRPr kumimoji="1" lang="ja-JP" altLang="en-US" sz="1600" dirty="0"/>
          </a:p>
        </p:txBody>
      </p:sp>
      <p:sp>
        <p:nvSpPr>
          <p:cNvPr id="15" name="テキスト ボックス 1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５．（８</a:t>
            </a:r>
            <a:r>
              <a:rPr lang="ja-JP" altLang="en-US" sz="1600" u="sng" dirty="0"/>
              <a:t>５</a:t>
            </a:r>
            <a:r>
              <a:rPr lang="ja-JP" altLang="en-US" sz="1600" u="sng" dirty="0" smtClean="0"/>
              <a:t>）</a:t>
            </a:r>
            <a:endParaRPr lang="en-US" altLang="ja-JP" sz="1600" u="sng" dirty="0" smtClean="0"/>
          </a:p>
        </p:txBody>
      </p:sp>
      <p:sp>
        <p:nvSpPr>
          <p:cNvPr id="14" name="スライド番号プレースホルダー 13"/>
          <p:cNvSpPr>
            <a:spLocks noGrp="1"/>
          </p:cNvSpPr>
          <p:nvPr>
            <p:ph type="sldNum" sz="quarter" idx="12"/>
          </p:nvPr>
        </p:nvSpPr>
        <p:spPr/>
        <p:txBody>
          <a:bodyPr/>
          <a:lstStyle/>
          <a:p>
            <a:fld id="{63BC356D-1576-478B-8647-1361C6E9DFF7}" type="slidenum">
              <a:rPr kumimoji="1" lang="ja-JP" altLang="en-US" smtClean="0"/>
              <a:t>30</a:t>
            </a:fld>
            <a:endParaRPr kumimoji="1" lang="ja-JP" altLang="en-US"/>
          </a:p>
        </p:txBody>
      </p:sp>
    </p:spTree>
    <p:extLst>
      <p:ext uri="{BB962C8B-B14F-4D97-AF65-F5344CB8AC3E}">
        <p14:creationId xmlns:p14="http://schemas.microsoft.com/office/powerpoint/2010/main" val="332631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6033" y="82620"/>
            <a:ext cx="1447452" cy="338554"/>
          </a:xfrm>
          <a:prstGeom prst="rect">
            <a:avLst/>
          </a:prstGeom>
          <a:noFill/>
        </p:spPr>
        <p:txBody>
          <a:bodyPr wrap="square" rtlCol="0">
            <a:spAutoFit/>
          </a:bodyPr>
          <a:lstStyle/>
          <a:p>
            <a:pPr marL="177800" indent="-177800">
              <a:spcBef>
                <a:spcPts val="600"/>
              </a:spcBef>
            </a:pPr>
            <a:r>
              <a:rPr lang="ja-JP" altLang="en-US" sz="1600" dirty="0" smtClean="0"/>
              <a:t>■経緯</a:t>
            </a:r>
            <a:endParaRPr kumimoji="1" lang="en-US" altLang="ja-JP" sz="1600" dirty="0" smtClean="0"/>
          </a:p>
        </p:txBody>
      </p:sp>
      <p:graphicFrame>
        <p:nvGraphicFramePr>
          <p:cNvPr id="6" name="表 5"/>
          <p:cNvGraphicFramePr>
            <a:graphicFrameLocks noGrp="1"/>
          </p:cNvGraphicFramePr>
          <p:nvPr>
            <p:extLst/>
          </p:nvPr>
        </p:nvGraphicFramePr>
        <p:xfrm>
          <a:off x="611560" y="2996952"/>
          <a:ext cx="6408712" cy="3744416"/>
        </p:xfrm>
        <a:graphic>
          <a:graphicData uri="http://schemas.openxmlformats.org/drawingml/2006/table">
            <a:tbl>
              <a:tblPr>
                <a:tableStyleId>{5C22544A-7EE6-4342-B048-85BDC9FD1C3A}</a:tableStyleId>
              </a:tblPr>
              <a:tblGrid>
                <a:gridCol w="353726">
                  <a:extLst>
                    <a:ext uri="{9D8B030D-6E8A-4147-A177-3AD203B41FA5}">
                      <a16:colId xmlns:a16="http://schemas.microsoft.com/office/drawing/2014/main" val="20000"/>
                    </a:ext>
                  </a:extLst>
                </a:gridCol>
                <a:gridCol w="1518482">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tblGrid>
              <a:tr h="3744416">
                <a:tc>
                  <a:txBody>
                    <a:bodyPr/>
                    <a:lstStyle/>
                    <a:p>
                      <a:r>
                        <a:rPr kumimoji="1" lang="ja-JP" altLang="en-US" sz="1200" dirty="0" smtClean="0"/>
                        <a:t>▲</a:t>
                      </a:r>
                      <a:r>
                        <a:rPr kumimoji="1" lang="en-US" altLang="ja-JP" sz="1200" dirty="0" smtClean="0"/>
                        <a:t>09</a:t>
                      </a:r>
                      <a:r>
                        <a:rPr kumimoji="1" lang="ja-JP" altLang="en-US" sz="1200" dirty="0" smtClean="0"/>
                        <a:t>年</a:t>
                      </a:r>
                      <a:r>
                        <a:rPr kumimoji="1" lang="en-US" altLang="ja-JP" sz="1200" dirty="0" smtClean="0"/>
                        <a:t>5</a:t>
                      </a:r>
                      <a:r>
                        <a:rPr kumimoji="1" lang="ja-JP" altLang="en-US" sz="1200" dirty="0" smtClean="0"/>
                        <a:t>月　槇尾川ダム本体工事着工</a:t>
                      </a:r>
                      <a:endParaRPr kumimoji="1" lang="ja-JP" altLang="en-US" sz="1200" dirty="0"/>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1200" dirty="0">
                        <a:solidFill>
                          <a:schemeClr val="tx1"/>
                        </a:solidFill>
                      </a:endParaRP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solidFill>
                      <a:schemeClr val="bg1"/>
                    </a:solidFill>
                  </a:tcPr>
                </a:tc>
                <a:tc>
                  <a:txBody>
                    <a:bodyPr/>
                    <a:lstStyle/>
                    <a:p>
                      <a:r>
                        <a:rPr kumimoji="1" lang="ja-JP" altLang="en-US" sz="1200" dirty="0" smtClean="0">
                          <a:solidFill>
                            <a:schemeClr val="tx1"/>
                          </a:solidFill>
                        </a:rPr>
                        <a:t>▲</a:t>
                      </a:r>
                      <a:r>
                        <a:rPr kumimoji="1" lang="en-US" altLang="ja-JP" sz="1200" dirty="0" smtClean="0">
                          <a:solidFill>
                            <a:schemeClr val="tx1"/>
                          </a:solidFill>
                        </a:rPr>
                        <a:t>10</a:t>
                      </a:r>
                      <a:r>
                        <a:rPr kumimoji="1" lang="ja-JP" altLang="en-US" sz="1200" dirty="0" smtClean="0">
                          <a:solidFill>
                            <a:schemeClr val="tx1"/>
                          </a:solidFill>
                        </a:rPr>
                        <a:t>年</a:t>
                      </a:r>
                      <a:r>
                        <a:rPr kumimoji="1" lang="en-US" altLang="ja-JP" sz="1200" dirty="0" smtClean="0">
                          <a:solidFill>
                            <a:schemeClr val="tx1"/>
                          </a:solidFill>
                        </a:rPr>
                        <a:t>2</a:t>
                      </a:r>
                      <a:r>
                        <a:rPr kumimoji="1" lang="ja-JP" altLang="en-US" sz="1200" dirty="0" smtClean="0">
                          <a:solidFill>
                            <a:schemeClr val="tx1"/>
                          </a:solidFill>
                        </a:rPr>
                        <a:t>月</a:t>
                      </a:r>
                      <a:r>
                        <a:rPr kumimoji="1" lang="ja-JP" altLang="en-US" sz="1200" baseline="0" dirty="0" smtClean="0">
                          <a:solidFill>
                            <a:schemeClr val="tx1"/>
                          </a:solidFill>
                        </a:rPr>
                        <a:t> </a:t>
                      </a:r>
                      <a:r>
                        <a:rPr kumimoji="1" lang="ja-JP" altLang="en-US" sz="1200" dirty="0" smtClean="0">
                          <a:solidFill>
                            <a:schemeClr val="tx1"/>
                          </a:solidFill>
                        </a:rPr>
                        <a:t>知事指示により、槇尾川ダム本体工事休止</a:t>
                      </a:r>
                      <a:endParaRPr kumimoji="1" lang="en-US" altLang="ja-JP" sz="1200" dirty="0" smtClean="0">
                        <a:solidFill>
                          <a:schemeClr val="tx1"/>
                        </a:solidFill>
                      </a:endParaRP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354013" indent="-354013"/>
                      <a:r>
                        <a:rPr kumimoji="1" lang="ja-JP" altLang="en-US" sz="1200" dirty="0" smtClean="0">
                          <a:solidFill>
                            <a:schemeClr val="tx1"/>
                          </a:solidFill>
                        </a:rPr>
                        <a:t>▲</a:t>
                      </a:r>
                      <a:r>
                        <a:rPr kumimoji="1" lang="en-US" altLang="ja-JP" sz="1200" dirty="0" smtClean="0">
                          <a:solidFill>
                            <a:schemeClr val="tx1"/>
                          </a:solidFill>
                        </a:rPr>
                        <a:t>10</a:t>
                      </a:r>
                      <a:r>
                        <a:rPr kumimoji="1" lang="ja-JP" altLang="en-US" sz="1200" dirty="0" smtClean="0">
                          <a:solidFill>
                            <a:schemeClr val="tx1"/>
                          </a:solidFill>
                        </a:rPr>
                        <a:t>年</a:t>
                      </a:r>
                      <a:r>
                        <a:rPr kumimoji="1" lang="en-US" altLang="ja-JP" sz="1200" dirty="0" smtClean="0">
                          <a:solidFill>
                            <a:schemeClr val="tx1"/>
                          </a:solidFill>
                        </a:rPr>
                        <a:t>6</a:t>
                      </a:r>
                      <a:r>
                        <a:rPr kumimoji="1" lang="ja-JP" altLang="en-US" sz="1200" dirty="0" smtClean="0">
                          <a:solidFill>
                            <a:schemeClr val="tx1"/>
                          </a:solidFill>
                        </a:rPr>
                        <a:t>月　府</a:t>
                      </a:r>
                      <a:r>
                        <a:rPr kumimoji="1" lang="ja-JP" altLang="en-US" sz="1200" b="1" dirty="0" smtClean="0">
                          <a:solidFill>
                            <a:schemeClr val="tx1"/>
                          </a:solidFill>
                        </a:rPr>
                        <a:t>河川整備委員会　「今後の治水</a:t>
                      </a:r>
                      <a:r>
                        <a:rPr kumimoji="1" lang="ja-JP" altLang="en-US" sz="1200" b="1" baseline="0" dirty="0" smtClean="0">
                          <a:solidFill>
                            <a:schemeClr val="tx1"/>
                          </a:solidFill>
                        </a:rPr>
                        <a:t>対策</a:t>
                      </a:r>
                      <a:r>
                        <a:rPr kumimoji="1" lang="ja-JP" altLang="en-US" sz="1200" b="1" dirty="0" smtClean="0">
                          <a:solidFill>
                            <a:schemeClr val="tx1"/>
                          </a:solidFill>
                        </a:rPr>
                        <a:t>の進め方」策定</a:t>
                      </a:r>
                      <a:endParaRPr kumimoji="1" lang="en-US" altLang="ja-JP" sz="1200" b="1" dirty="0" smtClean="0">
                        <a:solidFill>
                          <a:schemeClr val="tx1"/>
                        </a:solidFill>
                      </a:endParaRPr>
                    </a:p>
                    <a:p>
                      <a:pPr marL="354013" indent="0"/>
                      <a:r>
                        <a:rPr kumimoji="1" lang="ja-JP" altLang="en-US" sz="1200" b="0" dirty="0" smtClean="0">
                          <a:solidFill>
                            <a:schemeClr val="tx1"/>
                          </a:solidFill>
                        </a:rPr>
                        <a:t>今後</a:t>
                      </a:r>
                      <a:r>
                        <a:rPr kumimoji="1" lang="en-US" altLang="ja-JP" sz="1200" b="0" dirty="0" smtClean="0">
                          <a:solidFill>
                            <a:schemeClr val="tx1"/>
                          </a:solidFill>
                        </a:rPr>
                        <a:t>20</a:t>
                      </a:r>
                      <a:r>
                        <a:rPr kumimoji="1" lang="ja-JP" altLang="en-US" sz="1200" b="0" dirty="0" smtClean="0">
                          <a:solidFill>
                            <a:schemeClr val="tx1"/>
                          </a:solidFill>
                        </a:rPr>
                        <a:t>から</a:t>
                      </a:r>
                      <a:r>
                        <a:rPr kumimoji="1" lang="en-US" altLang="ja-JP" sz="1200" b="0" dirty="0" smtClean="0">
                          <a:solidFill>
                            <a:schemeClr val="tx1"/>
                          </a:solidFill>
                        </a:rPr>
                        <a:t>30</a:t>
                      </a:r>
                      <a:r>
                        <a:rPr kumimoji="1" lang="ja-JP" altLang="en-US" sz="1200" b="0" dirty="0" smtClean="0">
                          <a:solidFill>
                            <a:schemeClr val="tx1"/>
                          </a:solidFill>
                        </a:rPr>
                        <a:t>年程度で目指す治水対策の進め方について提示</a:t>
                      </a:r>
                      <a:endParaRPr kumimoji="1" lang="en-US" altLang="ja-JP" sz="1200" b="0" dirty="0" smtClean="0">
                        <a:solidFill>
                          <a:schemeClr val="tx1"/>
                        </a:solidFill>
                      </a:endParaRPr>
                    </a:p>
                    <a:p>
                      <a:pPr marL="354013" indent="0"/>
                      <a:r>
                        <a:rPr kumimoji="1" lang="ja-JP" altLang="en-US" sz="1200" b="0" dirty="0" smtClean="0">
                          <a:solidFill>
                            <a:schemeClr val="tx1"/>
                          </a:solidFill>
                        </a:rPr>
                        <a:t>　・地先の危険度評価</a:t>
                      </a:r>
                      <a:endParaRPr kumimoji="1" lang="en-US" altLang="ja-JP" sz="1200" b="0" dirty="0" smtClean="0">
                        <a:solidFill>
                          <a:schemeClr val="tx1"/>
                        </a:solidFill>
                      </a:endParaRPr>
                    </a:p>
                    <a:p>
                      <a:pPr marL="536575" indent="-182563"/>
                      <a:r>
                        <a:rPr kumimoji="1" lang="ja-JP" altLang="en-US" sz="1200" b="0" dirty="0" smtClean="0">
                          <a:solidFill>
                            <a:schemeClr val="tx1"/>
                          </a:solidFill>
                        </a:rPr>
                        <a:t>　・河川毎の総合的・効果的な治水手法の組み合わせ（流出抑制／治水施設の保全・整備／耐水型都市づくり／情報伝達・避難）　</a:t>
                      </a:r>
                      <a:endParaRPr kumimoji="1" lang="en-US" altLang="ja-JP" sz="1200" b="0" dirty="0" smtClean="0">
                        <a:solidFill>
                          <a:schemeClr val="tx1"/>
                        </a:solidFill>
                      </a:endParaRPr>
                    </a:p>
                    <a:p>
                      <a:pPr marL="450850" indent="0"/>
                      <a:r>
                        <a:rPr kumimoji="1" lang="ja-JP" altLang="en-US" sz="1200" b="0" dirty="0" smtClean="0">
                          <a:solidFill>
                            <a:schemeClr val="tx1"/>
                          </a:solidFill>
                        </a:rPr>
                        <a:t>・今後</a:t>
                      </a:r>
                      <a:r>
                        <a:rPr kumimoji="1" lang="en-US" altLang="ja-JP" sz="1200" b="0" dirty="0" smtClean="0">
                          <a:solidFill>
                            <a:schemeClr val="tx1"/>
                          </a:solidFill>
                        </a:rPr>
                        <a:t>10</a:t>
                      </a:r>
                      <a:r>
                        <a:rPr kumimoji="1" lang="ja-JP" altLang="en-US" sz="1200" b="0" dirty="0" smtClean="0">
                          <a:solidFill>
                            <a:schemeClr val="tx1"/>
                          </a:solidFill>
                        </a:rPr>
                        <a:t>年間の行動計画作成</a:t>
                      </a:r>
                      <a:endParaRPr kumimoji="1" lang="en-US" altLang="ja-JP" sz="1200" b="0" dirty="0" smtClean="0">
                        <a:solidFill>
                          <a:schemeClr val="tx1"/>
                        </a:solidFill>
                      </a:endParaRP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77800" indent="0"/>
                      <a:r>
                        <a:rPr kumimoji="1" lang="en-US" altLang="ja-JP" sz="1200" dirty="0" smtClean="0"/>
                        <a:t>-</a:t>
                      </a:r>
                      <a:r>
                        <a:rPr kumimoji="1" lang="ja-JP" altLang="en-US" sz="1200" dirty="0" smtClean="0"/>
                        <a:t>河川整備委員会における検証</a:t>
                      </a:r>
                    </a:p>
                    <a:p>
                      <a:pPr marL="177800" indent="0"/>
                      <a:r>
                        <a:rPr kumimoji="1" lang="en-US" altLang="ja-JP" sz="1200" dirty="0" smtClean="0"/>
                        <a:t>-</a:t>
                      </a:r>
                      <a:r>
                        <a:rPr kumimoji="1" lang="ja-JP" altLang="en-US" sz="1200" dirty="0" smtClean="0"/>
                        <a:t>法的リスクの検討</a:t>
                      </a:r>
                    </a:p>
                    <a:p>
                      <a:pPr marL="177800" indent="0" algn="l"/>
                      <a:r>
                        <a:rPr kumimoji="1" lang="en-US" altLang="ja-JP" sz="1200" dirty="0" smtClean="0"/>
                        <a:t>-</a:t>
                      </a:r>
                      <a:r>
                        <a:rPr kumimoji="1" lang="ja-JP" altLang="en-US" sz="1200" dirty="0" smtClean="0"/>
                        <a:t>議会・地元市・住民などへの説明、意見交換</a:t>
                      </a: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381000" indent="-381000"/>
                      <a:r>
                        <a:rPr kumimoji="1" lang="ja-JP" altLang="en-US" sz="1200" dirty="0" smtClean="0"/>
                        <a:t>▲</a:t>
                      </a:r>
                      <a:r>
                        <a:rPr kumimoji="1" lang="en-US" altLang="ja-JP" sz="1200" dirty="0" smtClean="0"/>
                        <a:t>10</a:t>
                      </a:r>
                      <a:r>
                        <a:rPr kumimoji="1" lang="ja-JP" altLang="en-US" sz="1200" dirty="0" smtClean="0"/>
                        <a:t>年</a:t>
                      </a:r>
                      <a:r>
                        <a:rPr kumimoji="1" lang="en-US" altLang="ja-JP" sz="1200" dirty="0" smtClean="0"/>
                        <a:t>11</a:t>
                      </a:r>
                      <a:r>
                        <a:rPr kumimoji="1" lang="ja-JP" altLang="en-US" sz="1200" dirty="0" smtClean="0"/>
                        <a:t>月　槇尾川ダムについて、河川整備委員会で意見まとまらず知事へ各委員からの意見書を手交</a:t>
                      </a: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368300" indent="-368300"/>
                      <a:r>
                        <a:rPr kumimoji="1" lang="ja-JP" altLang="en-US" sz="1200" dirty="0" smtClean="0"/>
                        <a:t>▲</a:t>
                      </a:r>
                      <a:r>
                        <a:rPr kumimoji="1" lang="en-US" altLang="ja-JP" sz="1200" dirty="0" smtClean="0"/>
                        <a:t>11</a:t>
                      </a:r>
                      <a:r>
                        <a:rPr kumimoji="1" lang="ja-JP" altLang="en-US" sz="1200" dirty="0" smtClean="0"/>
                        <a:t>年</a:t>
                      </a:r>
                      <a:r>
                        <a:rPr kumimoji="1" lang="en-US" altLang="ja-JP" sz="1200" dirty="0" smtClean="0"/>
                        <a:t>2</a:t>
                      </a:r>
                      <a:r>
                        <a:rPr kumimoji="1" lang="ja-JP" altLang="en-US" sz="1200" dirty="0" smtClean="0"/>
                        <a:t>月　</a:t>
                      </a:r>
                      <a:r>
                        <a:rPr kumimoji="1" lang="ja-JP" altLang="en-US" sz="1200" dirty="0" smtClean="0">
                          <a:latin typeface="ＭＳ Ｐゴシック" panose="020B0600070205080204" pitchFamily="50" charset="-128"/>
                          <a:ea typeface="ＭＳ Ｐゴシック" panose="020B0600070205080204" pitchFamily="50" charset="-128"/>
                        </a:rPr>
                        <a:t>槇尾川ダム建設事業からの撤退決定（知事判断。</a:t>
                      </a:r>
                      <a:r>
                        <a:rPr kumimoji="1" lang="ja-JP" altLang="en-US" sz="1200" b="1" dirty="0" smtClean="0">
                          <a:latin typeface="ＭＳ Ｐゴシック" panose="020B0600070205080204" pitchFamily="50" charset="-128"/>
                          <a:ea typeface="ＭＳ Ｐゴシック" panose="020B0600070205080204" pitchFamily="50" charset="-128"/>
                        </a:rPr>
                        <a:t>着工済みダムからの撤退は全国初</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en-US" altLang="ja-JP" sz="1200" dirty="0" smtClean="0">
                        <a:latin typeface="ＭＳ Ｐゴシック" panose="020B0600070205080204" pitchFamily="50" charset="-128"/>
                        <a:ea typeface="ＭＳ Ｐゴシック" panose="020B0600070205080204" pitchFamily="50" charset="-128"/>
                      </a:endParaRPr>
                    </a:p>
                    <a:p>
                      <a:pPr marL="368300" indent="-12700"/>
                      <a:r>
                        <a:rPr kumimoji="1" lang="ja-JP" altLang="en-US" sz="1200" dirty="0" smtClean="0">
                          <a:latin typeface="ＭＳ Ｐゴシック" panose="020B0600070205080204" pitchFamily="50" charset="-128"/>
                          <a:ea typeface="ＭＳ Ｐゴシック" panose="020B0600070205080204" pitchFamily="50" charset="-128"/>
                        </a:rPr>
                        <a:t>河川改修案とダム案のいずれも治水効果が同程度として、ダム中止を政治判断</a:t>
                      </a:r>
                      <a:endParaRPr kumimoji="1" lang="en-US" altLang="ja-JP" sz="1200" dirty="0" smtClean="0">
                        <a:latin typeface="ＭＳ Ｐゴシック" panose="020B0600070205080204" pitchFamily="50" charset="-128"/>
                        <a:ea typeface="ＭＳ Ｐゴシック" panose="020B0600070205080204" pitchFamily="50" charset="-128"/>
                      </a:endParaRP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381000" marR="0" indent="-38100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11</a:t>
                      </a:r>
                      <a:r>
                        <a:rPr kumimoji="1" lang="ja-JP" altLang="en-US" sz="1200" dirty="0" smtClean="0"/>
                        <a:t>年</a:t>
                      </a:r>
                      <a:r>
                        <a:rPr kumimoji="1" lang="en-US" altLang="ja-JP" sz="1200" dirty="0" smtClean="0"/>
                        <a:t>3</a:t>
                      </a:r>
                      <a:r>
                        <a:rPr kumimoji="1" lang="ja-JP" altLang="en-US" sz="1200" dirty="0" smtClean="0"/>
                        <a:t>～</a:t>
                      </a:r>
                      <a:r>
                        <a:rPr kumimoji="1" lang="en-US" altLang="ja-JP" sz="1200" dirty="0" smtClean="0"/>
                        <a:t>9</a:t>
                      </a:r>
                      <a:r>
                        <a:rPr kumimoji="1" lang="ja-JP" altLang="en-US" sz="1200" dirty="0" smtClean="0"/>
                        <a:t>月　</a:t>
                      </a:r>
                      <a:r>
                        <a:rPr kumimoji="1" lang="ja-JP" altLang="en-US" sz="1200" dirty="0" smtClean="0">
                          <a:latin typeface="ＭＳ Ｐゴシック" panose="020B0600070205080204" pitchFamily="50" charset="-128"/>
                          <a:ea typeface="ＭＳ Ｐゴシック" panose="020B0600070205080204" pitchFamily="50" charset="-128"/>
                        </a:rPr>
                        <a:t>安威川ダム：河川整備委員会で治水手法はダム案・現計画が妥当</a:t>
                      </a:r>
                      <a:endParaRPr kumimoji="1" lang="ja-JP" altLang="en-US" sz="1200" dirty="0" smtClean="0"/>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nvPr>
        </p:nvGraphicFramePr>
        <p:xfrm>
          <a:off x="438554" y="717080"/>
          <a:ext cx="3960309" cy="2160240"/>
        </p:xfrm>
        <a:graphic>
          <a:graphicData uri="http://schemas.openxmlformats.org/drawingml/2006/table">
            <a:tbl>
              <a:tblPr>
                <a:tableStyleId>{5C22544A-7EE6-4342-B048-85BDC9FD1C3A}</a:tableStyleId>
              </a:tblPr>
              <a:tblGrid>
                <a:gridCol w="868751">
                  <a:extLst>
                    <a:ext uri="{9D8B030D-6E8A-4147-A177-3AD203B41FA5}">
                      <a16:colId xmlns:a16="http://schemas.microsoft.com/office/drawing/2014/main" val="20000"/>
                    </a:ext>
                  </a:extLst>
                </a:gridCol>
                <a:gridCol w="100332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tblGrid>
              <a:tr h="2160240">
                <a:tc>
                  <a:txBody>
                    <a:bodyPr/>
                    <a:lstStyle/>
                    <a:p>
                      <a:pPr marL="495300" indent="-495300"/>
                      <a:r>
                        <a:rPr kumimoji="1" lang="ja-JP" altLang="en-US" sz="1200" dirty="0" smtClean="0"/>
                        <a:t>▲</a:t>
                      </a:r>
                      <a:r>
                        <a:rPr kumimoji="1" lang="en-US" altLang="ja-JP" sz="1200" dirty="0" smtClean="0"/>
                        <a:t>09</a:t>
                      </a:r>
                      <a:r>
                        <a:rPr kumimoji="1" lang="ja-JP" altLang="en-US" sz="1200" dirty="0" smtClean="0"/>
                        <a:t>年</a:t>
                      </a:r>
                      <a:r>
                        <a:rPr kumimoji="1" lang="en-US" altLang="ja-JP" sz="1200" dirty="0" smtClean="0"/>
                        <a:t>9</a:t>
                      </a:r>
                      <a:r>
                        <a:rPr kumimoji="1" lang="ja-JP" altLang="en-US" sz="1200" dirty="0" smtClean="0"/>
                        <a:t>月　国土交通大臣就任会見（民主党政権）</a:t>
                      </a:r>
                      <a:endParaRPr kumimoji="1" lang="en-US" altLang="ja-JP" sz="1200" dirty="0" smtClean="0"/>
                    </a:p>
                    <a:p>
                      <a:pPr marL="469900" indent="0"/>
                      <a:r>
                        <a:rPr kumimoji="1" lang="ja-JP" altLang="en-US" sz="1200" dirty="0" smtClean="0"/>
                        <a:t>川辺川ダム・八ツ場ダムの建設中止を表明</a:t>
                      </a:r>
                      <a:endParaRPr kumimoji="1" lang="ja-JP" altLang="en-US" sz="1200" dirty="0"/>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457200" indent="-457200"/>
                      <a:r>
                        <a:rPr kumimoji="1" lang="ja-JP" altLang="en-US" sz="1200" dirty="0" smtClean="0"/>
                        <a:t>▲</a:t>
                      </a:r>
                      <a:r>
                        <a:rPr kumimoji="1" lang="en-US" altLang="ja-JP" sz="1200" dirty="0" smtClean="0"/>
                        <a:t>09</a:t>
                      </a:r>
                      <a:r>
                        <a:rPr kumimoji="1" lang="ja-JP" altLang="en-US" sz="1200" dirty="0" smtClean="0"/>
                        <a:t>年</a:t>
                      </a:r>
                      <a:r>
                        <a:rPr kumimoji="1" lang="en-US" altLang="ja-JP" sz="1200" dirty="0" smtClean="0"/>
                        <a:t>12</a:t>
                      </a:r>
                      <a:r>
                        <a:rPr kumimoji="1" lang="ja-JP" altLang="en-US" sz="1200" dirty="0" smtClean="0"/>
                        <a:t>月　国土交通大臣から関係知事へ文書発信</a:t>
                      </a:r>
                    </a:p>
                    <a:p>
                      <a:pPr marL="444500" indent="0"/>
                      <a:r>
                        <a:rPr kumimoji="1" lang="ja-JP" altLang="en-US" sz="1200" b="1" dirty="0" smtClean="0"/>
                        <a:t>ダムに頼らない治水への政策転換に関する協力依頼</a:t>
                      </a:r>
                      <a:endParaRPr kumimoji="1" lang="en-US" altLang="ja-JP" sz="1200" dirty="0" smtClean="0"/>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en-US" altLang="ja-JP" sz="1200" dirty="0" smtClean="0"/>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solidFill>
                      <a:schemeClr val="bg1"/>
                    </a:solidFill>
                  </a:tcPr>
                </a:tc>
                <a:tc>
                  <a:txBody>
                    <a:bodyPr/>
                    <a:lstStyle/>
                    <a:p>
                      <a:pPr marL="444500" indent="-444500"/>
                      <a:r>
                        <a:rPr kumimoji="1" lang="ja-JP" altLang="en-US" sz="1200" dirty="0" smtClean="0"/>
                        <a:t>▲</a:t>
                      </a:r>
                      <a:r>
                        <a:rPr kumimoji="1" lang="en-US" altLang="ja-JP" sz="1200" dirty="0" smtClean="0"/>
                        <a:t>10</a:t>
                      </a:r>
                      <a:r>
                        <a:rPr kumimoji="1" lang="ja-JP" altLang="en-US" sz="1200" dirty="0" smtClean="0"/>
                        <a:t>年</a:t>
                      </a:r>
                      <a:r>
                        <a:rPr kumimoji="1" lang="en-US" altLang="ja-JP" sz="1200" dirty="0" smtClean="0"/>
                        <a:t>6</a:t>
                      </a:r>
                      <a:r>
                        <a:rPr kumimoji="1" lang="ja-JP" altLang="en-US" sz="1200" dirty="0" smtClean="0"/>
                        <a:t>月　民主党政権政策　“全国のダム事業について、予断を持たずに検証を行い、「できるだけダムにたよらない治水」への政策転換を勧める”</a:t>
                      </a: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5" name="二等辺三角形 14"/>
          <p:cNvSpPr/>
          <p:nvPr/>
        </p:nvSpPr>
        <p:spPr>
          <a:xfrm rot="5400000">
            <a:off x="6876256" y="3761796"/>
            <a:ext cx="540060" cy="1080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7200292" y="2852936"/>
            <a:ext cx="1858364" cy="3888432"/>
          </a:xfrm>
          <a:prstGeom prst="roundRect">
            <a:avLst>
              <a:gd name="adj" fmla="val 734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b="1" dirty="0" smtClean="0"/>
              <a:t>新しい考え方に基づく</a:t>
            </a:r>
            <a:r>
              <a:rPr lang="en-US" altLang="ja-JP" sz="1200" b="1" dirty="0" smtClean="0"/>
              <a:t/>
            </a:r>
            <a:br>
              <a:rPr lang="en-US" altLang="ja-JP" sz="1200" b="1" dirty="0" smtClean="0"/>
            </a:br>
            <a:r>
              <a:rPr lang="ja-JP" altLang="en-US" sz="1200" b="1" dirty="0" smtClean="0"/>
              <a:t>治水対策の推進</a:t>
            </a:r>
            <a:endParaRPr lang="en-US" altLang="ja-JP" sz="1200" b="1" dirty="0" smtClean="0"/>
          </a:p>
          <a:p>
            <a:pPr>
              <a:spcBef>
                <a:spcPts val="600"/>
              </a:spcBef>
            </a:pPr>
            <a:r>
              <a:rPr lang="ja-JP" altLang="en-US" sz="1200" dirty="0" smtClean="0"/>
              <a:t>今後</a:t>
            </a:r>
            <a:r>
              <a:rPr lang="en-US" altLang="ja-JP" sz="1200" dirty="0" smtClean="0"/>
              <a:t>20</a:t>
            </a:r>
            <a:r>
              <a:rPr lang="ja-JP" altLang="en-US" sz="1200" dirty="0" smtClean="0"/>
              <a:t>～</a:t>
            </a:r>
            <a:r>
              <a:rPr lang="en-US" altLang="ja-JP" sz="1200" dirty="0" smtClean="0"/>
              <a:t>30</a:t>
            </a:r>
            <a:r>
              <a:rPr lang="ja-JP" altLang="en-US" sz="1200" dirty="0" smtClean="0"/>
              <a:t>年程度で、</a:t>
            </a:r>
            <a:endParaRPr lang="en-US" altLang="ja-JP" sz="1200" dirty="0" smtClean="0"/>
          </a:p>
          <a:p>
            <a:pPr marL="88900" indent="-88900"/>
            <a:r>
              <a:rPr kumimoji="1" lang="ja-JP" altLang="en-US" sz="1200" dirty="0" smtClean="0"/>
              <a:t>・５０ミリ対策：すべての河川で確保（床下浸水を生じさせない）</a:t>
            </a:r>
            <a:endParaRPr kumimoji="1" lang="en-US" altLang="ja-JP" sz="1200" dirty="0" smtClean="0"/>
          </a:p>
          <a:p>
            <a:pPr marL="88900" indent="-88900">
              <a:spcBef>
                <a:spcPts val="600"/>
              </a:spcBef>
            </a:pPr>
            <a:r>
              <a:rPr kumimoji="1" lang="ja-JP" altLang="en-US" sz="1200" dirty="0" smtClean="0"/>
              <a:t>・５０ミリ対策後の危険度を評価し、床上浸水以上が発生する場合は、事業効率等により、「６５ミリ対策」８０ミリ対策」のいずれかを選択</a:t>
            </a:r>
            <a:endParaRPr kumimoji="1" lang="en-US" altLang="ja-JP" sz="1200" dirty="0" smtClean="0"/>
          </a:p>
          <a:p>
            <a:pPr marL="88900" indent="-88900">
              <a:spcBef>
                <a:spcPts val="600"/>
              </a:spcBef>
            </a:pPr>
            <a:r>
              <a:rPr kumimoji="1" lang="ja-JP" altLang="en-US" sz="1200" dirty="0" smtClean="0"/>
              <a:t>・治水施設は少なくとも</a:t>
            </a:r>
            <a:r>
              <a:rPr lang="ja-JP" altLang="en-US" sz="1200" dirty="0" smtClean="0"/>
              <a:t>６５ミリの降雨で床上浸水以上が発生しないよう整備</a:t>
            </a:r>
            <a:endParaRPr lang="en-US" altLang="ja-JP" sz="1200" dirty="0" smtClean="0"/>
          </a:p>
          <a:p>
            <a:pPr marL="88900" indent="-88900">
              <a:spcBef>
                <a:spcPts val="600"/>
              </a:spcBef>
            </a:pPr>
            <a:r>
              <a:rPr kumimoji="1" lang="ja-JP" altLang="en-US" sz="1200" dirty="0" smtClean="0"/>
              <a:t>・ソフト対策も含めた総合的・効果的な治水手法の組み合わせ</a:t>
            </a:r>
            <a:endParaRPr kumimoji="1" lang="en-US" altLang="ja-JP" sz="1200" dirty="0" smtClean="0"/>
          </a:p>
        </p:txBody>
      </p:sp>
      <p:sp>
        <p:nvSpPr>
          <p:cNvPr id="20" name="テキスト ボックス 19"/>
          <p:cNvSpPr txBox="1"/>
          <p:nvPr/>
        </p:nvSpPr>
        <p:spPr>
          <a:xfrm>
            <a:off x="-52995" y="3815802"/>
            <a:ext cx="440313" cy="1944216"/>
          </a:xfrm>
          <a:prstGeom prst="rect">
            <a:avLst/>
          </a:prstGeom>
          <a:noFill/>
        </p:spPr>
        <p:txBody>
          <a:bodyPr vert="wordArtVertRtl" wrap="square" rtlCol="0">
            <a:spAutoFit/>
          </a:bodyPr>
          <a:lstStyle/>
          <a:p>
            <a:pPr marL="177800" indent="-177800">
              <a:spcBef>
                <a:spcPts val="600"/>
              </a:spcBef>
            </a:pPr>
            <a:r>
              <a:rPr lang="en-US" altLang="ja-JP" sz="1400" dirty="0" smtClean="0"/>
              <a:t>《</a:t>
            </a:r>
            <a:r>
              <a:rPr lang="ja-JP" altLang="en-US" sz="1400" dirty="0" smtClean="0"/>
              <a:t>大阪府の動き</a:t>
            </a:r>
            <a:r>
              <a:rPr lang="en-US" altLang="ja-JP" sz="1400" dirty="0" smtClean="0"/>
              <a:t>》</a:t>
            </a:r>
            <a:endParaRPr kumimoji="1" lang="en-US" altLang="ja-JP" sz="1400" dirty="0" smtClean="0"/>
          </a:p>
        </p:txBody>
      </p:sp>
      <p:sp>
        <p:nvSpPr>
          <p:cNvPr id="21" name="テキスト ボックス 20"/>
          <p:cNvSpPr txBox="1"/>
          <p:nvPr/>
        </p:nvSpPr>
        <p:spPr>
          <a:xfrm>
            <a:off x="-70814" y="1052736"/>
            <a:ext cx="440313" cy="1944216"/>
          </a:xfrm>
          <a:prstGeom prst="rect">
            <a:avLst/>
          </a:prstGeom>
          <a:noFill/>
        </p:spPr>
        <p:txBody>
          <a:bodyPr vert="wordArtVertRtl" wrap="square" rtlCol="0">
            <a:spAutoFit/>
          </a:bodyPr>
          <a:lstStyle/>
          <a:p>
            <a:pPr marL="177800" indent="-177800" algn="ctr">
              <a:spcBef>
                <a:spcPts val="600"/>
              </a:spcBef>
            </a:pPr>
            <a:r>
              <a:rPr lang="en-US" altLang="ja-JP" sz="1400" dirty="0" smtClean="0"/>
              <a:t>《</a:t>
            </a:r>
            <a:r>
              <a:rPr lang="ja-JP" altLang="en-US" sz="1400" dirty="0" smtClean="0"/>
              <a:t>国の動き</a:t>
            </a:r>
            <a:r>
              <a:rPr lang="en-US" altLang="ja-JP" sz="1400" dirty="0" smtClean="0"/>
              <a:t>》</a:t>
            </a:r>
            <a:endParaRPr kumimoji="1" lang="en-US" altLang="ja-JP" sz="1400" dirty="0" smtClean="0"/>
          </a:p>
        </p:txBody>
      </p:sp>
      <p:graphicFrame>
        <p:nvGraphicFramePr>
          <p:cNvPr id="30" name="表 29"/>
          <p:cNvGraphicFramePr>
            <a:graphicFrameLocks noGrp="1"/>
          </p:cNvGraphicFramePr>
          <p:nvPr>
            <p:extLst/>
          </p:nvPr>
        </p:nvGraphicFramePr>
        <p:xfrm>
          <a:off x="174453" y="433406"/>
          <a:ext cx="8862044" cy="254614"/>
        </p:xfrm>
        <a:graphic>
          <a:graphicData uri="http://schemas.openxmlformats.org/drawingml/2006/table">
            <a:tbl>
              <a:tblPr firstRow="1" bandRow="1">
                <a:tableStyleId>{7DF18680-E054-41AD-8BC1-D1AEF772440D}</a:tableStyleId>
              </a:tblPr>
              <a:tblGrid>
                <a:gridCol w="648072">
                  <a:extLst>
                    <a:ext uri="{9D8B030D-6E8A-4147-A177-3AD203B41FA5}">
                      <a16:colId xmlns:a16="http://schemas.microsoft.com/office/drawing/2014/main" val="20000"/>
                    </a:ext>
                  </a:extLst>
                </a:gridCol>
                <a:gridCol w="1661243">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612068">
                  <a:extLst>
                    <a:ext uri="{9D8B030D-6E8A-4147-A177-3AD203B41FA5}">
                      <a16:colId xmlns:a16="http://schemas.microsoft.com/office/drawing/2014/main" val="20004"/>
                    </a:ext>
                  </a:extLst>
                </a:gridCol>
                <a:gridCol w="612068">
                  <a:extLst>
                    <a:ext uri="{9D8B030D-6E8A-4147-A177-3AD203B41FA5}">
                      <a16:colId xmlns:a16="http://schemas.microsoft.com/office/drawing/2014/main" val="20005"/>
                    </a:ext>
                  </a:extLst>
                </a:gridCol>
                <a:gridCol w="792089">
                  <a:extLst>
                    <a:ext uri="{9D8B030D-6E8A-4147-A177-3AD203B41FA5}">
                      <a16:colId xmlns:a16="http://schemas.microsoft.com/office/drawing/2014/main" val="20006"/>
                    </a:ext>
                  </a:extLst>
                </a:gridCol>
              </a:tblGrid>
              <a:tr h="254614">
                <a:tc>
                  <a:txBody>
                    <a:bodyPr/>
                    <a:lstStyle/>
                    <a:p>
                      <a:r>
                        <a:rPr kumimoji="1" lang="en-US" altLang="ja-JP" sz="1050" dirty="0" smtClean="0"/>
                        <a:t>2008</a:t>
                      </a:r>
                      <a:r>
                        <a:rPr kumimoji="1" lang="ja-JP" altLang="en-US" sz="1050" dirty="0" smtClean="0"/>
                        <a:t>年</a:t>
                      </a:r>
                      <a:endParaRPr kumimoji="1" lang="ja-JP" altLang="en-US" sz="1050" dirty="0"/>
                    </a:p>
                  </a:txBody>
                  <a:tcPr/>
                </a:tc>
                <a:tc>
                  <a:txBody>
                    <a:bodyPr/>
                    <a:lstStyle/>
                    <a:p>
                      <a:r>
                        <a:rPr kumimoji="1" lang="en-US" altLang="ja-JP" sz="1050" dirty="0" smtClean="0"/>
                        <a:t>2009</a:t>
                      </a:r>
                      <a:r>
                        <a:rPr kumimoji="1" lang="ja-JP" altLang="en-US" sz="1050" dirty="0" smtClean="0"/>
                        <a:t>年</a:t>
                      </a:r>
                      <a:endParaRPr kumimoji="1" lang="ja-JP" altLang="en-US" sz="1050" dirty="0"/>
                    </a:p>
                  </a:txBody>
                  <a:tcPr/>
                </a:tc>
                <a:tc>
                  <a:txBody>
                    <a:bodyPr/>
                    <a:lstStyle/>
                    <a:p>
                      <a:r>
                        <a:rPr kumimoji="1" lang="en-US" altLang="ja-JP" sz="1050" dirty="0" smtClean="0"/>
                        <a:t>2010</a:t>
                      </a:r>
                      <a:r>
                        <a:rPr kumimoji="1" lang="ja-JP" altLang="en-US" sz="1050" dirty="0" smtClean="0"/>
                        <a:t>年</a:t>
                      </a:r>
                      <a:endParaRPr kumimoji="1" lang="ja-JP" altLang="en-US" sz="1050" dirty="0"/>
                    </a:p>
                  </a:txBody>
                  <a:tcPr/>
                </a:tc>
                <a:tc>
                  <a:txBody>
                    <a:bodyPr/>
                    <a:lstStyle/>
                    <a:p>
                      <a:r>
                        <a:rPr kumimoji="1" lang="en-US" altLang="ja-JP" sz="1050" dirty="0" smtClean="0"/>
                        <a:t>2011</a:t>
                      </a:r>
                      <a:r>
                        <a:rPr kumimoji="1" lang="ja-JP" altLang="en-US" sz="1050" dirty="0" smtClean="0"/>
                        <a:t>年</a:t>
                      </a:r>
                      <a:endParaRPr kumimoji="1" lang="ja-JP" altLang="en-US" sz="1050" dirty="0"/>
                    </a:p>
                  </a:txBody>
                  <a:tcPr/>
                </a:tc>
                <a:tc>
                  <a:txBody>
                    <a:bodyPr/>
                    <a:lstStyle/>
                    <a:p>
                      <a:r>
                        <a:rPr kumimoji="1" lang="en-US" altLang="ja-JP" sz="1050" dirty="0" smtClean="0"/>
                        <a:t>2012</a:t>
                      </a:r>
                      <a:r>
                        <a:rPr kumimoji="1" lang="ja-JP" altLang="en-US" sz="1050" dirty="0" smtClean="0"/>
                        <a:t>年</a:t>
                      </a:r>
                      <a:endParaRPr kumimoji="1" lang="ja-JP" altLang="en-US" sz="1050" dirty="0"/>
                    </a:p>
                  </a:txBody>
                  <a:tcPr/>
                </a:tc>
                <a:tc>
                  <a:txBody>
                    <a:bodyPr/>
                    <a:lstStyle/>
                    <a:p>
                      <a:r>
                        <a:rPr kumimoji="1" lang="en-US" altLang="ja-JP" sz="1050" dirty="0" smtClean="0"/>
                        <a:t>2013</a:t>
                      </a:r>
                      <a:r>
                        <a:rPr kumimoji="1" lang="ja-JP" altLang="en-US" sz="1050" dirty="0" smtClean="0"/>
                        <a:t>年</a:t>
                      </a:r>
                      <a:endParaRPr kumimoji="1" lang="ja-JP" altLang="en-US" sz="1050" dirty="0"/>
                    </a:p>
                  </a:txBody>
                  <a:tcPr/>
                </a:tc>
                <a:tc>
                  <a:txBody>
                    <a:bodyPr/>
                    <a:lstStyle/>
                    <a:p>
                      <a:r>
                        <a:rPr kumimoji="1" lang="en-US" altLang="ja-JP" sz="1050" dirty="0" smtClean="0"/>
                        <a:t>2014</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cxnSp>
        <p:nvCxnSpPr>
          <p:cNvPr id="31" name="直線矢印コネクタ 30"/>
          <p:cNvCxnSpPr/>
          <p:nvPr/>
        </p:nvCxnSpPr>
        <p:spPr>
          <a:xfrm>
            <a:off x="4499992" y="2926088"/>
            <a:ext cx="648072"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372200" y="2926096"/>
            <a:ext cx="648072"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Ｃ　５．（８</a:t>
            </a:r>
            <a:r>
              <a:rPr lang="ja-JP" altLang="en-US" sz="1600" u="sng" dirty="0"/>
              <a:t>５</a:t>
            </a:r>
            <a:r>
              <a:rPr lang="ja-JP" altLang="en-US" sz="1600" u="sng" dirty="0" smtClean="0"/>
              <a:t>）</a:t>
            </a:r>
            <a:endParaRPr lang="en-US" altLang="ja-JP" sz="1600" u="sng" dirty="0" smtClean="0"/>
          </a:p>
        </p:txBody>
      </p:sp>
      <p:sp>
        <p:nvSpPr>
          <p:cNvPr id="3" name="スライド番号プレースホルダー 2"/>
          <p:cNvSpPr>
            <a:spLocks noGrp="1"/>
          </p:cNvSpPr>
          <p:nvPr>
            <p:ph type="sldNum" sz="quarter" idx="12"/>
          </p:nvPr>
        </p:nvSpPr>
        <p:spPr>
          <a:xfrm>
            <a:off x="6948264" y="6453336"/>
            <a:ext cx="2133600" cy="365125"/>
          </a:xfrm>
        </p:spPr>
        <p:txBody>
          <a:bodyPr/>
          <a:lstStyle/>
          <a:p>
            <a:fld id="{63BC356D-1576-478B-8647-1361C6E9DFF7}" type="slidenum">
              <a:rPr kumimoji="1" lang="ja-JP" altLang="en-US" smtClean="0"/>
              <a:t>31</a:t>
            </a:fld>
            <a:endParaRPr kumimoji="1" lang="ja-JP" altLang="en-US"/>
          </a:p>
        </p:txBody>
      </p:sp>
    </p:spTree>
    <p:extLst>
      <p:ext uri="{BB962C8B-B14F-4D97-AF65-F5344CB8AC3E}">
        <p14:creationId xmlns:p14="http://schemas.microsoft.com/office/powerpoint/2010/main" val="2781298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en-US" altLang="ja-JP" sz="1600" u="sng" dirty="0" smtClean="0">
                <a:latin typeface="+mn-ea"/>
              </a:rPr>
              <a:t>Ⅾ</a:t>
            </a:r>
            <a:r>
              <a:rPr lang="ja-JP" altLang="en-US" sz="1600" u="sng" dirty="0" smtClean="0"/>
              <a:t>　１．</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a:solidFill>
                  <a:schemeClr val="bg1"/>
                </a:solidFill>
                <a:latin typeface="ＭＳ Ｐゴシック" panose="020B0600070205080204" pitchFamily="50" charset="-128"/>
              </a:rPr>
              <a:t>（５）クラスター形成（バッテリー関連産業の</a:t>
            </a:r>
            <a:r>
              <a:rPr lang="ja-JP" altLang="en-US" sz="1600" b="1" u="sng" dirty="0" smtClean="0">
                <a:solidFill>
                  <a:schemeClr val="bg1"/>
                </a:solidFill>
                <a:latin typeface="ＭＳ Ｐゴシック" panose="020B0600070205080204" pitchFamily="50" charset="-128"/>
              </a:rPr>
              <a:t>振興</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80791"/>
          <a:ext cx="8712968" cy="6116561"/>
        </p:xfrm>
        <a:graphic>
          <a:graphicData uri="http://schemas.openxmlformats.org/drawingml/2006/table">
            <a:tbl>
              <a:tblPr firstRow="1" bandRow="1">
                <a:tableStyleId>{5940675A-B579-460E-94D1-54222C63F5DA}</a:tableStyleId>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366721">
                <a:tc>
                  <a:txBody>
                    <a:bodyPr/>
                    <a:lstStyle/>
                    <a:p>
                      <a:pPr algn="ctr"/>
                      <a:r>
                        <a:rPr kumimoji="1" lang="ja-JP" altLang="en-US" sz="1200" dirty="0" smtClean="0"/>
                        <a:t>＜</a:t>
                      </a:r>
                      <a:r>
                        <a:rPr kumimoji="1" lang="en-US" altLang="ja-JP" sz="1200" dirty="0" smtClean="0"/>
                        <a:t>Why</a:t>
                      </a:r>
                      <a:r>
                        <a:rPr kumimoji="1" lang="ja-JP" altLang="en-US" sz="1200" dirty="0" smtClean="0"/>
                        <a:t>＞</a:t>
                      </a:r>
                      <a:endParaRPr kumimoji="1" lang="ja-JP" altLang="en-US" sz="12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t>＜</a:t>
                      </a:r>
                      <a:r>
                        <a:rPr kumimoji="1" lang="en-US" altLang="ja-JP" sz="1200" dirty="0" smtClean="0"/>
                        <a:t>Vision</a:t>
                      </a:r>
                      <a:r>
                        <a:rPr kumimoji="1" lang="ja-JP" altLang="en-US" sz="1200" dirty="0" smtClean="0"/>
                        <a:t>＞</a:t>
                      </a:r>
                      <a:endParaRPr kumimoji="1" lang="ja-JP" altLang="en-US" sz="12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t>＜</a:t>
                      </a:r>
                      <a:r>
                        <a:rPr kumimoji="1" lang="en-US" altLang="ja-JP" sz="1200" dirty="0" smtClean="0"/>
                        <a:t>What</a:t>
                      </a:r>
                      <a:r>
                        <a:rPr kumimoji="1" lang="ja-JP" altLang="en-US" sz="1200" dirty="0" smtClean="0"/>
                        <a:t>＞</a:t>
                      </a:r>
                      <a:endParaRPr kumimoji="1" lang="ja-JP" altLang="en-US" sz="12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200" dirty="0" smtClean="0"/>
                        <a:t>＜</a:t>
                      </a:r>
                      <a:r>
                        <a:rPr kumimoji="1" lang="en-US" altLang="ja-JP" sz="1200" dirty="0" smtClean="0"/>
                        <a:t>Outcome</a:t>
                      </a:r>
                      <a:r>
                        <a:rPr kumimoji="1" lang="ja-JP" altLang="en-US" sz="1200" dirty="0" smtClean="0"/>
                        <a:t>＞</a:t>
                      </a:r>
                      <a:endParaRPr kumimoji="1" lang="ja-JP" altLang="en-US" sz="12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749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・大阪・関西が優位性や強みをもつ新エネルギー（バッテリー関連）産業が、近年の中国・韓国などの躍進により、国際競争力低下の傾向</a:t>
                      </a:r>
                      <a:endParaRPr kumimoji="1" lang="en-US" altLang="ja-JP" sz="1100" dirty="0" smtClean="0">
                        <a:solidFill>
                          <a:schemeClr val="tx1"/>
                        </a:solidFill>
                      </a:endParaRPr>
                    </a:p>
                    <a:p>
                      <a:pPr marL="0" indent="0"/>
                      <a:endParaRPr kumimoji="1" lang="ja-JP" altLang="en-US" sz="11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100" b="0" dirty="0" smtClean="0">
                          <a:solidFill>
                            <a:schemeClr val="tx1"/>
                          </a:solidFill>
                        </a:rPr>
                        <a:t>・新エネルギーを環境保全のみではなく、産業振興策としてとらえる新たな視点</a:t>
                      </a:r>
                      <a:endParaRPr kumimoji="1" lang="en-US" altLang="ja-JP" sz="1100" b="0" dirty="0" smtClean="0">
                        <a:solidFill>
                          <a:schemeClr val="tx1"/>
                        </a:solidFill>
                      </a:endParaRPr>
                    </a:p>
                    <a:p>
                      <a:pPr algn="l"/>
                      <a:endParaRPr kumimoji="1" lang="en-US" altLang="ja-JP" sz="700" b="0" dirty="0" smtClean="0">
                        <a:solidFill>
                          <a:schemeClr val="tx1"/>
                        </a:solidFill>
                      </a:endParaRPr>
                    </a:p>
                    <a:p>
                      <a:pPr algn="l"/>
                      <a:r>
                        <a:rPr kumimoji="1" lang="ja-JP" altLang="en-US" sz="1100" b="0" dirty="0" smtClean="0">
                          <a:solidFill>
                            <a:schemeClr val="tx1"/>
                          </a:solidFill>
                        </a:rPr>
                        <a:t>・官だけでなく、産学官一体での産業活性化</a:t>
                      </a:r>
                      <a:endParaRPr kumimoji="1" lang="en-US" altLang="ja-JP" sz="1100" b="0" dirty="0" smtClean="0">
                        <a:solidFill>
                          <a:schemeClr val="tx1"/>
                        </a:solidFill>
                      </a:endParaRPr>
                    </a:p>
                    <a:p>
                      <a:pPr algn="l"/>
                      <a:endParaRPr kumimoji="1" lang="en-US" altLang="ja-JP" sz="700" b="0" dirty="0" smtClean="0">
                        <a:solidFill>
                          <a:schemeClr val="tx1"/>
                        </a:solidFill>
                      </a:endParaRPr>
                    </a:p>
                    <a:p>
                      <a:pPr algn="l"/>
                      <a:r>
                        <a:rPr kumimoji="1" lang="ja-JP" altLang="en-US" sz="1100" b="0" dirty="0" smtClean="0">
                          <a:solidFill>
                            <a:schemeClr val="tx1"/>
                          </a:solidFill>
                        </a:rPr>
                        <a:t>・補助金支援型だけではなく、民間企業が活躍できる環境整備型へ</a:t>
                      </a:r>
                      <a:endParaRPr kumimoji="1" lang="en-US" altLang="ja-JP" sz="11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・大企業からの技術要求により、中小企業自らが、チャンスの広がる新エネルギー関連産業への参入意欲を高める手段へ</a:t>
                      </a:r>
                      <a:endParaRPr kumimoji="1" lang="en-US" altLang="ja-JP" sz="1100" b="0" dirty="0" smtClean="0">
                        <a:solidFill>
                          <a:schemeClr val="tx1"/>
                        </a:solidFill>
                      </a:endParaRPr>
                    </a:p>
                    <a:p>
                      <a:pPr marL="0" indent="0"/>
                      <a:endParaRPr kumimoji="1" lang="ja-JP" altLang="en-US" sz="1100" dirty="0" smtClean="0">
                        <a:solidFill>
                          <a:schemeClr val="tx1"/>
                        </a:solidFill>
                      </a:endParaRPr>
                    </a:p>
                    <a:p>
                      <a:pPr marL="0" indent="0"/>
                      <a:endParaRPr kumimoji="1" lang="ja-JP" altLang="en-US" sz="11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・新エネルギー産業課設置（</a:t>
                      </a:r>
                      <a:r>
                        <a:rPr kumimoji="1" lang="en-US" altLang="ja-JP" sz="1000" dirty="0" smtClean="0">
                          <a:solidFill>
                            <a:schemeClr val="tx1"/>
                          </a:solidFill>
                        </a:rPr>
                        <a:t>2009</a:t>
                      </a:r>
                      <a:r>
                        <a:rPr kumimoji="1" lang="ja-JP" altLang="en-US" sz="1000" dirty="0" smtClean="0">
                          <a:solidFill>
                            <a:schemeClr val="tx1"/>
                          </a:solidFill>
                        </a:rPr>
                        <a:t>年）</a:t>
                      </a:r>
                      <a:endParaRPr kumimoji="1" lang="en-US" altLang="ja-JP"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・国際戦略総合特区地域指定（</a:t>
                      </a:r>
                      <a:r>
                        <a:rPr kumimoji="1" lang="en-US" altLang="ja-JP" sz="1000" dirty="0" smtClean="0">
                          <a:solidFill>
                            <a:schemeClr val="tx1"/>
                          </a:solidFill>
                        </a:rPr>
                        <a:t>2011</a:t>
                      </a:r>
                      <a:r>
                        <a:rPr kumimoji="1" lang="ja-JP" altLang="en-US" sz="1000" dirty="0" smtClean="0">
                          <a:solidFill>
                            <a:schemeClr val="tx1"/>
                          </a:solidFill>
                        </a:rPr>
                        <a:t>年）</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a:t>
                      </a:r>
                      <a:r>
                        <a:rPr kumimoji="1" lang="ja-JP" altLang="en-US" sz="1000" b="0" dirty="0" smtClean="0">
                          <a:solidFill>
                            <a:schemeClr val="tx1"/>
                          </a:solidFill>
                          <a:effectLst/>
                        </a:rPr>
                        <a:t>おおさかＦＣＶ推進会議と大阪ＥＶアクション協議会を統合さし、</a:t>
                      </a:r>
                      <a:r>
                        <a:rPr kumimoji="1" lang="en-US" altLang="ja-JP" sz="1000" b="0" dirty="0" smtClean="0">
                          <a:solidFill>
                            <a:schemeClr val="tx1"/>
                          </a:solidFill>
                          <a:effectLst/>
                        </a:rPr>
                        <a:t>EV</a:t>
                      </a:r>
                      <a:r>
                        <a:rPr kumimoji="1" lang="ja-JP" altLang="en-US" sz="1000" b="0" dirty="0" smtClean="0">
                          <a:solidFill>
                            <a:schemeClr val="tx1"/>
                          </a:solidFill>
                          <a:effectLst/>
                        </a:rPr>
                        <a:t>・</a:t>
                      </a:r>
                      <a:r>
                        <a:rPr kumimoji="1" lang="en-US" altLang="ja-JP" sz="1000" b="0" dirty="0" smtClean="0">
                          <a:solidFill>
                            <a:schemeClr val="tx1"/>
                          </a:solidFill>
                          <a:effectLst/>
                        </a:rPr>
                        <a:t>FCV</a:t>
                      </a:r>
                      <a:r>
                        <a:rPr kumimoji="1" lang="ja-JP" altLang="en-US" sz="1000" b="0" dirty="0" smtClean="0">
                          <a:solidFill>
                            <a:schemeClr val="tx1"/>
                          </a:solidFill>
                          <a:effectLst/>
                        </a:rPr>
                        <a:t>の普及拡大に関する取組を一体的に推進するため「大阪次世代自動車普及推進協議会」を設置（</a:t>
                      </a:r>
                      <a:r>
                        <a:rPr kumimoji="1" lang="en-US" altLang="ja-JP" sz="1000" b="0" dirty="0" smtClean="0">
                          <a:solidFill>
                            <a:schemeClr val="tx1"/>
                          </a:solidFill>
                          <a:effectLst/>
                        </a:rPr>
                        <a:t>2015</a:t>
                      </a:r>
                      <a:r>
                        <a:rPr kumimoji="1" lang="ja-JP" altLang="en-US" sz="1000" b="0" dirty="0" smtClean="0">
                          <a:solidFill>
                            <a:schemeClr val="tx1"/>
                          </a:solidFill>
                          <a:effectLst/>
                        </a:rPr>
                        <a:t>年</a:t>
                      </a:r>
                      <a:r>
                        <a:rPr kumimoji="1" lang="en-US" altLang="ja-JP" sz="1000" b="0" dirty="0" smtClean="0">
                          <a:solidFill>
                            <a:schemeClr val="tx1"/>
                          </a:solidFill>
                          <a:effectLst/>
                        </a:rPr>
                        <a:t>1</a:t>
                      </a:r>
                      <a:r>
                        <a:rPr kumimoji="1" lang="ja-JP" altLang="en-US" sz="1000" b="0" dirty="0" smtClean="0">
                          <a:solidFill>
                            <a:schemeClr val="tx1"/>
                          </a:solidFill>
                          <a:effectLst/>
                        </a:rPr>
                        <a:t>月）</a:t>
                      </a:r>
                      <a:endParaRPr kumimoji="1" lang="en-US" altLang="ja-JP" sz="10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effectLst/>
                        </a:rPr>
                        <a:t>・</a:t>
                      </a:r>
                      <a:r>
                        <a:rPr kumimoji="1" lang="en-US" altLang="ja-JP" sz="1000" b="0" dirty="0" smtClean="0">
                          <a:solidFill>
                            <a:schemeClr val="tx1"/>
                          </a:solidFill>
                          <a:effectLst/>
                        </a:rPr>
                        <a:t> </a:t>
                      </a:r>
                      <a:r>
                        <a:rPr kumimoji="1" lang="ja-JP" altLang="en-US" sz="1000" b="0" dirty="0" smtClean="0">
                          <a:solidFill>
                            <a:schemeClr val="tx1"/>
                          </a:solidFill>
                          <a:effectLst/>
                        </a:rPr>
                        <a:t>大阪府内における水素ステーション整備計画を策定（</a:t>
                      </a:r>
                      <a:r>
                        <a:rPr kumimoji="1" lang="en-US" altLang="ja-JP" sz="1000" b="0" dirty="0" smtClean="0">
                          <a:solidFill>
                            <a:schemeClr val="tx1"/>
                          </a:solidFill>
                          <a:effectLst/>
                        </a:rPr>
                        <a:t>2015</a:t>
                      </a:r>
                      <a:r>
                        <a:rPr kumimoji="1" lang="ja-JP" altLang="en-US" sz="1000" b="0" dirty="0" smtClean="0">
                          <a:solidFill>
                            <a:schemeClr val="tx1"/>
                          </a:solidFill>
                          <a:effectLst/>
                        </a:rPr>
                        <a:t>年</a:t>
                      </a:r>
                      <a:r>
                        <a:rPr kumimoji="1" lang="en-US" altLang="ja-JP" sz="1000" b="0" dirty="0" smtClean="0">
                          <a:solidFill>
                            <a:schemeClr val="tx1"/>
                          </a:solidFill>
                          <a:effectLst/>
                        </a:rPr>
                        <a:t>1</a:t>
                      </a:r>
                      <a:r>
                        <a:rPr kumimoji="1" lang="ja-JP" altLang="en-US" sz="1000" b="0" dirty="0" smtClean="0">
                          <a:solidFill>
                            <a:schemeClr val="tx1"/>
                          </a:solidFill>
                          <a:effectLst/>
                        </a:rPr>
                        <a:t>月</a:t>
                      </a:r>
                      <a:r>
                        <a:rPr kumimoji="1" lang="en-US" altLang="ja-JP" sz="1000" b="0" dirty="0" smtClean="0">
                          <a:solidFill>
                            <a:schemeClr val="tx1"/>
                          </a:solidFill>
                          <a:effectLst/>
                        </a:rPr>
                        <a:t>,2017</a:t>
                      </a:r>
                      <a:r>
                        <a:rPr kumimoji="1" lang="ja-JP" altLang="en-US" sz="1000" b="0" dirty="0" smtClean="0">
                          <a:solidFill>
                            <a:schemeClr val="tx1"/>
                          </a:solidFill>
                          <a:effectLst/>
                        </a:rPr>
                        <a:t>年</a:t>
                      </a:r>
                      <a:r>
                        <a:rPr kumimoji="1" lang="en-US" altLang="ja-JP" sz="1000" b="0" dirty="0" smtClean="0">
                          <a:solidFill>
                            <a:schemeClr val="tx1"/>
                          </a:solidFill>
                          <a:effectLst/>
                        </a:rPr>
                        <a:t>2</a:t>
                      </a:r>
                      <a:r>
                        <a:rPr kumimoji="1" lang="ja-JP" altLang="en-US" sz="1000" b="0" dirty="0" smtClean="0">
                          <a:solidFill>
                            <a:schemeClr val="tx1"/>
                          </a:solidFill>
                          <a:effectLst/>
                        </a:rPr>
                        <a:t>月改訂）</a:t>
                      </a:r>
                      <a:endParaRPr kumimoji="1" lang="en-US" altLang="ja-JP" sz="1000" b="0" dirty="0" smtClean="0">
                        <a:solidFill>
                          <a:schemeClr val="tx1"/>
                        </a:solidFill>
                        <a:effectLst/>
                      </a:endParaRPr>
                    </a:p>
                    <a:p>
                      <a:pPr algn="l"/>
                      <a:endParaRPr kumimoji="1" lang="en-US" altLang="ja-JP" sz="1000" b="0" dirty="0" smtClean="0">
                        <a:solidFill>
                          <a:schemeClr val="tx1"/>
                        </a:solidFill>
                        <a:effectLst/>
                      </a:endParaRPr>
                    </a:p>
                    <a:p>
                      <a:pPr algn="l"/>
                      <a:r>
                        <a:rPr kumimoji="1" lang="ja-JP" altLang="en-US" sz="1000" b="0" dirty="0" smtClean="0">
                          <a:solidFill>
                            <a:schemeClr val="tx1"/>
                          </a:solidFill>
                          <a:effectLst/>
                        </a:rPr>
                        <a:t>・バッテリ戦略研究センター</a:t>
                      </a:r>
                      <a:endParaRPr kumimoji="1" lang="en-US" altLang="ja-JP" sz="1000" b="0" dirty="0" smtClean="0">
                        <a:solidFill>
                          <a:schemeClr val="tx1"/>
                        </a:solidFill>
                        <a:effectLst/>
                      </a:endParaRPr>
                    </a:p>
                    <a:p>
                      <a:pPr algn="l"/>
                      <a:r>
                        <a:rPr kumimoji="1" lang="en-US" altLang="ja-JP" sz="1000" b="0" dirty="0" smtClean="0">
                          <a:solidFill>
                            <a:schemeClr val="tx1"/>
                          </a:solidFill>
                          <a:effectLst/>
                        </a:rPr>
                        <a:t>- 2012</a:t>
                      </a:r>
                      <a:r>
                        <a:rPr kumimoji="1" lang="ja-JP" altLang="en-US" sz="1000" b="0" dirty="0" smtClean="0">
                          <a:solidFill>
                            <a:schemeClr val="tx1"/>
                          </a:solidFill>
                          <a:effectLst/>
                        </a:rPr>
                        <a:t>年</a:t>
                      </a:r>
                      <a:r>
                        <a:rPr kumimoji="1" lang="en-US" altLang="ja-JP" sz="1000" b="0" dirty="0" smtClean="0">
                          <a:solidFill>
                            <a:schemeClr val="tx1"/>
                          </a:solidFill>
                          <a:effectLst/>
                        </a:rPr>
                        <a:t>7</a:t>
                      </a:r>
                      <a:r>
                        <a:rPr kumimoji="1" lang="ja-JP" altLang="en-US" sz="1000" b="0" dirty="0" smtClean="0">
                          <a:solidFill>
                            <a:schemeClr val="tx1"/>
                          </a:solidFill>
                          <a:effectLst/>
                        </a:rPr>
                        <a:t>月設立（</a:t>
                      </a:r>
                      <a:r>
                        <a:rPr kumimoji="1" lang="en-US" altLang="ja-JP" sz="1000" b="0" dirty="0" smtClean="0">
                          <a:solidFill>
                            <a:schemeClr val="tx1"/>
                          </a:solidFill>
                          <a:effectLst/>
                        </a:rPr>
                        <a:t>2018</a:t>
                      </a:r>
                      <a:r>
                        <a:rPr kumimoji="1" lang="ja-JP" altLang="en-US" sz="1000" b="0" dirty="0" smtClean="0">
                          <a:solidFill>
                            <a:schemeClr val="tx1"/>
                          </a:solidFill>
                          <a:effectLst/>
                        </a:rPr>
                        <a:t>年</a:t>
                      </a:r>
                      <a:r>
                        <a:rPr kumimoji="1" lang="en-US" altLang="ja-JP" sz="1000" b="0" dirty="0" smtClean="0">
                          <a:solidFill>
                            <a:schemeClr val="tx1"/>
                          </a:solidFill>
                          <a:effectLst/>
                        </a:rPr>
                        <a:t>4</a:t>
                      </a:r>
                      <a:r>
                        <a:rPr kumimoji="1" lang="ja-JP" altLang="en-US" sz="1000" b="0" dirty="0" smtClean="0">
                          <a:solidFill>
                            <a:schemeClr val="tx1"/>
                          </a:solidFill>
                          <a:effectLst/>
                        </a:rPr>
                        <a:t>月に、「バッテリー戦略推進センター」に改称）</a:t>
                      </a:r>
                      <a:endParaRPr kumimoji="1" lang="en-US" altLang="ja-JP" sz="1000" b="0" dirty="0" smtClean="0">
                        <a:solidFill>
                          <a:schemeClr val="tx1"/>
                        </a:solidFill>
                        <a:effectLst/>
                      </a:endParaRPr>
                    </a:p>
                    <a:p>
                      <a:pPr algn="l"/>
                      <a:r>
                        <a:rPr kumimoji="1" lang="en-US" altLang="ja-JP" sz="1000" b="0" dirty="0" smtClean="0">
                          <a:solidFill>
                            <a:schemeClr val="tx1"/>
                          </a:solidFill>
                          <a:effectLst/>
                        </a:rPr>
                        <a:t> -</a:t>
                      </a:r>
                      <a:r>
                        <a:rPr kumimoji="1" lang="ja-JP" altLang="en-US" sz="1000" b="0" dirty="0" smtClean="0">
                          <a:solidFill>
                            <a:schemeClr val="tx1"/>
                          </a:solidFill>
                          <a:effectLst/>
                        </a:rPr>
                        <a:t>民間企業出身の蓄電池・燃料電池分野の専門人材らの知見・ネットワークを活用し、バッテリー関連の新たなビジネス創出の支援や実証コーディネート、国際標準化に向けた環境整備に取組む（企画・コーディネート・つなぐ機能の発揮）</a:t>
                      </a:r>
                      <a:endParaRPr kumimoji="1" lang="en-US" altLang="ja-JP" sz="1000" b="0" dirty="0" smtClean="0">
                        <a:solidFill>
                          <a:schemeClr val="tx1"/>
                        </a:solidFill>
                        <a:effectLst/>
                      </a:endParaRPr>
                    </a:p>
                    <a:p>
                      <a:pPr algn="l"/>
                      <a:endParaRPr kumimoji="1" lang="en-US" altLang="ja-JP" sz="10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smtClean="0">
                          <a:solidFill>
                            <a:schemeClr val="tx1"/>
                          </a:solidFill>
                        </a:rPr>
                        <a:t>・水素利活用の拡大を図る取組を推進する「Ｈ</a:t>
                      </a:r>
                      <a:r>
                        <a:rPr kumimoji="1" lang="en-US" altLang="ja-JP" sz="1000" strike="noStrike" dirty="0" smtClean="0">
                          <a:solidFill>
                            <a:schemeClr val="tx1"/>
                          </a:solidFill>
                        </a:rPr>
                        <a:t>2</a:t>
                      </a:r>
                      <a:r>
                        <a:rPr kumimoji="1" lang="ja-JP" altLang="en-US" sz="1000" strike="noStrike" dirty="0" smtClean="0">
                          <a:solidFill>
                            <a:schemeClr val="tx1"/>
                          </a:solidFill>
                        </a:rPr>
                        <a:t>Ｏｓａｋａビジョン」を策定</a:t>
                      </a:r>
                      <a:r>
                        <a:rPr kumimoji="1" lang="en-US" altLang="ja-JP" sz="1000" strike="noStrike" dirty="0" smtClean="0">
                          <a:solidFill>
                            <a:schemeClr val="tx1"/>
                          </a:solidFill>
                        </a:rPr>
                        <a:t>(2016</a:t>
                      </a:r>
                      <a:r>
                        <a:rPr kumimoji="1" lang="ja-JP" altLang="en-US" sz="1000" strike="noStrike" dirty="0" smtClean="0">
                          <a:solidFill>
                            <a:schemeClr val="tx1"/>
                          </a:solidFill>
                        </a:rPr>
                        <a:t>年</a:t>
                      </a:r>
                      <a:r>
                        <a:rPr kumimoji="1" lang="en-US" altLang="ja-JP" sz="1000" strike="noStrike" dirty="0" smtClean="0">
                          <a:solidFill>
                            <a:schemeClr val="tx1"/>
                          </a:solidFill>
                        </a:rPr>
                        <a:t>3</a:t>
                      </a:r>
                      <a:r>
                        <a:rPr kumimoji="1" lang="ja-JP" altLang="en-US" sz="1000" strike="noStrike" dirty="0" smtClean="0">
                          <a:solidFill>
                            <a:schemeClr val="tx1"/>
                          </a:solidFill>
                        </a:rPr>
                        <a:t>月</a:t>
                      </a:r>
                      <a:r>
                        <a:rPr kumimoji="1" lang="en-US" altLang="ja-JP" sz="1000" strike="noStrike" dirty="0" smtClean="0">
                          <a:solidFill>
                            <a:schemeClr val="tx1"/>
                          </a:solidFill>
                        </a:rPr>
                        <a:t>)</a:t>
                      </a:r>
                    </a:p>
                    <a:p>
                      <a:pPr algn="l"/>
                      <a:r>
                        <a:rPr kumimoji="1" lang="en-US" altLang="ja-JP" sz="1000" b="0" dirty="0" smtClean="0">
                          <a:solidFill>
                            <a:schemeClr val="tx1"/>
                          </a:solidFill>
                          <a:effectLst/>
                        </a:rPr>
                        <a:t>- </a:t>
                      </a:r>
                      <a:r>
                        <a:rPr kumimoji="1" lang="ja-JP" altLang="en-US" sz="1000" b="0" dirty="0" smtClean="0">
                          <a:solidFill>
                            <a:schemeClr val="tx1"/>
                          </a:solidFill>
                          <a:effectLst/>
                        </a:rPr>
                        <a:t>ビジョン実現に向け産学官が連携し先進的なプロジェクト創出を図る「</a:t>
                      </a:r>
                      <a:r>
                        <a:rPr kumimoji="1" lang="en-US" altLang="ja-JP" sz="1000" b="0" dirty="0" smtClean="0">
                          <a:solidFill>
                            <a:schemeClr val="tx1"/>
                          </a:solidFill>
                          <a:effectLst/>
                        </a:rPr>
                        <a:t>H2Osaka</a:t>
                      </a:r>
                      <a:r>
                        <a:rPr kumimoji="1" lang="ja-JP" altLang="en-US" sz="1000" b="0" dirty="0" smtClean="0">
                          <a:solidFill>
                            <a:schemeClr val="tx1"/>
                          </a:solidFill>
                          <a:effectLst/>
                        </a:rPr>
                        <a:t>ビジョン推進会議」を大阪市と共同で設置（</a:t>
                      </a:r>
                      <a:r>
                        <a:rPr kumimoji="1" lang="en-US" altLang="ja-JP" sz="1000" b="0" dirty="0" smtClean="0">
                          <a:solidFill>
                            <a:schemeClr val="tx1"/>
                          </a:solidFill>
                          <a:effectLst/>
                        </a:rPr>
                        <a:t>2016</a:t>
                      </a:r>
                      <a:r>
                        <a:rPr kumimoji="1" lang="ja-JP" altLang="en-US" sz="1000" b="0" dirty="0" smtClean="0">
                          <a:solidFill>
                            <a:schemeClr val="tx1"/>
                          </a:solidFill>
                          <a:effectLst/>
                        </a:rPr>
                        <a:t>年</a:t>
                      </a:r>
                      <a:r>
                        <a:rPr kumimoji="1" lang="en-US" altLang="ja-JP" sz="1000" b="0" dirty="0" smtClean="0">
                          <a:solidFill>
                            <a:schemeClr val="tx1"/>
                          </a:solidFill>
                          <a:effectLst/>
                        </a:rPr>
                        <a:t>8</a:t>
                      </a:r>
                      <a:r>
                        <a:rPr kumimoji="1" lang="ja-JP" altLang="en-US" sz="1000" b="0" dirty="0" smtClean="0">
                          <a:solidFill>
                            <a:schemeClr val="tx1"/>
                          </a:solidFill>
                          <a:effectLst/>
                        </a:rPr>
                        <a:t>月）</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effectLst/>
                        </a:rPr>
                        <a:t>・産学官のメンバーが電池駆動ロボットの社会実装に向けた課題抽出や、解決の方向性などを議論し、ロボットビジネスの振興に取り組む「大阪府電池駆動ロボット社会実装推進協議会」を設立（</a:t>
                      </a:r>
                      <a:r>
                        <a:rPr kumimoji="1" lang="en-US" altLang="ja-JP" sz="1000" b="0" dirty="0" smtClean="0">
                          <a:solidFill>
                            <a:schemeClr val="tx1"/>
                          </a:solidFill>
                          <a:effectLst/>
                        </a:rPr>
                        <a:t>2017</a:t>
                      </a:r>
                      <a:r>
                        <a:rPr kumimoji="1" lang="ja-JP" altLang="en-US" sz="1000" b="0" dirty="0" smtClean="0">
                          <a:solidFill>
                            <a:schemeClr val="tx1"/>
                          </a:solidFill>
                          <a:effectLst/>
                        </a:rPr>
                        <a:t>年</a:t>
                      </a:r>
                      <a:r>
                        <a:rPr kumimoji="1" lang="en-US" altLang="ja-JP" sz="1000" b="0" dirty="0" smtClean="0">
                          <a:solidFill>
                            <a:schemeClr val="tx1"/>
                          </a:solidFill>
                          <a:effectLst/>
                        </a:rPr>
                        <a:t>7</a:t>
                      </a:r>
                      <a:r>
                        <a:rPr kumimoji="1" lang="ja-JP" altLang="en-US" sz="1000" b="0" dirty="0" smtClean="0">
                          <a:solidFill>
                            <a:schemeClr val="tx1"/>
                          </a:solidFill>
                          <a:effectLst/>
                        </a:rPr>
                        <a:t>月）</a:t>
                      </a:r>
                      <a:endParaRPr kumimoji="1" lang="en-US" altLang="ja-JP" sz="1000" b="0" dirty="0" smtClean="0">
                        <a:solidFill>
                          <a:schemeClr val="tx1"/>
                        </a:solidFill>
                        <a:effectLst/>
                      </a:endParaRPr>
                    </a:p>
                    <a:p>
                      <a:pPr algn="l"/>
                      <a:endParaRPr kumimoji="1" lang="en-US" altLang="ja-JP" sz="10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strike="noStrike" dirty="0" smtClean="0">
                          <a:solidFill>
                            <a:schemeClr val="tx1"/>
                          </a:solidFill>
                          <a:effectLst/>
                        </a:rPr>
                        <a:t>・中小企業の優れた技術を大手・中堅企業につなぐ「大阪スマートエネルギーパートナーズ（</a:t>
                      </a:r>
                      <a:r>
                        <a:rPr kumimoji="1" lang="en-US" altLang="ja-JP" sz="1000" b="0" u="none" strike="noStrike" dirty="0" smtClean="0">
                          <a:solidFill>
                            <a:schemeClr val="tx1"/>
                          </a:solidFill>
                          <a:effectLst/>
                        </a:rPr>
                        <a:t>SEP</a:t>
                      </a:r>
                      <a:r>
                        <a:rPr kumimoji="1" lang="ja-JP" altLang="en-US" sz="1000" b="0" u="none" strike="noStrike" dirty="0" smtClean="0">
                          <a:solidFill>
                            <a:schemeClr val="tx1"/>
                          </a:solidFill>
                          <a:effectLst/>
                        </a:rPr>
                        <a:t>）」を構築</a:t>
                      </a:r>
                      <a:r>
                        <a:rPr kumimoji="1" lang="ja-JP" altLang="en-US" sz="1000" b="0" dirty="0" smtClean="0">
                          <a:solidFill>
                            <a:schemeClr val="tx1"/>
                          </a:solidFill>
                          <a:effectLst/>
                        </a:rPr>
                        <a:t>（</a:t>
                      </a:r>
                      <a:r>
                        <a:rPr kumimoji="1" lang="en-US" altLang="ja-JP" sz="1000" b="0" dirty="0" smtClean="0">
                          <a:solidFill>
                            <a:schemeClr val="tx1"/>
                          </a:solidFill>
                          <a:effectLst/>
                        </a:rPr>
                        <a:t>2011</a:t>
                      </a:r>
                      <a:r>
                        <a:rPr kumimoji="1" lang="ja-JP" altLang="en-US" sz="1000" b="0" dirty="0" smtClean="0">
                          <a:solidFill>
                            <a:schemeClr val="tx1"/>
                          </a:solidFill>
                          <a:effectLst/>
                        </a:rPr>
                        <a:t>年</a:t>
                      </a:r>
                      <a:r>
                        <a:rPr kumimoji="1" lang="en-US" altLang="ja-JP" sz="1000" b="0" dirty="0" smtClean="0">
                          <a:solidFill>
                            <a:schemeClr val="tx1"/>
                          </a:solidFill>
                          <a:effectLst/>
                        </a:rPr>
                        <a:t>10</a:t>
                      </a:r>
                      <a:r>
                        <a:rPr kumimoji="1" lang="ja-JP" altLang="en-US" sz="1000" b="0" dirty="0" smtClean="0">
                          <a:solidFill>
                            <a:schemeClr val="tx1"/>
                          </a:solidFill>
                          <a:effectLst/>
                        </a:rPr>
                        <a:t>月～）し、オープンイノベーションをコーディネート</a:t>
                      </a:r>
                      <a:endParaRPr kumimoji="1" lang="en-US" altLang="ja-JP" sz="1000" b="0"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effectLst/>
                        </a:rPr>
                        <a:t>・電池関連の事業化を促進する「新エネルギー産業（電池関連）創出事業補助金」を創設（</a:t>
                      </a:r>
                      <a:r>
                        <a:rPr kumimoji="1" lang="en-US" altLang="ja-JP" sz="1000" b="0" dirty="0" smtClean="0">
                          <a:solidFill>
                            <a:schemeClr val="tx1"/>
                          </a:solidFill>
                          <a:effectLst/>
                        </a:rPr>
                        <a:t>2013</a:t>
                      </a:r>
                      <a:r>
                        <a:rPr kumimoji="1" lang="ja-JP" altLang="en-US" sz="1000" b="0" dirty="0" smtClean="0">
                          <a:solidFill>
                            <a:schemeClr val="tx1"/>
                          </a:solidFill>
                          <a:effectLst/>
                        </a:rPr>
                        <a:t>年）</a:t>
                      </a:r>
                      <a:endParaRPr kumimoji="1" lang="ja-JP" altLang="en-US" sz="11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lnSpc>
                          <a:spcPts val="1300"/>
                        </a:lnSpc>
                      </a:pPr>
                      <a:r>
                        <a:rPr kumimoji="1" lang="ja-JP" altLang="en-US" sz="1000" b="0" baseline="0" dirty="0" smtClean="0">
                          <a:solidFill>
                            <a:schemeClr val="tx1"/>
                          </a:solidFill>
                          <a:effectLst/>
                        </a:rPr>
                        <a:t>・府内の</a:t>
                      </a:r>
                      <a:r>
                        <a:rPr kumimoji="1" lang="en-US" altLang="ja-JP" sz="1000" b="0" baseline="0" dirty="0" smtClean="0">
                          <a:solidFill>
                            <a:schemeClr val="tx1"/>
                          </a:solidFill>
                          <a:effectLst/>
                        </a:rPr>
                        <a:t>EV</a:t>
                      </a:r>
                      <a:r>
                        <a:rPr kumimoji="1" lang="ja-JP" altLang="en-US" sz="1000" b="0" baseline="0" dirty="0" smtClean="0">
                          <a:solidFill>
                            <a:schemeClr val="tx1"/>
                          </a:solidFill>
                          <a:effectLst/>
                        </a:rPr>
                        <a:t>・</a:t>
                      </a:r>
                      <a:r>
                        <a:rPr kumimoji="1" lang="en-US" altLang="ja-JP" sz="1000" b="0" baseline="0" dirty="0" smtClean="0">
                          <a:solidFill>
                            <a:schemeClr val="tx1"/>
                          </a:solidFill>
                          <a:effectLst/>
                        </a:rPr>
                        <a:t>PHV</a:t>
                      </a:r>
                      <a:r>
                        <a:rPr kumimoji="1" lang="ja-JP" altLang="en-US" sz="1000" b="0" baseline="0" dirty="0" smtClean="0">
                          <a:solidFill>
                            <a:schemeClr val="tx1"/>
                          </a:solidFill>
                          <a:effectLst/>
                        </a:rPr>
                        <a:t>約</a:t>
                      </a:r>
                      <a:r>
                        <a:rPr kumimoji="1" lang="en-US" altLang="ja-JP" sz="1000" b="1" baseline="0" dirty="0" smtClean="0">
                          <a:solidFill>
                            <a:schemeClr val="tx1"/>
                          </a:solidFill>
                          <a:effectLst/>
                        </a:rPr>
                        <a:t>7800</a:t>
                      </a:r>
                      <a:r>
                        <a:rPr kumimoji="1" lang="ja-JP" altLang="en-US" sz="1000" b="0" baseline="0" dirty="0" smtClean="0">
                          <a:solidFill>
                            <a:schemeClr val="tx1"/>
                          </a:solidFill>
                          <a:effectLst/>
                        </a:rPr>
                        <a:t>台、急速充電器</a:t>
                      </a:r>
                      <a:r>
                        <a:rPr kumimoji="1" lang="en-US" altLang="ja-JP" sz="1000" b="0" baseline="0" dirty="0" smtClean="0">
                          <a:solidFill>
                            <a:schemeClr val="tx1"/>
                          </a:solidFill>
                          <a:effectLst/>
                        </a:rPr>
                        <a:t>199</a:t>
                      </a:r>
                      <a:r>
                        <a:rPr kumimoji="1" lang="ja-JP" altLang="en-US" sz="1000" b="0" baseline="0" dirty="0" smtClean="0">
                          <a:solidFill>
                            <a:schemeClr val="tx1"/>
                          </a:solidFill>
                          <a:effectLst/>
                        </a:rPr>
                        <a:t>基</a:t>
                      </a:r>
                      <a:r>
                        <a:rPr kumimoji="1" lang="en-US" altLang="ja-JP" sz="1000" b="0" baseline="0" dirty="0" smtClean="0">
                          <a:solidFill>
                            <a:schemeClr val="tx1"/>
                          </a:solidFill>
                          <a:effectLst/>
                        </a:rPr>
                        <a:t>(</a:t>
                      </a:r>
                      <a:r>
                        <a:rPr kumimoji="1" lang="en-US" altLang="ja-JP" sz="1000" b="0" strike="noStrike" baseline="0" dirty="0" smtClean="0">
                          <a:solidFill>
                            <a:schemeClr val="tx1"/>
                          </a:solidFill>
                          <a:effectLst/>
                        </a:rPr>
                        <a:t>2018</a:t>
                      </a:r>
                      <a:r>
                        <a:rPr kumimoji="1" lang="ja-JP" altLang="en-US" sz="1000" b="0" baseline="0" dirty="0" smtClean="0">
                          <a:solidFill>
                            <a:schemeClr val="tx1"/>
                          </a:solidFill>
                          <a:effectLst/>
                        </a:rPr>
                        <a:t>年</a:t>
                      </a:r>
                      <a:r>
                        <a:rPr kumimoji="1" lang="en-US" altLang="ja-JP" sz="1000" b="0" baseline="0" dirty="0" smtClean="0">
                          <a:solidFill>
                            <a:schemeClr val="tx1"/>
                          </a:solidFill>
                          <a:effectLst/>
                        </a:rPr>
                        <a:t>3</a:t>
                      </a:r>
                      <a:r>
                        <a:rPr kumimoji="1" lang="ja-JP" altLang="en-US" sz="1000" b="0" baseline="0" dirty="0" smtClean="0">
                          <a:solidFill>
                            <a:schemeClr val="tx1"/>
                          </a:solidFill>
                          <a:effectLst/>
                        </a:rPr>
                        <a:t>月末時点</a:t>
                      </a:r>
                      <a:r>
                        <a:rPr kumimoji="1" lang="en-US" altLang="ja-JP" sz="1000" b="0" baseline="0" dirty="0" smtClean="0">
                          <a:solidFill>
                            <a:schemeClr val="tx1"/>
                          </a:solidFill>
                          <a:effectLst/>
                        </a:rPr>
                        <a:t>)</a:t>
                      </a:r>
                    </a:p>
                    <a:p>
                      <a:pPr algn="l">
                        <a:lnSpc>
                          <a:spcPts val="1300"/>
                        </a:lnSpc>
                      </a:pPr>
                      <a:r>
                        <a:rPr kumimoji="1" lang="ja-JP" altLang="en-US" sz="1000" b="0" dirty="0" smtClean="0">
                          <a:solidFill>
                            <a:schemeClr val="tx1"/>
                          </a:solidFill>
                          <a:effectLst/>
                        </a:rPr>
                        <a:t>・関西イノベーション国際戦略総合特区で重点分野の一つとして提案し、地域採択</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dirty="0" smtClean="0">
                          <a:solidFill>
                            <a:schemeClr val="tx1"/>
                          </a:solidFill>
                          <a:effectLst/>
                        </a:rPr>
                        <a:t>・関西国際空港における水素活用・インフラ整備に向けたプロジェクトが、環境省事業に採択（</a:t>
                      </a:r>
                      <a:r>
                        <a:rPr kumimoji="1" lang="en-US" altLang="ja-JP" sz="1000" b="0" dirty="0" smtClean="0">
                          <a:solidFill>
                            <a:schemeClr val="tx1"/>
                          </a:solidFill>
                          <a:effectLst/>
                        </a:rPr>
                        <a:t>2014</a:t>
                      </a:r>
                      <a:r>
                        <a:rPr kumimoji="1" lang="ja-JP" altLang="en-US" sz="1000" b="0" dirty="0" smtClean="0">
                          <a:solidFill>
                            <a:schemeClr val="tx1"/>
                          </a:solidFill>
                          <a:effectLst/>
                        </a:rPr>
                        <a:t>年</a:t>
                      </a:r>
                      <a:r>
                        <a:rPr kumimoji="1" lang="en-US" altLang="ja-JP" sz="1000" b="0" dirty="0" smtClean="0">
                          <a:solidFill>
                            <a:schemeClr val="tx1"/>
                          </a:solidFill>
                          <a:effectLst/>
                        </a:rPr>
                        <a:t>4</a:t>
                      </a:r>
                      <a:r>
                        <a:rPr kumimoji="1" lang="ja-JP" altLang="en-US" sz="1000" b="0" dirty="0" smtClean="0">
                          <a:solidFill>
                            <a:schemeClr val="tx1"/>
                          </a:solidFill>
                          <a:effectLst/>
                        </a:rPr>
                        <a:t>月）</a:t>
                      </a:r>
                      <a:endParaRPr kumimoji="1" lang="en-US" altLang="ja-JP" sz="1000" b="0" dirty="0" smtClean="0">
                        <a:solidFill>
                          <a:schemeClr val="tx1"/>
                        </a:solidFill>
                        <a:effectLst/>
                      </a:endParaRPr>
                    </a:p>
                    <a:p>
                      <a:pPr algn="l">
                        <a:lnSpc>
                          <a:spcPts val="1300"/>
                        </a:lnSpc>
                      </a:pPr>
                      <a:r>
                        <a:rPr kumimoji="1" lang="ja-JP" altLang="en-US" sz="1000" b="0" dirty="0" smtClean="0">
                          <a:solidFill>
                            <a:schemeClr val="tx1"/>
                          </a:solidFill>
                          <a:effectLst/>
                        </a:rPr>
                        <a:t>・上記実証プロジェクトの成果により、関空</a:t>
                      </a:r>
                      <a:r>
                        <a:rPr kumimoji="1" lang="en-US" altLang="ja-JP" sz="1000" b="0" dirty="0" smtClean="0">
                          <a:solidFill>
                            <a:schemeClr val="tx1"/>
                          </a:solidFill>
                          <a:effectLst/>
                        </a:rPr>
                        <a:t>2</a:t>
                      </a:r>
                      <a:r>
                        <a:rPr kumimoji="1" lang="ja-JP" altLang="en-US" sz="1000" b="0" dirty="0" smtClean="0">
                          <a:solidFill>
                            <a:schemeClr val="tx1"/>
                          </a:solidFill>
                          <a:effectLst/>
                        </a:rPr>
                        <a:t>期島に「イワタニ水素ｽﾃｰｼｮﾝ関西国際空港」が開所</a:t>
                      </a:r>
                      <a:r>
                        <a:rPr kumimoji="1" lang="en-US" altLang="ja-JP" sz="1000" b="0" dirty="0" smtClean="0">
                          <a:solidFill>
                            <a:schemeClr val="tx1"/>
                          </a:solidFill>
                          <a:effectLst/>
                        </a:rPr>
                        <a:t>(2016</a:t>
                      </a:r>
                      <a:r>
                        <a:rPr kumimoji="1" lang="ja-JP" altLang="en-US" sz="1000" b="0" dirty="0" smtClean="0">
                          <a:solidFill>
                            <a:schemeClr val="tx1"/>
                          </a:solidFill>
                          <a:effectLst/>
                        </a:rPr>
                        <a:t>年</a:t>
                      </a:r>
                      <a:r>
                        <a:rPr kumimoji="1" lang="en-US" altLang="ja-JP" sz="1000" b="0" dirty="0" smtClean="0">
                          <a:solidFill>
                            <a:schemeClr val="tx1"/>
                          </a:solidFill>
                          <a:effectLst/>
                        </a:rPr>
                        <a:t>1</a:t>
                      </a:r>
                      <a:r>
                        <a:rPr kumimoji="1" lang="ja-JP" altLang="en-US" sz="1000" b="0" dirty="0" smtClean="0">
                          <a:solidFill>
                            <a:schemeClr val="tx1"/>
                          </a:solidFill>
                          <a:effectLst/>
                        </a:rPr>
                        <a:t>月</a:t>
                      </a:r>
                      <a:r>
                        <a:rPr kumimoji="1" lang="en-US" altLang="ja-JP" sz="1000" b="0" dirty="0" smtClean="0">
                          <a:solidFill>
                            <a:schemeClr val="tx1"/>
                          </a:solidFill>
                          <a:effectLst/>
                        </a:rPr>
                        <a:t>)</a:t>
                      </a:r>
                      <a:r>
                        <a:rPr kumimoji="1" lang="ja-JP" altLang="en-US" sz="1000" b="0" dirty="0" err="1" smtClean="0">
                          <a:solidFill>
                            <a:schemeClr val="tx1"/>
                          </a:solidFill>
                          <a:effectLst/>
                        </a:rPr>
                        <a:t>、</a:t>
                      </a:r>
                      <a:r>
                        <a:rPr kumimoji="1" lang="ja-JP" altLang="en-US" sz="1000" b="0" dirty="0" smtClean="0">
                          <a:solidFill>
                            <a:schemeClr val="tx1"/>
                          </a:solidFill>
                          <a:effectLst/>
                        </a:rPr>
                        <a:t>燃料電池フォークリフトの市販開始</a:t>
                      </a:r>
                      <a:r>
                        <a:rPr kumimoji="1" lang="en-US" altLang="ja-JP" sz="1000" b="0" dirty="0" smtClean="0">
                          <a:solidFill>
                            <a:schemeClr val="tx1"/>
                          </a:solidFill>
                          <a:effectLst/>
                        </a:rPr>
                        <a:t>(2016</a:t>
                      </a:r>
                      <a:r>
                        <a:rPr kumimoji="1" lang="ja-JP" altLang="en-US" sz="1000" b="0" dirty="0" smtClean="0">
                          <a:solidFill>
                            <a:schemeClr val="tx1"/>
                          </a:solidFill>
                          <a:effectLst/>
                        </a:rPr>
                        <a:t>年</a:t>
                      </a:r>
                      <a:r>
                        <a:rPr kumimoji="1" lang="en-US" altLang="ja-JP" sz="1000" b="0" dirty="0" smtClean="0">
                          <a:solidFill>
                            <a:schemeClr val="tx1"/>
                          </a:solidFill>
                          <a:effectLst/>
                        </a:rPr>
                        <a:t>11</a:t>
                      </a:r>
                      <a:r>
                        <a:rPr kumimoji="1" lang="ja-JP" altLang="en-US" sz="1000" b="0" dirty="0" smtClean="0">
                          <a:solidFill>
                            <a:schemeClr val="tx1"/>
                          </a:solidFill>
                          <a:effectLst/>
                        </a:rPr>
                        <a:t>月</a:t>
                      </a:r>
                      <a:r>
                        <a:rPr kumimoji="1" lang="en-US" altLang="ja-JP" sz="1000" b="0" dirty="0" smtClean="0">
                          <a:solidFill>
                            <a:schemeClr val="tx1"/>
                          </a:solidFill>
                          <a:effectLst/>
                        </a:rPr>
                        <a:t>)</a:t>
                      </a:r>
                      <a:r>
                        <a:rPr kumimoji="1" lang="ja-JP" altLang="en-US" sz="1000" b="0" dirty="0" err="1" smtClean="0">
                          <a:solidFill>
                            <a:schemeClr val="tx1"/>
                          </a:solidFill>
                          <a:effectLst/>
                        </a:rPr>
                        <a:t>、</a:t>
                      </a:r>
                      <a:r>
                        <a:rPr kumimoji="1" lang="ja-JP" altLang="en-US" sz="1000" b="0" dirty="0" smtClean="0">
                          <a:solidFill>
                            <a:schemeClr val="tx1"/>
                          </a:solidFill>
                          <a:effectLst/>
                        </a:rPr>
                        <a:t>関空</a:t>
                      </a:r>
                      <a:r>
                        <a:rPr kumimoji="1" lang="en-US" altLang="ja-JP" sz="1000" b="0" dirty="0" smtClean="0">
                          <a:solidFill>
                            <a:schemeClr val="tx1"/>
                          </a:solidFill>
                          <a:effectLst/>
                        </a:rPr>
                        <a:t>1</a:t>
                      </a:r>
                      <a:r>
                        <a:rPr kumimoji="1" lang="ja-JP" altLang="en-US" sz="1000" b="0" dirty="0" smtClean="0">
                          <a:solidFill>
                            <a:schemeClr val="tx1"/>
                          </a:solidFill>
                          <a:effectLst/>
                        </a:rPr>
                        <a:t>期島に「大規模産業車両用水素インフラ」が開所</a:t>
                      </a:r>
                      <a:r>
                        <a:rPr kumimoji="1" lang="en-US" altLang="ja-JP" sz="1000" b="0" dirty="0" smtClean="0">
                          <a:solidFill>
                            <a:schemeClr val="tx1"/>
                          </a:solidFill>
                          <a:effectLst/>
                        </a:rPr>
                        <a:t>(2017</a:t>
                      </a:r>
                      <a:r>
                        <a:rPr kumimoji="1" lang="ja-JP" altLang="en-US" sz="1000" b="0" dirty="0" smtClean="0">
                          <a:solidFill>
                            <a:schemeClr val="tx1"/>
                          </a:solidFill>
                          <a:effectLst/>
                        </a:rPr>
                        <a:t>年</a:t>
                      </a:r>
                      <a:r>
                        <a:rPr kumimoji="1" lang="en-US" altLang="ja-JP" sz="1000" b="0" dirty="0" smtClean="0">
                          <a:solidFill>
                            <a:schemeClr val="tx1"/>
                          </a:solidFill>
                          <a:effectLst/>
                        </a:rPr>
                        <a:t>3</a:t>
                      </a:r>
                      <a:r>
                        <a:rPr kumimoji="1" lang="ja-JP" altLang="en-US" sz="1000" b="0" dirty="0" smtClean="0">
                          <a:solidFill>
                            <a:schemeClr val="tx1"/>
                          </a:solidFill>
                          <a:effectLst/>
                        </a:rPr>
                        <a:t>月</a:t>
                      </a:r>
                      <a:r>
                        <a:rPr kumimoji="1" lang="en-US" altLang="ja-JP" sz="1000" b="0" dirty="0" smtClean="0">
                          <a:solidFill>
                            <a:schemeClr val="tx1"/>
                          </a:solidFill>
                          <a:effectLst/>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dirty="0" smtClean="0">
                          <a:solidFill>
                            <a:schemeClr val="tx1"/>
                          </a:solidFill>
                          <a:effectLst/>
                        </a:rPr>
                        <a:t>・ﾊﾞｯﾃﾘｰ戦略研究ｾﾝﾀｰが咲洲地区に誘致した世界最大規模の大型蓄電池システム試験評価施設</a:t>
                      </a:r>
                      <a:r>
                        <a:rPr kumimoji="1" lang="en-US" altLang="ja-JP" sz="1000" b="0" dirty="0" smtClean="0">
                          <a:solidFill>
                            <a:schemeClr val="tx1"/>
                          </a:solidFill>
                          <a:effectLst/>
                        </a:rPr>
                        <a:t>(NLAB)</a:t>
                      </a:r>
                      <a:r>
                        <a:rPr kumimoji="1" lang="ja-JP" altLang="en-US" sz="1000" b="0" dirty="0" smtClean="0">
                          <a:solidFill>
                            <a:schemeClr val="tx1"/>
                          </a:solidFill>
                          <a:effectLst/>
                        </a:rPr>
                        <a:t>がサービス開始。</a:t>
                      </a:r>
                      <a:r>
                        <a:rPr kumimoji="1" lang="en-US" altLang="ja-JP" sz="1000" b="0" dirty="0" smtClean="0">
                          <a:solidFill>
                            <a:schemeClr val="tx1"/>
                          </a:solidFill>
                          <a:effectLst/>
                        </a:rPr>
                        <a:t>(2016</a:t>
                      </a:r>
                      <a:r>
                        <a:rPr kumimoji="1" lang="ja-JP" altLang="en-US" sz="1000" b="0" dirty="0" smtClean="0">
                          <a:solidFill>
                            <a:schemeClr val="tx1"/>
                          </a:solidFill>
                          <a:effectLst/>
                        </a:rPr>
                        <a:t>年</a:t>
                      </a:r>
                      <a:r>
                        <a:rPr kumimoji="1" lang="en-US" altLang="ja-JP" sz="1000" b="0" dirty="0" smtClean="0">
                          <a:solidFill>
                            <a:schemeClr val="tx1"/>
                          </a:solidFill>
                          <a:effectLst/>
                        </a:rPr>
                        <a:t>7</a:t>
                      </a:r>
                      <a:r>
                        <a:rPr kumimoji="1" lang="ja-JP" altLang="en-US" sz="1000" b="0" dirty="0" smtClean="0">
                          <a:solidFill>
                            <a:schemeClr val="tx1"/>
                          </a:solidFill>
                          <a:effectLst/>
                        </a:rPr>
                        <a:t>月</a:t>
                      </a:r>
                      <a:r>
                        <a:rPr kumimoji="1" lang="en-US" altLang="ja-JP" sz="1000" b="0" dirty="0" smtClean="0">
                          <a:solidFill>
                            <a:schemeClr val="tx1"/>
                          </a:solidFill>
                          <a:effectLst/>
                        </a:rPr>
                        <a:t>)</a:t>
                      </a:r>
                    </a:p>
                    <a:p>
                      <a:pPr algn="l">
                        <a:lnSpc>
                          <a:spcPts val="1300"/>
                        </a:lnSpc>
                      </a:pPr>
                      <a:r>
                        <a:rPr kumimoji="1" lang="ja-JP" altLang="en-US" sz="1000" b="0" dirty="0" smtClean="0">
                          <a:solidFill>
                            <a:schemeClr val="tx1"/>
                          </a:solidFill>
                          <a:effectLst/>
                        </a:rPr>
                        <a:t>・蓄電池関連分野の</a:t>
                      </a:r>
                      <a:r>
                        <a:rPr kumimoji="1" lang="en-US" altLang="ja-JP" sz="1000" b="0" dirty="0" smtClean="0">
                          <a:solidFill>
                            <a:schemeClr val="tx1"/>
                          </a:solidFill>
                          <a:effectLst/>
                        </a:rPr>
                        <a:t>5</a:t>
                      </a:r>
                      <a:r>
                        <a:rPr kumimoji="1" lang="ja-JP" altLang="en-US" sz="1000" b="0" dirty="0" err="1" smtClean="0">
                          <a:solidFill>
                            <a:schemeClr val="tx1"/>
                          </a:solidFill>
                          <a:effectLst/>
                        </a:rPr>
                        <a:t>つの</a:t>
                      </a:r>
                      <a:r>
                        <a:rPr kumimoji="1" lang="ja-JP" altLang="en-US" sz="1000" b="0" dirty="0" smtClean="0">
                          <a:solidFill>
                            <a:schemeClr val="tx1"/>
                          </a:solidFill>
                          <a:effectLst/>
                        </a:rPr>
                        <a:t>認証機関と産業振興に関する連携協定を締結。</a:t>
                      </a:r>
                      <a:r>
                        <a:rPr kumimoji="1" lang="en-US" altLang="ja-JP" sz="1000" b="0" dirty="0" smtClean="0">
                          <a:solidFill>
                            <a:schemeClr val="tx1"/>
                          </a:solidFill>
                          <a:effectLst/>
                        </a:rPr>
                        <a:t>(2016</a:t>
                      </a:r>
                      <a:r>
                        <a:rPr kumimoji="1" lang="ja-JP" altLang="en-US" sz="1000" b="0" dirty="0" smtClean="0">
                          <a:solidFill>
                            <a:schemeClr val="tx1"/>
                          </a:solidFill>
                          <a:effectLst/>
                        </a:rPr>
                        <a:t>年</a:t>
                      </a:r>
                      <a:r>
                        <a:rPr kumimoji="1" lang="en-US" altLang="ja-JP" sz="1000" b="0" dirty="0" smtClean="0">
                          <a:solidFill>
                            <a:schemeClr val="tx1"/>
                          </a:solidFill>
                          <a:effectLst/>
                        </a:rPr>
                        <a:t>9</a:t>
                      </a:r>
                      <a:r>
                        <a:rPr kumimoji="1" lang="ja-JP" altLang="en-US" sz="1000" b="0" dirty="0" smtClean="0">
                          <a:solidFill>
                            <a:schemeClr val="tx1"/>
                          </a:solidFill>
                          <a:effectLst/>
                        </a:rPr>
                        <a:t>月</a:t>
                      </a:r>
                      <a:r>
                        <a:rPr kumimoji="1" lang="en-US" altLang="ja-JP" sz="1000" b="0" dirty="0" smtClean="0">
                          <a:solidFill>
                            <a:schemeClr val="tx1"/>
                          </a:solidFill>
                          <a:effectLst/>
                        </a:rPr>
                        <a:t>)</a:t>
                      </a:r>
                    </a:p>
                    <a:p>
                      <a:pPr algn="l">
                        <a:lnSpc>
                          <a:spcPts val="1300"/>
                        </a:lnSpc>
                      </a:pPr>
                      <a:r>
                        <a:rPr kumimoji="1" lang="ja-JP" altLang="en-US" sz="1000" b="0" dirty="0" smtClean="0">
                          <a:solidFill>
                            <a:schemeClr val="tx1"/>
                          </a:solidFill>
                          <a:effectLst/>
                        </a:rPr>
                        <a:t>・「蓄電池、水素・燃料電池国際カンファレンス</a:t>
                      </a:r>
                      <a:r>
                        <a:rPr kumimoji="1" lang="en-US" altLang="ja-JP" sz="1000" b="0" dirty="0" smtClean="0">
                          <a:solidFill>
                            <a:schemeClr val="tx1"/>
                          </a:solidFill>
                          <a:effectLst/>
                        </a:rPr>
                        <a:t>in</a:t>
                      </a:r>
                      <a:r>
                        <a:rPr kumimoji="1" lang="ja-JP" altLang="en-US" sz="1000" b="0" dirty="0" smtClean="0">
                          <a:solidFill>
                            <a:schemeClr val="tx1"/>
                          </a:solidFill>
                          <a:effectLst/>
                        </a:rPr>
                        <a:t>大阪」を開催し</a:t>
                      </a:r>
                      <a:r>
                        <a:rPr kumimoji="1" lang="en-US" altLang="ja-JP" sz="1000" b="0" dirty="0" smtClean="0">
                          <a:solidFill>
                            <a:schemeClr val="tx1"/>
                          </a:solidFill>
                          <a:effectLst/>
                        </a:rPr>
                        <a:t>293</a:t>
                      </a:r>
                      <a:r>
                        <a:rPr kumimoji="1" lang="ja-JP" altLang="en-US" sz="1000" b="0" dirty="0" smtClean="0">
                          <a:solidFill>
                            <a:schemeClr val="tx1"/>
                          </a:solidFill>
                          <a:effectLst/>
                        </a:rPr>
                        <a:t>名が参加（</a:t>
                      </a:r>
                      <a:r>
                        <a:rPr kumimoji="1" lang="en-US" altLang="ja-JP" sz="1000" b="0" dirty="0" smtClean="0">
                          <a:solidFill>
                            <a:schemeClr val="tx1"/>
                          </a:solidFill>
                          <a:effectLst/>
                        </a:rPr>
                        <a:t>2016</a:t>
                      </a:r>
                      <a:r>
                        <a:rPr kumimoji="1" lang="ja-JP" altLang="en-US" sz="1000" b="0" dirty="0" smtClean="0">
                          <a:solidFill>
                            <a:schemeClr val="tx1"/>
                          </a:solidFill>
                          <a:effectLst/>
                        </a:rPr>
                        <a:t>年</a:t>
                      </a:r>
                      <a:r>
                        <a:rPr kumimoji="1" lang="en-US" altLang="ja-JP" sz="1000" b="0" dirty="0" smtClean="0">
                          <a:solidFill>
                            <a:schemeClr val="tx1"/>
                          </a:solidFill>
                          <a:effectLst/>
                        </a:rPr>
                        <a:t>9</a:t>
                      </a:r>
                      <a:r>
                        <a:rPr kumimoji="1" lang="ja-JP" altLang="en-US" sz="1000" b="0" dirty="0" smtClean="0">
                          <a:solidFill>
                            <a:schemeClr val="tx1"/>
                          </a:solidFill>
                          <a:effectLst/>
                        </a:rPr>
                        <a:t>月）</a:t>
                      </a:r>
                    </a:p>
                    <a:p>
                      <a:pPr algn="l">
                        <a:lnSpc>
                          <a:spcPts val="1300"/>
                        </a:lnSpc>
                      </a:pPr>
                      <a:r>
                        <a:rPr kumimoji="1" lang="en-US" altLang="ja-JP" sz="1000" b="0" dirty="0" smtClean="0">
                          <a:solidFill>
                            <a:schemeClr val="tx1"/>
                          </a:solidFill>
                          <a:effectLst/>
                        </a:rPr>
                        <a:t>-</a:t>
                      </a:r>
                      <a:r>
                        <a:rPr kumimoji="1" lang="ja-JP" altLang="en-US" sz="1000" b="0" dirty="0" smtClean="0">
                          <a:solidFill>
                            <a:schemeClr val="tx1"/>
                          </a:solidFill>
                          <a:effectLst/>
                        </a:rPr>
                        <a:t>大阪工業大学と連携協力に関する協定（バッテリーを活用したロボット産業の普及・振興に関する協定）を締結（</a:t>
                      </a:r>
                      <a:r>
                        <a:rPr kumimoji="1" lang="en-US" altLang="ja-JP" sz="1000" b="0" dirty="0" smtClean="0">
                          <a:solidFill>
                            <a:schemeClr val="tx1"/>
                          </a:solidFill>
                          <a:effectLst/>
                        </a:rPr>
                        <a:t>2017</a:t>
                      </a:r>
                      <a:r>
                        <a:rPr kumimoji="1" lang="ja-JP" altLang="en-US" sz="1000" b="0" dirty="0" smtClean="0">
                          <a:solidFill>
                            <a:schemeClr val="tx1"/>
                          </a:solidFill>
                          <a:effectLst/>
                        </a:rPr>
                        <a:t>年</a:t>
                      </a:r>
                      <a:r>
                        <a:rPr kumimoji="1" lang="en-US" altLang="ja-JP" sz="1000" b="0" dirty="0" smtClean="0">
                          <a:solidFill>
                            <a:schemeClr val="tx1"/>
                          </a:solidFill>
                          <a:effectLst/>
                        </a:rPr>
                        <a:t>6</a:t>
                      </a:r>
                      <a:r>
                        <a:rPr kumimoji="1" lang="ja-JP" altLang="en-US" sz="1000" b="0" dirty="0" smtClean="0">
                          <a:solidFill>
                            <a:schemeClr val="tx1"/>
                          </a:solidFill>
                          <a:effectLst/>
                        </a:rPr>
                        <a:t>月）</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dirty="0" smtClean="0">
                          <a:solidFill>
                            <a:schemeClr val="tx1"/>
                          </a:solidFill>
                          <a:effectLst/>
                        </a:rPr>
                        <a:t>・大阪産業技術研究所で業務用燃料電池の実証を開始。</a:t>
                      </a:r>
                      <a:r>
                        <a:rPr kumimoji="1" lang="en-US" altLang="ja-JP" sz="1000" b="0" dirty="0" smtClean="0">
                          <a:solidFill>
                            <a:schemeClr val="tx1"/>
                          </a:solidFill>
                          <a:effectLst/>
                        </a:rPr>
                        <a:t>(2017</a:t>
                      </a:r>
                      <a:r>
                        <a:rPr kumimoji="1" lang="ja-JP" altLang="en-US" sz="1000" b="0" dirty="0" smtClean="0">
                          <a:solidFill>
                            <a:schemeClr val="tx1"/>
                          </a:solidFill>
                          <a:effectLst/>
                        </a:rPr>
                        <a:t>年</a:t>
                      </a:r>
                      <a:r>
                        <a:rPr kumimoji="1" lang="en-US" altLang="ja-JP" sz="1000" b="0" dirty="0" smtClean="0">
                          <a:solidFill>
                            <a:schemeClr val="tx1"/>
                          </a:solidFill>
                          <a:effectLst/>
                        </a:rPr>
                        <a:t>7</a:t>
                      </a:r>
                      <a:r>
                        <a:rPr kumimoji="1" lang="ja-JP" altLang="en-US" sz="1000" b="0" dirty="0" smtClean="0">
                          <a:solidFill>
                            <a:schemeClr val="tx1"/>
                          </a:solidFill>
                          <a:effectLst/>
                        </a:rPr>
                        <a:t>月</a:t>
                      </a:r>
                      <a:r>
                        <a:rPr kumimoji="1" lang="en-US" altLang="ja-JP" sz="1000" b="0" dirty="0" smtClean="0">
                          <a:solidFill>
                            <a:schemeClr val="tx1"/>
                          </a:solidFill>
                          <a:effectLst/>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dirty="0" smtClean="0">
                          <a:solidFill>
                            <a:schemeClr val="tx1"/>
                          </a:solidFill>
                          <a:effectLst/>
                        </a:rPr>
                        <a:t>・咲くやこの花館（花博記念公園鶴見緑地内）で業務用燃料電池の実証を開始。</a:t>
                      </a:r>
                      <a:r>
                        <a:rPr kumimoji="1" lang="en-US" altLang="ja-JP" sz="1000" b="0" dirty="0" smtClean="0">
                          <a:solidFill>
                            <a:schemeClr val="tx1"/>
                          </a:solidFill>
                          <a:effectLst/>
                        </a:rPr>
                        <a:t>(2018</a:t>
                      </a:r>
                      <a:r>
                        <a:rPr kumimoji="1" lang="ja-JP" altLang="en-US" sz="1000" b="0" dirty="0" smtClean="0">
                          <a:solidFill>
                            <a:schemeClr val="tx1"/>
                          </a:solidFill>
                          <a:effectLst/>
                        </a:rPr>
                        <a:t>年</a:t>
                      </a:r>
                      <a:r>
                        <a:rPr kumimoji="1" lang="en-US" altLang="ja-JP" sz="1000" b="0" dirty="0" smtClean="0">
                          <a:solidFill>
                            <a:schemeClr val="tx1"/>
                          </a:solidFill>
                          <a:effectLst/>
                        </a:rPr>
                        <a:t>1</a:t>
                      </a:r>
                      <a:r>
                        <a:rPr kumimoji="1" lang="ja-JP" altLang="en-US" sz="1000" b="0" dirty="0" smtClean="0">
                          <a:solidFill>
                            <a:schemeClr val="tx1"/>
                          </a:solidFill>
                          <a:effectLst/>
                        </a:rPr>
                        <a:t>月</a:t>
                      </a:r>
                      <a:r>
                        <a:rPr kumimoji="1" lang="en-US" altLang="ja-JP" sz="1000" b="0" dirty="0" smtClean="0">
                          <a:solidFill>
                            <a:schemeClr val="tx1"/>
                          </a:solidFill>
                          <a:effectLst/>
                        </a:rPr>
                        <a:t>)</a:t>
                      </a:r>
                      <a:r>
                        <a:rPr kumimoji="1" lang="ja-JP" altLang="en-US" sz="1000" b="0" dirty="0" smtClean="0">
                          <a:solidFill>
                            <a:schemeClr val="tx1"/>
                          </a:solidFill>
                          <a:effectLst/>
                        </a:rPr>
                        <a:t> </a:t>
                      </a:r>
                      <a:endParaRPr kumimoji="1" lang="en-US" altLang="ja-JP" sz="1000" b="0" dirty="0" smtClean="0">
                        <a:solidFill>
                          <a:schemeClr val="tx1"/>
                        </a:solidFill>
                        <a:effectLst/>
                      </a:endParaRPr>
                    </a:p>
                    <a:p>
                      <a:pPr algn="l">
                        <a:lnSpc>
                          <a:spcPts val="1300"/>
                        </a:lnSpc>
                      </a:pPr>
                      <a:r>
                        <a:rPr kumimoji="1" lang="ja-JP" altLang="en-US" sz="1000" b="0" dirty="0" smtClean="0">
                          <a:solidFill>
                            <a:schemeClr val="tx1"/>
                          </a:solidFill>
                          <a:effectLst/>
                        </a:rPr>
                        <a:t>・「蓄電池国際ビジネスフォーラム</a:t>
                      </a:r>
                      <a:r>
                        <a:rPr kumimoji="1" lang="en-US" altLang="ja-JP" sz="1000" b="0" dirty="0" smtClean="0">
                          <a:solidFill>
                            <a:schemeClr val="tx1"/>
                          </a:solidFill>
                          <a:effectLst/>
                        </a:rPr>
                        <a:t>in</a:t>
                      </a:r>
                      <a:r>
                        <a:rPr kumimoji="1" lang="ja-JP" altLang="en-US" sz="1000" b="0" dirty="0" smtClean="0">
                          <a:solidFill>
                            <a:schemeClr val="tx1"/>
                          </a:solidFill>
                          <a:effectLst/>
                        </a:rPr>
                        <a:t>大阪」を開催し</a:t>
                      </a:r>
                      <a:r>
                        <a:rPr kumimoji="1" lang="en-US" altLang="ja-JP" sz="1000" b="0" dirty="0" smtClean="0">
                          <a:solidFill>
                            <a:schemeClr val="tx1"/>
                          </a:solidFill>
                          <a:effectLst/>
                        </a:rPr>
                        <a:t>203</a:t>
                      </a:r>
                      <a:r>
                        <a:rPr kumimoji="1" lang="ja-JP" altLang="en-US" sz="1000" b="0" dirty="0" smtClean="0">
                          <a:solidFill>
                            <a:schemeClr val="tx1"/>
                          </a:solidFill>
                          <a:effectLst/>
                        </a:rPr>
                        <a:t>名が参加（</a:t>
                      </a:r>
                      <a:r>
                        <a:rPr kumimoji="1" lang="en-US" altLang="ja-JP" sz="1000" b="0" dirty="0" smtClean="0">
                          <a:solidFill>
                            <a:schemeClr val="tx1"/>
                          </a:solidFill>
                          <a:effectLst/>
                        </a:rPr>
                        <a:t>2018</a:t>
                      </a:r>
                      <a:r>
                        <a:rPr kumimoji="1" lang="ja-JP" altLang="en-US" sz="1000" b="0" dirty="0" smtClean="0">
                          <a:solidFill>
                            <a:schemeClr val="tx1"/>
                          </a:solidFill>
                          <a:effectLst/>
                        </a:rPr>
                        <a:t>年</a:t>
                      </a:r>
                      <a:r>
                        <a:rPr kumimoji="1" lang="en-US" altLang="ja-JP" sz="1000" b="0" dirty="0" smtClean="0">
                          <a:solidFill>
                            <a:schemeClr val="tx1"/>
                          </a:solidFill>
                          <a:effectLst/>
                        </a:rPr>
                        <a:t>1</a:t>
                      </a:r>
                      <a:r>
                        <a:rPr kumimoji="1" lang="ja-JP" altLang="en-US" sz="1000" b="0" dirty="0" smtClean="0">
                          <a:solidFill>
                            <a:schemeClr val="tx1"/>
                          </a:solidFill>
                          <a:effectLst/>
                        </a:rPr>
                        <a:t>月）</a:t>
                      </a:r>
                      <a:endParaRPr kumimoji="1" lang="en-US" altLang="ja-JP" sz="1000" b="0" dirty="0" smtClean="0">
                        <a:solidFill>
                          <a:schemeClr val="tx1"/>
                        </a:solidFill>
                        <a:effectLst/>
                      </a:endParaRPr>
                    </a:p>
                    <a:p>
                      <a:pPr algn="l">
                        <a:lnSpc>
                          <a:spcPts val="1300"/>
                        </a:lnSpc>
                      </a:pPr>
                      <a:r>
                        <a:rPr kumimoji="1" lang="ja-JP" altLang="en-US" sz="1000" b="0" dirty="0" smtClean="0">
                          <a:solidFill>
                            <a:schemeClr val="tx1"/>
                          </a:solidFill>
                          <a:effectLst/>
                        </a:rPr>
                        <a:t>・ドイツのノルトライン＝ヴェストファーレン州と企業間のビジネス交流の促進に向けた覚書を締結。 </a:t>
                      </a:r>
                      <a:r>
                        <a:rPr kumimoji="1" lang="en-US" altLang="ja-JP" sz="1000" b="0" dirty="0" smtClean="0">
                          <a:solidFill>
                            <a:schemeClr val="tx1"/>
                          </a:solidFill>
                          <a:effectLst/>
                        </a:rPr>
                        <a:t>(2018</a:t>
                      </a:r>
                      <a:r>
                        <a:rPr kumimoji="1" lang="ja-JP" altLang="en-US" sz="1000" b="0" dirty="0" smtClean="0">
                          <a:solidFill>
                            <a:schemeClr val="tx1"/>
                          </a:solidFill>
                          <a:effectLst/>
                        </a:rPr>
                        <a:t>年</a:t>
                      </a:r>
                      <a:r>
                        <a:rPr kumimoji="1" lang="en-US" altLang="ja-JP" sz="1000" b="0" dirty="0" smtClean="0">
                          <a:solidFill>
                            <a:schemeClr val="tx1"/>
                          </a:solidFill>
                          <a:effectLst/>
                        </a:rPr>
                        <a:t>10</a:t>
                      </a:r>
                      <a:r>
                        <a:rPr kumimoji="1" lang="ja-JP" altLang="en-US" sz="1000" b="0" dirty="0" smtClean="0">
                          <a:solidFill>
                            <a:schemeClr val="tx1"/>
                          </a:solidFill>
                          <a:effectLst/>
                        </a:rPr>
                        <a:t>月</a:t>
                      </a:r>
                      <a:r>
                        <a:rPr kumimoji="1" lang="en-US" altLang="ja-JP" sz="1000" b="0" dirty="0" smtClean="0">
                          <a:solidFill>
                            <a:schemeClr val="tx1"/>
                          </a:solidFill>
                          <a:effectLst/>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000" b="0" dirty="0" smtClean="0">
                          <a:solidFill>
                            <a:schemeClr val="tx1"/>
                          </a:solidFill>
                          <a:effectLst/>
                        </a:rPr>
                        <a:t>・</a:t>
                      </a:r>
                      <a:r>
                        <a:rPr kumimoji="1" lang="en-US" altLang="ja-JP" sz="1000" b="0" dirty="0" smtClean="0">
                          <a:solidFill>
                            <a:schemeClr val="tx1"/>
                          </a:solidFill>
                          <a:effectLst/>
                        </a:rPr>
                        <a:t>SEP</a:t>
                      </a:r>
                      <a:r>
                        <a:rPr kumimoji="1" lang="ja-JP" altLang="en-US" sz="1000" b="0" dirty="0" smtClean="0">
                          <a:solidFill>
                            <a:schemeClr val="tx1"/>
                          </a:solidFill>
                          <a:effectLst/>
                        </a:rPr>
                        <a:t>パートナー企業数</a:t>
                      </a:r>
                      <a:r>
                        <a:rPr kumimoji="1" lang="en-US" altLang="ja-JP" sz="1000" b="1" strike="noStrike" dirty="0" smtClean="0">
                          <a:solidFill>
                            <a:schemeClr val="tx1"/>
                          </a:solidFill>
                          <a:effectLst/>
                        </a:rPr>
                        <a:t>103</a:t>
                      </a:r>
                      <a:r>
                        <a:rPr kumimoji="1" lang="ja-JP" altLang="en-US" sz="1000" b="0" dirty="0" smtClean="0">
                          <a:solidFill>
                            <a:schemeClr val="tx1"/>
                          </a:solidFill>
                          <a:effectLst/>
                        </a:rPr>
                        <a:t>社、コーディネート実績 </a:t>
                      </a:r>
                      <a:r>
                        <a:rPr kumimoji="1" lang="en-US" altLang="ja-JP" sz="1000" b="0" dirty="0" smtClean="0">
                          <a:solidFill>
                            <a:schemeClr val="tx1"/>
                          </a:solidFill>
                          <a:effectLst/>
                        </a:rPr>
                        <a:t>390</a:t>
                      </a:r>
                      <a:r>
                        <a:rPr kumimoji="1" lang="ja-JP" altLang="en-US" sz="1000" b="0" dirty="0" smtClean="0">
                          <a:solidFill>
                            <a:schemeClr val="tx1"/>
                          </a:solidFill>
                          <a:effectLst/>
                        </a:rPr>
                        <a:t>件（</a:t>
                      </a:r>
                      <a:r>
                        <a:rPr kumimoji="1" lang="en-US" altLang="ja-JP" sz="1000" b="0" dirty="0" smtClean="0">
                          <a:solidFill>
                            <a:schemeClr val="tx1"/>
                          </a:solidFill>
                          <a:effectLst/>
                        </a:rPr>
                        <a:t>2016</a:t>
                      </a:r>
                      <a:r>
                        <a:rPr kumimoji="1" lang="ja-JP" altLang="en-US" sz="1000" b="0" dirty="0" smtClean="0">
                          <a:solidFill>
                            <a:schemeClr val="tx1"/>
                          </a:solidFill>
                          <a:effectLst/>
                        </a:rPr>
                        <a:t>年度末時点）</a:t>
                      </a: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000" b="0" dirty="0" smtClean="0">
                          <a:solidFill>
                            <a:schemeClr val="tx1"/>
                          </a:solidFill>
                          <a:effectLst/>
                        </a:rPr>
                        <a:t> - </a:t>
                      </a:r>
                      <a:r>
                        <a:rPr kumimoji="1" lang="ja-JP" altLang="en-US" sz="1000" b="0" dirty="0" smtClean="0">
                          <a:solidFill>
                            <a:schemeClr val="tx1"/>
                          </a:solidFill>
                          <a:effectLst/>
                        </a:rPr>
                        <a:t>「新エネルギー産業（電池関連）創出事業補助金」創設以降、計</a:t>
                      </a:r>
                      <a:r>
                        <a:rPr kumimoji="1" lang="en-US" altLang="ja-JP" sz="1000" b="0" dirty="0" smtClean="0">
                          <a:solidFill>
                            <a:schemeClr val="tx1"/>
                          </a:solidFill>
                          <a:effectLst/>
                        </a:rPr>
                        <a:t>28</a:t>
                      </a:r>
                      <a:r>
                        <a:rPr kumimoji="1" lang="ja-JP" altLang="en-US" sz="1000" b="0" dirty="0" smtClean="0">
                          <a:solidFill>
                            <a:schemeClr val="tx1"/>
                          </a:solidFill>
                          <a:effectLst/>
                        </a:rPr>
                        <a:t>件を採択、うち</a:t>
                      </a:r>
                      <a:r>
                        <a:rPr kumimoji="1" lang="en-US" altLang="ja-JP" sz="1000" b="0" dirty="0" smtClean="0">
                          <a:solidFill>
                            <a:schemeClr val="tx1"/>
                          </a:solidFill>
                          <a:effectLst/>
                        </a:rPr>
                        <a:t>6</a:t>
                      </a:r>
                      <a:r>
                        <a:rPr kumimoji="1" lang="ja-JP" altLang="en-US" sz="1000" b="0" dirty="0" smtClean="0">
                          <a:solidFill>
                            <a:schemeClr val="tx1"/>
                          </a:solidFill>
                          <a:effectLst/>
                        </a:rPr>
                        <a:t>件が製品化に成功</a:t>
                      </a:r>
                      <a:endParaRPr kumimoji="1" lang="ja-JP" altLang="en-US" sz="11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32</a:t>
            </a:fld>
            <a:endParaRPr kumimoji="1" lang="ja-JP" altLang="en-US"/>
          </a:p>
        </p:txBody>
      </p:sp>
    </p:spTree>
    <p:extLst>
      <p:ext uri="{BB962C8B-B14F-4D97-AF65-F5344CB8AC3E}">
        <p14:creationId xmlns:p14="http://schemas.microsoft.com/office/powerpoint/2010/main" val="2969661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en-US" altLang="ja-JP" sz="1600" u="sng" dirty="0" smtClean="0">
                <a:latin typeface="+mn-ea"/>
              </a:rPr>
              <a:t>Ⅾ</a:t>
            </a:r>
            <a:r>
              <a:rPr lang="ja-JP" altLang="en-US" sz="1600" u="sng" dirty="0" smtClean="0"/>
              <a:t>　１．</a:t>
            </a:r>
            <a:endParaRPr lang="en-US" altLang="ja-JP" sz="1600" u="sng" dirty="0" smtClean="0"/>
          </a:p>
        </p:txBody>
      </p:sp>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（５）</a:t>
            </a:r>
            <a:r>
              <a:rPr lang="ja-JP" altLang="en-US" sz="1600" b="1" u="sng" dirty="0">
                <a:solidFill>
                  <a:schemeClr val="bg1"/>
                </a:solidFill>
                <a:latin typeface="ＭＳ Ｐゴシック" panose="020B0600070205080204" pitchFamily="50" charset="-128"/>
              </a:rPr>
              <a:t>クラスター形成（ライフサイエンス関連産業の振興）</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785320820"/>
              </p:ext>
            </p:extLst>
          </p:nvPr>
        </p:nvGraphicFramePr>
        <p:xfrm>
          <a:off x="251520" y="476672"/>
          <a:ext cx="8712968" cy="6223000"/>
        </p:xfrm>
        <a:graphic>
          <a:graphicData uri="http://schemas.openxmlformats.org/drawingml/2006/table">
            <a:tbl>
              <a:tblPr firstRow="1" bandRow="1">
                <a:tableStyleId>{5940675A-B579-460E-94D1-54222C63F5DA}</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kumimoji="1" lang="ja-JP" altLang="en-US" sz="1100" dirty="0" smtClean="0"/>
                        <a:t>・</a:t>
                      </a:r>
                      <a:r>
                        <a:rPr kumimoji="1" lang="ja-JP" altLang="en-US" sz="1100" dirty="0" smtClean="0">
                          <a:solidFill>
                            <a:schemeClr val="tx1"/>
                          </a:solidFill>
                          <a:latin typeface="ＭＳ Ｐゴシック" panose="020B0600070205080204" pitchFamily="50" charset="-128"/>
                          <a:ea typeface="+mn-ea"/>
                        </a:rPr>
                        <a:t>グローバリゼーションの中での競争激化</a:t>
                      </a:r>
                      <a:endParaRPr kumimoji="1" lang="en-US" altLang="ja-JP" sz="1100" dirty="0" smtClean="0">
                        <a:solidFill>
                          <a:schemeClr val="tx1"/>
                        </a:solidFill>
                        <a:latin typeface="ＭＳ Ｐゴシック" panose="020B0600070205080204" pitchFamily="50" charset="-128"/>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ＭＳ Ｐゴシック" panose="020B0600070205080204" pitchFamily="50" charset="-128"/>
                          <a:ea typeface="+mn-ea"/>
                        </a:rPr>
                        <a:t>-</a:t>
                      </a:r>
                      <a:r>
                        <a:rPr kumimoji="1" lang="ja-JP" altLang="en-US" sz="1100" dirty="0" smtClean="0">
                          <a:solidFill>
                            <a:schemeClr val="tx1"/>
                          </a:solidFill>
                          <a:latin typeface="ＭＳ Ｐゴシック" panose="020B0600070205080204" pitchFamily="50" charset="-128"/>
                          <a:ea typeface="+mn-ea"/>
                        </a:rPr>
                        <a:t>世界の医薬品市場シェアにおける日本シェアの減少</a:t>
                      </a:r>
                      <a:endParaRPr kumimoji="1" lang="en-US" altLang="ja-JP" sz="1100" dirty="0" smtClean="0">
                        <a:solidFill>
                          <a:schemeClr val="tx1"/>
                        </a:solidFill>
                        <a:latin typeface="ＭＳ Ｐゴシック" panose="020B0600070205080204" pitchFamily="50" charset="-128"/>
                        <a:ea typeface="+mn-ea"/>
                      </a:endParaRPr>
                    </a:p>
                    <a:p>
                      <a:pPr algn="l"/>
                      <a:endParaRPr kumimoji="1" lang="en-US" altLang="ja-JP" sz="1100" dirty="0" smtClean="0">
                        <a:solidFill>
                          <a:schemeClr val="tx1"/>
                        </a:solidFill>
                        <a:latin typeface="ＭＳ Ｐゴシック" panose="020B0600070205080204" pitchFamily="50" charset="-128"/>
                        <a:ea typeface="+mn-ea"/>
                      </a:endParaRPr>
                    </a:p>
                    <a:p>
                      <a:pPr algn="l"/>
                      <a:r>
                        <a:rPr kumimoji="1" lang="ja-JP" altLang="en-US" sz="1100" dirty="0" smtClean="0">
                          <a:solidFill>
                            <a:schemeClr val="tx1"/>
                          </a:solidFill>
                          <a:latin typeface="ＭＳ Ｐゴシック" panose="020B0600070205080204" pitchFamily="50" charset="-128"/>
                          <a:ea typeface="+mn-ea"/>
                        </a:rPr>
                        <a:t>・他地域への製薬企業の流出</a:t>
                      </a:r>
                      <a:endParaRPr kumimoji="1" lang="en-US" altLang="ja-JP" sz="1100" dirty="0" smtClean="0">
                        <a:solidFill>
                          <a:schemeClr val="tx1"/>
                        </a:solidFill>
                        <a:latin typeface="ＭＳ Ｐゴシック" panose="020B0600070205080204" pitchFamily="50" charset="-128"/>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ＭＳ Ｐゴシック" panose="020B0600070205080204" pitchFamily="50" charset="-128"/>
                          <a:ea typeface="+mn-ea"/>
                        </a:rPr>
                        <a:t>-</a:t>
                      </a:r>
                      <a:r>
                        <a:rPr kumimoji="1" lang="ja-JP" altLang="en-US" sz="1100" dirty="0" smtClean="0">
                          <a:solidFill>
                            <a:schemeClr val="tx1"/>
                          </a:solidFill>
                          <a:latin typeface="ＭＳ Ｐゴシック" panose="020B0600070205080204" pitchFamily="50" charset="-128"/>
                          <a:ea typeface="+mn-ea"/>
                        </a:rPr>
                        <a:t>製薬企業本社機能、研究機能の圏外流出</a:t>
                      </a:r>
                      <a:endParaRPr kumimoji="1" lang="en-US" altLang="ja-JP" sz="1100" dirty="0" smtClean="0">
                        <a:solidFill>
                          <a:schemeClr val="tx1"/>
                        </a:solidFill>
                        <a:latin typeface="ＭＳ Ｐゴシック" panose="020B0600070205080204" pitchFamily="50" charset="-128"/>
                        <a:ea typeface="+mn-ea"/>
                      </a:endParaRPr>
                    </a:p>
                    <a:p>
                      <a:pPr algn="l"/>
                      <a:endParaRPr kumimoji="1" lang="en-US" altLang="ja-JP" sz="1100" dirty="0" smtClean="0">
                        <a:solidFill>
                          <a:schemeClr val="tx1"/>
                        </a:solidFill>
                        <a:latin typeface="ＭＳ Ｐゴシック" panose="020B0600070205080204" pitchFamily="50" charset="-128"/>
                        <a:ea typeface="+mn-ea"/>
                      </a:endParaRPr>
                    </a:p>
                    <a:p>
                      <a:pPr algn="l"/>
                      <a:r>
                        <a:rPr kumimoji="1" lang="ja-JP" altLang="en-US" sz="1100" dirty="0" smtClean="0">
                          <a:solidFill>
                            <a:schemeClr val="tx1"/>
                          </a:solidFill>
                          <a:latin typeface="ＭＳ Ｐゴシック" panose="020B0600070205080204" pitchFamily="50" charset="-128"/>
                          <a:ea typeface="+mn-ea"/>
                        </a:rPr>
                        <a:t>・バイオベンチャーによる研究成果の産業化が未成熟</a:t>
                      </a:r>
                      <a:endParaRPr kumimoji="1" lang="en-US" altLang="ja-JP" sz="1100" dirty="0" smtClean="0">
                        <a:solidFill>
                          <a:schemeClr val="tx1"/>
                        </a:solidFill>
                        <a:latin typeface="ＭＳ Ｐゴシック" panose="020B0600070205080204" pitchFamily="50" charset="-128"/>
                        <a:ea typeface="+mn-ea"/>
                      </a:endParaRPr>
                    </a:p>
                    <a:p>
                      <a:pPr algn="l"/>
                      <a:endParaRPr kumimoji="1" lang="en-US" altLang="ja-JP" sz="1100" dirty="0" smtClean="0">
                        <a:solidFill>
                          <a:schemeClr val="tx1"/>
                        </a:solidFill>
                        <a:latin typeface="ＭＳ Ｐゴシック" panose="020B0600070205080204" pitchFamily="50" charset="-128"/>
                        <a:ea typeface="+mn-ea"/>
                      </a:endParaRPr>
                    </a:p>
                    <a:p>
                      <a:pPr algn="l"/>
                      <a:r>
                        <a:rPr kumimoji="1" lang="ja-JP" altLang="en-US" sz="1100" dirty="0" smtClean="0">
                          <a:solidFill>
                            <a:schemeClr val="tx1"/>
                          </a:solidFill>
                          <a:latin typeface="ＭＳ Ｐゴシック" panose="020B0600070205080204" pitchFamily="50" charset="-128"/>
                          <a:ea typeface="+mn-ea"/>
                        </a:rPr>
                        <a:t>・バイオ産業の集積・ライフサイエンス研究基盤等の強みがいかせていない</a:t>
                      </a:r>
                      <a:endParaRPr kumimoji="1" lang="en-US" altLang="ja-JP" sz="1100" dirty="0" smtClean="0">
                        <a:solidFill>
                          <a:schemeClr val="tx1"/>
                        </a:solidFill>
                        <a:latin typeface="ＭＳ Ｐゴシック" panose="020B0600070205080204" pitchFamily="50" charset="-128"/>
                        <a:ea typeface="+mn-ea"/>
                      </a:endParaRPr>
                    </a:p>
                    <a:p>
                      <a:pPr marL="0" indent="0"/>
                      <a:endParaRPr kumimoji="1" lang="ja-JP" altLang="en-US" sz="11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100" dirty="0" smtClean="0"/>
                        <a:t>・</a:t>
                      </a:r>
                      <a:r>
                        <a:rPr kumimoji="1" lang="ja-JP" altLang="en-US" sz="1100" dirty="0" smtClean="0">
                          <a:solidFill>
                            <a:schemeClr val="tx1"/>
                          </a:solidFill>
                          <a:latin typeface="ＭＳ Ｐゴシック" panose="020B0600070205080204" pitchFamily="50" charset="-128"/>
                          <a:ea typeface="+mn-ea"/>
                        </a:rPr>
                        <a:t>戦略目標の明確化等</a:t>
                      </a:r>
                      <a:endParaRPr kumimoji="1" lang="en-US" altLang="ja-JP" sz="1100" dirty="0" smtClean="0">
                        <a:solidFill>
                          <a:schemeClr val="tx1"/>
                        </a:solidFill>
                        <a:latin typeface="ＭＳ Ｐゴシック" panose="020B0600070205080204" pitchFamily="50" charset="-128"/>
                        <a:ea typeface="+mn-ea"/>
                      </a:endParaRPr>
                    </a:p>
                    <a:p>
                      <a:pPr algn="l"/>
                      <a:r>
                        <a:rPr kumimoji="1" lang="ja-JP" altLang="en-US" sz="1100" dirty="0" smtClean="0">
                          <a:solidFill>
                            <a:schemeClr val="tx1"/>
                          </a:solidFill>
                          <a:latin typeface="ＭＳ Ｐゴシック" panose="020B0600070205080204" pitchFamily="50" charset="-128"/>
                          <a:ea typeface="+mn-ea"/>
                        </a:rPr>
                        <a:t>－産学官のオール大阪での戦略目標の明確化と推進体制の構築</a:t>
                      </a:r>
                      <a:endParaRPr kumimoji="1" lang="en-US" altLang="ja-JP" sz="1100" dirty="0" smtClean="0">
                        <a:solidFill>
                          <a:schemeClr val="tx1"/>
                        </a:solidFill>
                        <a:latin typeface="ＭＳ Ｐゴシック" panose="020B0600070205080204" pitchFamily="50" charset="-128"/>
                        <a:ea typeface="+mn-ea"/>
                      </a:endParaRPr>
                    </a:p>
                    <a:p>
                      <a:pPr algn="l"/>
                      <a:r>
                        <a:rPr kumimoji="1" lang="ja-JP" altLang="en-US" sz="1100" dirty="0" smtClean="0">
                          <a:solidFill>
                            <a:schemeClr val="tx1"/>
                          </a:solidFill>
                          <a:latin typeface="ＭＳ Ｐゴシック" panose="020B0600070205080204" pitchFamily="50" charset="-128"/>
                          <a:ea typeface="+mn-ea"/>
                        </a:rPr>
                        <a:t>－各機関が主体的にプロジェクトに取組む共通の戦略（アクションプラン）の策定</a:t>
                      </a:r>
                      <a:endParaRPr kumimoji="1" lang="en-US" altLang="ja-JP" sz="1100" dirty="0" smtClean="0">
                        <a:solidFill>
                          <a:schemeClr val="tx1"/>
                        </a:solidFill>
                        <a:latin typeface="ＭＳ Ｐゴシック" panose="020B0600070205080204" pitchFamily="50" charset="-128"/>
                        <a:ea typeface="+mn-ea"/>
                      </a:endParaRPr>
                    </a:p>
                    <a:p>
                      <a:pPr algn="l"/>
                      <a:endParaRPr kumimoji="1" lang="en-US" altLang="ja-JP" sz="1100" dirty="0" smtClean="0">
                        <a:solidFill>
                          <a:schemeClr val="tx1"/>
                        </a:solidFill>
                        <a:latin typeface="ＭＳ Ｐゴシック" panose="020B0600070205080204" pitchFamily="50" charset="-128"/>
                        <a:ea typeface="+mn-ea"/>
                      </a:endParaRPr>
                    </a:p>
                    <a:p>
                      <a:pPr algn="l"/>
                      <a:r>
                        <a:rPr kumimoji="1" lang="ja-JP" altLang="en-US" sz="1100" dirty="0" smtClean="0">
                          <a:solidFill>
                            <a:schemeClr val="tx1"/>
                          </a:solidFill>
                          <a:latin typeface="ＭＳ Ｐゴシック" panose="020B0600070205080204" pitchFamily="50" charset="-128"/>
                          <a:ea typeface="+mn-ea"/>
                        </a:rPr>
                        <a:t>・戦略的な司令塔機能と、事業推進や情報発信を総合的に行う仕組みづくり</a:t>
                      </a:r>
                      <a:endParaRPr kumimoji="1" lang="en-US" altLang="ja-JP" sz="1100" dirty="0" smtClean="0">
                        <a:solidFill>
                          <a:schemeClr val="tx1"/>
                        </a:solidFill>
                        <a:latin typeface="ＭＳ Ｐゴシック" panose="020B0600070205080204" pitchFamily="50" charset="-128"/>
                        <a:ea typeface="+mn-ea"/>
                      </a:endParaRPr>
                    </a:p>
                    <a:p>
                      <a:pPr algn="l"/>
                      <a:r>
                        <a:rPr kumimoji="1" lang="en-US" altLang="ja-JP" sz="1100" dirty="0" smtClean="0">
                          <a:solidFill>
                            <a:schemeClr val="tx1"/>
                          </a:solidFill>
                          <a:latin typeface="ＭＳ Ｐゴシック" panose="020B0600070205080204" pitchFamily="50" charset="-128"/>
                          <a:ea typeface="+mn-ea"/>
                        </a:rPr>
                        <a:t> -</a:t>
                      </a:r>
                      <a:r>
                        <a:rPr kumimoji="1" lang="ja-JP" altLang="en-US" sz="1100" dirty="0" smtClean="0">
                          <a:solidFill>
                            <a:schemeClr val="tx1"/>
                          </a:solidFill>
                          <a:latin typeface="ＭＳ Ｐゴシック" panose="020B0600070205080204" pitchFamily="50" charset="-128"/>
                          <a:ea typeface="+mn-ea"/>
                        </a:rPr>
                        <a:t>ヘッドクオーター体制の構築</a:t>
                      </a:r>
                      <a:endParaRPr kumimoji="1" lang="en-US" altLang="ja-JP" sz="1100" dirty="0" smtClean="0">
                        <a:solidFill>
                          <a:schemeClr val="tx1"/>
                        </a:solidFill>
                        <a:latin typeface="ＭＳ Ｐゴシック" panose="020B0600070205080204" pitchFamily="50" charset="-128"/>
                        <a:ea typeface="+mn-ea"/>
                      </a:endParaRPr>
                    </a:p>
                    <a:p>
                      <a:pPr marL="0" indent="0"/>
                      <a:endParaRPr kumimoji="1" lang="ja-JP" altLang="en-US" sz="1100" dirty="0" smtClean="0"/>
                    </a:p>
                    <a:p>
                      <a:pPr marL="0" indent="0"/>
                      <a:endParaRPr kumimoji="1" lang="ja-JP" altLang="en-US" sz="11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050" dirty="0" smtClean="0"/>
                        <a:t>・</a:t>
                      </a:r>
                      <a:r>
                        <a:rPr kumimoji="1" lang="ja-JP" altLang="en-US" sz="1050" dirty="0" smtClean="0">
                          <a:solidFill>
                            <a:schemeClr val="tx1"/>
                          </a:solidFill>
                          <a:latin typeface="ＭＳ Ｐゴシック" panose="020B0600070205080204" pitchFamily="50" charset="-128"/>
                          <a:ea typeface="+mn-ea"/>
                        </a:rPr>
                        <a:t>大阪ﾊﾞｲｵ戦略推進会議の設立</a:t>
                      </a:r>
                      <a:endParaRPr kumimoji="1" lang="en-US" altLang="ja-JP" sz="1050" dirty="0" smtClean="0">
                        <a:solidFill>
                          <a:schemeClr val="tx1"/>
                        </a:solidFill>
                        <a:latin typeface="ＭＳ Ｐゴシック" panose="020B0600070205080204" pitchFamily="50" charset="-128"/>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知事・大阪商工会議所会頭・千里ﾗｲﾌｻｲｴﾝｽ振興財団理事長の呼びかけで産学官ﾄｯﾌﾟが参画する「大阪バイオ戦略推進会議」（</a:t>
                      </a:r>
                      <a:r>
                        <a:rPr kumimoji="1" lang="en-US" altLang="ja-JP" sz="1050" dirty="0" smtClean="0">
                          <a:solidFill>
                            <a:schemeClr val="tx1"/>
                          </a:solidFill>
                          <a:latin typeface="ＭＳ Ｐゴシック" panose="020B0600070205080204" pitchFamily="50" charset="-128"/>
                          <a:ea typeface="+mn-ea"/>
                        </a:rPr>
                        <a:t>2008</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9</a:t>
                      </a:r>
                      <a:r>
                        <a:rPr kumimoji="1" lang="ja-JP" altLang="en-US" sz="1050" dirty="0" smtClean="0">
                          <a:solidFill>
                            <a:schemeClr val="tx1"/>
                          </a:solidFill>
                          <a:latin typeface="ＭＳ Ｐゴシック" panose="020B0600070205080204" pitchFamily="50" charset="-128"/>
                          <a:ea typeface="+mn-ea"/>
                        </a:rPr>
                        <a:t>月設置）を設立</a:t>
                      </a:r>
                      <a:endParaRPr kumimoji="1" lang="en-US" altLang="ja-JP" sz="1050" dirty="0" smtClean="0">
                        <a:solidFill>
                          <a:schemeClr val="tx1"/>
                        </a:solidFill>
                        <a:latin typeface="ＭＳ Ｐゴシック" panose="020B0600070205080204" pitchFamily="50" charset="-128"/>
                        <a:ea typeface="+mn-ea"/>
                      </a:endParaRPr>
                    </a:p>
                    <a:p>
                      <a:pPr algn="l"/>
                      <a:endParaRPr kumimoji="1" lang="en-US" altLang="ja-JP" sz="1050" dirty="0" smtClean="0">
                        <a:solidFill>
                          <a:schemeClr val="tx1"/>
                        </a:solidFill>
                        <a:latin typeface="ＭＳ Ｐゴシック" panose="020B0600070205080204" pitchFamily="50" charset="-128"/>
                        <a:ea typeface="+mn-ea"/>
                      </a:endParaRPr>
                    </a:p>
                    <a:p>
                      <a:pPr algn="l"/>
                      <a:r>
                        <a:rPr kumimoji="1" lang="ja-JP" altLang="en-US" sz="1050" dirty="0" smtClean="0">
                          <a:solidFill>
                            <a:schemeClr val="tx1"/>
                          </a:solidFill>
                          <a:latin typeface="ＭＳ Ｐゴシック" panose="020B0600070205080204" pitchFamily="50" charset="-128"/>
                          <a:ea typeface="+mn-ea"/>
                        </a:rPr>
                        <a:t>・「大阪ﾊﾞｲｵ戦略」策定</a:t>
                      </a:r>
                      <a:endParaRPr kumimoji="1" lang="en-US" altLang="ja-JP" sz="1050" strike="sngStrike" dirty="0" smtClean="0">
                        <a:solidFill>
                          <a:srgbClr val="FF0000"/>
                        </a:solidFill>
                        <a:latin typeface="ＭＳ Ｐゴシック" panose="020B0600070205080204" pitchFamily="50" charset="-128"/>
                        <a:ea typeface="+mn-ea"/>
                      </a:endParaRPr>
                    </a:p>
                    <a:p>
                      <a:pPr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世界ﾄｯﾌﾟｸﾗｽのﾊﾞｲｵｸﾗｽﾀｰ形成を目標に、構成機関の具体的な取組をｱｸｼｮﾝﾌﾟﾗﾝ（大阪ﾊﾞｲｵ戦略）として合意形成し、実行（</a:t>
                      </a:r>
                      <a:r>
                        <a:rPr kumimoji="1" lang="en-US" altLang="ja-JP" sz="1050" dirty="0" smtClean="0">
                          <a:solidFill>
                            <a:schemeClr val="tx1"/>
                          </a:solidFill>
                          <a:latin typeface="ＭＳ Ｐゴシック" panose="020B0600070205080204" pitchFamily="50" charset="-128"/>
                          <a:ea typeface="+mn-ea"/>
                        </a:rPr>
                        <a:t>2008</a:t>
                      </a:r>
                      <a:r>
                        <a:rPr kumimoji="1" lang="ja-JP" altLang="en-US" sz="1050" dirty="0" smtClean="0">
                          <a:solidFill>
                            <a:schemeClr val="tx1"/>
                          </a:solidFill>
                          <a:latin typeface="ＭＳ Ｐゴシック" panose="020B0600070205080204" pitchFamily="50" charset="-128"/>
                          <a:ea typeface="+mn-ea"/>
                        </a:rPr>
                        <a:t>年に策定、以後</a:t>
                      </a:r>
                      <a:r>
                        <a:rPr kumimoji="1" lang="ja-JP" altLang="en-US" sz="1050" spc="-150" dirty="0" smtClean="0">
                          <a:solidFill>
                            <a:schemeClr val="tx1"/>
                          </a:solidFill>
                          <a:latin typeface="ＭＳ Ｐゴシック" panose="020B0600070205080204" pitchFamily="50" charset="-128"/>
                          <a:ea typeface="+mn-ea"/>
                        </a:rPr>
                        <a:t>毎年度改訂⇒</a:t>
                      </a:r>
                      <a:r>
                        <a:rPr kumimoji="1" lang="en-US" altLang="ja-JP" sz="1050" spc="-150" dirty="0" smtClean="0">
                          <a:solidFill>
                            <a:schemeClr val="tx1"/>
                          </a:solidFill>
                          <a:latin typeface="ＭＳ Ｐゴシック" panose="020B0600070205080204" pitchFamily="50" charset="-128"/>
                          <a:ea typeface="+mn-ea"/>
                        </a:rPr>
                        <a:t>2018</a:t>
                      </a:r>
                      <a:r>
                        <a:rPr kumimoji="1" lang="ja-JP" altLang="en-US" sz="1050" spc="-150" dirty="0" smtClean="0">
                          <a:solidFill>
                            <a:schemeClr val="tx1"/>
                          </a:solidFill>
                          <a:latin typeface="ＭＳ Ｐゴシック" panose="020B0600070205080204" pitchFamily="50" charset="-128"/>
                          <a:ea typeface="+mn-ea"/>
                        </a:rPr>
                        <a:t>年</a:t>
                      </a:r>
                      <a:r>
                        <a:rPr kumimoji="1" lang="en-US" altLang="ja-JP" sz="1050" spc="-150" dirty="0" smtClean="0">
                          <a:solidFill>
                            <a:schemeClr val="tx1"/>
                          </a:solidFill>
                          <a:latin typeface="ＭＳ Ｐゴシック" panose="020B0600070205080204" pitchFamily="50" charset="-128"/>
                          <a:ea typeface="+mn-ea"/>
                        </a:rPr>
                        <a:t>3</a:t>
                      </a:r>
                      <a:r>
                        <a:rPr kumimoji="1" lang="ja-JP" altLang="en-US" sz="1050" spc="-150" dirty="0" smtClean="0">
                          <a:solidFill>
                            <a:schemeClr val="tx1"/>
                          </a:solidFill>
                          <a:latin typeface="ＭＳ Ｐゴシック" panose="020B0600070205080204" pitchFamily="50" charset="-128"/>
                          <a:ea typeface="+mn-ea"/>
                        </a:rPr>
                        <a:t>月に総括を行い終了）</a:t>
                      </a:r>
                      <a:endParaRPr kumimoji="1" lang="en-US" altLang="ja-JP" sz="1050" spc="-150" dirty="0" smtClean="0">
                        <a:solidFill>
                          <a:schemeClr val="tx1"/>
                        </a:solidFill>
                        <a:latin typeface="ＭＳ Ｐゴシック" panose="020B0600070205080204" pitchFamily="50" charset="-128"/>
                        <a:ea typeface="+mn-ea"/>
                      </a:endParaRPr>
                    </a:p>
                    <a:p>
                      <a:pPr algn="l"/>
                      <a:endParaRPr kumimoji="1" lang="en-US" altLang="ja-JP" sz="1050" spc="-150" dirty="0" smtClean="0">
                        <a:solidFill>
                          <a:schemeClr val="tx1"/>
                        </a:solidFill>
                        <a:latin typeface="+mn-ea"/>
                        <a:ea typeface="+mn-ea"/>
                      </a:endParaRPr>
                    </a:p>
                    <a:p>
                      <a:pPr algn="l"/>
                      <a:r>
                        <a:rPr kumimoji="1" lang="ja-JP" altLang="en-US" sz="1050" spc="-150" dirty="0" smtClean="0">
                          <a:solidFill>
                            <a:schemeClr val="tx1"/>
                          </a:solidFill>
                          <a:latin typeface="+mn-ea"/>
                          <a:ea typeface="+mn-ea"/>
                        </a:rPr>
                        <a:t>・特区指定</a:t>
                      </a:r>
                      <a:endParaRPr kumimoji="1" lang="en-US" altLang="ja-JP" sz="1050" spc="-150" dirty="0" smtClean="0">
                        <a:solidFill>
                          <a:schemeClr val="tx1"/>
                        </a:solidFill>
                        <a:latin typeface="+mn-ea"/>
                        <a:ea typeface="+mn-ea"/>
                      </a:endParaRPr>
                    </a:p>
                    <a:p>
                      <a:pPr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国際戦略総合特区地域指定</a:t>
                      </a:r>
                      <a:r>
                        <a:rPr kumimoji="1" lang="en-US" altLang="ja-JP" sz="1050" dirty="0" smtClean="0">
                          <a:solidFill>
                            <a:schemeClr val="tx1"/>
                          </a:solidFill>
                          <a:latin typeface="ＭＳ Ｐゴシック" panose="020B0600070205080204" pitchFamily="50" charset="-128"/>
                          <a:ea typeface="+mn-ea"/>
                        </a:rPr>
                        <a:t>(2011</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a:t>
                      </a:r>
                    </a:p>
                    <a:p>
                      <a:pPr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関西圏国家戦略特別区域指定</a:t>
                      </a:r>
                      <a:r>
                        <a:rPr kumimoji="1" lang="en-US" altLang="ja-JP" sz="1050" dirty="0" smtClean="0">
                          <a:solidFill>
                            <a:schemeClr val="tx1"/>
                          </a:solidFill>
                          <a:latin typeface="ＭＳ Ｐゴシック" panose="020B0600070205080204" pitchFamily="50" charset="-128"/>
                          <a:ea typeface="+mn-ea"/>
                        </a:rPr>
                        <a:t>(2014</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a:t>
                      </a:r>
                      <a:endParaRPr kumimoji="1" lang="en-US" altLang="ja-JP" sz="1050" spc="-150" dirty="0" smtClean="0">
                        <a:solidFill>
                          <a:schemeClr val="tx1"/>
                        </a:solidFill>
                        <a:latin typeface="+mn-ea"/>
                        <a:ea typeface="+mn-ea"/>
                      </a:endParaRPr>
                    </a:p>
                    <a:p>
                      <a:pPr algn="l"/>
                      <a:endParaRPr kumimoji="1" lang="en-US" altLang="ja-JP" sz="1050" spc="-150" dirty="0" smtClean="0">
                        <a:solidFill>
                          <a:schemeClr val="tx1"/>
                        </a:solidFill>
                        <a:latin typeface="ＭＳ Ｐゴシック" panose="020B0600070205080204" pitchFamily="50" charset="-128"/>
                        <a:ea typeface="+mn-ea"/>
                      </a:endParaRPr>
                    </a:p>
                    <a:p>
                      <a:pPr algn="l"/>
                      <a:r>
                        <a:rPr kumimoji="1" lang="ja-JP" altLang="en-US" sz="1050" spc="-150" dirty="0" smtClean="0">
                          <a:solidFill>
                            <a:schemeClr val="tx1"/>
                          </a:solidFill>
                          <a:latin typeface="ＭＳ Ｐゴシック" panose="020B0600070205080204" pitchFamily="50" charset="-128"/>
                          <a:ea typeface="+mn-ea"/>
                        </a:rPr>
                        <a:t>・大阪ﾊﾞｲｵ･ﾍｯﾄﾞｸｵｰﾀｰ体制の構築</a:t>
                      </a:r>
                      <a:endParaRPr kumimoji="1" lang="en-US" altLang="ja-JP" sz="1050" spc="-150" dirty="0" smtClean="0">
                        <a:solidFill>
                          <a:schemeClr val="tx1"/>
                        </a:solidFill>
                        <a:latin typeface="ＭＳ Ｐゴシック" panose="020B0600070205080204" pitchFamily="50" charset="-128"/>
                        <a:ea typeface="+mn-ea"/>
                      </a:endParaRPr>
                    </a:p>
                    <a:p>
                      <a:pPr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府担当課が大阪ﾊﾞｲｵ･ﾍｯﾄﾞｸｵｰﾀｰの事務局として、研究機関等が集積する北大阪地域に本拠を置き、現地性を高め戦略の立案・ﾌｫﾛｰｱｯﾌﾟ･ﾜﾝｽﾄｯﾌﾟ窓口・総合調整機関として活動</a:t>
                      </a:r>
                      <a:endParaRPr kumimoji="1" lang="en-US" altLang="ja-JP" sz="1050" dirty="0" smtClean="0">
                        <a:solidFill>
                          <a:schemeClr val="tx1"/>
                        </a:solidFill>
                        <a:latin typeface="ＭＳ Ｐゴシック" panose="020B0600070205080204" pitchFamily="50" charset="-128"/>
                        <a:ea typeface="+mn-ea"/>
                      </a:endParaRPr>
                    </a:p>
                    <a:p>
                      <a:pPr algn="l"/>
                      <a:endParaRPr kumimoji="1" lang="en-US" altLang="ja-JP" sz="1050" dirty="0" smtClean="0">
                        <a:solidFill>
                          <a:schemeClr val="tx1"/>
                        </a:solidFill>
                        <a:latin typeface="ＭＳ Ｐゴシック" panose="020B0600070205080204" pitchFamily="50" charset="-128"/>
                        <a:ea typeface="+mn-ea"/>
                      </a:endParaRPr>
                    </a:p>
                    <a:p>
                      <a:pPr algn="l"/>
                      <a:r>
                        <a:rPr kumimoji="1" lang="ja-JP" altLang="en-US" sz="1050" dirty="0" smtClean="0">
                          <a:solidFill>
                            <a:schemeClr val="tx1"/>
                          </a:solidFill>
                          <a:latin typeface="ＭＳ Ｐゴシック" panose="020B0600070205080204" pitchFamily="50" charset="-128"/>
                          <a:ea typeface="+mn-ea"/>
                        </a:rPr>
                        <a:t>・「大阪の成長戦略（</a:t>
                      </a:r>
                      <a:r>
                        <a:rPr kumimoji="1" lang="en-US" altLang="ja-JP" sz="1050" dirty="0" smtClean="0">
                          <a:solidFill>
                            <a:schemeClr val="tx1"/>
                          </a:solidFill>
                          <a:latin typeface="ＭＳ Ｐゴシック" panose="020B0600070205080204" pitchFamily="50" charset="-128"/>
                          <a:ea typeface="+mn-ea"/>
                        </a:rPr>
                        <a:t>2018</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3</a:t>
                      </a:r>
                      <a:r>
                        <a:rPr kumimoji="1" lang="ja-JP" altLang="en-US" sz="1050" dirty="0" smtClean="0">
                          <a:solidFill>
                            <a:schemeClr val="tx1"/>
                          </a:solidFill>
                          <a:latin typeface="ＭＳ Ｐゴシック" panose="020B0600070205080204" pitchFamily="50" charset="-128"/>
                          <a:ea typeface="+mn-ea"/>
                        </a:rPr>
                        <a:t>月改訂版）」の重点化を図る分野に位置付け</a:t>
                      </a:r>
                      <a:endParaRPr kumimoji="1" lang="en-US" altLang="ja-JP" sz="1050" dirty="0" smtClean="0">
                        <a:solidFill>
                          <a:schemeClr val="tx1"/>
                        </a:solidFill>
                        <a:latin typeface="ＭＳ Ｐゴシック" panose="020B0600070205080204" pitchFamily="50" charset="-128"/>
                        <a:ea typeface="+mn-ea"/>
                      </a:endParaRPr>
                    </a:p>
                    <a:p>
                      <a:pPr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「健康・医療関連産業の世界的ｸﾗｽﾀｰ形成」</a:t>
                      </a:r>
                      <a:endParaRPr kumimoji="1" lang="en-US" altLang="ja-JP" sz="1050" dirty="0" smtClean="0">
                        <a:solidFill>
                          <a:schemeClr val="tx1"/>
                        </a:solidFill>
                        <a:latin typeface="ＭＳ Ｐゴシック" panose="020B0600070205080204" pitchFamily="50" charset="-128"/>
                        <a:ea typeface="+mn-ea"/>
                      </a:endParaRPr>
                    </a:p>
                    <a:p>
                      <a:pPr algn="l"/>
                      <a:endParaRPr kumimoji="1" lang="en-US" altLang="ja-JP" sz="1050" dirty="0" smtClean="0">
                        <a:solidFill>
                          <a:schemeClr val="tx1"/>
                        </a:solidFill>
                        <a:latin typeface="ＭＳ Ｐゴシック" panose="020B0600070205080204" pitchFamily="50" charset="-128"/>
                        <a:ea typeface="+mn-ea"/>
                      </a:endParaRPr>
                    </a:p>
                    <a:p>
                      <a:pPr algn="l"/>
                      <a:r>
                        <a:rPr kumimoji="1" lang="ja-JP" altLang="en-US" sz="1050" dirty="0" smtClean="0">
                          <a:solidFill>
                            <a:schemeClr val="tx1"/>
                          </a:solidFill>
                          <a:latin typeface="ＭＳ Ｐゴシック" panose="020B0600070205080204" pitchFamily="50" charset="-128"/>
                          <a:ea typeface="+mn-ea"/>
                        </a:rPr>
                        <a:t>・大阪健康・医療関係機関実務責任者会議の設置</a:t>
                      </a:r>
                      <a:endParaRPr kumimoji="1" lang="en-US" altLang="ja-JP" sz="1050" dirty="0" smtClean="0">
                        <a:solidFill>
                          <a:schemeClr val="tx1"/>
                        </a:solidFill>
                        <a:latin typeface="ＭＳ Ｐゴシック" panose="020B0600070205080204" pitchFamily="50" charset="-128"/>
                        <a:ea typeface="+mn-ea"/>
                      </a:endParaRPr>
                    </a:p>
                    <a:p>
                      <a:pPr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大阪ﾊﾞｲｵ戦略推進会議構成機関の実務責任者がより密な意見交換・情報提供を行う場として「大阪健康・医療実務責任者会議」を設置</a:t>
                      </a:r>
                      <a:r>
                        <a:rPr kumimoji="1" lang="en-US" altLang="ja-JP" sz="1050" dirty="0" smtClean="0">
                          <a:solidFill>
                            <a:schemeClr val="tx1"/>
                          </a:solidFill>
                          <a:latin typeface="ＭＳ Ｐゴシック" panose="020B0600070205080204" pitchFamily="50" charset="-128"/>
                          <a:ea typeface="+mn-ea"/>
                        </a:rPr>
                        <a:t>(2018</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4</a:t>
                      </a:r>
                      <a:r>
                        <a:rPr kumimoji="1" lang="ja-JP" altLang="en-US" sz="1050" dirty="0" smtClean="0">
                          <a:solidFill>
                            <a:schemeClr val="tx1"/>
                          </a:solidFill>
                          <a:latin typeface="ＭＳ Ｐゴシック" panose="020B0600070205080204" pitchFamily="50" charset="-128"/>
                          <a:ea typeface="+mn-ea"/>
                        </a:rPr>
                        <a:t>月</a:t>
                      </a:r>
                      <a:r>
                        <a:rPr kumimoji="1" lang="en-US" altLang="ja-JP" sz="1050" dirty="0" smtClean="0">
                          <a:solidFill>
                            <a:schemeClr val="tx1"/>
                          </a:solidFill>
                          <a:latin typeface="ＭＳ Ｐゴシック" panose="020B0600070205080204" pitchFamily="50" charset="-128"/>
                          <a:ea typeface="+mn-ea"/>
                        </a:rPr>
                        <a:t>)</a:t>
                      </a:r>
                    </a:p>
                    <a:p>
                      <a:pPr algn="l"/>
                      <a:endParaRPr kumimoji="1" lang="en-US" altLang="ja-JP" sz="1050" dirty="0" smtClean="0">
                        <a:solidFill>
                          <a:schemeClr val="tx1"/>
                        </a:solidFill>
                        <a:latin typeface="ＭＳ Ｐゴシック" panose="020B0600070205080204" pitchFamily="50" charset="-128"/>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mn-ea"/>
                        </a:rPr>
                        <a:t>・新たな拠点の形成</a:t>
                      </a:r>
                      <a:endParaRPr kumimoji="1" lang="en-US" altLang="ja-JP" sz="1050" dirty="0" smtClean="0">
                        <a:solidFill>
                          <a:schemeClr val="tx1"/>
                        </a:solidFill>
                        <a:latin typeface="ＭＳ Ｐゴシック" panose="020B0600070205080204" pitchFamily="50" charset="-128"/>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北大阪健康医療都市</a:t>
                      </a:r>
                      <a:endParaRPr kumimoji="1" lang="en-US" altLang="ja-JP" sz="1050" dirty="0" smtClean="0">
                        <a:solidFill>
                          <a:schemeClr val="tx1"/>
                        </a:solidFill>
                        <a:latin typeface="ＭＳ Ｐゴシック" panose="020B0600070205080204" pitchFamily="50" charset="-128"/>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mn-ea"/>
                        </a:rPr>
                        <a:t>「循環器疾患分野の予防・医療・研究で世界をリードする地域に」</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未来医療国際拠点</a:t>
                      </a:r>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中之島</a:t>
                      </a:r>
                      <a:r>
                        <a:rPr kumimoji="1" lang="en-US" altLang="ja-JP" sz="1050" dirty="0" smtClean="0">
                          <a:solidFill>
                            <a:schemeClr val="tx1"/>
                          </a:solidFill>
                          <a:latin typeface="ＭＳ Ｐゴシック" panose="020B0600070205080204" pitchFamily="50" charset="-128"/>
                          <a:ea typeface="+mn-ea"/>
                        </a:rPr>
                        <a:t>)</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ゴシック" panose="020B0600070205080204" pitchFamily="50" charset="-128"/>
                          <a:ea typeface="+mn-ea"/>
                        </a:rPr>
                        <a:t>「未来医療の臨床研究から実用化・産業化までを一貫して推進する世界に開かれた国際拠点」</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a:t>
                      </a:r>
                      <a:r>
                        <a:rPr kumimoji="1" lang="ja-JP" altLang="en-US" sz="1050" dirty="0" smtClean="0">
                          <a:solidFill>
                            <a:schemeClr val="tx1"/>
                          </a:solidFill>
                          <a:latin typeface="ＭＳ Ｐゴシック" panose="020B0600070205080204" pitchFamily="50" charset="-128"/>
                          <a:ea typeface="+mn-ea"/>
                        </a:rPr>
                        <a:t>関西イノベーション国際戦略総合特区で重点分野の一つとして提案し、地域採択</a:t>
                      </a:r>
                      <a:endParaRPr kumimoji="1" lang="en-US" altLang="ja-JP" sz="1050" dirty="0" smtClean="0">
                        <a:solidFill>
                          <a:schemeClr val="tx1"/>
                        </a:solidFill>
                        <a:latin typeface="ＭＳ Ｐゴシック" panose="020B0600070205080204" pitchFamily="50" charset="-128"/>
                        <a:ea typeface="+mn-ea"/>
                      </a:endParaRPr>
                    </a:p>
                    <a:p>
                      <a:pPr marL="88900" indent="-88900"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府域への投資総額</a:t>
                      </a:r>
                      <a:r>
                        <a:rPr kumimoji="1" lang="en-US" altLang="ja-JP" sz="1050" dirty="0" smtClean="0">
                          <a:solidFill>
                            <a:schemeClr val="tx1"/>
                          </a:solidFill>
                          <a:latin typeface="ＭＳ Ｐゴシック" panose="020B0600070205080204" pitchFamily="50" charset="-128"/>
                          <a:ea typeface="+mn-ea"/>
                        </a:rPr>
                        <a:t>341</a:t>
                      </a:r>
                      <a:r>
                        <a:rPr kumimoji="1" lang="ja-JP" altLang="en-US" sz="1050" dirty="0" smtClean="0">
                          <a:solidFill>
                            <a:schemeClr val="tx1"/>
                          </a:solidFill>
                          <a:latin typeface="ＭＳ Ｐゴシック" panose="020B0600070205080204" pitchFamily="50" charset="-128"/>
                          <a:ea typeface="+mn-ea"/>
                        </a:rPr>
                        <a:t>億円</a:t>
                      </a:r>
                      <a:endParaRPr kumimoji="1" lang="en-US" altLang="ja-JP" sz="1050" dirty="0" smtClean="0">
                        <a:solidFill>
                          <a:schemeClr val="tx1"/>
                        </a:solidFill>
                        <a:latin typeface="ＭＳ Ｐゴシック" panose="020B0600070205080204" pitchFamily="50" charset="-128"/>
                        <a:ea typeface="+mn-ea"/>
                      </a:endParaRPr>
                    </a:p>
                    <a:p>
                      <a:pPr marL="88900" indent="-88900"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医薬品・医療機器総合機構（</a:t>
                      </a:r>
                      <a:r>
                        <a:rPr kumimoji="1" lang="en-US" altLang="ja-JP" sz="1050" dirty="0" smtClean="0">
                          <a:solidFill>
                            <a:schemeClr val="tx1"/>
                          </a:solidFill>
                          <a:latin typeface="ＭＳ Ｐゴシック" panose="020B0600070205080204" pitchFamily="50" charset="-128"/>
                          <a:ea typeface="+mn-ea"/>
                        </a:rPr>
                        <a:t>PMDA</a:t>
                      </a:r>
                      <a:r>
                        <a:rPr kumimoji="1" lang="ja-JP" altLang="en-US" sz="1050" dirty="0" smtClean="0">
                          <a:solidFill>
                            <a:schemeClr val="tx1"/>
                          </a:solidFill>
                          <a:latin typeface="ＭＳ Ｐゴシック" panose="020B0600070205080204" pitchFamily="50" charset="-128"/>
                          <a:ea typeface="+mn-ea"/>
                        </a:rPr>
                        <a:t>）関西支部の設置（</a:t>
                      </a:r>
                      <a:r>
                        <a:rPr kumimoji="1" lang="en-US" altLang="ja-JP" sz="1050" dirty="0" smtClean="0">
                          <a:solidFill>
                            <a:schemeClr val="tx1"/>
                          </a:solidFill>
                          <a:latin typeface="ＭＳ Ｐゴシック" panose="020B0600070205080204" pitchFamily="50" charset="-128"/>
                          <a:ea typeface="+mn-ea"/>
                        </a:rPr>
                        <a:t>2013</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10</a:t>
                      </a:r>
                      <a:r>
                        <a:rPr kumimoji="1" lang="ja-JP" altLang="en-US" sz="1050" dirty="0" smtClean="0">
                          <a:solidFill>
                            <a:schemeClr val="tx1"/>
                          </a:solidFill>
                          <a:latin typeface="ＭＳ Ｐゴシック" panose="020B0600070205080204" pitchFamily="50" charset="-128"/>
                          <a:ea typeface="+mn-ea"/>
                        </a:rPr>
                        <a:t>月</a:t>
                      </a:r>
                      <a:r>
                        <a:rPr kumimoji="1" lang="en-US" altLang="ja-JP" sz="1050" dirty="0" smtClean="0">
                          <a:solidFill>
                            <a:schemeClr val="tx1"/>
                          </a:solidFill>
                          <a:latin typeface="ＭＳ Ｐゴシック" panose="020B0600070205080204" pitchFamily="50" charset="-128"/>
                          <a:ea typeface="+mn-ea"/>
                        </a:rPr>
                        <a:t>)</a:t>
                      </a:r>
                    </a:p>
                    <a:p>
                      <a:pPr marL="88900" indent="-88900" algn="l"/>
                      <a:r>
                        <a:rPr kumimoji="1" lang="ja-JP" altLang="en-US" sz="1050" dirty="0" smtClean="0">
                          <a:solidFill>
                            <a:srgbClr val="FF0000"/>
                          </a:solidFill>
                          <a:latin typeface="ＭＳ Ｐゴシック" panose="020B0600070205080204" pitchFamily="50" charset="-128"/>
                          <a:ea typeface="+mn-ea"/>
                        </a:rPr>
                        <a:t>　</a:t>
                      </a:r>
                      <a:r>
                        <a:rPr kumimoji="1" lang="ja-JP" altLang="en-US" sz="1050" dirty="0" smtClean="0">
                          <a:solidFill>
                            <a:schemeClr val="tx1"/>
                          </a:solidFill>
                          <a:latin typeface="ＭＳ Ｐゴシック" panose="020B0600070205080204" pitchFamily="50" charset="-128"/>
                          <a:ea typeface="+mn-ea"/>
                        </a:rPr>
                        <a:t>テレビ会議システムによる対面助言、治験相談等の機能拡充</a:t>
                      </a:r>
                      <a:r>
                        <a:rPr kumimoji="1" lang="en-US" altLang="ja-JP" sz="1050" dirty="0" smtClean="0">
                          <a:solidFill>
                            <a:schemeClr val="tx1"/>
                          </a:solidFill>
                          <a:latin typeface="ＭＳ Ｐゴシック" panose="020B0600070205080204" pitchFamily="50" charset="-128"/>
                          <a:ea typeface="+mn-ea"/>
                        </a:rPr>
                        <a:t>(2016</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6</a:t>
                      </a:r>
                      <a:r>
                        <a:rPr kumimoji="1" lang="ja-JP" altLang="en-US" sz="1050" dirty="0" smtClean="0">
                          <a:solidFill>
                            <a:schemeClr val="tx1"/>
                          </a:solidFill>
                          <a:latin typeface="ＭＳ Ｐゴシック" panose="020B0600070205080204" pitchFamily="50" charset="-128"/>
                          <a:ea typeface="+mn-ea"/>
                        </a:rPr>
                        <a:t>月、</a:t>
                      </a:r>
                      <a:r>
                        <a:rPr kumimoji="1" lang="en-US" altLang="ja-JP" sz="1050" dirty="0" smtClean="0">
                          <a:solidFill>
                            <a:schemeClr val="tx1"/>
                          </a:solidFill>
                          <a:latin typeface="ＭＳ Ｐゴシック" panose="020B0600070205080204" pitchFamily="50" charset="-128"/>
                          <a:ea typeface="+mn-ea"/>
                        </a:rPr>
                        <a:t>2017</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11</a:t>
                      </a:r>
                      <a:r>
                        <a:rPr kumimoji="1" lang="ja-JP" altLang="en-US" sz="1050" dirty="0" smtClean="0">
                          <a:solidFill>
                            <a:schemeClr val="tx1"/>
                          </a:solidFill>
                          <a:latin typeface="ＭＳ Ｐゴシック" panose="020B0600070205080204" pitchFamily="50" charset="-128"/>
                          <a:ea typeface="+mn-ea"/>
                        </a:rPr>
                        <a:t>月</a:t>
                      </a:r>
                      <a:r>
                        <a:rPr kumimoji="1" lang="en-US" altLang="ja-JP" sz="1050" dirty="0" smtClean="0">
                          <a:solidFill>
                            <a:schemeClr val="tx1"/>
                          </a:solidFill>
                          <a:latin typeface="ＭＳ Ｐゴシック" panose="020B0600070205080204" pitchFamily="50" charset="-128"/>
                          <a:ea typeface="+mn-ea"/>
                        </a:rPr>
                        <a:t>)</a:t>
                      </a:r>
                    </a:p>
                    <a:p>
                      <a:pPr marL="88900" indent="-88900"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彩都ライフサイエンスパークへの企業誘致（</a:t>
                      </a:r>
                      <a:r>
                        <a:rPr kumimoji="1" lang="en-US" altLang="ja-JP" sz="1050" dirty="0" smtClean="0">
                          <a:solidFill>
                            <a:schemeClr val="tx1"/>
                          </a:solidFill>
                          <a:latin typeface="ＭＳ Ｐゴシック" panose="020B0600070205080204" pitchFamily="50" charset="-128"/>
                          <a:ea typeface="+mn-ea"/>
                        </a:rPr>
                        <a:t>20/20</a:t>
                      </a:r>
                      <a:r>
                        <a:rPr kumimoji="1" lang="ja-JP" altLang="en-US" sz="1050" dirty="0" smtClean="0">
                          <a:solidFill>
                            <a:schemeClr val="tx1"/>
                          </a:solidFill>
                          <a:latin typeface="ＭＳ Ｐゴシック" panose="020B0600070205080204" pitchFamily="50" charset="-128"/>
                          <a:ea typeface="+mn-ea"/>
                        </a:rPr>
                        <a:t>区画）</a:t>
                      </a:r>
                      <a:endParaRPr kumimoji="1" lang="en-US" altLang="ja-JP" sz="1050" dirty="0" smtClean="0">
                        <a:solidFill>
                          <a:schemeClr val="tx1"/>
                        </a:solidFill>
                        <a:latin typeface="ＭＳ Ｐゴシック" panose="020B0600070205080204" pitchFamily="50" charset="-128"/>
                        <a:ea typeface="+mn-ea"/>
                      </a:endParaRPr>
                    </a:p>
                    <a:p>
                      <a:pPr marL="88900" indent="-88900" algn="l"/>
                      <a:endParaRPr kumimoji="1" lang="en-US" altLang="ja-JP" sz="1050" dirty="0" smtClean="0">
                        <a:solidFill>
                          <a:schemeClr val="tx1"/>
                        </a:solidFill>
                        <a:latin typeface="ＭＳ Ｐゴシック" panose="020B0600070205080204" pitchFamily="50" charset="-128"/>
                        <a:ea typeface="+mn-ea"/>
                      </a:endParaRPr>
                    </a:p>
                    <a:p>
                      <a:pPr marL="88900" indent="-88900" algn="l"/>
                      <a:r>
                        <a:rPr kumimoji="1" lang="ja-JP" altLang="en-US" sz="1050" strike="noStrike" baseline="0" dirty="0" smtClean="0">
                          <a:solidFill>
                            <a:schemeClr val="tx1"/>
                          </a:solidFill>
                          <a:latin typeface="ＭＳ Ｐゴシック" panose="020B0600070205080204" pitchFamily="50" charset="-128"/>
                          <a:ea typeface="+mn-ea"/>
                        </a:rPr>
                        <a:t>・オールジャパンの創薬支援ネットワークの本部機能の（独）医薬基盤研究所（彩都）への設置</a:t>
                      </a:r>
                      <a:endParaRPr kumimoji="1" lang="en-US" altLang="ja-JP" sz="1050" strike="noStrike" baseline="0" dirty="0" smtClean="0">
                        <a:solidFill>
                          <a:schemeClr val="tx1"/>
                        </a:solidFill>
                        <a:latin typeface="ＭＳ Ｐゴシック" panose="020B0600070205080204" pitchFamily="50" charset="-128"/>
                        <a:ea typeface="+mn-ea"/>
                      </a:endParaRPr>
                    </a:p>
                    <a:p>
                      <a:pPr marL="88900" indent="-88900" algn="l"/>
                      <a:r>
                        <a:rPr kumimoji="1" lang="ja-JP" altLang="en-US" sz="1050" strike="noStrike" baseline="0" dirty="0" smtClean="0">
                          <a:solidFill>
                            <a:schemeClr val="tx1"/>
                          </a:solidFill>
                          <a:latin typeface="ＭＳ Ｐゴシック" panose="020B0600070205080204" pitchFamily="50" charset="-128"/>
                          <a:ea typeface="+mn-ea"/>
                        </a:rPr>
                        <a:t>　⇒日本医療研究開発機構（</a:t>
                      </a:r>
                      <a:r>
                        <a:rPr kumimoji="1" lang="en-US" altLang="ja-JP" sz="1050" strike="noStrike" baseline="0" dirty="0" smtClean="0">
                          <a:solidFill>
                            <a:schemeClr val="tx1"/>
                          </a:solidFill>
                          <a:latin typeface="ＭＳ Ｐゴシック" panose="020B0600070205080204" pitchFamily="50" charset="-128"/>
                          <a:ea typeface="+mn-ea"/>
                        </a:rPr>
                        <a:t>AMED</a:t>
                      </a:r>
                      <a:r>
                        <a:rPr kumimoji="1" lang="ja-JP" altLang="en-US" sz="1050" strike="noStrike" baseline="0" dirty="0" smtClean="0">
                          <a:solidFill>
                            <a:schemeClr val="tx1"/>
                          </a:solidFill>
                          <a:latin typeface="ＭＳ Ｐゴシック" panose="020B0600070205080204" pitchFamily="50" charset="-128"/>
                          <a:ea typeface="+mn-ea"/>
                        </a:rPr>
                        <a:t>）が設立され、うめきたに設置された創薬支援戦略部（現、創薬戦略部）西日本統括部が、創薬支援ﾈｯﾄﾜｰｸの本部機能を担う（</a:t>
                      </a:r>
                      <a:r>
                        <a:rPr kumimoji="1" lang="en-US" altLang="ja-JP" sz="1050" strike="noStrike" baseline="0" dirty="0" smtClean="0">
                          <a:solidFill>
                            <a:schemeClr val="tx1"/>
                          </a:solidFill>
                          <a:latin typeface="ＭＳ Ｐゴシック" panose="020B0600070205080204" pitchFamily="50" charset="-128"/>
                          <a:ea typeface="+mn-ea"/>
                        </a:rPr>
                        <a:t>2015</a:t>
                      </a:r>
                      <a:r>
                        <a:rPr kumimoji="1" lang="ja-JP" altLang="en-US" sz="1050" strike="noStrike" baseline="0" dirty="0" smtClean="0">
                          <a:solidFill>
                            <a:schemeClr val="tx1"/>
                          </a:solidFill>
                          <a:latin typeface="ＭＳ Ｐゴシック" panose="020B0600070205080204" pitchFamily="50" charset="-128"/>
                          <a:ea typeface="+mn-ea"/>
                        </a:rPr>
                        <a:t>年</a:t>
                      </a:r>
                      <a:r>
                        <a:rPr kumimoji="1" lang="en-US" altLang="ja-JP" sz="1050" strike="noStrike" baseline="0" dirty="0" smtClean="0">
                          <a:solidFill>
                            <a:schemeClr val="tx1"/>
                          </a:solidFill>
                          <a:latin typeface="ＭＳ Ｐゴシック" panose="020B0600070205080204" pitchFamily="50" charset="-128"/>
                          <a:ea typeface="+mn-ea"/>
                        </a:rPr>
                        <a:t>4</a:t>
                      </a:r>
                      <a:r>
                        <a:rPr kumimoji="1" lang="ja-JP" altLang="en-US" sz="1050" strike="noStrike" baseline="0" dirty="0" smtClean="0">
                          <a:solidFill>
                            <a:schemeClr val="tx1"/>
                          </a:solidFill>
                          <a:latin typeface="ＭＳ Ｐゴシック" panose="020B0600070205080204" pitchFamily="50" charset="-128"/>
                          <a:ea typeface="+mn-ea"/>
                        </a:rPr>
                        <a:t>月）</a:t>
                      </a:r>
                      <a:endParaRPr kumimoji="1" lang="en-US" altLang="ja-JP" sz="1050" strike="noStrike" baseline="0" dirty="0" smtClean="0">
                        <a:solidFill>
                          <a:schemeClr val="tx1"/>
                        </a:solidFill>
                        <a:latin typeface="ＭＳ Ｐゴシック" panose="020B0600070205080204" pitchFamily="50" charset="-128"/>
                        <a:ea typeface="+mn-ea"/>
                      </a:endParaRPr>
                    </a:p>
                    <a:p>
                      <a:pPr marL="0" indent="0"/>
                      <a:endParaRPr kumimoji="1" lang="en-US" altLang="ja-JP" sz="1050" dirty="0" smtClean="0">
                        <a:solidFill>
                          <a:schemeClr val="tx1"/>
                        </a:solidFill>
                      </a:endParaRPr>
                    </a:p>
                    <a:p>
                      <a:pPr algn="l"/>
                      <a:r>
                        <a:rPr kumimoji="1" lang="ja-JP" altLang="en-US" sz="1050" dirty="0" smtClean="0">
                          <a:solidFill>
                            <a:schemeClr val="tx1"/>
                          </a:solidFill>
                          <a:latin typeface="ＭＳ Ｐゴシック" panose="020B0600070205080204" pitchFamily="50" charset="-128"/>
                          <a:ea typeface="+mn-ea"/>
                        </a:rPr>
                        <a:t>・「大阪バイオファンド」創設（</a:t>
                      </a:r>
                      <a:r>
                        <a:rPr kumimoji="1" lang="en-US" altLang="ja-JP" sz="1050" dirty="0" smtClean="0">
                          <a:solidFill>
                            <a:schemeClr val="tx1"/>
                          </a:solidFill>
                          <a:latin typeface="ＭＳ Ｐゴシック" panose="020B0600070205080204" pitchFamily="50" charset="-128"/>
                          <a:ea typeface="+mn-ea"/>
                        </a:rPr>
                        <a:t>2010</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3</a:t>
                      </a:r>
                      <a:r>
                        <a:rPr kumimoji="1" lang="ja-JP" altLang="en-US" sz="1050" dirty="0" smtClean="0">
                          <a:solidFill>
                            <a:schemeClr val="tx1"/>
                          </a:solidFill>
                          <a:latin typeface="ＭＳ Ｐゴシック" panose="020B0600070205080204" pitchFamily="50" charset="-128"/>
                          <a:ea typeface="+mn-ea"/>
                        </a:rPr>
                        <a:t>月）</a:t>
                      </a:r>
                      <a:endParaRPr kumimoji="1" lang="en-US" altLang="ja-JP" sz="1050" dirty="0" smtClean="0">
                        <a:solidFill>
                          <a:schemeClr val="tx1"/>
                        </a:solidFill>
                        <a:latin typeface="ＭＳ Ｐゴシック" panose="020B0600070205080204" pitchFamily="50" charset="-128"/>
                        <a:ea typeface="+mn-ea"/>
                      </a:endParaRPr>
                    </a:p>
                    <a:p>
                      <a:pPr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組成金額</a:t>
                      </a:r>
                      <a:r>
                        <a:rPr kumimoji="1" lang="en-US" altLang="ja-JP" sz="1050" dirty="0" smtClean="0">
                          <a:solidFill>
                            <a:schemeClr val="tx1"/>
                          </a:solidFill>
                          <a:latin typeface="ＭＳ Ｐゴシック" panose="020B0600070205080204" pitchFamily="50" charset="-128"/>
                          <a:ea typeface="+mn-ea"/>
                        </a:rPr>
                        <a:t>11.2</a:t>
                      </a:r>
                      <a:r>
                        <a:rPr kumimoji="1" lang="ja-JP" altLang="en-US" sz="1050" dirty="0" smtClean="0">
                          <a:solidFill>
                            <a:schemeClr val="tx1"/>
                          </a:solidFill>
                          <a:latin typeface="ＭＳ Ｐゴシック" panose="020B0600070205080204" pitchFamily="50" charset="-128"/>
                          <a:ea typeface="+mn-ea"/>
                        </a:rPr>
                        <a:t>億円</a:t>
                      </a:r>
                      <a:endParaRPr kumimoji="1" lang="en-US" altLang="ja-JP" sz="1050" dirty="0" smtClean="0">
                        <a:solidFill>
                          <a:schemeClr val="tx1"/>
                        </a:solidFill>
                        <a:latin typeface="ＭＳ Ｐゴシック" panose="020B0600070205080204" pitchFamily="50" charset="-128"/>
                        <a:ea typeface="+mn-ea"/>
                      </a:endParaRPr>
                    </a:p>
                    <a:p>
                      <a:pPr marL="88900" indent="-88900"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自治体と製薬企業等が一体となり組成した全国初のﾊﾞｲｵﾌｧﾝﾄﾞ</a:t>
                      </a:r>
                      <a:endParaRPr kumimoji="1" lang="en-US" altLang="ja-JP" sz="1050" dirty="0" smtClean="0">
                        <a:solidFill>
                          <a:srgbClr val="FF0000"/>
                        </a:solidFill>
                        <a:latin typeface="ＭＳ Ｐゴシック" panose="020B0600070205080204" pitchFamily="50" charset="-128"/>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投資実績：</a:t>
                      </a:r>
                      <a:r>
                        <a:rPr kumimoji="1" lang="en-US" altLang="ja-JP" sz="1050" dirty="0" smtClean="0">
                          <a:solidFill>
                            <a:schemeClr val="tx1"/>
                          </a:solidFill>
                          <a:latin typeface="ＭＳ Ｐゴシック" panose="020B0600070205080204" pitchFamily="50" charset="-128"/>
                          <a:ea typeface="+mn-ea"/>
                        </a:rPr>
                        <a:t>9</a:t>
                      </a:r>
                      <a:r>
                        <a:rPr kumimoji="1" lang="ja-JP" altLang="en-US" sz="1050" dirty="0" smtClean="0">
                          <a:solidFill>
                            <a:schemeClr val="tx1"/>
                          </a:solidFill>
                          <a:latin typeface="ＭＳ Ｐゴシック" panose="020B0600070205080204" pitchFamily="50" charset="-128"/>
                          <a:ea typeface="+mn-ea"/>
                        </a:rPr>
                        <a:t>社</a:t>
                      </a:r>
                      <a:r>
                        <a:rPr kumimoji="1" lang="en-US" altLang="ja-JP" sz="1050" dirty="0" smtClean="0">
                          <a:solidFill>
                            <a:schemeClr val="tx1"/>
                          </a:solidFill>
                          <a:latin typeface="ＭＳ Ｐゴシック" panose="020B0600070205080204" pitchFamily="50" charset="-128"/>
                          <a:ea typeface="+mn-ea"/>
                        </a:rPr>
                        <a:t>11</a:t>
                      </a:r>
                      <a:r>
                        <a:rPr kumimoji="1" lang="ja-JP" altLang="en-US" sz="1050" dirty="0" smtClean="0">
                          <a:solidFill>
                            <a:schemeClr val="tx1"/>
                          </a:solidFill>
                          <a:latin typeface="ＭＳ Ｐゴシック" panose="020B0600070205080204" pitchFamily="50" charset="-128"/>
                          <a:ea typeface="+mn-ea"/>
                        </a:rPr>
                        <a:t>件／投資総額約</a:t>
                      </a:r>
                      <a:r>
                        <a:rPr kumimoji="1" lang="en-US" altLang="ja-JP" sz="1050" dirty="0" smtClean="0">
                          <a:solidFill>
                            <a:schemeClr val="tx1"/>
                          </a:solidFill>
                          <a:latin typeface="ＭＳ Ｐゴシック" panose="020B0600070205080204" pitchFamily="50" charset="-128"/>
                          <a:ea typeface="+mn-ea"/>
                        </a:rPr>
                        <a:t>8.4</a:t>
                      </a:r>
                      <a:r>
                        <a:rPr kumimoji="1" lang="ja-JP" altLang="en-US" sz="1050" dirty="0" smtClean="0">
                          <a:solidFill>
                            <a:schemeClr val="tx1"/>
                          </a:solidFill>
                          <a:latin typeface="ＭＳ Ｐゴシック" panose="020B0600070205080204" pitchFamily="50" charset="-128"/>
                          <a:ea typeface="+mn-ea"/>
                        </a:rPr>
                        <a:t>億円</a:t>
                      </a:r>
                      <a:r>
                        <a:rPr kumimoji="1" lang="en-US" altLang="ja-JP" sz="1050" dirty="0" smtClean="0">
                          <a:solidFill>
                            <a:schemeClr val="tx1"/>
                          </a:solidFill>
                          <a:latin typeface="ＭＳ Ｐゴシック" panose="020B0600070205080204" pitchFamily="50" charset="-128"/>
                          <a:ea typeface="+mn-ea"/>
                        </a:rPr>
                        <a:t>(2018</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3</a:t>
                      </a:r>
                      <a:r>
                        <a:rPr kumimoji="1" lang="ja-JP" altLang="en-US" sz="1050" dirty="0" smtClean="0">
                          <a:solidFill>
                            <a:schemeClr val="tx1"/>
                          </a:solidFill>
                          <a:latin typeface="ＭＳ Ｐゴシック" panose="020B0600070205080204" pitchFamily="50" charset="-128"/>
                          <a:ea typeface="+mn-ea"/>
                        </a:rPr>
                        <a:t>月末時点</a:t>
                      </a:r>
                      <a:r>
                        <a:rPr kumimoji="1" lang="en-US" altLang="ja-JP" sz="1050" dirty="0" smtClean="0">
                          <a:solidFill>
                            <a:schemeClr val="tx1"/>
                          </a:solidFill>
                          <a:latin typeface="ＭＳ Ｐゴシック" panose="020B0600070205080204" pitchFamily="50" charset="-128"/>
                          <a:ea typeface="+mn-ea"/>
                        </a:rPr>
                        <a:t>)</a:t>
                      </a:r>
                    </a:p>
                    <a:p>
                      <a:pPr marL="88900" indent="-88900" algn="l"/>
                      <a:endParaRPr kumimoji="1" lang="en-US" altLang="ja-JP" sz="1050" dirty="0" smtClean="0">
                        <a:solidFill>
                          <a:schemeClr val="tx1"/>
                        </a:solidFill>
                        <a:latin typeface="ＭＳ Ｐゴシック" panose="020B0600070205080204" pitchFamily="50" charset="-128"/>
                        <a:ea typeface="+mn-ea"/>
                      </a:endParaRPr>
                    </a:p>
                    <a:p>
                      <a:pPr marL="88900" indent="-88900" algn="l"/>
                      <a:r>
                        <a:rPr kumimoji="1" lang="ja-JP" altLang="en-US" sz="1050" dirty="0" smtClean="0">
                          <a:solidFill>
                            <a:schemeClr val="tx1"/>
                          </a:solidFill>
                          <a:latin typeface="ＭＳ Ｐゴシック" panose="020B0600070205080204" pitchFamily="50" charset="-128"/>
                          <a:ea typeface="+mn-ea"/>
                        </a:rPr>
                        <a:t>・「国立健康･栄養研究所の大阪府への移転に関する方針」を厚生労働省、（国研）医薬基盤･健康･栄養研究所、府で取りまとめ（</a:t>
                      </a:r>
                      <a:r>
                        <a:rPr kumimoji="1" lang="en-US" altLang="ja-JP" sz="1050" dirty="0" smtClean="0">
                          <a:solidFill>
                            <a:schemeClr val="tx1"/>
                          </a:solidFill>
                          <a:latin typeface="ＭＳ Ｐゴシック" panose="020B0600070205080204" pitchFamily="50" charset="-128"/>
                          <a:ea typeface="+mn-ea"/>
                        </a:rPr>
                        <a:t>2017</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3</a:t>
                      </a:r>
                      <a:r>
                        <a:rPr kumimoji="1" lang="ja-JP" altLang="en-US" sz="1050" dirty="0" smtClean="0">
                          <a:solidFill>
                            <a:schemeClr val="tx1"/>
                          </a:solidFill>
                          <a:latin typeface="ＭＳ Ｐゴシック" panose="020B0600070205080204" pitchFamily="50" charset="-128"/>
                          <a:ea typeface="+mn-ea"/>
                        </a:rPr>
                        <a:t>月）</a:t>
                      </a:r>
                      <a:endParaRPr kumimoji="1" lang="en-US" altLang="ja-JP" sz="1050" dirty="0" smtClean="0">
                        <a:solidFill>
                          <a:schemeClr val="tx1"/>
                        </a:solidFill>
                        <a:latin typeface="ＭＳ Ｐゴシック" panose="020B0600070205080204" pitchFamily="50" charset="-128"/>
                        <a:ea typeface="+mn-ea"/>
                      </a:endParaRPr>
                    </a:p>
                    <a:p>
                      <a:pPr marL="88900" indent="-88900" algn="l"/>
                      <a:r>
                        <a:rPr kumimoji="1" lang="en-US" altLang="ja-JP" sz="1050" dirty="0" smtClean="0">
                          <a:solidFill>
                            <a:schemeClr val="tx1"/>
                          </a:solidFill>
                          <a:latin typeface="ＭＳ Ｐゴシック" panose="020B0600070205080204" pitchFamily="50" charset="-128"/>
                          <a:ea typeface="+mn-ea"/>
                        </a:rPr>
                        <a:t>-</a:t>
                      </a:r>
                      <a:r>
                        <a:rPr kumimoji="1" lang="ja-JP" altLang="en-US" sz="1050" dirty="0" smtClean="0">
                          <a:solidFill>
                            <a:schemeClr val="tx1"/>
                          </a:solidFill>
                          <a:latin typeface="ＭＳ Ｐゴシック" panose="020B0600070205080204" pitchFamily="50" charset="-128"/>
                          <a:ea typeface="+mn-ea"/>
                        </a:rPr>
                        <a:t>移転先を、北大阪健康医療都市の健都イノベーションパーク内とした</a:t>
                      </a:r>
                      <a:endParaRPr kumimoji="1" lang="en-US" altLang="ja-JP" sz="1050" dirty="0" smtClean="0">
                        <a:solidFill>
                          <a:schemeClr val="tx1"/>
                        </a:solidFill>
                        <a:latin typeface="ＭＳ Ｐゴシック" panose="020B0600070205080204" pitchFamily="50" charset="-128"/>
                        <a:ea typeface="+mn-ea"/>
                      </a:endParaRPr>
                    </a:p>
                    <a:p>
                      <a:pPr marL="88900" indent="-88900" algn="l"/>
                      <a:endParaRPr kumimoji="1" lang="en-US" altLang="ja-JP" sz="1050" dirty="0" smtClean="0">
                        <a:solidFill>
                          <a:schemeClr val="tx1"/>
                        </a:solidFill>
                        <a:latin typeface="ＭＳ Ｐゴシック" panose="020B0600070205080204" pitchFamily="50" charset="-128"/>
                        <a:ea typeface="+mn-ea"/>
                      </a:endParaRPr>
                    </a:p>
                    <a:p>
                      <a:pPr marL="88900" indent="-88900" algn="l"/>
                      <a:r>
                        <a:rPr kumimoji="1" lang="ja-JP" altLang="en-US" sz="1050" dirty="0" smtClean="0">
                          <a:solidFill>
                            <a:schemeClr val="tx1"/>
                          </a:solidFill>
                          <a:latin typeface="ＭＳ Ｐゴシック" panose="020B0600070205080204" pitchFamily="50" charset="-128"/>
                          <a:ea typeface="+mn-ea"/>
                        </a:rPr>
                        <a:t>・未来医療国際拠点基本計画（案）の策定（</a:t>
                      </a:r>
                      <a:r>
                        <a:rPr kumimoji="1" lang="en-US" altLang="ja-JP" sz="1050" dirty="0" smtClean="0">
                          <a:solidFill>
                            <a:schemeClr val="tx1"/>
                          </a:solidFill>
                          <a:latin typeface="ＭＳ Ｐゴシック" panose="020B0600070205080204" pitchFamily="50" charset="-128"/>
                          <a:ea typeface="+mn-ea"/>
                        </a:rPr>
                        <a:t>2018</a:t>
                      </a:r>
                      <a:r>
                        <a:rPr kumimoji="1" lang="ja-JP" altLang="en-US" sz="1050" dirty="0" smtClean="0">
                          <a:solidFill>
                            <a:schemeClr val="tx1"/>
                          </a:solidFill>
                          <a:latin typeface="ＭＳ Ｐゴシック" panose="020B0600070205080204" pitchFamily="50" charset="-128"/>
                          <a:ea typeface="+mn-ea"/>
                        </a:rPr>
                        <a:t>年</a:t>
                      </a:r>
                      <a:r>
                        <a:rPr kumimoji="1" lang="en-US" altLang="ja-JP" sz="1050" dirty="0" smtClean="0">
                          <a:solidFill>
                            <a:schemeClr val="tx1"/>
                          </a:solidFill>
                          <a:latin typeface="ＭＳ Ｐゴシック" panose="020B0600070205080204" pitchFamily="50" charset="-128"/>
                          <a:ea typeface="+mn-ea"/>
                        </a:rPr>
                        <a:t>3</a:t>
                      </a:r>
                      <a:r>
                        <a:rPr kumimoji="1" lang="ja-JP" altLang="en-US" sz="1050" dirty="0" smtClean="0">
                          <a:solidFill>
                            <a:schemeClr val="tx1"/>
                          </a:solidFill>
                          <a:latin typeface="ＭＳ Ｐゴシック" panose="020B0600070205080204" pitchFamily="50" charset="-128"/>
                          <a:ea typeface="+mn-ea"/>
                        </a:rPr>
                        <a:t>月）</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6876256" y="6448251"/>
            <a:ext cx="2133600" cy="365125"/>
          </a:xfrm>
        </p:spPr>
        <p:txBody>
          <a:bodyPr/>
          <a:lstStyle/>
          <a:p>
            <a:fld id="{63BC356D-1576-478B-8647-1361C6E9DFF7}" type="slidenum">
              <a:rPr kumimoji="1" lang="ja-JP" altLang="en-US" smtClean="0"/>
              <a:t>33</a:t>
            </a:fld>
            <a:endParaRPr kumimoji="1" lang="ja-JP" altLang="en-US"/>
          </a:p>
        </p:txBody>
      </p:sp>
    </p:spTree>
    <p:extLst>
      <p:ext uri="{BB962C8B-B14F-4D97-AF65-F5344CB8AC3E}">
        <p14:creationId xmlns:p14="http://schemas.microsoft.com/office/powerpoint/2010/main" val="3991454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828600" y="6459463"/>
          <a:ext cx="8136904" cy="370840"/>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70840">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0000"/>
                  </a:ext>
                </a:extLst>
              </a:tr>
            </a:tbl>
          </a:graphicData>
        </a:graphic>
      </p:graphicFrame>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a:t>
            </a:r>
            <a:endParaRPr lang="en-US" altLang="ja-JP" sz="1600" u="sng" dirty="0" smtClean="0"/>
          </a:p>
        </p:txBody>
      </p:sp>
      <p:sp>
        <p:nvSpPr>
          <p:cNvPr id="8" name="テキスト ボックス 7"/>
          <p:cNvSpPr txBox="1"/>
          <p:nvPr/>
        </p:nvSpPr>
        <p:spPr>
          <a:xfrm>
            <a:off x="-14684" y="0"/>
            <a:ext cx="710696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６</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）教育</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251520" y="404664"/>
          <a:ext cx="8712968" cy="627888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43027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360040">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spc="-150"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645384">
                <a:tc>
                  <a:txBody>
                    <a:bodyPr/>
                    <a:lstStyle/>
                    <a:p>
                      <a:r>
                        <a:rPr kumimoji="1" lang="ja-JP" altLang="en-US" sz="1300" b="1" dirty="0" smtClean="0">
                          <a:solidFill>
                            <a:schemeClr val="tx1"/>
                          </a:solidFill>
                        </a:rPr>
                        <a:t>①制度改革</a:t>
                      </a:r>
                      <a:endParaRPr kumimoji="1" lang="en-US" altLang="ja-JP" sz="1300" b="1" dirty="0" smtClean="0">
                        <a:solidFill>
                          <a:schemeClr val="tx1"/>
                        </a:solidFill>
                      </a:endParaRPr>
                    </a:p>
                    <a:p>
                      <a:r>
                        <a:rPr kumimoji="1" lang="ja-JP" altLang="en-US" sz="1300" dirty="0" smtClean="0">
                          <a:solidFill>
                            <a:schemeClr val="tx1"/>
                          </a:solidFill>
                        </a:rPr>
                        <a:t>・住民から選ばれた知事の意見を反映できない仕組み。教育に関する権限・責任・財源の不一致など、制度的問題も存在。</a:t>
                      </a:r>
                      <a:endParaRPr kumimoji="1" lang="en-US" altLang="ja-JP" sz="1300" dirty="0" smtClean="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0" indent="0"/>
                      <a:endParaRPr kumimoji="1" lang="en-US" altLang="ja-JP" sz="1300" dirty="0" smtClean="0">
                        <a:solidFill>
                          <a:schemeClr val="tx1"/>
                        </a:solidFill>
                      </a:endParaRPr>
                    </a:p>
                    <a:p>
                      <a:pPr marL="0" indent="0"/>
                      <a:r>
                        <a:rPr kumimoji="1" lang="ja-JP" altLang="en-US" sz="1300" dirty="0" smtClean="0">
                          <a:solidFill>
                            <a:schemeClr val="tx1"/>
                          </a:solidFill>
                        </a:rPr>
                        <a:t>・知事と教育委員会が相互に協力しながら、それぞれの責任を果たし、教育の振興を図る。</a:t>
                      </a:r>
                      <a:endParaRPr kumimoji="1" lang="ja-JP" altLang="en-US" sz="13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92075" indent="-92075"/>
                      <a:endParaRPr kumimoji="1" lang="en-US" altLang="ja-JP" sz="1300" dirty="0" smtClean="0">
                        <a:solidFill>
                          <a:schemeClr val="tx1"/>
                        </a:solidFill>
                      </a:endParaRPr>
                    </a:p>
                    <a:p>
                      <a:pPr marL="92075" indent="-92075"/>
                      <a:r>
                        <a:rPr kumimoji="1" lang="ja-JP" altLang="en-US" sz="1300" dirty="0" smtClean="0">
                          <a:solidFill>
                            <a:schemeClr val="tx1"/>
                          </a:solidFill>
                        </a:rPr>
                        <a:t>・教育</a:t>
                      </a:r>
                      <a:r>
                        <a:rPr kumimoji="1" lang="en-US" altLang="ja-JP" sz="1300" dirty="0" smtClean="0">
                          <a:solidFill>
                            <a:schemeClr val="tx1"/>
                          </a:solidFill>
                        </a:rPr>
                        <a:t>2</a:t>
                      </a:r>
                      <a:r>
                        <a:rPr kumimoji="1" lang="ja-JP" altLang="en-US" sz="1300" dirty="0" smtClean="0">
                          <a:solidFill>
                            <a:schemeClr val="tx1"/>
                          </a:solidFill>
                        </a:rPr>
                        <a:t>条例と教育振興基本計画の策定</a:t>
                      </a:r>
                      <a:endParaRPr kumimoji="1" lang="en-US" altLang="ja-JP" sz="13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・教職員の人事権の移譲</a:t>
                      </a:r>
                      <a:endParaRPr kumimoji="1" lang="en-US" altLang="ja-JP" sz="13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rPr>
                        <a:t>・教育庁の創設</a:t>
                      </a:r>
                      <a:endParaRPr kumimoji="1" lang="en-US" altLang="ja-JP" sz="1300" u="none"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rPr>
                        <a:t>・公私連携の取組み</a:t>
                      </a:r>
                      <a:endParaRPr kumimoji="1" lang="en-US" altLang="ja-JP" sz="1300" u="none" dirty="0" smtClean="0">
                        <a:solidFill>
                          <a:schemeClr val="tx1"/>
                        </a:solidFill>
                      </a:endParaRPr>
                    </a:p>
                    <a:p>
                      <a:pPr marL="92075" indent="-92075"/>
                      <a:r>
                        <a:rPr kumimoji="1" lang="ja-JP" altLang="en-US" sz="1300" u="none" dirty="0" smtClean="0">
                          <a:solidFill>
                            <a:schemeClr val="tx1"/>
                          </a:solidFill>
                        </a:rPr>
                        <a:t>・校長マネジメントの推進</a:t>
                      </a:r>
                      <a:endParaRPr kumimoji="1" lang="en-US" altLang="ja-JP" sz="1300" u="none" dirty="0" smtClean="0">
                        <a:solidFill>
                          <a:schemeClr val="tx1"/>
                        </a:solidFill>
                      </a:endParaRPr>
                    </a:p>
                    <a:p>
                      <a:pPr marL="92075" indent="-92075"/>
                      <a:r>
                        <a:rPr kumimoji="1" lang="ja-JP" altLang="en-US" sz="1300" i="0" u="none" dirty="0" smtClean="0">
                          <a:solidFill>
                            <a:schemeClr val="tx1"/>
                          </a:solidFill>
                        </a:rPr>
                        <a:t>・中高一貫校の設置</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0070C0"/>
                      </a:solidFill>
                      <a:prstDash val="sysDash"/>
                      <a:round/>
                      <a:headEnd type="none" w="med" len="med"/>
                      <a:tailEnd type="none" w="med" len="med"/>
                    </a:lnB>
                  </a:tcPr>
                </a:tc>
                <a:tc rowSpan="4">
                  <a:txBody>
                    <a:bodyPr/>
                    <a:lstStyle/>
                    <a:p>
                      <a:pPr marL="0" indent="0"/>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300" dirty="0" smtClean="0">
                          <a:solidFill>
                            <a:schemeClr val="tx1"/>
                          </a:solidFill>
                        </a:rPr>
                        <a:t>2013</a:t>
                      </a:r>
                      <a:r>
                        <a:rPr kumimoji="1" lang="ja-JP" altLang="en-US" sz="1300" dirty="0" smtClean="0">
                          <a:solidFill>
                            <a:schemeClr val="tx1"/>
                          </a:solidFill>
                        </a:rPr>
                        <a:t>年</a:t>
                      </a:r>
                      <a:r>
                        <a:rPr kumimoji="1" lang="en-US" altLang="ja-JP" sz="1300" dirty="0" smtClean="0">
                          <a:solidFill>
                            <a:schemeClr val="tx1"/>
                          </a:solidFill>
                        </a:rPr>
                        <a:t>3</a:t>
                      </a:r>
                      <a:r>
                        <a:rPr kumimoji="1" lang="ja-JP" altLang="en-US" sz="1300" dirty="0" smtClean="0">
                          <a:solidFill>
                            <a:schemeClr val="tx1"/>
                          </a:solidFill>
                        </a:rPr>
                        <a:t>月に策定した「教育振興基本計画」に基づく取組結果</a:t>
                      </a:r>
                      <a:r>
                        <a:rPr kumimoji="1" lang="ja-JP" altLang="en-US" sz="1300" dirty="0" smtClean="0">
                          <a:solidFill>
                            <a:schemeClr val="tx1"/>
                          </a:solidFill>
                          <a:latin typeface="+mn-ea"/>
                          <a:ea typeface="+mn-ea"/>
                        </a:rPr>
                        <a:t>について、</a:t>
                      </a:r>
                      <a:r>
                        <a:rPr kumimoji="1" lang="en-US" altLang="ja-JP" sz="1300" dirty="0" smtClean="0">
                          <a:solidFill>
                            <a:schemeClr val="tx1"/>
                          </a:solidFill>
                          <a:latin typeface="+mn-ea"/>
                          <a:ea typeface="+mn-ea"/>
                        </a:rPr>
                        <a:t>2014</a:t>
                      </a:r>
                      <a:r>
                        <a:rPr kumimoji="1" lang="ja-JP" altLang="en-US" sz="1300" dirty="0" smtClean="0">
                          <a:solidFill>
                            <a:schemeClr val="tx1"/>
                          </a:solidFill>
                          <a:latin typeface="+mn-ea"/>
                          <a:ea typeface="+mn-ea"/>
                        </a:rPr>
                        <a:t>年度</a:t>
                      </a:r>
                      <a:r>
                        <a:rPr kumimoji="1" lang="ja-JP" altLang="en-US" sz="1300" u="none" dirty="0" smtClean="0">
                          <a:solidFill>
                            <a:schemeClr val="tx1"/>
                          </a:solidFill>
                          <a:latin typeface="+mn-ea"/>
                          <a:ea typeface="+mn-ea"/>
                        </a:rPr>
                        <a:t>から</a:t>
                      </a:r>
                      <a:r>
                        <a:rPr kumimoji="1" lang="ja-JP" altLang="en-US" sz="1300" dirty="0" smtClean="0">
                          <a:solidFill>
                            <a:schemeClr val="tx1"/>
                          </a:solidFill>
                          <a:latin typeface="+mn-ea"/>
                          <a:ea typeface="+mn-ea"/>
                        </a:rPr>
                        <a:t>、「大阪府教育行政評価審議会」で点検・評価中。</a:t>
                      </a:r>
                      <a:endParaRPr kumimoji="1" lang="en-US" altLang="ja-JP" sz="1300" dirty="0" smtClean="0">
                        <a:solidFill>
                          <a:schemeClr val="tx1"/>
                        </a:solidFill>
                        <a:latin typeface="+mn-ea"/>
                        <a:ea typeface="+mn-ea"/>
                      </a:endParaRPr>
                    </a:p>
                    <a:p>
                      <a:pPr marL="0" indent="0"/>
                      <a:r>
                        <a:rPr kumimoji="1" lang="ja-JP" altLang="en-US" sz="1300" dirty="0" smtClean="0">
                          <a:solidFill>
                            <a:schemeClr val="tx1"/>
                          </a:solidFill>
                        </a:rPr>
                        <a:t>・各項目ごとの進捗状況について以降のページに別掲。</a:t>
                      </a:r>
                      <a:endParaRPr kumimoji="1" lang="ja-JP" altLang="en-US" sz="13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1367224">
                <a:tc>
                  <a:txBody>
                    <a:bodyPr/>
                    <a:lstStyle/>
                    <a:p>
                      <a:r>
                        <a:rPr kumimoji="1" lang="ja-JP" altLang="en-US" sz="1300" b="1" dirty="0" smtClean="0">
                          <a:solidFill>
                            <a:schemeClr val="tx1"/>
                          </a:solidFill>
                        </a:rPr>
                        <a:t>②義務教育改革</a:t>
                      </a:r>
                      <a:endParaRPr kumimoji="1" lang="en-US" altLang="ja-JP" sz="1300" b="1" dirty="0" smtClean="0">
                        <a:solidFill>
                          <a:schemeClr val="tx1"/>
                        </a:solidFill>
                      </a:endParaRPr>
                    </a:p>
                    <a:p>
                      <a:r>
                        <a:rPr kumimoji="1" lang="ja-JP" altLang="en-US" sz="1300" dirty="0" smtClean="0">
                          <a:solidFill>
                            <a:schemeClr val="tx1"/>
                          </a:solidFill>
                        </a:rPr>
                        <a:t>・</a:t>
                      </a:r>
                      <a:r>
                        <a:rPr kumimoji="1" lang="en-US" altLang="ja-JP" sz="1300" dirty="0" smtClean="0">
                          <a:solidFill>
                            <a:schemeClr val="tx1"/>
                          </a:solidFill>
                        </a:rPr>
                        <a:t>2008</a:t>
                      </a:r>
                      <a:r>
                        <a:rPr kumimoji="1" lang="ja-JP" altLang="en-US" sz="1300" dirty="0" smtClean="0">
                          <a:solidFill>
                            <a:schemeClr val="tx1"/>
                          </a:solidFill>
                        </a:rPr>
                        <a:t>年、「全国学力・学習状況調査」で全ての教科で全国平均を下回るなど、大阪の教育はいわば「非常事態」であった。</a:t>
                      </a:r>
                      <a:endParaRPr kumimoji="1" lang="en-US" altLang="ja-JP" sz="1300" dirty="0" smtClean="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endParaRPr kumimoji="1" lang="en-US" altLang="ja-JP" sz="1300" dirty="0" smtClean="0">
                        <a:solidFill>
                          <a:schemeClr val="tx1"/>
                        </a:solidFill>
                      </a:endParaRPr>
                    </a:p>
                    <a:p>
                      <a:r>
                        <a:rPr kumimoji="1" lang="ja-JP" altLang="en-US" sz="1300" dirty="0" smtClean="0">
                          <a:solidFill>
                            <a:schemeClr val="tx1"/>
                          </a:solidFill>
                        </a:rPr>
                        <a:t>・全国学力・学習状況調査の市町村別結果の情報公開を行うとともに、市町村や課題のある学校を支援することで、市町村のがんばりを促し、小中学校の学力向上を図る。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92075" indent="-92075"/>
                      <a:endParaRPr kumimoji="1" lang="en-US" altLang="ja-JP" sz="1300" dirty="0" smtClean="0">
                        <a:solidFill>
                          <a:schemeClr val="tx1"/>
                        </a:solidFill>
                      </a:endParaRPr>
                    </a:p>
                    <a:p>
                      <a:pPr marL="92075" indent="-92075"/>
                      <a:r>
                        <a:rPr kumimoji="1" lang="ja-JP" altLang="en-US" sz="1300" dirty="0" smtClean="0">
                          <a:solidFill>
                            <a:schemeClr val="tx1"/>
                          </a:solidFill>
                        </a:rPr>
                        <a:t>・小・中学校の学力向上</a:t>
                      </a:r>
                    </a:p>
                    <a:p>
                      <a:pPr marL="92075" indent="-92075"/>
                      <a:r>
                        <a:rPr kumimoji="1" lang="ja-JP" altLang="en-US" sz="1300" dirty="0" smtClean="0">
                          <a:solidFill>
                            <a:schemeClr val="tx1"/>
                          </a:solidFill>
                        </a:rPr>
                        <a:t>・英語教育改革</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・中学校給食の導入支援</a:t>
                      </a:r>
                      <a:endParaRPr kumimoji="1" lang="en-US" altLang="ja-JP" sz="13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rPr>
                        <a:t>・小中学校生徒指導体制の推進</a:t>
                      </a:r>
                      <a:endParaRPr kumimoji="1" lang="en-US" altLang="ja-JP" sz="1300" u="none"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vMerge="1">
                  <a:txBody>
                    <a:bodyPr/>
                    <a:lstStyle/>
                    <a:p>
                      <a:endParaRPr kumimoji="1" lang="ja-JP" altLang="en-US"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extLst>
                  <a:ext uri="{0D108BD9-81ED-4DB2-BD59-A6C34878D82A}">
                    <a16:rowId xmlns:a16="http://schemas.microsoft.com/office/drawing/2014/main" val="10002"/>
                  </a:ext>
                </a:extLst>
              </a:tr>
              <a:tr h="5984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③高校教育改革</a:t>
                      </a:r>
                      <a:endParaRPr kumimoji="1" lang="en-US" altLang="ja-JP" sz="1300" b="1" dirty="0" smtClean="0">
                        <a:solidFill>
                          <a:schemeClr val="tx1"/>
                        </a:solidFill>
                      </a:endParaRPr>
                    </a:p>
                    <a:p>
                      <a:r>
                        <a:rPr kumimoji="1" lang="ja-JP" altLang="en-US" sz="1300" dirty="0" smtClean="0">
                          <a:solidFill>
                            <a:schemeClr val="tx1"/>
                          </a:solidFill>
                        </a:rPr>
                        <a:t>・就職や進学など多様な進路選択の実現という期待に応えるため、各学校の魅力づくりが必要であった。</a:t>
                      </a:r>
                    </a:p>
                    <a:p>
                      <a:endParaRPr kumimoji="1" lang="ja-JP" altLang="en-US" sz="13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・公立高校と私立高校の切磋琢磨による教育力の向上をめざした環境を整備。</a:t>
                      </a:r>
                      <a:endParaRPr kumimoji="1" lang="en-US" altLang="ja-JP" sz="13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・グローバル社会で活躍できるリーダーの育成や多様な社会経済基盤を支える人づくりなどに取り組む。</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・私立高校授業料無償化（別掲）</a:t>
                      </a:r>
                      <a:endParaRPr kumimoji="1" lang="en-US" altLang="ja-JP" sz="13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dirty="0" smtClean="0">
                          <a:solidFill>
                            <a:schemeClr val="tx1"/>
                          </a:solidFill>
                          <a:latin typeface="ＭＳ Ｐゴシック" panose="020B0600070205080204" pitchFamily="50" charset="-128"/>
                          <a:ea typeface="ＭＳ Ｐゴシック" panose="020B0600070205080204" pitchFamily="50" charset="-128"/>
                        </a:rPr>
                        <a:t>府立高校入学者選抜制度の改善</a:t>
                      </a:r>
                      <a:endParaRPr kumimoji="1" lang="en-US" altLang="ja-JP" sz="13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・グローバルリーダーズハイスクールの設置等府立高校の特色づくり</a:t>
                      </a:r>
                      <a:endParaRPr kumimoji="1" lang="en-US" altLang="ja-JP" sz="1300" dirty="0" smtClean="0">
                        <a:solidFill>
                          <a:schemeClr val="tx1"/>
                        </a:solidFill>
                      </a:endParaRPr>
                    </a:p>
                    <a:p>
                      <a:r>
                        <a:rPr kumimoji="1" lang="ja-JP" altLang="en-US" sz="1300" dirty="0" smtClean="0">
                          <a:solidFill>
                            <a:schemeClr val="tx1"/>
                          </a:solidFill>
                        </a:rPr>
                        <a:t>・工科高校の充実強化</a:t>
                      </a:r>
                      <a:endParaRPr kumimoji="1" lang="ja-JP" altLang="en-US" sz="13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tc vMerge="1">
                  <a:txBody>
                    <a:bodyPr/>
                    <a:lstStyle/>
                    <a:p>
                      <a:endParaRPr kumimoji="1" lang="ja-JP" altLang="en-US"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tcPr>
                </a:tc>
                <a:extLst>
                  <a:ext uri="{0D108BD9-81ED-4DB2-BD59-A6C34878D82A}">
                    <a16:rowId xmlns:a16="http://schemas.microsoft.com/office/drawing/2014/main" val="10003"/>
                  </a:ext>
                </a:extLst>
              </a:tr>
              <a:tr h="598473">
                <a:tc>
                  <a:txBody>
                    <a:bodyPr/>
                    <a:lstStyle/>
                    <a:p>
                      <a:r>
                        <a:rPr kumimoji="1" lang="ja-JP" altLang="en-US" sz="1300" b="1" dirty="0" smtClean="0">
                          <a:solidFill>
                            <a:schemeClr val="tx1"/>
                          </a:solidFill>
                        </a:rPr>
                        <a:t>④支援教育改革</a:t>
                      </a:r>
                      <a:endParaRPr kumimoji="1" lang="en-US" altLang="ja-JP" sz="1300" b="1" dirty="0" smtClean="0">
                        <a:solidFill>
                          <a:schemeClr val="tx1"/>
                        </a:solidFill>
                      </a:endParaRPr>
                    </a:p>
                    <a:p>
                      <a:r>
                        <a:rPr kumimoji="1" lang="ja-JP" altLang="en-US" sz="1300" b="0" dirty="0" smtClean="0">
                          <a:solidFill>
                            <a:schemeClr val="tx1"/>
                          </a:solidFill>
                        </a:rPr>
                        <a:t>・支援を必要とする幼児・児童・生徒の増加や多様化に対応した教育環境の整備が必要。</a:t>
                      </a:r>
                      <a:endParaRPr kumimoji="1" lang="en-US" altLang="ja-JP" sz="1300" b="0" dirty="0" smtClean="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endParaRPr kumimoji="1" lang="en-US" altLang="ja-JP" sz="1300" dirty="0" smtClean="0">
                        <a:solidFill>
                          <a:schemeClr val="tx1"/>
                        </a:solidFill>
                      </a:endParaRPr>
                    </a:p>
                    <a:p>
                      <a:r>
                        <a:rPr kumimoji="1" lang="ja-JP" altLang="en-US" sz="1300" dirty="0" smtClean="0">
                          <a:solidFill>
                            <a:schemeClr val="tx1"/>
                          </a:solidFill>
                        </a:rPr>
                        <a:t>・新たな支援学校の設置や就労を通じた社会的自立支援の充実など、教育環境の充実に取り組む。</a:t>
                      </a:r>
                      <a:endParaRPr kumimoji="1" lang="ja-JP" altLang="en-US" sz="13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・支援教育の充実</a:t>
                      </a:r>
                      <a:endParaRPr kumimoji="1" lang="ja-JP" altLang="en-US" sz="13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tc vMerge="1">
                  <a:txBody>
                    <a:bodyPr/>
                    <a:lstStyle/>
                    <a:p>
                      <a:endParaRPr kumimoji="1" lang="ja-JP" altLang="en-US" sz="1400"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a:xfrm>
            <a:off x="6876256" y="6381328"/>
            <a:ext cx="2133600" cy="365125"/>
          </a:xfrm>
        </p:spPr>
        <p:txBody>
          <a:bodyPr/>
          <a:lstStyle/>
          <a:p>
            <a:fld id="{63BC356D-1576-478B-8647-1361C6E9DFF7}" type="slidenum">
              <a:rPr kumimoji="1" lang="ja-JP" altLang="en-US" smtClean="0"/>
              <a:t>34</a:t>
            </a:fld>
            <a:endParaRPr kumimoji="1" lang="ja-JP" altLang="en-US" dirty="0"/>
          </a:p>
        </p:txBody>
      </p:sp>
    </p:spTree>
    <p:extLst>
      <p:ext uri="{BB962C8B-B14F-4D97-AF65-F5344CB8AC3E}">
        <p14:creationId xmlns:p14="http://schemas.microsoft.com/office/powerpoint/2010/main" val="1832809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79512" y="686326"/>
          <a:ext cx="8784979" cy="5623644"/>
        </p:xfrm>
        <a:graphic>
          <a:graphicData uri="http://schemas.openxmlformats.org/drawingml/2006/table">
            <a:tbl>
              <a:tblPr firstRow="1" bandRow="1">
                <a:tableStyleId>{5940675A-B579-460E-94D1-54222C63F5DA}</a:tableStyleId>
              </a:tblPr>
              <a:tblGrid>
                <a:gridCol w="250999">
                  <a:extLst>
                    <a:ext uri="{9D8B030D-6E8A-4147-A177-3AD203B41FA5}">
                      <a16:colId xmlns:a16="http://schemas.microsoft.com/office/drawing/2014/main" val="20000"/>
                    </a:ext>
                  </a:extLst>
                </a:gridCol>
                <a:gridCol w="853398">
                  <a:extLst>
                    <a:ext uri="{9D8B030D-6E8A-4147-A177-3AD203B41FA5}">
                      <a16:colId xmlns:a16="http://schemas.microsoft.com/office/drawing/2014/main" val="20001"/>
                    </a:ext>
                  </a:extLst>
                </a:gridCol>
                <a:gridCol w="853398">
                  <a:extLst>
                    <a:ext uri="{9D8B030D-6E8A-4147-A177-3AD203B41FA5}">
                      <a16:colId xmlns:a16="http://schemas.microsoft.com/office/drawing/2014/main" val="20002"/>
                    </a:ext>
                  </a:extLst>
                </a:gridCol>
                <a:gridCol w="853398">
                  <a:extLst>
                    <a:ext uri="{9D8B030D-6E8A-4147-A177-3AD203B41FA5}">
                      <a16:colId xmlns:a16="http://schemas.microsoft.com/office/drawing/2014/main" val="20003"/>
                    </a:ext>
                  </a:extLst>
                </a:gridCol>
                <a:gridCol w="853398">
                  <a:extLst>
                    <a:ext uri="{9D8B030D-6E8A-4147-A177-3AD203B41FA5}">
                      <a16:colId xmlns:a16="http://schemas.microsoft.com/office/drawing/2014/main" val="20004"/>
                    </a:ext>
                  </a:extLst>
                </a:gridCol>
                <a:gridCol w="853398">
                  <a:extLst>
                    <a:ext uri="{9D8B030D-6E8A-4147-A177-3AD203B41FA5}">
                      <a16:colId xmlns:a16="http://schemas.microsoft.com/office/drawing/2014/main" val="20005"/>
                    </a:ext>
                  </a:extLst>
                </a:gridCol>
                <a:gridCol w="853398">
                  <a:extLst>
                    <a:ext uri="{9D8B030D-6E8A-4147-A177-3AD203B41FA5}">
                      <a16:colId xmlns:a16="http://schemas.microsoft.com/office/drawing/2014/main" val="20006"/>
                    </a:ext>
                  </a:extLst>
                </a:gridCol>
                <a:gridCol w="853398">
                  <a:extLst>
                    <a:ext uri="{9D8B030D-6E8A-4147-A177-3AD203B41FA5}">
                      <a16:colId xmlns:a16="http://schemas.microsoft.com/office/drawing/2014/main" val="20007"/>
                    </a:ext>
                  </a:extLst>
                </a:gridCol>
                <a:gridCol w="853398">
                  <a:extLst>
                    <a:ext uri="{9D8B030D-6E8A-4147-A177-3AD203B41FA5}">
                      <a16:colId xmlns:a16="http://schemas.microsoft.com/office/drawing/2014/main" val="20008"/>
                    </a:ext>
                  </a:extLst>
                </a:gridCol>
                <a:gridCol w="853398">
                  <a:extLst>
                    <a:ext uri="{9D8B030D-6E8A-4147-A177-3AD203B41FA5}">
                      <a16:colId xmlns:a16="http://schemas.microsoft.com/office/drawing/2014/main" val="20009"/>
                    </a:ext>
                  </a:extLst>
                </a:gridCol>
                <a:gridCol w="853398">
                  <a:extLst>
                    <a:ext uri="{9D8B030D-6E8A-4147-A177-3AD203B41FA5}">
                      <a16:colId xmlns:a16="http://schemas.microsoft.com/office/drawing/2014/main" val="20010"/>
                    </a:ext>
                  </a:extLst>
                </a:gridCol>
              </a:tblGrid>
              <a:tr h="288032">
                <a:tc>
                  <a:txBody>
                    <a:bodyPr/>
                    <a:lstStyle/>
                    <a:p>
                      <a:endParaRPr kumimoji="1" lang="ja-JP" altLang="en-US" sz="1100" dirty="0"/>
                    </a:p>
                  </a:txBody>
                  <a:tcPr/>
                </a:tc>
                <a:tc>
                  <a:txBody>
                    <a:bodyPr/>
                    <a:lstStyle/>
                    <a:p>
                      <a:pPr algn="ctr"/>
                      <a:r>
                        <a:rPr kumimoji="1" lang="en-US" altLang="ja-JP" dirty="0" smtClean="0"/>
                        <a:t>2008</a:t>
                      </a:r>
                      <a:endParaRPr kumimoji="1" lang="ja-JP" altLang="en-US" dirty="0"/>
                    </a:p>
                  </a:txBody>
                  <a:tcPr/>
                </a:tc>
                <a:tc>
                  <a:txBody>
                    <a:bodyPr/>
                    <a:lstStyle/>
                    <a:p>
                      <a:pPr algn="ctr"/>
                      <a:r>
                        <a:rPr kumimoji="1" lang="en-US" altLang="ja-JP" dirty="0" smtClean="0"/>
                        <a:t>2009</a:t>
                      </a:r>
                      <a:endParaRPr kumimoji="1" lang="ja-JP" altLang="en-US" dirty="0"/>
                    </a:p>
                  </a:txBody>
                  <a:tcPr/>
                </a:tc>
                <a:tc>
                  <a:txBody>
                    <a:bodyPr/>
                    <a:lstStyle/>
                    <a:p>
                      <a:pPr algn="ctr"/>
                      <a:r>
                        <a:rPr kumimoji="1" lang="en-US" altLang="ja-JP" dirty="0" smtClean="0"/>
                        <a:t>2010</a:t>
                      </a:r>
                      <a:endParaRPr kumimoji="1" lang="ja-JP" altLang="en-US" dirty="0"/>
                    </a:p>
                  </a:txBody>
                  <a:tcPr/>
                </a:tc>
                <a:tc>
                  <a:txBody>
                    <a:bodyPr/>
                    <a:lstStyle/>
                    <a:p>
                      <a:pPr algn="ctr"/>
                      <a:r>
                        <a:rPr kumimoji="1" lang="en-US" altLang="ja-JP" dirty="0" smtClean="0"/>
                        <a:t>2011</a:t>
                      </a:r>
                      <a:endParaRPr kumimoji="1" lang="ja-JP" altLang="en-US" dirty="0"/>
                    </a:p>
                  </a:txBody>
                  <a:tcPr/>
                </a:tc>
                <a:tc>
                  <a:txBody>
                    <a:bodyPr/>
                    <a:lstStyle/>
                    <a:p>
                      <a:pPr algn="ctr"/>
                      <a:r>
                        <a:rPr kumimoji="1" lang="en-US" altLang="ja-JP" dirty="0" smtClean="0"/>
                        <a:t>2012</a:t>
                      </a:r>
                      <a:endParaRPr kumimoji="1" lang="ja-JP" altLang="en-US" dirty="0"/>
                    </a:p>
                  </a:txBody>
                  <a:tcPr/>
                </a:tc>
                <a:tc>
                  <a:txBody>
                    <a:bodyPr/>
                    <a:lstStyle/>
                    <a:p>
                      <a:pPr algn="ctr"/>
                      <a:r>
                        <a:rPr kumimoji="1" lang="en-US" altLang="ja-JP" dirty="0" smtClean="0"/>
                        <a:t>2013</a:t>
                      </a:r>
                      <a:endParaRPr kumimoji="1" lang="ja-JP" altLang="en-US" dirty="0"/>
                    </a:p>
                  </a:txBody>
                  <a:tcPr/>
                </a:tc>
                <a:tc>
                  <a:txBody>
                    <a:bodyPr/>
                    <a:lstStyle/>
                    <a:p>
                      <a:pPr algn="ctr"/>
                      <a:r>
                        <a:rPr kumimoji="1" lang="en-US" altLang="ja-JP" dirty="0" smtClean="0"/>
                        <a:t>2014</a:t>
                      </a:r>
                      <a:endParaRPr kumimoji="1" lang="ja-JP" altLang="en-US" dirty="0"/>
                    </a:p>
                  </a:txBody>
                  <a:tcPr/>
                </a:tc>
                <a:tc>
                  <a:txBody>
                    <a:bodyPr/>
                    <a:lstStyle/>
                    <a:p>
                      <a:pPr algn="ctr"/>
                      <a:r>
                        <a:rPr kumimoji="1" lang="en-US" altLang="ja-JP" dirty="0" smtClean="0"/>
                        <a:t>2015</a:t>
                      </a:r>
                      <a:endParaRPr kumimoji="1" lang="ja-JP" altLang="en-US" dirty="0"/>
                    </a:p>
                  </a:txBody>
                  <a:tcPr/>
                </a:tc>
                <a:tc>
                  <a:txBody>
                    <a:bodyPr/>
                    <a:lstStyle/>
                    <a:p>
                      <a:pPr algn="ctr"/>
                      <a:r>
                        <a:rPr kumimoji="1" lang="en-US" altLang="ja-JP" dirty="0" smtClean="0"/>
                        <a:t>2016</a:t>
                      </a:r>
                      <a:endParaRPr kumimoji="1" lang="ja-JP" altLang="en-US" dirty="0"/>
                    </a:p>
                  </a:txBody>
                  <a:tcPr/>
                </a:tc>
                <a:tc>
                  <a:txBody>
                    <a:bodyPr/>
                    <a:lstStyle/>
                    <a:p>
                      <a:pPr algn="ctr"/>
                      <a:r>
                        <a:rPr kumimoji="1" lang="en-US" altLang="ja-JP" dirty="0" smtClean="0"/>
                        <a:t>2017</a:t>
                      </a:r>
                      <a:endParaRPr kumimoji="1" lang="ja-JP" altLang="en-US" dirty="0"/>
                    </a:p>
                  </a:txBody>
                  <a:tcPr/>
                </a:tc>
                <a:extLst>
                  <a:ext uri="{0D108BD9-81ED-4DB2-BD59-A6C34878D82A}">
                    <a16:rowId xmlns:a16="http://schemas.microsoft.com/office/drawing/2014/main" val="10000"/>
                  </a:ext>
                </a:extLst>
              </a:tr>
              <a:tr h="1368802">
                <a:tc>
                  <a:txBody>
                    <a:bodyPr/>
                    <a:lstStyle/>
                    <a:p>
                      <a:r>
                        <a:rPr kumimoji="1" lang="ja-JP" altLang="en-US" sz="1100" dirty="0" smtClean="0"/>
                        <a:t>①制度改革</a:t>
                      </a:r>
                      <a:endParaRPr kumimoji="1" lang="ja-JP" altLang="en-US" sz="1100" dirty="0"/>
                    </a:p>
                  </a:txBody>
                  <a:tcPr/>
                </a:tc>
                <a:tc>
                  <a:txBody>
                    <a:bodyPr/>
                    <a:lstStyle/>
                    <a:p>
                      <a:endParaRPr kumimoji="1" lang="ja-JP" altLang="en-US" sz="1600"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1"/>
                  </a:ext>
                </a:extLst>
              </a:tr>
              <a:tr h="1512168">
                <a:tc>
                  <a:txBody>
                    <a:bodyPr/>
                    <a:lstStyle/>
                    <a:p>
                      <a:r>
                        <a:rPr kumimoji="1" lang="ja-JP" altLang="en-US" sz="1100" dirty="0" smtClean="0"/>
                        <a:t>②義務教育</a:t>
                      </a:r>
                      <a:endParaRPr kumimoji="1" lang="ja-JP" altLang="en-US" sz="1100" dirty="0"/>
                    </a:p>
                  </a:txBody>
                  <a:tcPr/>
                </a:tc>
                <a:tc>
                  <a:txBody>
                    <a:bodyPr/>
                    <a:lstStyle/>
                    <a:p>
                      <a:endParaRPr kumimoji="1" lang="ja-JP" altLang="en-US" sz="1600"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r h="1296794">
                <a:tc>
                  <a:txBody>
                    <a:bodyPr/>
                    <a:lstStyle/>
                    <a:p>
                      <a:r>
                        <a:rPr kumimoji="1" lang="ja-JP" altLang="en-US" sz="1100" dirty="0" smtClean="0"/>
                        <a:t>③高校教育</a:t>
                      </a:r>
                      <a:endParaRPr kumimoji="1" lang="ja-JP" altLang="en-US" sz="1100"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3"/>
                  </a:ext>
                </a:extLst>
              </a:tr>
              <a:tr h="1080120">
                <a:tc>
                  <a:txBody>
                    <a:bodyPr/>
                    <a:lstStyle/>
                    <a:p>
                      <a:r>
                        <a:rPr kumimoji="1" lang="ja-JP" altLang="en-US" sz="1100" dirty="0" smtClean="0"/>
                        <a:t>④支援教育</a:t>
                      </a:r>
                      <a:endParaRPr kumimoji="1" lang="ja-JP" altLang="en-US" sz="1100"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4"/>
                  </a:ext>
                </a:extLst>
              </a:tr>
            </a:tbl>
          </a:graphicData>
        </a:graphic>
      </p:graphicFrame>
      <p:sp>
        <p:nvSpPr>
          <p:cNvPr id="15" name="タイトル 1"/>
          <p:cNvSpPr txBox="1">
            <a:spLocks/>
          </p:cNvSpPr>
          <p:nvPr/>
        </p:nvSpPr>
        <p:spPr>
          <a:xfrm>
            <a:off x="179512" y="217990"/>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latin typeface="ＭＳ Ｐゴシック" panose="020B0600070205080204" pitchFamily="50" charset="-128"/>
                <a:ea typeface="ＭＳ Ｐゴシック" panose="020B0600070205080204" pitchFamily="50" charset="-128"/>
              </a:rPr>
              <a:t>■主な取組経過</a:t>
            </a:r>
            <a:endParaRPr lang="ja-JP" altLang="en-US" sz="1600" dirty="0">
              <a:latin typeface="ＭＳ Ｐゴシック" panose="020B0600070205080204" pitchFamily="50" charset="-128"/>
              <a:ea typeface="ＭＳ Ｐゴシック" panose="020B0600070205080204" pitchFamily="50" charset="-128"/>
            </a:endParaRPr>
          </a:p>
        </p:txBody>
      </p:sp>
      <p:sp>
        <p:nvSpPr>
          <p:cNvPr id="5" name="右矢印 4"/>
          <p:cNvSpPr/>
          <p:nvPr/>
        </p:nvSpPr>
        <p:spPr>
          <a:xfrm>
            <a:off x="3889690" y="1034820"/>
            <a:ext cx="609554" cy="542246"/>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600" dirty="0">
              <a:solidFill>
                <a:srgbClr val="FF0000"/>
              </a:solidFill>
            </a:endParaRPr>
          </a:p>
        </p:txBody>
      </p:sp>
      <p:sp>
        <p:nvSpPr>
          <p:cNvPr id="16" name="右矢印 15"/>
          <p:cNvSpPr/>
          <p:nvPr/>
        </p:nvSpPr>
        <p:spPr>
          <a:xfrm>
            <a:off x="3869838" y="1590610"/>
            <a:ext cx="609554" cy="542246"/>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600" dirty="0">
              <a:solidFill>
                <a:srgbClr val="FF0000"/>
              </a:solidFill>
            </a:endParaRPr>
          </a:p>
        </p:txBody>
      </p:sp>
      <p:sp>
        <p:nvSpPr>
          <p:cNvPr id="17" name="右矢印 16"/>
          <p:cNvSpPr/>
          <p:nvPr/>
        </p:nvSpPr>
        <p:spPr>
          <a:xfrm>
            <a:off x="4499991" y="1026287"/>
            <a:ext cx="4464495"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t>大阪府教育振興基本計画</a:t>
            </a:r>
            <a:endParaRPr kumimoji="1" lang="ja-JP" altLang="en-US" sz="1000" dirty="0"/>
          </a:p>
        </p:txBody>
      </p:sp>
      <p:sp>
        <p:nvSpPr>
          <p:cNvPr id="6" name="テキスト ボックス 5"/>
          <p:cNvSpPr txBox="1"/>
          <p:nvPr/>
        </p:nvSpPr>
        <p:spPr>
          <a:xfrm>
            <a:off x="4729384" y="1412776"/>
            <a:ext cx="3299000" cy="246221"/>
          </a:xfrm>
          <a:prstGeom prst="rect">
            <a:avLst/>
          </a:prstGeom>
          <a:noFill/>
        </p:spPr>
        <p:txBody>
          <a:bodyPr wrap="square" rtlCol="0">
            <a:spAutoFit/>
          </a:bodyPr>
          <a:lstStyle/>
          <a:p>
            <a:r>
              <a:rPr kumimoji="1" lang="ja-JP" altLang="en-US" sz="1000" dirty="0" smtClean="0"/>
              <a:t>知事が、教育委員会と協議して教育方針を定める</a:t>
            </a:r>
            <a:endParaRPr kumimoji="1" lang="ja-JP" altLang="en-US" sz="1000" dirty="0"/>
          </a:p>
        </p:txBody>
      </p:sp>
      <p:sp>
        <p:nvSpPr>
          <p:cNvPr id="7" name="角丸四角形 6"/>
          <p:cNvSpPr/>
          <p:nvPr/>
        </p:nvSpPr>
        <p:spPr>
          <a:xfrm>
            <a:off x="467544" y="2564258"/>
            <a:ext cx="802456"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t>教育非常事態宣言</a:t>
            </a:r>
            <a:endParaRPr kumimoji="1" lang="ja-JP" altLang="en-US" sz="1000" dirty="0"/>
          </a:p>
        </p:txBody>
      </p:sp>
      <p:sp>
        <p:nvSpPr>
          <p:cNvPr id="20" name="右矢印 19"/>
          <p:cNvSpPr/>
          <p:nvPr/>
        </p:nvSpPr>
        <p:spPr>
          <a:xfrm>
            <a:off x="1331640" y="2492250"/>
            <a:ext cx="7632848"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t>学力向上に向けた市町村教委や学校への支援</a:t>
            </a:r>
            <a:endParaRPr kumimoji="1" lang="ja-JP" altLang="en-US" sz="1000" dirty="0"/>
          </a:p>
        </p:txBody>
      </p:sp>
      <p:sp>
        <p:nvSpPr>
          <p:cNvPr id="25" name="右矢印 24"/>
          <p:cNvSpPr/>
          <p:nvPr/>
        </p:nvSpPr>
        <p:spPr>
          <a:xfrm>
            <a:off x="3037108" y="2852936"/>
            <a:ext cx="4231749" cy="432000"/>
          </a:xfrm>
          <a:prstGeom prst="rightArrow">
            <a:avLst>
              <a:gd name="adj1" fmla="val 70481"/>
              <a:gd name="adj2" fmla="val 24398"/>
            </a:avLst>
          </a:prstGeom>
          <a:solidFill>
            <a:srgbClr val="FFCACA"/>
          </a:solidFill>
          <a:ln>
            <a:solidFill>
              <a:srgbClr val="D6838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t>中学校給食</a:t>
            </a:r>
            <a:r>
              <a:rPr kumimoji="1" lang="ja-JP" altLang="en-US" sz="1000" dirty="0" smtClean="0">
                <a:solidFill>
                  <a:schemeClr val="tx1"/>
                </a:solidFill>
              </a:rPr>
              <a:t>導入促進事業</a:t>
            </a:r>
            <a:endParaRPr kumimoji="1" lang="ja-JP" altLang="en-US" sz="1000" dirty="0">
              <a:solidFill>
                <a:schemeClr val="tx1"/>
              </a:solidFill>
            </a:endParaRPr>
          </a:p>
        </p:txBody>
      </p:sp>
      <p:sp>
        <p:nvSpPr>
          <p:cNvPr id="26" name="右矢印 25"/>
          <p:cNvSpPr/>
          <p:nvPr/>
        </p:nvSpPr>
        <p:spPr>
          <a:xfrm>
            <a:off x="4519095" y="1628800"/>
            <a:ext cx="4445391"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00" dirty="0" smtClean="0">
                <a:solidFill>
                  <a:schemeClr val="tx1"/>
                </a:solidFill>
              </a:rPr>
              <a:t>府費</a:t>
            </a:r>
            <a:r>
              <a:rPr kumimoji="1" lang="ja-JP" altLang="en-US" sz="1000" dirty="0" smtClean="0"/>
              <a:t>負担教職員の人事権の移譲</a:t>
            </a:r>
            <a:endParaRPr kumimoji="1" lang="ja-JP" altLang="en-US" sz="1000" dirty="0"/>
          </a:p>
        </p:txBody>
      </p:sp>
      <p:sp>
        <p:nvSpPr>
          <p:cNvPr id="30" name="右矢印 29"/>
          <p:cNvSpPr/>
          <p:nvPr/>
        </p:nvSpPr>
        <p:spPr>
          <a:xfrm>
            <a:off x="2123728" y="3998052"/>
            <a:ext cx="825578" cy="576064"/>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lIns="72000" rIns="72000" rtlCol="0" anchor="ctr"/>
          <a:lstStyle/>
          <a:p>
            <a:pPr algn="ctr"/>
            <a:r>
              <a:rPr kumimoji="1" lang="ja-JP" altLang="en-US" sz="1000" dirty="0" smtClean="0"/>
              <a:t>公私立高校生ｾｰﾌﾃｨﾈｯﾄ</a:t>
            </a:r>
            <a:endParaRPr kumimoji="1" lang="ja-JP" altLang="en-US" sz="1000" dirty="0"/>
          </a:p>
        </p:txBody>
      </p:sp>
      <p:sp>
        <p:nvSpPr>
          <p:cNvPr id="31" name="右矢印 30"/>
          <p:cNvSpPr/>
          <p:nvPr/>
        </p:nvSpPr>
        <p:spPr>
          <a:xfrm>
            <a:off x="3026342" y="4077072"/>
            <a:ext cx="5938146"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t>私立高校授業料無償化　</a:t>
            </a:r>
            <a:r>
              <a:rPr lang="en-US" altLang="ja-JP" sz="1000" dirty="0" smtClean="0"/>
              <a:t>【</a:t>
            </a:r>
            <a:r>
              <a:rPr lang="ja-JP" altLang="en-US" sz="1000" dirty="0" smtClean="0"/>
              <a:t>別掲</a:t>
            </a:r>
            <a:r>
              <a:rPr lang="en-US" altLang="ja-JP" sz="1000" dirty="0" smtClean="0"/>
              <a:t>】</a:t>
            </a:r>
            <a:endParaRPr kumimoji="1" lang="ja-JP" altLang="en-US" sz="1000" dirty="0"/>
          </a:p>
        </p:txBody>
      </p:sp>
      <p:sp>
        <p:nvSpPr>
          <p:cNvPr id="32" name="テキスト ボックス 31"/>
          <p:cNvSpPr txBox="1"/>
          <p:nvPr/>
        </p:nvSpPr>
        <p:spPr>
          <a:xfrm>
            <a:off x="2977111" y="4437112"/>
            <a:ext cx="3600640" cy="400110"/>
          </a:xfrm>
          <a:prstGeom prst="rect">
            <a:avLst/>
          </a:prstGeom>
          <a:noFill/>
        </p:spPr>
        <p:txBody>
          <a:bodyPr wrap="square" rtlCol="0">
            <a:spAutoFit/>
          </a:bodyPr>
          <a:lstStyle/>
          <a:p>
            <a:r>
              <a:rPr kumimoji="1" lang="ja-JP" altLang="en-US" sz="1000" dirty="0" smtClean="0"/>
              <a:t>・所得中位の世帯</a:t>
            </a:r>
            <a:r>
              <a:rPr kumimoji="1" lang="en-US" altLang="ja-JP" sz="1000" dirty="0" smtClean="0"/>
              <a:t>(610</a:t>
            </a:r>
            <a:r>
              <a:rPr kumimoji="1" lang="ja-JP" altLang="en-US" sz="1000" dirty="0" smtClean="0"/>
              <a:t>万円未満</a:t>
            </a:r>
            <a:r>
              <a:rPr kumimoji="1" lang="en-US" altLang="ja-JP" sz="1000" dirty="0" smtClean="0"/>
              <a:t>)</a:t>
            </a:r>
            <a:r>
              <a:rPr kumimoji="1" lang="ja-JP" altLang="en-US" sz="1000" dirty="0" err="1" smtClean="0"/>
              <a:t>まで</a:t>
            </a:r>
            <a:r>
              <a:rPr kumimoji="1" lang="ja-JP" altLang="en-US" sz="1000" dirty="0" smtClean="0"/>
              <a:t>授業料無償、</a:t>
            </a:r>
            <a:r>
              <a:rPr kumimoji="1" lang="en-US" altLang="ja-JP" sz="1000" dirty="0" smtClean="0"/>
              <a:t>7</a:t>
            </a:r>
            <a:r>
              <a:rPr kumimoji="1" lang="ja-JP" altLang="en-US" sz="1000" dirty="0" smtClean="0"/>
              <a:t>割</a:t>
            </a:r>
            <a:r>
              <a:rPr kumimoji="1" lang="en-US" altLang="ja-JP" sz="1000" dirty="0" smtClean="0"/>
              <a:t>(800</a:t>
            </a:r>
            <a:r>
              <a:rPr kumimoji="1" lang="ja-JP" altLang="en-US" sz="1000" dirty="0" smtClean="0"/>
              <a:t>万未満</a:t>
            </a:r>
            <a:r>
              <a:rPr kumimoji="1" lang="en-US" altLang="ja-JP" sz="1000" dirty="0" smtClean="0"/>
              <a:t>)</a:t>
            </a:r>
            <a:r>
              <a:rPr kumimoji="1" lang="ja-JP" altLang="en-US" sz="1000" dirty="0" err="1" smtClean="0"/>
              <a:t>まで</a:t>
            </a:r>
            <a:r>
              <a:rPr kumimoji="1" lang="ja-JP" altLang="en-US" sz="1000" dirty="0" smtClean="0"/>
              <a:t>保護者負担</a:t>
            </a:r>
            <a:r>
              <a:rPr kumimoji="1" lang="en-US" altLang="ja-JP" sz="1000" dirty="0" smtClean="0"/>
              <a:t>10</a:t>
            </a:r>
            <a:r>
              <a:rPr kumimoji="1" lang="ja-JP" altLang="en-US" sz="1000" dirty="0" smtClean="0"/>
              <a:t>万円</a:t>
            </a:r>
            <a:endParaRPr kumimoji="1" lang="ja-JP" altLang="en-US" sz="1000" dirty="0"/>
          </a:p>
        </p:txBody>
      </p:sp>
      <p:sp>
        <p:nvSpPr>
          <p:cNvPr id="33" name="テキスト ボックス 32"/>
          <p:cNvSpPr txBox="1"/>
          <p:nvPr/>
        </p:nvSpPr>
        <p:spPr>
          <a:xfrm>
            <a:off x="2127638" y="4581128"/>
            <a:ext cx="860186" cy="400110"/>
          </a:xfrm>
          <a:prstGeom prst="rect">
            <a:avLst/>
          </a:prstGeom>
          <a:noFill/>
        </p:spPr>
        <p:txBody>
          <a:bodyPr wrap="square" rtlCol="0">
            <a:spAutoFit/>
          </a:bodyPr>
          <a:lstStyle/>
          <a:p>
            <a:r>
              <a:rPr kumimoji="1" lang="ja-JP" altLang="en-US" sz="1000" dirty="0" smtClean="0"/>
              <a:t>年収</a:t>
            </a:r>
            <a:r>
              <a:rPr kumimoji="1" lang="en-US" altLang="ja-JP" sz="1000" dirty="0" smtClean="0"/>
              <a:t>350</a:t>
            </a:r>
            <a:r>
              <a:rPr kumimoji="1" lang="ja-JP" altLang="en-US" sz="1000" dirty="0" smtClean="0"/>
              <a:t>万円未満世帯</a:t>
            </a:r>
            <a:endParaRPr kumimoji="1" lang="ja-JP" altLang="en-US" sz="1000" dirty="0"/>
          </a:p>
        </p:txBody>
      </p:sp>
      <p:sp>
        <p:nvSpPr>
          <p:cNvPr id="34" name="右矢印 33"/>
          <p:cNvSpPr/>
          <p:nvPr/>
        </p:nvSpPr>
        <p:spPr>
          <a:xfrm>
            <a:off x="3026342" y="4797200"/>
            <a:ext cx="5938146"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t>ｸﾞﾛｰﾊﾞﾙﾘｰﾀﾞｰｽﾞﾊｲｽｸｰﾙ等府立高校の新たな特色づくりの推進</a:t>
            </a:r>
            <a:endParaRPr kumimoji="1" lang="ja-JP" altLang="en-US" sz="1000" dirty="0"/>
          </a:p>
        </p:txBody>
      </p:sp>
      <p:sp>
        <p:nvSpPr>
          <p:cNvPr id="35" name="右矢印 34"/>
          <p:cNvSpPr/>
          <p:nvPr/>
        </p:nvSpPr>
        <p:spPr>
          <a:xfrm>
            <a:off x="5076056" y="3636616"/>
            <a:ext cx="3888432" cy="50408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solidFill>
                  <a:schemeClr val="tx1"/>
                </a:solidFill>
              </a:rPr>
              <a:t>英語教育改革</a:t>
            </a:r>
            <a:endParaRPr kumimoji="1" lang="ja-JP" altLang="en-US" sz="1000" dirty="0">
              <a:solidFill>
                <a:schemeClr val="tx1"/>
              </a:solidFill>
            </a:endParaRPr>
          </a:p>
        </p:txBody>
      </p:sp>
      <p:sp>
        <p:nvSpPr>
          <p:cNvPr id="36" name="右矢印 35"/>
          <p:cNvSpPr/>
          <p:nvPr/>
        </p:nvSpPr>
        <p:spPr>
          <a:xfrm>
            <a:off x="467544" y="5589886"/>
            <a:ext cx="8496943"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t>支援教育の充実</a:t>
            </a:r>
            <a:endParaRPr kumimoji="1" lang="ja-JP" altLang="en-US" sz="1000" dirty="0"/>
          </a:p>
        </p:txBody>
      </p:sp>
      <p:sp>
        <p:nvSpPr>
          <p:cNvPr id="37" name="テキスト ボックス 36"/>
          <p:cNvSpPr txBox="1"/>
          <p:nvPr/>
        </p:nvSpPr>
        <p:spPr>
          <a:xfrm>
            <a:off x="865724" y="6028627"/>
            <a:ext cx="6873510" cy="246221"/>
          </a:xfrm>
          <a:prstGeom prst="rect">
            <a:avLst/>
          </a:prstGeom>
          <a:noFill/>
        </p:spPr>
        <p:txBody>
          <a:bodyPr wrap="square" rtlCol="0">
            <a:spAutoFit/>
          </a:bodyPr>
          <a:lstStyle/>
          <a:p>
            <a:r>
              <a:rPr lang="ja-JP" altLang="en-US" sz="1000" dirty="0"/>
              <a:t>支援</a:t>
            </a:r>
            <a:r>
              <a:rPr lang="ja-JP" altLang="en-US" sz="1000" dirty="0" smtClean="0"/>
              <a:t>学校の新校整備、職業コースの設置、障がいのある生徒の府立高校生活支援、発達障がいのある子どもへの支援など</a:t>
            </a:r>
            <a:endParaRPr kumimoji="1" lang="ja-JP" altLang="en-US" sz="1000" dirty="0"/>
          </a:p>
        </p:txBody>
      </p:sp>
      <p:sp>
        <p:nvSpPr>
          <p:cNvPr id="22" name="テキスト ボックス 2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a:t>
            </a:r>
            <a:r>
              <a:rPr lang="ja-JP" altLang="en-US" sz="1600" u="sng" dirty="0"/>
              <a:t>（ ４３～５４ ）</a:t>
            </a:r>
            <a:r>
              <a:rPr lang="ja-JP" altLang="en-US" sz="1600" u="sng" dirty="0" smtClean="0"/>
              <a:t>、</a:t>
            </a:r>
            <a:r>
              <a:rPr lang="ja-JP" altLang="en-US" sz="1600" u="sng" dirty="0"/>
              <a:t>Ｂ　２ ． （</a:t>
            </a:r>
            <a:r>
              <a:rPr lang="ja-JP" altLang="en-US" sz="1600" u="sng" dirty="0" smtClean="0"/>
              <a:t>５</a:t>
            </a:r>
            <a:r>
              <a:rPr lang="ja-JP" altLang="en-US" sz="1600" u="sng" dirty="0"/>
              <a:t>５</a:t>
            </a:r>
            <a:r>
              <a:rPr lang="ja-JP" altLang="en-US" sz="1600" u="sng" dirty="0" smtClean="0"/>
              <a:t>）</a:t>
            </a:r>
            <a:endParaRPr lang="en-US" altLang="ja-JP" sz="1600" u="sng" dirty="0" smtClean="0"/>
          </a:p>
        </p:txBody>
      </p:sp>
      <p:sp>
        <p:nvSpPr>
          <p:cNvPr id="23" name="テキスト ボックス 22"/>
          <p:cNvSpPr txBox="1"/>
          <p:nvPr/>
        </p:nvSpPr>
        <p:spPr>
          <a:xfrm>
            <a:off x="6513979" y="4437112"/>
            <a:ext cx="2288237" cy="400110"/>
          </a:xfrm>
          <a:prstGeom prst="rect">
            <a:avLst/>
          </a:prstGeom>
          <a:noFill/>
        </p:spPr>
        <p:txBody>
          <a:bodyPr wrap="square" rtlCol="0">
            <a:spAutoFit/>
          </a:bodyPr>
          <a:lstStyle/>
          <a:p>
            <a:r>
              <a:rPr kumimoji="1" lang="ja-JP" altLang="en-US" sz="1000" dirty="0" smtClean="0"/>
              <a:t>・</a:t>
            </a:r>
            <a:r>
              <a:rPr lang="en-US" altLang="ja-JP" sz="1000" dirty="0"/>
              <a:t>2016</a:t>
            </a:r>
            <a:r>
              <a:rPr lang="ja-JP" altLang="en-US" sz="1000" dirty="0"/>
              <a:t>年度からは世帯区分と授業料負担の額の見直しを実施</a:t>
            </a:r>
            <a:r>
              <a:rPr lang="ja-JP" altLang="en-US" sz="1000" dirty="0" smtClean="0"/>
              <a:t>。</a:t>
            </a:r>
            <a:endParaRPr lang="ja-JP" altLang="en-US" sz="1000" dirty="0"/>
          </a:p>
        </p:txBody>
      </p:sp>
      <p:sp>
        <p:nvSpPr>
          <p:cNvPr id="39" name="右矢印 38"/>
          <p:cNvSpPr/>
          <p:nvPr/>
        </p:nvSpPr>
        <p:spPr>
          <a:xfrm>
            <a:off x="7268857" y="1962415"/>
            <a:ext cx="1665895"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solidFill>
                  <a:schemeClr val="tx1"/>
                </a:solidFill>
              </a:rPr>
              <a:t>教育庁の創設</a:t>
            </a:r>
            <a:endParaRPr kumimoji="1" lang="ja-JP" altLang="en-US" sz="1000" dirty="0">
              <a:solidFill>
                <a:schemeClr val="tx1"/>
              </a:solidFill>
            </a:endParaRPr>
          </a:p>
        </p:txBody>
      </p:sp>
      <p:sp>
        <p:nvSpPr>
          <p:cNvPr id="41" name="右矢印 40"/>
          <p:cNvSpPr/>
          <p:nvPr/>
        </p:nvSpPr>
        <p:spPr>
          <a:xfrm>
            <a:off x="5652120" y="3232472"/>
            <a:ext cx="3295329" cy="432000"/>
          </a:xfrm>
          <a:prstGeom prst="rightArrow">
            <a:avLst>
              <a:gd name="adj1" fmla="val 70481"/>
              <a:gd name="adj2" fmla="val 24398"/>
            </a:avLst>
          </a:prstGeom>
          <a:solidFill>
            <a:srgbClr val="FFCACA"/>
          </a:solidFill>
          <a:ln>
            <a:solidFill>
              <a:srgbClr val="D6838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chemeClr val="tx1"/>
                </a:solidFill>
              </a:rPr>
              <a:t>生徒指導体制の推進</a:t>
            </a:r>
            <a:endParaRPr kumimoji="1" lang="ja-JP" altLang="en-US" sz="1000" dirty="0">
              <a:solidFill>
                <a:schemeClr val="tx1"/>
              </a:solidFill>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35</a:t>
            </a:fld>
            <a:endParaRPr kumimoji="1" lang="ja-JP" altLang="en-US"/>
          </a:p>
        </p:txBody>
      </p:sp>
      <p:sp>
        <p:nvSpPr>
          <p:cNvPr id="4" name="テキスト ボックス 3"/>
          <p:cNvSpPr txBox="1"/>
          <p:nvPr/>
        </p:nvSpPr>
        <p:spPr>
          <a:xfrm>
            <a:off x="3707904" y="1124744"/>
            <a:ext cx="936104" cy="369332"/>
          </a:xfrm>
          <a:prstGeom prst="rect">
            <a:avLst/>
          </a:prstGeom>
          <a:noFill/>
        </p:spPr>
        <p:txBody>
          <a:bodyPr wrap="square" rtlCol="0">
            <a:spAutoFit/>
          </a:bodyPr>
          <a:lstStyle/>
          <a:p>
            <a:pPr algn="ctr"/>
            <a:r>
              <a:rPr kumimoji="1" lang="ja-JP" altLang="en-US" sz="900" dirty="0" smtClean="0"/>
              <a:t>教育行政</a:t>
            </a:r>
            <a:endParaRPr kumimoji="1" lang="en-US" altLang="ja-JP" sz="900" dirty="0" smtClean="0"/>
          </a:p>
          <a:p>
            <a:pPr algn="ctr"/>
            <a:r>
              <a:rPr kumimoji="1" lang="ja-JP" altLang="en-US" sz="900" dirty="0" smtClean="0"/>
              <a:t>基本条例</a:t>
            </a:r>
            <a:endParaRPr kumimoji="1" lang="ja-JP" altLang="en-US" sz="900" dirty="0"/>
          </a:p>
        </p:txBody>
      </p:sp>
      <p:sp>
        <p:nvSpPr>
          <p:cNvPr id="28" name="テキスト ボックス 27"/>
          <p:cNvSpPr txBox="1"/>
          <p:nvPr/>
        </p:nvSpPr>
        <p:spPr>
          <a:xfrm>
            <a:off x="3688136" y="1655673"/>
            <a:ext cx="936104" cy="369332"/>
          </a:xfrm>
          <a:prstGeom prst="rect">
            <a:avLst/>
          </a:prstGeom>
          <a:noFill/>
        </p:spPr>
        <p:txBody>
          <a:bodyPr wrap="square" rtlCol="0">
            <a:spAutoFit/>
          </a:bodyPr>
          <a:lstStyle/>
          <a:p>
            <a:pPr algn="ctr"/>
            <a:r>
              <a:rPr kumimoji="1" lang="ja-JP" altLang="en-US" sz="900" dirty="0" smtClean="0"/>
              <a:t>大阪府立</a:t>
            </a:r>
            <a:endParaRPr kumimoji="1" lang="en-US" altLang="ja-JP" sz="900" dirty="0" smtClean="0"/>
          </a:p>
          <a:p>
            <a:pPr algn="ctr"/>
            <a:r>
              <a:rPr lang="ja-JP" altLang="en-US" sz="900" dirty="0" smtClean="0"/>
              <a:t>学校条例</a:t>
            </a:r>
            <a:endParaRPr kumimoji="1" lang="ja-JP" altLang="en-US" sz="900" dirty="0"/>
          </a:p>
        </p:txBody>
      </p:sp>
    </p:spTree>
    <p:extLst>
      <p:ext uri="{BB962C8B-B14F-4D97-AF65-F5344CB8AC3E}">
        <p14:creationId xmlns:p14="http://schemas.microsoft.com/office/powerpoint/2010/main" val="2863432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347157"/>
            <a:ext cx="7704856" cy="338554"/>
          </a:xfrm>
          <a:prstGeom prst="rect">
            <a:avLst/>
          </a:prstGeom>
          <a:noFill/>
        </p:spPr>
        <p:txBody>
          <a:bodyPr wrap="square" rtlCol="0">
            <a:spAutoFit/>
          </a:bodyPr>
          <a:lstStyle/>
          <a:p>
            <a:r>
              <a:rPr lang="ja-JP" altLang="en-US" sz="1600" dirty="0" smtClean="0"/>
              <a:t>①制度改革</a:t>
            </a:r>
            <a:endParaRPr kumimoji="1" lang="ja-JP" altLang="en-US" sz="1600" dirty="0"/>
          </a:p>
        </p:txBody>
      </p:sp>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１．（４３）、Ａ　９．（２</a:t>
            </a:r>
            <a:r>
              <a:rPr lang="ja-JP" altLang="en-US" sz="1600" u="sng" dirty="0"/>
              <a:t>３</a:t>
            </a:r>
            <a:r>
              <a:rPr lang="ja-JP" altLang="en-US" sz="1600" u="sng" dirty="0" smtClean="0"/>
              <a:t>）</a:t>
            </a:r>
            <a:endParaRPr lang="en-US" altLang="ja-JP" sz="1600" u="sng" dirty="0" smtClean="0"/>
          </a:p>
        </p:txBody>
      </p:sp>
      <p:sp>
        <p:nvSpPr>
          <p:cNvPr id="19" name="テキスト ボックス 18"/>
          <p:cNvSpPr txBox="1"/>
          <p:nvPr/>
        </p:nvSpPr>
        <p:spPr>
          <a:xfrm>
            <a:off x="215516" y="620688"/>
            <a:ext cx="7704856" cy="338554"/>
          </a:xfrm>
          <a:prstGeom prst="rect">
            <a:avLst/>
          </a:prstGeom>
          <a:noFill/>
        </p:spPr>
        <p:txBody>
          <a:bodyPr wrap="square" rtlCol="0">
            <a:spAutoFit/>
          </a:bodyPr>
          <a:lstStyle/>
          <a:p>
            <a:r>
              <a:rPr lang="ja-JP" altLang="en-US" sz="1600" dirty="0" smtClean="0"/>
              <a:t>■改革の内容と進捗状況</a:t>
            </a:r>
            <a:endParaRPr kumimoji="1" lang="ja-JP" altLang="en-US" sz="1600" dirty="0"/>
          </a:p>
        </p:txBody>
      </p:sp>
      <p:graphicFrame>
        <p:nvGraphicFramePr>
          <p:cNvPr id="10" name="表 9"/>
          <p:cNvGraphicFramePr>
            <a:graphicFrameLocks noGrp="1"/>
          </p:cNvGraphicFramePr>
          <p:nvPr>
            <p:extLst/>
          </p:nvPr>
        </p:nvGraphicFramePr>
        <p:xfrm>
          <a:off x="215518" y="1028992"/>
          <a:ext cx="8748971" cy="493776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09518">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知事と教育委員会の関係再構築</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・知事と教育委員会が相互に協力しながら、それぞれの責任を果たし、教育の振興を図る体制を整えるため、教育</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条例を制定するとともに、教育振興基本計画を策定。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274638" indent="-92075"/>
                      <a:r>
                        <a:rPr lang="ja-JP" altLang="en-US" sz="1400" dirty="0" smtClean="0">
                          <a:solidFill>
                            <a:schemeClr val="tx1"/>
                          </a:solidFill>
                        </a:rPr>
                        <a:t>－「教育行政基本条例案」及び「大阪府立学校条例案」を制定</a:t>
                      </a:r>
                      <a:r>
                        <a:rPr lang="en-US" altLang="ja-JP" sz="1400" dirty="0" smtClean="0">
                          <a:solidFill>
                            <a:schemeClr val="tx1"/>
                          </a:solidFill>
                        </a:rPr>
                        <a:t>(2012.4)</a:t>
                      </a:r>
                    </a:p>
                    <a:p>
                      <a:pPr marL="274638" indent="-92075"/>
                      <a:r>
                        <a:rPr lang="ja-JP" altLang="en-US" sz="1400" dirty="0" smtClean="0">
                          <a:solidFill>
                            <a:schemeClr val="tx1"/>
                          </a:solidFill>
                        </a:rPr>
                        <a:t>－「大阪府教育振興基本計画</a:t>
                      </a:r>
                      <a:r>
                        <a:rPr lang="en-US" altLang="ja-JP" sz="1400" dirty="0" smtClean="0">
                          <a:solidFill>
                            <a:schemeClr val="tx1"/>
                          </a:solidFill>
                        </a:rPr>
                        <a:t>(</a:t>
                      </a:r>
                      <a:r>
                        <a:rPr lang="ja-JP" altLang="en-US" sz="1400" dirty="0" smtClean="0">
                          <a:solidFill>
                            <a:schemeClr val="tx1"/>
                          </a:solidFill>
                        </a:rPr>
                        <a:t>案</a:t>
                      </a:r>
                      <a:r>
                        <a:rPr lang="en-US" altLang="ja-JP" sz="1400" dirty="0" smtClean="0">
                          <a:solidFill>
                            <a:schemeClr val="tx1"/>
                          </a:solidFill>
                        </a:rPr>
                        <a:t>)</a:t>
                      </a:r>
                      <a:r>
                        <a:rPr lang="ja-JP" altLang="en-US" sz="1400" dirty="0" smtClean="0">
                          <a:solidFill>
                            <a:schemeClr val="tx1"/>
                          </a:solidFill>
                        </a:rPr>
                        <a:t>」を策定 </a:t>
                      </a:r>
                      <a:r>
                        <a:rPr lang="en-US" altLang="ja-JP" sz="1400" dirty="0" smtClean="0">
                          <a:solidFill>
                            <a:schemeClr val="tx1"/>
                          </a:solidFill>
                        </a:rPr>
                        <a:t>(2013.3)</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・知事が教育委員会と協議して教育の方針を定める仕組みが整った。</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（参考：計画策定後の制度改革）</a:t>
                      </a:r>
                    </a:p>
                    <a:p>
                      <a:pPr marL="176213" indent="-87313"/>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全府立学校における学校経営計画の策定と学校評価の実施</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(2012.4)</a:t>
                      </a:r>
                    </a:p>
                    <a:p>
                      <a:pPr marL="176213" indent="-87313"/>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全府立学校における学校協議会の設置</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(2012.4)</a:t>
                      </a:r>
                    </a:p>
                    <a:p>
                      <a:pPr marL="176213" indent="-87313"/>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府立学校長の公募の実施</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(2013.4)</a:t>
                      </a:r>
                    </a:p>
                    <a:p>
                      <a:pPr marL="176213" indent="-87313"/>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新たな教員評価制度の導入</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(2013.4)</a:t>
                      </a:r>
                    </a:p>
                    <a:p>
                      <a:pPr marL="176213" indent="-87313"/>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高等学校の通学区域の撤廃</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(2014.4)</a:t>
                      </a:r>
                    </a:p>
                    <a:p>
                      <a:pPr marL="176213" indent="-87313"/>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教育庁の創設</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(2016.4)</a:t>
                      </a:r>
                    </a:p>
                    <a:p>
                      <a:pPr marL="176213" indent="-87313"/>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中高一貫校の設置</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(2017.4)</a:t>
                      </a:r>
                      <a:endParaRPr kumimoji="1" lang="ja-JP" altLang="en-US" sz="12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教職員の人事権の市町村への移譲</a:t>
                      </a:r>
                      <a:endParaRPr kumimoji="1" lang="en-US" altLang="ja-JP" sz="1400" dirty="0" smtClean="0">
                        <a:solidFill>
                          <a:schemeClr val="tx1"/>
                        </a:solidFill>
                      </a:endParaRPr>
                    </a:p>
                    <a:p>
                      <a:pPr marL="274638" marR="0" indent="-274638"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「市町村への権限移譲」の項目にも掲載</a:t>
                      </a:r>
                      <a:endParaRPr kumimoji="1" lang="en-US" altLang="ja-JP" sz="1200" dirty="0" smtClean="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小中学校の教職員は、市町村の職員でありながら人事権は都道府県にあるというねじれが生じているため、人事権と服務監督権を一致させ、義務教育の実施主体である市町村の権限と責任を明確にするため、市町村に教職員人事権の移譲を提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rPr>
                        <a:t>　－豊能地区に人事権を移譲</a:t>
                      </a:r>
                      <a:endParaRPr kumimoji="1" lang="ja-JP" altLang="en-US" sz="14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400" b="0" i="0" u="none" strike="noStrike" kern="1200" cap="none" spc="0" normalizeH="0" baseline="0" noProof="0" dirty="0" smtClean="0">
                          <a:ln>
                            <a:noFill/>
                          </a:ln>
                          <a:solidFill>
                            <a:prstClr val="black"/>
                          </a:solidFill>
                          <a:effectLst/>
                          <a:uLnTx/>
                          <a:uFillTx/>
                          <a:latin typeface="+mn-lt"/>
                          <a:ea typeface="+mn-ea"/>
                          <a:cs typeface="+mn-cs"/>
                        </a:rPr>
                        <a:t>豊能地区</a:t>
                      </a:r>
                      <a:r>
                        <a:rPr kumimoji="1" lang="en-US" altLang="ja-JP" sz="1400" b="0" i="0" u="none" strike="noStrike" kern="1200" cap="none" spc="0" normalizeH="0" baseline="0" noProof="0" dirty="0" smtClean="0">
                          <a:ln>
                            <a:noFill/>
                          </a:ln>
                          <a:solidFill>
                            <a:prstClr val="black"/>
                          </a:solidFill>
                          <a:effectLst/>
                          <a:uLnTx/>
                          <a:uFillTx/>
                          <a:latin typeface="+mn-lt"/>
                          <a:ea typeface="+mn-ea"/>
                          <a:cs typeface="+mn-cs"/>
                        </a:rPr>
                        <a:t>3</a:t>
                      </a:r>
                      <a:r>
                        <a:rPr kumimoji="1" lang="ja-JP" altLang="en-US" sz="1400" b="0" i="0" u="none" strike="noStrike" kern="1200" cap="none" spc="0" normalizeH="0" baseline="0" noProof="0" dirty="0" smtClean="0">
                          <a:ln>
                            <a:noFill/>
                          </a:ln>
                          <a:solidFill>
                            <a:prstClr val="black"/>
                          </a:solidFill>
                          <a:effectLst/>
                          <a:uLnTx/>
                          <a:uFillTx/>
                          <a:latin typeface="+mn-lt"/>
                          <a:ea typeface="+mn-ea"/>
                          <a:cs typeface="+mn-cs"/>
                        </a:rPr>
                        <a:t>市</a:t>
                      </a:r>
                      <a:r>
                        <a:rPr kumimoji="1" lang="en-US" altLang="ja-JP" sz="1400" b="0" i="0" u="none" strike="noStrike" kern="1200" cap="none" spc="0" normalizeH="0" baseline="0" noProof="0" dirty="0" smtClean="0">
                          <a:ln>
                            <a:noFill/>
                          </a:ln>
                          <a:solidFill>
                            <a:prstClr val="black"/>
                          </a:solidFill>
                          <a:effectLst/>
                          <a:uLnTx/>
                          <a:uFillTx/>
                          <a:latin typeface="+mn-lt"/>
                          <a:ea typeface="+mn-ea"/>
                          <a:cs typeface="+mn-cs"/>
                        </a:rPr>
                        <a:t>2</a:t>
                      </a:r>
                      <a:r>
                        <a:rPr kumimoji="1" lang="ja-JP" altLang="en-US" sz="1400" b="0" i="0" u="none" strike="noStrike" kern="1200" cap="none" spc="0" normalizeH="0" baseline="0" noProof="0" dirty="0" smtClean="0">
                          <a:ln>
                            <a:noFill/>
                          </a:ln>
                          <a:solidFill>
                            <a:prstClr val="black"/>
                          </a:solidFill>
                          <a:effectLst/>
                          <a:uLnTx/>
                          <a:uFillTx/>
                          <a:latin typeface="+mn-lt"/>
                          <a:ea typeface="+mn-ea"/>
                          <a:cs typeface="+mn-cs"/>
                        </a:rPr>
                        <a:t>町</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での権限移譲が実現。</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4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p>
                    <a:p>
                      <a:pPr marL="274638"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教員採用選考テストは大阪府と合同実施</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p>
                    <a:p>
                      <a:pPr marL="274638"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教員採用選考テストを豊能地区</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町が単独で実施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教員研修計画等についても豊能地区へ</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権限移譲</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indent="0"/>
                      <a:endParaRPr kumimoji="1" lang="en-US" altLang="ja-JP" sz="1400" u="sng"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36</a:t>
            </a:fld>
            <a:endParaRPr kumimoji="1" lang="ja-JP" altLang="en-US"/>
          </a:p>
        </p:txBody>
      </p:sp>
    </p:spTree>
    <p:extLst>
      <p:ext uri="{BB962C8B-B14F-4D97-AF65-F5344CB8AC3E}">
        <p14:creationId xmlns:p14="http://schemas.microsoft.com/office/powerpoint/2010/main" val="4092596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5652120" y="0"/>
            <a:ext cx="3491880" cy="338554"/>
          </a:xfrm>
          <a:prstGeom prst="rect">
            <a:avLst/>
          </a:prstGeom>
          <a:noFill/>
        </p:spPr>
        <p:txBody>
          <a:bodyPr wrap="square" rtlCol="0">
            <a:spAutoFit/>
          </a:bodyPr>
          <a:lstStyle/>
          <a:p>
            <a:pPr algn="r"/>
            <a:r>
              <a:rPr lang="ja-JP" altLang="en-US" sz="1600" u="sng" dirty="0" smtClean="0"/>
              <a:t>Ｂ　１．（４７</a:t>
            </a:r>
            <a:r>
              <a:rPr lang="ja-JP" altLang="en-US" sz="1600" u="sng" dirty="0"/>
              <a:t>，</a:t>
            </a:r>
            <a:r>
              <a:rPr lang="ja-JP" altLang="en-US" sz="1600" u="sng" dirty="0" smtClean="0"/>
              <a:t>５０，５１）</a:t>
            </a:r>
            <a:endParaRPr lang="en-US" altLang="ja-JP" sz="1600" u="sng" dirty="0" smtClean="0"/>
          </a:p>
        </p:txBody>
      </p:sp>
      <p:sp>
        <p:nvSpPr>
          <p:cNvPr id="19" name="テキスト ボックス 18"/>
          <p:cNvSpPr txBox="1"/>
          <p:nvPr/>
        </p:nvSpPr>
        <p:spPr>
          <a:xfrm>
            <a:off x="215516" y="298842"/>
            <a:ext cx="7704856" cy="338554"/>
          </a:xfrm>
          <a:prstGeom prst="rect">
            <a:avLst/>
          </a:prstGeom>
          <a:noFill/>
        </p:spPr>
        <p:txBody>
          <a:bodyPr wrap="square" rtlCol="0">
            <a:spAutoFit/>
          </a:bodyPr>
          <a:lstStyle/>
          <a:p>
            <a:r>
              <a:rPr lang="ja-JP" altLang="en-US" sz="1600" dirty="0" smtClean="0"/>
              <a:t>■改革の内容と進捗状況</a:t>
            </a:r>
            <a:endParaRPr kumimoji="1" lang="ja-JP" altLang="en-US" sz="1600" dirty="0"/>
          </a:p>
        </p:txBody>
      </p:sp>
      <p:graphicFrame>
        <p:nvGraphicFramePr>
          <p:cNvPr id="10" name="表 9"/>
          <p:cNvGraphicFramePr>
            <a:graphicFrameLocks noGrp="1"/>
          </p:cNvGraphicFramePr>
          <p:nvPr>
            <p:extLst/>
          </p:nvPr>
        </p:nvGraphicFramePr>
        <p:xfrm>
          <a:off x="215516" y="614824"/>
          <a:ext cx="8748971" cy="609600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4248473">
                  <a:extLst>
                    <a:ext uri="{9D8B030D-6E8A-4147-A177-3AD203B41FA5}">
                      <a16:colId xmlns:a16="http://schemas.microsoft.com/office/drawing/2014/main" val="20002"/>
                    </a:ext>
                  </a:extLst>
                </a:gridCol>
              </a:tblGrid>
              <a:tr h="309518">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教育庁の創設</a:t>
                      </a:r>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月、私学行政について知事から教育長に事務の委任。教育行政の一元化に伴い、教育庁を創設。</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・教育庁に私学行政に係る重要な事務を担う職として、私学監を設置。</a:t>
                      </a:r>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・公立・私立学校間の交流や情報共有を行い、総合的に教育行政を推進していく体制を整備。</a:t>
                      </a:r>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公私連携の取組み</a:t>
                      </a:r>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年度、公私連携事業を充実するとともに、新たな事業の検討を行うため、教育庁内に公私連携</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PT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会議を設置。</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177800" indent="-17780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私立学校・園を対象に、公私連携に関するアンケートを実施（</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177800" indent="-17780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アンケート結果を踏まえ具体的メニューを検討、整理。</a:t>
                      </a:r>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・公私の連携・協力により子どもの学びの支援や教員の資質向上等を図り、大阪の教育力のさらなる向上に向けた事業を実施。</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1762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（参考：公私連携事業例）</a:t>
                      </a:r>
                    </a:p>
                    <a:p>
                      <a:pPr marL="1762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-TOEFL </a:t>
                      </a:r>
                      <a:r>
                        <a:rPr kumimoji="1" lang="en-US" altLang="ja-JP" sz="1200" b="0" i="0" u="none" strike="noStrike" kern="1200" cap="none" spc="0" normalizeH="0" baseline="0" noProof="0" dirty="0" err="1"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iBT</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オンライン練習テストを府立・私立高校等で実施。</a:t>
                      </a: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p>
                      <a:pPr marL="1762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府立支援学校のリーディングスタッフ等を活用した相談等を私立学校に拡大</a:t>
                      </a: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p>
                      <a:pPr marL="1762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英語や生徒指導、管理職養成等に係る研修を私立学校に拡充</a:t>
                      </a: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(2016</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1762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事業連携協定を締結したことにより、専門学校による府立学校への出前授業を拡充（</a:t>
                      </a: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smtClean="0">
                          <a:solidFill>
                            <a:schemeClr val="tx1"/>
                          </a:solidFill>
                        </a:rPr>
                        <a:t>校長マネジメントの推進</a:t>
                      </a:r>
                      <a:endParaRPr kumimoji="1" lang="ja-JP" altLang="en-US" sz="1400" u="none" dirty="0" smtClean="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学校の特性や生徒の課題に応じた学校経営を推進するため、校長マネジメントを推進。校長・准校長が自己の責任と権限において裁量で執行できる校長マネジメント経費や、効果の見込まれる事業計画を支援する学校経営推進費などを配当。</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・校長マネジメント経費：</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年度は</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校あたり</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100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年度以降は</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校あたり</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120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年度予算</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年度予算：</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・学校経営推進費：府立、私立合わせて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26 </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22</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校に経費を支援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年度予算</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0.8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0.5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0.3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校あたり最大</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500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万円</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37</a:t>
            </a:fld>
            <a:endParaRPr kumimoji="1" lang="ja-JP" altLang="en-US" dirty="0"/>
          </a:p>
        </p:txBody>
      </p:sp>
    </p:spTree>
    <p:extLst>
      <p:ext uri="{BB962C8B-B14F-4D97-AF65-F5344CB8AC3E}">
        <p14:creationId xmlns:p14="http://schemas.microsoft.com/office/powerpoint/2010/main" val="3192939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１．（５</a:t>
            </a:r>
            <a:r>
              <a:rPr lang="ja-JP" altLang="en-US" sz="1600" u="sng" dirty="0"/>
              <a:t>２</a:t>
            </a:r>
            <a:r>
              <a:rPr lang="ja-JP" altLang="en-US" sz="1600" u="sng" dirty="0" smtClean="0"/>
              <a:t>）</a:t>
            </a:r>
            <a:endParaRPr lang="en-US" altLang="ja-JP" sz="1600" u="sng" dirty="0" smtClean="0"/>
          </a:p>
        </p:txBody>
      </p:sp>
      <p:sp>
        <p:nvSpPr>
          <p:cNvPr id="19" name="テキスト ボックス 18"/>
          <p:cNvSpPr txBox="1"/>
          <p:nvPr/>
        </p:nvSpPr>
        <p:spPr>
          <a:xfrm>
            <a:off x="215516" y="620688"/>
            <a:ext cx="7704856" cy="338554"/>
          </a:xfrm>
          <a:prstGeom prst="rect">
            <a:avLst/>
          </a:prstGeom>
          <a:noFill/>
        </p:spPr>
        <p:txBody>
          <a:bodyPr wrap="square" rtlCol="0">
            <a:spAutoFit/>
          </a:bodyPr>
          <a:lstStyle/>
          <a:p>
            <a:r>
              <a:rPr lang="ja-JP" altLang="en-US" sz="1600" dirty="0" smtClean="0"/>
              <a:t>■改革の内容と進捗状況</a:t>
            </a:r>
            <a:endParaRPr kumimoji="1" lang="ja-JP" altLang="en-US" sz="1600" dirty="0"/>
          </a:p>
        </p:txBody>
      </p:sp>
      <p:graphicFrame>
        <p:nvGraphicFramePr>
          <p:cNvPr id="10" name="表 9"/>
          <p:cNvGraphicFramePr>
            <a:graphicFrameLocks noGrp="1"/>
          </p:cNvGraphicFramePr>
          <p:nvPr>
            <p:extLst/>
          </p:nvPr>
        </p:nvGraphicFramePr>
        <p:xfrm>
          <a:off x="215518" y="1028992"/>
          <a:ext cx="8748971" cy="298704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09518">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南河内地域における中高一貫校の設置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・大阪府内で今後著しい人口減少が予想される南河内地域において、南河内全体の教育力を高めるとともに、地域活性化を図るため、中高一貫校を設置。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p>
                    <a:p>
                      <a:pPr marL="0" indent="0"/>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設置・運営形態</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◇併設型中高一貫校</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府立富田林高等学校に　　　　　</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府立中学校を併設</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◇コミュニティ・スクール</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学校運営協議会を設置</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学校規模</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◇中学校</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学年</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学級</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120</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◇高校　</a:t>
                      </a:r>
                      <a:r>
                        <a:rPr kumimoji="1" lang="ja-JP" altLang="en-US" sz="12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学年</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6</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学級</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240</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444500" indent="-44450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中学校、高校の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年間を基礎期、充実期、発展期の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期に区分し、それぞれの発達段階に応じた教育課程及び教育内容を実施。</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・育みたい３つの資質</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①グローバルな視野とコミュニケーション力</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②論理的な思考力と課題発見・解決能力</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③社会貢献意識と地域愛</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富田林中学校志願倍率</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…4.14</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倍　</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…5.03</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38</a:t>
            </a:fld>
            <a:endParaRPr kumimoji="1" lang="ja-JP" altLang="en-US"/>
          </a:p>
        </p:txBody>
      </p:sp>
    </p:spTree>
    <p:extLst>
      <p:ext uri="{BB962C8B-B14F-4D97-AF65-F5344CB8AC3E}">
        <p14:creationId xmlns:p14="http://schemas.microsoft.com/office/powerpoint/2010/main" val="215224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40271" y="332652"/>
            <a:ext cx="4290666" cy="2664300"/>
            <a:chOff x="35496" y="332654"/>
            <a:chExt cx="4382289" cy="1726142"/>
          </a:xfrm>
        </p:grpSpPr>
        <p:sp>
          <p:nvSpPr>
            <p:cNvPr id="7" name="正方形/長方形 6"/>
            <p:cNvSpPr/>
            <p:nvPr/>
          </p:nvSpPr>
          <p:spPr>
            <a:xfrm>
              <a:off x="38512" y="332654"/>
              <a:ext cx="4379273" cy="172614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テキスト ボックス 9"/>
            <p:cNvSpPr txBox="1"/>
            <p:nvPr/>
          </p:nvSpPr>
          <p:spPr>
            <a:xfrm>
              <a:off x="35496" y="332656"/>
              <a:ext cx="3744416" cy="189432"/>
            </a:xfrm>
            <a:prstGeom prst="rect">
              <a:avLst/>
            </a:prstGeom>
            <a:noFill/>
          </p:spPr>
          <p:txBody>
            <a:bodyPr wrap="square" rtlCol="0">
              <a:spAutoFit/>
            </a:bodyPr>
            <a:lstStyle/>
            <a:p>
              <a:r>
                <a:rPr lang="ja-JP" altLang="en-US" sz="1300" b="1" u="sng" dirty="0" smtClean="0"/>
                <a:t>Ｃ</a:t>
              </a:r>
              <a:r>
                <a:rPr lang="ja-JP" altLang="en-US" sz="1300" b="1" u="sng" dirty="0"/>
                <a:t>　</a:t>
              </a:r>
              <a:r>
                <a:rPr kumimoji="1" lang="ja-JP" altLang="en-US" sz="1300" b="1" u="sng" dirty="0" smtClean="0"/>
                <a:t>インフラ戦略　　</a:t>
              </a:r>
              <a:r>
                <a:rPr lang="ja-JP" altLang="en-US" sz="1300" b="1" u="sng" dirty="0" smtClean="0"/>
                <a:t>１</a:t>
              </a:r>
              <a:r>
                <a:rPr lang="ja-JP" altLang="en-US" sz="1300" b="1" u="sng" dirty="0"/>
                <a:t>２</a:t>
              </a:r>
              <a:r>
                <a:rPr kumimoji="1" lang="ja-JP" altLang="en-US" sz="1300" b="1" u="sng" dirty="0" smtClean="0"/>
                <a:t>項目</a:t>
              </a:r>
              <a:endParaRPr kumimoji="1" lang="en-US" altLang="ja-JP" sz="1100" b="1" u="sng" dirty="0" smtClean="0"/>
            </a:p>
          </p:txBody>
        </p:sp>
      </p:grpSp>
      <p:sp>
        <p:nvSpPr>
          <p:cNvPr id="4" name="テキスト ボックス 3"/>
          <p:cNvSpPr txBox="1"/>
          <p:nvPr/>
        </p:nvSpPr>
        <p:spPr>
          <a:xfrm>
            <a:off x="0" y="0"/>
            <a:ext cx="2313454" cy="338554"/>
          </a:xfrm>
          <a:prstGeom prst="rect">
            <a:avLst/>
          </a:prstGeom>
          <a:noFill/>
        </p:spPr>
        <p:txBody>
          <a:bodyPr wrap="none" rtlCol="0">
            <a:spAutoFit/>
          </a:bodyPr>
          <a:lstStyle/>
          <a:p>
            <a:r>
              <a:rPr lang="ja-JP" altLang="en-US" sz="1600" b="1" u="sng" dirty="0"/>
              <a:t>大阪府</a:t>
            </a:r>
            <a:r>
              <a:rPr kumimoji="1" lang="ja-JP" altLang="en-US" sz="1600" b="1" u="sng" dirty="0" smtClean="0"/>
              <a:t>の改革取組リスト</a:t>
            </a:r>
            <a:endParaRPr kumimoji="1" lang="en-US" altLang="ja-JP" sz="1600" b="1" u="sng" dirty="0" smtClean="0"/>
          </a:p>
        </p:txBody>
      </p:sp>
      <p:grpSp>
        <p:nvGrpSpPr>
          <p:cNvPr id="5" name="グループ化 4"/>
          <p:cNvGrpSpPr/>
          <p:nvPr/>
        </p:nvGrpSpPr>
        <p:grpSpPr>
          <a:xfrm>
            <a:off x="4631641" y="332655"/>
            <a:ext cx="4293605" cy="2664296"/>
            <a:chOff x="4526866" y="332656"/>
            <a:chExt cx="4293605" cy="1515801"/>
          </a:xfrm>
        </p:grpSpPr>
        <p:sp>
          <p:nvSpPr>
            <p:cNvPr id="6" name="正方形/長方形 5"/>
            <p:cNvSpPr/>
            <p:nvPr/>
          </p:nvSpPr>
          <p:spPr>
            <a:xfrm>
              <a:off x="4526866" y="332656"/>
              <a:ext cx="4293605" cy="151580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526867" y="341603"/>
              <a:ext cx="3110074" cy="166349"/>
            </a:xfrm>
            <a:prstGeom prst="rect">
              <a:avLst/>
            </a:prstGeom>
            <a:noFill/>
          </p:spPr>
          <p:txBody>
            <a:bodyPr wrap="square" rtlCol="0">
              <a:spAutoFit/>
            </a:bodyPr>
            <a:lstStyle/>
            <a:p>
              <a:r>
                <a:rPr lang="ja-JP" altLang="en-US" sz="1300" b="1" u="sng" dirty="0" smtClean="0"/>
                <a:t>Ｄ</a:t>
              </a:r>
              <a:r>
                <a:rPr lang="ja-JP" altLang="en-US" sz="1300" b="1" u="sng" dirty="0"/>
                <a:t>　</a:t>
              </a:r>
              <a:r>
                <a:rPr lang="ja-JP" altLang="en-US" sz="1300" b="1" u="sng" dirty="0" smtClean="0"/>
                <a:t>成長戦略　　２</a:t>
              </a:r>
              <a:r>
                <a:rPr lang="ja-JP" altLang="en-US" sz="1300" b="1" u="sng" dirty="0"/>
                <a:t>２</a:t>
              </a:r>
              <a:r>
                <a:rPr lang="ja-JP" altLang="en-US" sz="1300" b="1" u="sng" dirty="0" smtClean="0"/>
                <a:t>項目　　</a:t>
              </a:r>
              <a:endParaRPr kumimoji="1" lang="en-US" altLang="ja-JP" sz="1300" b="1" u="sng" dirty="0" smtClean="0"/>
            </a:p>
          </p:txBody>
        </p:sp>
      </p:grpSp>
      <p:grpSp>
        <p:nvGrpSpPr>
          <p:cNvPr id="20" name="グループ化 19"/>
          <p:cNvGrpSpPr/>
          <p:nvPr/>
        </p:nvGrpSpPr>
        <p:grpSpPr>
          <a:xfrm>
            <a:off x="5387726" y="3065196"/>
            <a:ext cx="3537520" cy="3601300"/>
            <a:chOff x="5448686" y="2571879"/>
            <a:chExt cx="3537520" cy="4207879"/>
          </a:xfrm>
        </p:grpSpPr>
        <p:sp>
          <p:nvSpPr>
            <p:cNvPr id="8" name="正方形/長方形 7"/>
            <p:cNvSpPr/>
            <p:nvPr/>
          </p:nvSpPr>
          <p:spPr>
            <a:xfrm>
              <a:off x="5448686" y="2571879"/>
              <a:ext cx="3537520" cy="420787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5485595" y="2605254"/>
              <a:ext cx="3424087" cy="341636"/>
            </a:xfrm>
            <a:prstGeom prst="rect">
              <a:avLst/>
            </a:prstGeom>
            <a:noFill/>
          </p:spPr>
          <p:txBody>
            <a:bodyPr wrap="square" rtlCol="0">
              <a:spAutoFit/>
            </a:bodyPr>
            <a:lstStyle/>
            <a:p>
              <a:r>
                <a:rPr lang="ja-JP" altLang="en-US" sz="1300" b="1" u="sng" dirty="0" smtClean="0"/>
                <a:t>Ｂ　社会政策のイノベーション　　３</a:t>
              </a:r>
              <a:r>
                <a:rPr lang="ja-JP" altLang="en-US" sz="1300" b="1" u="sng" dirty="0"/>
                <a:t>４</a:t>
              </a:r>
              <a:r>
                <a:rPr lang="ja-JP" altLang="en-US" sz="1300" b="1" u="sng" dirty="0" smtClean="0"/>
                <a:t>項目　　</a:t>
              </a:r>
              <a:endParaRPr kumimoji="1" lang="en-US" altLang="ja-JP" sz="1300" b="1" u="sng" dirty="0" smtClean="0"/>
            </a:p>
          </p:txBody>
        </p:sp>
      </p:grpSp>
      <p:sp>
        <p:nvSpPr>
          <p:cNvPr id="25" name="角丸四角形 24"/>
          <p:cNvSpPr/>
          <p:nvPr/>
        </p:nvSpPr>
        <p:spPr>
          <a:xfrm>
            <a:off x="256975" y="648452"/>
            <a:ext cx="1980000" cy="324000"/>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＜１</a:t>
            </a:r>
            <a:r>
              <a:rPr lang="ja-JP" altLang="en-US" sz="800" b="1" dirty="0">
                <a:solidFill>
                  <a:schemeClr val="tx1"/>
                </a:solidFill>
              </a:rPr>
              <a:t>．</a:t>
            </a:r>
            <a:r>
              <a:rPr lang="ja-JP" altLang="en-US" sz="800" b="1" dirty="0" smtClean="0">
                <a:solidFill>
                  <a:schemeClr val="tx1"/>
                </a:solidFill>
              </a:rPr>
              <a:t>経営形態（水道</a:t>
            </a:r>
            <a:r>
              <a:rPr lang="ja-JP" altLang="en-US" sz="800" b="1" u="sng" dirty="0" smtClean="0">
                <a:solidFill>
                  <a:schemeClr val="tx1"/>
                </a:solidFill>
              </a:rPr>
              <a:t>・下水道</a:t>
            </a:r>
            <a:r>
              <a:rPr lang="ja-JP" altLang="en-US" sz="800" b="1" dirty="0" smtClean="0">
                <a:solidFill>
                  <a:schemeClr val="tx1"/>
                </a:solidFill>
              </a:rPr>
              <a:t>）＞</a:t>
            </a:r>
          </a:p>
          <a:p>
            <a:pPr marL="85725" indent="-85725">
              <a:lnSpc>
                <a:spcPts val="900"/>
              </a:lnSpc>
            </a:pPr>
            <a:r>
              <a:rPr lang="en-US" altLang="ja-JP" sz="800" dirty="0" smtClean="0">
                <a:solidFill>
                  <a:schemeClr val="tx1"/>
                </a:solidFill>
              </a:rPr>
              <a:t>(</a:t>
            </a:r>
            <a:r>
              <a:rPr lang="en-US" altLang="ja-JP" sz="800" dirty="0">
                <a:solidFill>
                  <a:schemeClr val="tx1"/>
                </a:solidFill>
              </a:rPr>
              <a:t>77</a:t>
            </a:r>
            <a:r>
              <a:rPr lang="en-US" altLang="ja-JP" sz="800" dirty="0" smtClean="0">
                <a:solidFill>
                  <a:schemeClr val="tx1"/>
                </a:solidFill>
              </a:rPr>
              <a:t>)</a:t>
            </a:r>
            <a:r>
              <a:rPr lang="ja-JP" altLang="en-US" sz="800" dirty="0" smtClean="0">
                <a:solidFill>
                  <a:schemeClr val="tx1"/>
                </a:solidFill>
              </a:rPr>
              <a:t>水道事業</a:t>
            </a:r>
            <a:r>
              <a:rPr lang="ja-JP" altLang="en-US" sz="800" u="sng" dirty="0" smtClean="0">
                <a:solidFill>
                  <a:schemeClr val="tx1"/>
                </a:solidFill>
              </a:rPr>
              <a:t>、下水道事業</a:t>
            </a:r>
            <a:r>
              <a:rPr lang="ja-JP" altLang="en-US" sz="800" dirty="0" smtClean="0">
                <a:solidFill>
                  <a:schemeClr val="tx1"/>
                </a:solidFill>
              </a:rPr>
              <a:t>の見直し</a:t>
            </a:r>
          </a:p>
        </p:txBody>
      </p:sp>
      <p:sp>
        <p:nvSpPr>
          <p:cNvPr id="34" name="角丸四角形 33"/>
          <p:cNvSpPr/>
          <p:nvPr/>
        </p:nvSpPr>
        <p:spPr>
          <a:xfrm>
            <a:off x="5500836" y="3377301"/>
            <a:ext cx="1635412" cy="1873458"/>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＜１．政策の刷新（教育）＞</a:t>
            </a:r>
          </a:p>
          <a:p>
            <a:pPr marL="85725" indent="-85725">
              <a:lnSpc>
                <a:spcPts val="900"/>
              </a:lnSpc>
            </a:pPr>
            <a:r>
              <a:rPr lang="en-US" altLang="ja-JP" sz="700" dirty="0" smtClean="0">
                <a:solidFill>
                  <a:schemeClr val="tx1"/>
                </a:solidFill>
              </a:rPr>
              <a:t>(43)</a:t>
            </a:r>
            <a:r>
              <a:rPr lang="ja-JP" altLang="en-US" sz="700" dirty="0" smtClean="0">
                <a:solidFill>
                  <a:schemeClr val="tx1"/>
                </a:solidFill>
              </a:rPr>
              <a:t>知事</a:t>
            </a:r>
            <a:r>
              <a:rPr lang="ja-JP" altLang="en-US" sz="700" dirty="0">
                <a:solidFill>
                  <a:schemeClr val="tx1"/>
                </a:solidFill>
              </a:rPr>
              <a:t>と教育委員会の関係再構築</a:t>
            </a:r>
            <a:endParaRPr lang="en-US" altLang="ja-JP" sz="700" dirty="0">
              <a:solidFill>
                <a:schemeClr val="tx1"/>
              </a:solidFill>
            </a:endParaRPr>
          </a:p>
          <a:p>
            <a:pPr marL="85725" indent="-85725">
              <a:lnSpc>
                <a:spcPts val="900"/>
              </a:lnSpc>
            </a:pPr>
            <a:r>
              <a:rPr lang="en-US" altLang="ja-JP" sz="700" dirty="0" smtClean="0">
                <a:solidFill>
                  <a:schemeClr val="tx1"/>
                </a:solidFill>
              </a:rPr>
              <a:t>(44)</a:t>
            </a:r>
            <a:r>
              <a:rPr lang="ja-JP" altLang="en-US" sz="700" dirty="0" smtClean="0">
                <a:solidFill>
                  <a:schemeClr val="tx1"/>
                </a:solidFill>
              </a:rPr>
              <a:t>小中学校</a:t>
            </a:r>
            <a:r>
              <a:rPr lang="ja-JP" altLang="en-US" sz="700" dirty="0">
                <a:solidFill>
                  <a:schemeClr val="tx1"/>
                </a:solidFill>
              </a:rPr>
              <a:t>の児童生徒の学力向上に向けた緊急</a:t>
            </a:r>
            <a:r>
              <a:rPr lang="ja-JP" altLang="en-US" sz="700" dirty="0" smtClean="0">
                <a:solidFill>
                  <a:schemeClr val="tx1"/>
                </a:solidFill>
              </a:rPr>
              <a:t>対策、重点支援</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45</a:t>
            </a:r>
            <a:r>
              <a:rPr lang="en-US" altLang="ja-JP" sz="700" dirty="0" smtClean="0">
                <a:solidFill>
                  <a:schemeClr val="tx1"/>
                </a:solidFill>
              </a:rPr>
              <a:t>)</a:t>
            </a:r>
            <a:r>
              <a:rPr lang="ja-JP" altLang="en-US" sz="700" dirty="0" smtClean="0">
                <a:solidFill>
                  <a:schemeClr val="tx1"/>
                </a:solidFill>
              </a:rPr>
              <a:t>府立</a:t>
            </a:r>
            <a:r>
              <a:rPr lang="ja-JP" altLang="en-US" sz="700" dirty="0">
                <a:solidFill>
                  <a:schemeClr val="tx1"/>
                </a:solidFill>
              </a:rPr>
              <a:t>高校</a:t>
            </a:r>
            <a:r>
              <a:rPr lang="ja-JP" altLang="en-US" sz="700" dirty="0" smtClean="0">
                <a:solidFill>
                  <a:schemeClr val="tx1"/>
                </a:solidFill>
              </a:rPr>
              <a:t>の特色づくり</a:t>
            </a:r>
            <a:r>
              <a:rPr lang="ja-JP" altLang="en-US" sz="700" dirty="0">
                <a:solidFill>
                  <a:schemeClr val="tx1"/>
                </a:solidFill>
              </a:rPr>
              <a:t>など</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46</a:t>
            </a:r>
            <a:r>
              <a:rPr lang="en-US" altLang="ja-JP" sz="700" dirty="0" smtClean="0">
                <a:solidFill>
                  <a:schemeClr val="tx1"/>
                </a:solidFill>
              </a:rPr>
              <a:t>)</a:t>
            </a:r>
            <a:r>
              <a:rPr lang="ja-JP" altLang="en-US" sz="700" dirty="0" smtClean="0">
                <a:solidFill>
                  <a:schemeClr val="tx1"/>
                </a:solidFill>
              </a:rPr>
              <a:t>支援</a:t>
            </a:r>
            <a:r>
              <a:rPr lang="ja-JP" altLang="en-US" sz="700" dirty="0">
                <a:solidFill>
                  <a:schemeClr val="tx1"/>
                </a:solidFill>
              </a:rPr>
              <a:t>学校の整備など、障がいのある子どもへの支援</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47</a:t>
            </a:r>
            <a:r>
              <a:rPr lang="en-US" altLang="ja-JP" sz="700" dirty="0" smtClean="0">
                <a:solidFill>
                  <a:schemeClr val="tx1"/>
                </a:solidFill>
              </a:rPr>
              <a:t>)</a:t>
            </a:r>
            <a:r>
              <a:rPr lang="ja-JP" altLang="en-US" sz="700" dirty="0" smtClean="0">
                <a:solidFill>
                  <a:schemeClr val="tx1"/>
                </a:solidFill>
              </a:rPr>
              <a:t>校長</a:t>
            </a:r>
            <a:r>
              <a:rPr lang="ja-JP" altLang="en-US" sz="700" dirty="0">
                <a:solidFill>
                  <a:schemeClr val="tx1"/>
                </a:solidFill>
              </a:rPr>
              <a:t>マネジメントの推進</a:t>
            </a:r>
          </a:p>
          <a:p>
            <a:pPr marL="85725" indent="-85725">
              <a:lnSpc>
                <a:spcPts val="900"/>
              </a:lnSpc>
            </a:pPr>
            <a:r>
              <a:rPr lang="en-US" altLang="ja-JP" sz="700" dirty="0" smtClean="0">
                <a:solidFill>
                  <a:schemeClr val="tx1"/>
                </a:solidFill>
              </a:rPr>
              <a:t>(</a:t>
            </a:r>
            <a:r>
              <a:rPr lang="en-US" altLang="ja-JP" sz="700" dirty="0">
                <a:solidFill>
                  <a:schemeClr val="tx1"/>
                </a:solidFill>
              </a:rPr>
              <a:t>48</a:t>
            </a:r>
            <a:r>
              <a:rPr lang="en-US" altLang="ja-JP" sz="700" dirty="0" smtClean="0">
                <a:solidFill>
                  <a:schemeClr val="tx1"/>
                </a:solidFill>
              </a:rPr>
              <a:t>)</a:t>
            </a:r>
            <a:r>
              <a:rPr lang="ja-JP" altLang="en-US" sz="700" dirty="0" smtClean="0">
                <a:solidFill>
                  <a:schemeClr val="tx1"/>
                </a:solidFill>
              </a:rPr>
              <a:t>英語</a:t>
            </a:r>
            <a:r>
              <a:rPr lang="ja-JP" altLang="en-US" sz="700" dirty="0">
                <a:solidFill>
                  <a:schemeClr val="tx1"/>
                </a:solidFill>
              </a:rPr>
              <a:t>教育の推進</a:t>
            </a:r>
          </a:p>
          <a:p>
            <a:pPr marL="85725" indent="-85725">
              <a:lnSpc>
                <a:spcPts val="900"/>
              </a:lnSpc>
            </a:pPr>
            <a:r>
              <a:rPr lang="en-US" altLang="ja-JP" sz="700" dirty="0" smtClean="0">
                <a:solidFill>
                  <a:schemeClr val="tx1"/>
                </a:solidFill>
              </a:rPr>
              <a:t>(</a:t>
            </a:r>
            <a:r>
              <a:rPr lang="en-US" altLang="ja-JP" sz="700" dirty="0">
                <a:solidFill>
                  <a:schemeClr val="tx1"/>
                </a:solidFill>
              </a:rPr>
              <a:t>49</a:t>
            </a:r>
            <a:r>
              <a:rPr lang="en-US" altLang="ja-JP" sz="700" dirty="0" smtClean="0">
                <a:solidFill>
                  <a:schemeClr val="tx1"/>
                </a:solidFill>
              </a:rPr>
              <a:t>)</a:t>
            </a:r>
            <a:r>
              <a:rPr lang="ja-JP" altLang="en-US" sz="700" dirty="0" smtClean="0">
                <a:solidFill>
                  <a:schemeClr val="tx1"/>
                </a:solidFill>
              </a:rPr>
              <a:t>中学校</a:t>
            </a:r>
            <a:r>
              <a:rPr lang="ja-JP" altLang="en-US" sz="700" dirty="0">
                <a:solidFill>
                  <a:schemeClr val="tx1"/>
                </a:solidFill>
              </a:rPr>
              <a:t>給食導入促進</a:t>
            </a:r>
            <a:r>
              <a:rPr lang="ja-JP" altLang="en-US" sz="700" dirty="0" smtClean="0">
                <a:solidFill>
                  <a:schemeClr val="tx1"/>
                </a:solidFill>
              </a:rPr>
              <a:t>事業</a:t>
            </a:r>
            <a:endParaRPr lang="en-US" altLang="ja-JP" sz="700" dirty="0" smtClean="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50</a:t>
            </a:r>
            <a:r>
              <a:rPr lang="en-US" altLang="ja-JP" sz="700" u="sng" dirty="0" smtClean="0">
                <a:solidFill>
                  <a:schemeClr val="tx1"/>
                </a:solidFill>
              </a:rPr>
              <a:t>)</a:t>
            </a:r>
            <a:r>
              <a:rPr lang="ja-JP" altLang="en-US" sz="700" u="sng" dirty="0" smtClean="0">
                <a:solidFill>
                  <a:schemeClr val="tx1"/>
                </a:solidFill>
              </a:rPr>
              <a:t>教育庁の創設</a:t>
            </a:r>
            <a:endParaRPr lang="en-US" altLang="ja-JP" sz="700" u="sng" dirty="0" smtClean="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51</a:t>
            </a:r>
            <a:r>
              <a:rPr lang="en-US" altLang="ja-JP" sz="700" u="sng" dirty="0" smtClean="0">
                <a:solidFill>
                  <a:schemeClr val="tx1"/>
                </a:solidFill>
              </a:rPr>
              <a:t>)</a:t>
            </a:r>
            <a:r>
              <a:rPr lang="ja-JP" altLang="en-US" sz="700" u="sng" dirty="0">
                <a:solidFill>
                  <a:schemeClr val="tx1"/>
                </a:solidFill>
              </a:rPr>
              <a:t>公私</a:t>
            </a:r>
            <a:r>
              <a:rPr lang="ja-JP" altLang="en-US" sz="700" u="sng" dirty="0" smtClean="0">
                <a:solidFill>
                  <a:schemeClr val="tx1"/>
                </a:solidFill>
              </a:rPr>
              <a:t>連携の取組み</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52</a:t>
            </a:r>
            <a:r>
              <a:rPr lang="en-US" altLang="ja-JP" sz="700" u="sng" dirty="0" smtClean="0">
                <a:solidFill>
                  <a:schemeClr val="tx1"/>
                </a:solidFill>
              </a:rPr>
              <a:t>)</a:t>
            </a:r>
            <a:r>
              <a:rPr lang="ja-JP" altLang="en-US" sz="700" u="sng" dirty="0" smtClean="0">
                <a:solidFill>
                  <a:schemeClr val="tx1"/>
                </a:solidFill>
              </a:rPr>
              <a:t>南河内地域における中高一貫校設置</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53</a:t>
            </a:r>
            <a:r>
              <a:rPr lang="en-US" altLang="ja-JP" sz="700" u="sng" dirty="0" smtClean="0">
                <a:solidFill>
                  <a:schemeClr val="tx1"/>
                </a:solidFill>
              </a:rPr>
              <a:t>)</a:t>
            </a:r>
            <a:r>
              <a:rPr lang="ja-JP" altLang="en-US" sz="700" u="sng" dirty="0" smtClean="0">
                <a:solidFill>
                  <a:schemeClr val="tx1"/>
                </a:solidFill>
              </a:rPr>
              <a:t>小中学校生徒指導の推進</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54</a:t>
            </a:r>
            <a:r>
              <a:rPr lang="en-US" altLang="ja-JP" sz="700" u="sng" dirty="0" smtClean="0">
                <a:solidFill>
                  <a:schemeClr val="tx1"/>
                </a:solidFill>
              </a:rPr>
              <a:t>) </a:t>
            </a:r>
            <a:r>
              <a:rPr lang="ja-JP" altLang="en-US" sz="700" u="sng" dirty="0" smtClean="0">
                <a:solidFill>
                  <a:schemeClr val="tx1"/>
                </a:solidFill>
              </a:rPr>
              <a:t>府立高校入学者選抜制度の改善</a:t>
            </a:r>
            <a:endParaRPr lang="en-US" altLang="ja-JP" sz="700" u="sng" dirty="0" smtClean="0">
              <a:solidFill>
                <a:schemeClr val="tx1"/>
              </a:solidFill>
            </a:endParaRPr>
          </a:p>
        </p:txBody>
      </p:sp>
      <p:sp>
        <p:nvSpPr>
          <p:cNvPr id="52" name="角丸四角形 51"/>
          <p:cNvSpPr/>
          <p:nvPr/>
        </p:nvSpPr>
        <p:spPr>
          <a:xfrm>
            <a:off x="257740" y="1021008"/>
            <a:ext cx="1980000" cy="32400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a:t>
            </a:r>
            <a:r>
              <a:rPr lang="ja-JP" altLang="en-US" sz="800" b="1" dirty="0">
                <a:solidFill>
                  <a:schemeClr val="tx1"/>
                </a:solidFill>
              </a:rPr>
              <a:t>．</a:t>
            </a:r>
            <a:r>
              <a:rPr lang="ja-JP" altLang="en-US" sz="800" b="1" dirty="0" smtClean="0">
                <a:solidFill>
                  <a:schemeClr val="tx1"/>
                </a:solidFill>
              </a:rPr>
              <a:t>政策の刷新（空港）＞</a:t>
            </a:r>
          </a:p>
          <a:p>
            <a:pPr marL="85725" indent="-85725">
              <a:lnSpc>
                <a:spcPts val="900"/>
              </a:lnSpc>
            </a:pPr>
            <a:r>
              <a:rPr lang="en-US" altLang="ja-JP" sz="800" dirty="0" smtClean="0">
                <a:solidFill>
                  <a:schemeClr val="tx1"/>
                </a:solidFill>
              </a:rPr>
              <a:t>(</a:t>
            </a:r>
            <a:r>
              <a:rPr lang="en-US" altLang="ja-JP" sz="800" dirty="0">
                <a:solidFill>
                  <a:schemeClr val="tx1"/>
                </a:solidFill>
              </a:rPr>
              <a:t>78</a:t>
            </a:r>
            <a:r>
              <a:rPr lang="en-US" altLang="ja-JP" sz="800" dirty="0" smtClean="0">
                <a:solidFill>
                  <a:schemeClr val="tx1"/>
                </a:solidFill>
              </a:rPr>
              <a:t>)</a:t>
            </a:r>
            <a:r>
              <a:rPr lang="ja-JP" altLang="en-US" sz="800" dirty="0" smtClean="0">
                <a:solidFill>
                  <a:schemeClr val="tx1"/>
                </a:solidFill>
              </a:rPr>
              <a:t>関空・伊丹空港の経営統合</a:t>
            </a:r>
          </a:p>
        </p:txBody>
      </p:sp>
      <p:sp>
        <p:nvSpPr>
          <p:cNvPr id="77" name="角丸四角形 76"/>
          <p:cNvSpPr/>
          <p:nvPr/>
        </p:nvSpPr>
        <p:spPr>
          <a:xfrm>
            <a:off x="2313454" y="1285473"/>
            <a:ext cx="1980000" cy="28800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＜５．政策の刷新（治水）＞</a:t>
            </a:r>
          </a:p>
          <a:p>
            <a:pPr marL="85725" indent="-85725">
              <a:lnSpc>
                <a:spcPts val="900"/>
              </a:lnSpc>
            </a:pPr>
            <a:r>
              <a:rPr lang="en-US" altLang="ja-JP" sz="800" dirty="0" smtClean="0">
                <a:solidFill>
                  <a:schemeClr val="tx1"/>
                </a:solidFill>
              </a:rPr>
              <a:t>(85)</a:t>
            </a:r>
            <a:r>
              <a:rPr lang="ja-JP" altLang="en-US" sz="800" dirty="0" smtClean="0">
                <a:solidFill>
                  <a:schemeClr val="tx1"/>
                </a:solidFill>
              </a:rPr>
              <a:t>治水対策の方針転換</a:t>
            </a:r>
          </a:p>
        </p:txBody>
      </p:sp>
      <p:sp>
        <p:nvSpPr>
          <p:cNvPr id="93" name="正方形/長方形 92"/>
          <p:cNvSpPr/>
          <p:nvPr/>
        </p:nvSpPr>
        <p:spPr>
          <a:xfrm>
            <a:off x="7250997" y="4699407"/>
            <a:ext cx="1635412" cy="483072"/>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spAutoFit/>
          </a:bodyPr>
          <a:lstStyle/>
          <a:p>
            <a:pPr>
              <a:lnSpc>
                <a:spcPts val="800"/>
              </a:lnSpc>
            </a:pPr>
            <a:r>
              <a:rPr lang="ja-JP" altLang="en-US" sz="800" b="1" dirty="0" smtClean="0">
                <a:solidFill>
                  <a:schemeClr val="tx1"/>
                </a:solidFill>
              </a:rPr>
              <a:t>＜９．府市連携（事業連携）＞</a:t>
            </a:r>
          </a:p>
          <a:p>
            <a:pPr marL="85725" indent="-85725">
              <a:lnSpc>
                <a:spcPts val="800"/>
              </a:lnSpc>
            </a:pPr>
            <a:r>
              <a:rPr lang="en-US" altLang="ja-JP" sz="800" dirty="0" smtClean="0">
                <a:solidFill>
                  <a:schemeClr val="tx1"/>
                </a:solidFill>
              </a:rPr>
              <a:t>(</a:t>
            </a:r>
            <a:r>
              <a:rPr lang="en-US" altLang="ja-JP" sz="800" dirty="0">
                <a:solidFill>
                  <a:schemeClr val="tx1"/>
                </a:solidFill>
              </a:rPr>
              <a:t>64</a:t>
            </a:r>
            <a:r>
              <a:rPr lang="en-US" altLang="ja-JP" sz="800" dirty="0" smtClean="0">
                <a:solidFill>
                  <a:schemeClr val="tx1"/>
                </a:solidFill>
              </a:rPr>
              <a:t>)</a:t>
            </a:r>
            <a:r>
              <a:rPr lang="ja-JP" altLang="en-US" sz="700" dirty="0" smtClean="0">
                <a:solidFill>
                  <a:schemeClr val="tx1"/>
                </a:solidFill>
                <a:latin typeface="+mn-ea"/>
              </a:rPr>
              <a:t>府立特別支援学校／市立特別支援学校</a:t>
            </a:r>
            <a:endParaRPr lang="en-US" altLang="ja-JP" sz="700" dirty="0" smtClean="0">
              <a:solidFill>
                <a:schemeClr val="tx1"/>
              </a:solidFill>
              <a:latin typeface="+mn-ea"/>
            </a:endParaRPr>
          </a:p>
          <a:p>
            <a:pPr marL="85725" indent="-85725">
              <a:lnSpc>
                <a:spcPts val="800"/>
              </a:lnSpc>
            </a:pPr>
            <a:r>
              <a:rPr lang="en-US" altLang="ja-JP" sz="800" u="sng" dirty="0" smtClean="0">
                <a:solidFill>
                  <a:schemeClr val="tx1"/>
                </a:solidFill>
              </a:rPr>
              <a:t>(</a:t>
            </a:r>
            <a:r>
              <a:rPr lang="en-US" altLang="ja-JP" sz="800" dirty="0" smtClean="0">
                <a:solidFill>
                  <a:schemeClr val="tx1"/>
                </a:solidFill>
              </a:rPr>
              <a:t>65)</a:t>
            </a:r>
            <a:r>
              <a:rPr lang="ja-JP" altLang="en-US" sz="700" dirty="0" smtClean="0">
                <a:solidFill>
                  <a:schemeClr val="tx1"/>
                </a:solidFill>
              </a:rPr>
              <a:t>府立高校／市立高校</a:t>
            </a:r>
            <a:endParaRPr lang="en-US" altLang="ja-JP" sz="700" dirty="0">
              <a:solidFill>
                <a:schemeClr val="tx1"/>
              </a:solidFill>
            </a:endParaRPr>
          </a:p>
        </p:txBody>
      </p:sp>
      <p:sp>
        <p:nvSpPr>
          <p:cNvPr id="94" name="正方形/長方形 93"/>
          <p:cNvSpPr/>
          <p:nvPr/>
        </p:nvSpPr>
        <p:spPr>
          <a:xfrm>
            <a:off x="7249358" y="4328861"/>
            <a:ext cx="1635412" cy="360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800"/>
              </a:lnSpc>
            </a:pPr>
            <a:r>
              <a:rPr lang="ja-JP" altLang="en-US" sz="800" b="1" dirty="0" smtClean="0">
                <a:solidFill>
                  <a:schemeClr val="tx1"/>
                </a:solidFill>
              </a:rPr>
              <a:t>＜８．府市連携（組織統合）＞</a:t>
            </a:r>
            <a:endParaRPr lang="en-US" altLang="ja-JP" sz="800" b="1" dirty="0" smtClean="0">
              <a:solidFill>
                <a:schemeClr val="tx1"/>
              </a:solidFill>
            </a:endParaRPr>
          </a:p>
          <a:p>
            <a:pPr marL="85725" indent="-85725">
              <a:lnSpc>
                <a:spcPts val="800"/>
              </a:lnSpc>
            </a:pPr>
            <a:r>
              <a:rPr lang="en-US" altLang="ja-JP" sz="800" dirty="0" smtClean="0">
                <a:solidFill>
                  <a:schemeClr val="tx1"/>
                </a:solidFill>
              </a:rPr>
              <a:t>(</a:t>
            </a:r>
            <a:r>
              <a:rPr lang="en-US" altLang="ja-JP" sz="800" dirty="0">
                <a:solidFill>
                  <a:schemeClr val="tx1"/>
                </a:solidFill>
              </a:rPr>
              <a:t>63</a:t>
            </a:r>
            <a:r>
              <a:rPr lang="en-US" altLang="ja-JP" sz="800" dirty="0" smtClean="0">
                <a:solidFill>
                  <a:schemeClr val="tx1"/>
                </a:solidFill>
              </a:rPr>
              <a:t>)</a:t>
            </a:r>
            <a:r>
              <a:rPr lang="ja-JP" altLang="en-US" sz="700" dirty="0">
                <a:solidFill>
                  <a:schemeClr val="tx1"/>
                </a:solidFill>
                <a:latin typeface="+mn-ea"/>
              </a:rPr>
              <a:t>大阪急性期・総合医療</a:t>
            </a:r>
            <a:r>
              <a:rPr lang="ja-JP" altLang="en-US" sz="700" dirty="0" smtClean="0">
                <a:solidFill>
                  <a:schemeClr val="tx1"/>
                </a:solidFill>
                <a:latin typeface="+mn-ea"/>
              </a:rPr>
              <a:t>ｾﾝﾀｰ／市立住吉市民病院</a:t>
            </a:r>
          </a:p>
        </p:txBody>
      </p:sp>
      <p:sp>
        <p:nvSpPr>
          <p:cNvPr id="95" name="正方形/長方形 94"/>
          <p:cNvSpPr/>
          <p:nvPr/>
        </p:nvSpPr>
        <p:spPr>
          <a:xfrm>
            <a:off x="2312885" y="1651332"/>
            <a:ext cx="1980000" cy="288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＜６．府市連携（組織統合）＞</a:t>
            </a:r>
          </a:p>
          <a:p>
            <a:pPr marL="85725" indent="-85725">
              <a:lnSpc>
                <a:spcPts val="900"/>
              </a:lnSpc>
            </a:pPr>
            <a:r>
              <a:rPr lang="en-US" altLang="ja-JP" sz="800" dirty="0" smtClean="0">
                <a:solidFill>
                  <a:schemeClr val="tx1"/>
                </a:solidFill>
              </a:rPr>
              <a:t>(</a:t>
            </a:r>
            <a:r>
              <a:rPr lang="en-US" altLang="ja-JP" sz="800" dirty="0">
                <a:solidFill>
                  <a:schemeClr val="tx1"/>
                </a:solidFill>
              </a:rPr>
              <a:t>86</a:t>
            </a:r>
            <a:r>
              <a:rPr lang="en-US" altLang="ja-JP" sz="800" dirty="0" smtClean="0">
                <a:solidFill>
                  <a:schemeClr val="tx1"/>
                </a:solidFill>
              </a:rPr>
              <a:t>)</a:t>
            </a:r>
            <a:r>
              <a:rPr lang="ja-JP" altLang="en-US" sz="800" dirty="0" smtClean="0">
                <a:solidFill>
                  <a:schemeClr val="tx1"/>
                </a:solidFill>
              </a:rPr>
              <a:t>府営港湾／市営港湾</a:t>
            </a:r>
            <a:endParaRPr lang="en-US" altLang="ja-JP" sz="800" dirty="0" smtClean="0">
              <a:solidFill>
                <a:schemeClr val="tx1"/>
              </a:solidFill>
            </a:endParaRPr>
          </a:p>
        </p:txBody>
      </p:sp>
      <p:sp>
        <p:nvSpPr>
          <p:cNvPr id="98" name="正方形/長方形 97"/>
          <p:cNvSpPr/>
          <p:nvPr/>
        </p:nvSpPr>
        <p:spPr>
          <a:xfrm>
            <a:off x="4734245" y="1109991"/>
            <a:ext cx="1731254" cy="297679"/>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＜２．府市連携（特区制度）＞</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91</a:t>
            </a:r>
            <a:r>
              <a:rPr lang="en-US" altLang="ja-JP" sz="800" dirty="0" smtClean="0">
                <a:solidFill>
                  <a:schemeClr val="tx1"/>
                </a:solidFill>
              </a:rPr>
              <a:t>)</a:t>
            </a:r>
            <a:r>
              <a:rPr lang="ja-JP" altLang="en-US" sz="800" dirty="0">
                <a:solidFill>
                  <a:schemeClr val="tx1"/>
                </a:solidFill>
              </a:rPr>
              <a:t>特</a:t>
            </a:r>
            <a:r>
              <a:rPr lang="ja-JP" altLang="en-US" sz="800" dirty="0" smtClean="0">
                <a:solidFill>
                  <a:schemeClr val="tx1"/>
                </a:solidFill>
              </a:rPr>
              <a:t>区制度の活用</a:t>
            </a:r>
            <a:endParaRPr lang="en-US" altLang="ja-JP" sz="800" dirty="0">
              <a:solidFill>
                <a:schemeClr val="tx1"/>
              </a:solidFill>
            </a:endParaRPr>
          </a:p>
        </p:txBody>
      </p:sp>
      <p:sp>
        <p:nvSpPr>
          <p:cNvPr id="104" name="正方形/長方形 103"/>
          <p:cNvSpPr/>
          <p:nvPr/>
        </p:nvSpPr>
        <p:spPr>
          <a:xfrm>
            <a:off x="6568103" y="1988840"/>
            <a:ext cx="2287131" cy="504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８</a:t>
            </a:r>
            <a:r>
              <a:rPr lang="ja-JP" altLang="en-US" sz="800" b="1" dirty="0" smtClean="0">
                <a:solidFill>
                  <a:schemeClr val="tx1"/>
                </a:solidFill>
              </a:rPr>
              <a:t>．府市連携（事業連携）＞</a:t>
            </a:r>
          </a:p>
          <a:p>
            <a:pPr marL="85725" indent="-85725">
              <a:lnSpc>
                <a:spcPts val="900"/>
              </a:lnSpc>
            </a:pPr>
            <a:r>
              <a:rPr lang="en-US" altLang="ja-JP" sz="800" dirty="0" smtClean="0">
                <a:solidFill>
                  <a:schemeClr val="tx1"/>
                </a:solidFill>
              </a:rPr>
              <a:t>(104)</a:t>
            </a:r>
            <a:r>
              <a:rPr lang="ja-JP" altLang="en-US" sz="700" dirty="0" smtClean="0">
                <a:solidFill>
                  <a:schemeClr val="tx1"/>
                </a:solidFill>
              </a:rPr>
              <a:t>大阪府立中之島図書館・大阪市中央公会堂の連携</a:t>
            </a:r>
            <a:endParaRPr lang="en-US" altLang="ja-JP" sz="700" dirty="0" smtClean="0">
              <a:solidFill>
                <a:schemeClr val="tx1"/>
              </a:solidFill>
            </a:endParaRPr>
          </a:p>
          <a:p>
            <a:pPr marL="85725" indent="-85725">
              <a:lnSpc>
                <a:spcPts val="900"/>
              </a:lnSpc>
            </a:pPr>
            <a:r>
              <a:rPr lang="en-US" altLang="ja-JP" sz="800" dirty="0" smtClean="0">
                <a:solidFill>
                  <a:schemeClr val="tx1"/>
                </a:solidFill>
              </a:rPr>
              <a:t>(105)</a:t>
            </a:r>
            <a:r>
              <a:rPr lang="ja-JP" altLang="en-US" sz="800" dirty="0" smtClean="0">
                <a:solidFill>
                  <a:schemeClr val="tx1"/>
                </a:solidFill>
              </a:rPr>
              <a:t>府市文化振興会議・ｱｰﾂｶｳﾝｼﾙ部会の設置</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(106)</a:t>
            </a:r>
            <a:r>
              <a:rPr lang="ja-JP" altLang="en-US" sz="800" dirty="0" smtClean="0">
                <a:solidFill>
                  <a:schemeClr val="tx1"/>
                </a:solidFill>
              </a:rPr>
              <a:t>都市魅力に関するイベントの開催</a:t>
            </a:r>
            <a:endParaRPr lang="en-US" altLang="ja-JP" sz="800" dirty="0" smtClean="0">
              <a:solidFill>
                <a:schemeClr val="tx1"/>
              </a:solidFill>
            </a:endParaRPr>
          </a:p>
        </p:txBody>
      </p:sp>
      <p:sp>
        <p:nvSpPr>
          <p:cNvPr id="86" name="角丸四角形 85"/>
          <p:cNvSpPr/>
          <p:nvPr/>
        </p:nvSpPr>
        <p:spPr>
          <a:xfrm>
            <a:off x="7252580" y="5122042"/>
            <a:ext cx="1700255" cy="1575512"/>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600" dirty="0" smtClean="0">
                <a:solidFill>
                  <a:schemeClr val="tx1"/>
                </a:solidFill>
              </a:rPr>
              <a:t>(66)</a:t>
            </a:r>
            <a:r>
              <a:rPr lang="ja-JP" altLang="en-US" sz="600" dirty="0" smtClean="0">
                <a:solidFill>
                  <a:schemeClr val="tx1"/>
                </a:solidFill>
              </a:rPr>
              <a:t>総合</a:t>
            </a:r>
            <a:r>
              <a:rPr lang="ja-JP" altLang="en-US" sz="600" dirty="0">
                <a:solidFill>
                  <a:schemeClr val="tx1"/>
                </a:solidFill>
              </a:rPr>
              <a:t>治安対策の推進</a:t>
            </a:r>
          </a:p>
          <a:p>
            <a:pPr marL="85725" indent="-85725">
              <a:lnSpc>
                <a:spcPts val="900"/>
              </a:lnSpc>
            </a:pPr>
            <a:r>
              <a:rPr lang="en-US" altLang="ja-JP" sz="600" dirty="0" smtClean="0">
                <a:solidFill>
                  <a:schemeClr val="tx1"/>
                </a:solidFill>
              </a:rPr>
              <a:t>(67)</a:t>
            </a:r>
            <a:r>
              <a:rPr lang="ja-JP" altLang="en-US" sz="600" dirty="0" smtClean="0">
                <a:solidFill>
                  <a:schemeClr val="tx1"/>
                </a:solidFill>
              </a:rPr>
              <a:t>青少年</a:t>
            </a:r>
            <a:r>
              <a:rPr lang="ja-JP" altLang="en-US" sz="600" dirty="0">
                <a:solidFill>
                  <a:schemeClr val="tx1"/>
                </a:solidFill>
              </a:rPr>
              <a:t>の社会</a:t>
            </a:r>
            <a:r>
              <a:rPr lang="ja-JP" altLang="en-US" sz="600" dirty="0" smtClean="0">
                <a:solidFill>
                  <a:schemeClr val="tx1"/>
                </a:solidFill>
              </a:rPr>
              <a:t>参加</a:t>
            </a:r>
            <a:r>
              <a:rPr lang="ja-JP" altLang="en-US" sz="600" dirty="0">
                <a:solidFill>
                  <a:schemeClr val="tx1"/>
                </a:solidFill>
              </a:rPr>
              <a:t>･</a:t>
            </a:r>
            <a:r>
              <a:rPr lang="ja-JP" altLang="en-US" sz="600" dirty="0" smtClean="0">
                <a:solidFill>
                  <a:schemeClr val="tx1"/>
                </a:solidFill>
              </a:rPr>
              <a:t>自立</a:t>
            </a:r>
            <a:r>
              <a:rPr lang="ja-JP" altLang="en-US" sz="600" dirty="0">
                <a:solidFill>
                  <a:schemeClr val="tx1"/>
                </a:solidFill>
              </a:rPr>
              <a:t>に向けた</a:t>
            </a:r>
            <a:r>
              <a:rPr lang="ja-JP" altLang="en-US" sz="600" dirty="0" smtClean="0">
                <a:solidFill>
                  <a:schemeClr val="tx1"/>
                </a:solidFill>
              </a:rPr>
              <a:t>支援</a:t>
            </a:r>
            <a:endParaRPr lang="ja-JP" altLang="en-US" sz="600" dirty="0">
              <a:solidFill>
                <a:schemeClr val="tx1"/>
              </a:solidFill>
            </a:endParaRPr>
          </a:p>
          <a:p>
            <a:pPr marL="85725" indent="-85725">
              <a:lnSpc>
                <a:spcPts val="900"/>
              </a:lnSpc>
            </a:pPr>
            <a:r>
              <a:rPr lang="en-US" altLang="ja-JP" sz="600" dirty="0" smtClean="0">
                <a:solidFill>
                  <a:schemeClr val="tx1"/>
                </a:solidFill>
              </a:rPr>
              <a:t>(68)</a:t>
            </a:r>
            <a:r>
              <a:rPr lang="ja-JP" altLang="en-US" sz="600" dirty="0" smtClean="0">
                <a:solidFill>
                  <a:schemeClr val="tx1"/>
                </a:solidFill>
              </a:rPr>
              <a:t>あい</a:t>
            </a:r>
            <a:r>
              <a:rPr lang="ja-JP" altLang="en-US" sz="600" dirty="0" err="1">
                <a:solidFill>
                  <a:schemeClr val="tx1"/>
                </a:solidFill>
              </a:rPr>
              <a:t>りん</a:t>
            </a:r>
            <a:r>
              <a:rPr lang="ja-JP" altLang="en-US" sz="600" dirty="0">
                <a:solidFill>
                  <a:schemeClr val="tx1"/>
                </a:solidFill>
              </a:rPr>
              <a:t>地域の環境</a:t>
            </a:r>
            <a:r>
              <a:rPr lang="ja-JP" altLang="en-US" sz="600" dirty="0" smtClean="0">
                <a:solidFill>
                  <a:schemeClr val="tx1"/>
                </a:solidFill>
              </a:rPr>
              <a:t>整備</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a:t>
            </a:r>
            <a:r>
              <a:rPr lang="en-US" altLang="ja-JP" sz="600" dirty="0">
                <a:solidFill>
                  <a:schemeClr val="tx1"/>
                </a:solidFill>
              </a:rPr>
              <a:t>69</a:t>
            </a:r>
            <a:r>
              <a:rPr lang="en-US" altLang="ja-JP" sz="600" dirty="0" smtClean="0">
                <a:solidFill>
                  <a:schemeClr val="tx1"/>
                </a:solidFill>
              </a:rPr>
              <a:t>)</a:t>
            </a:r>
            <a:r>
              <a:rPr lang="ja-JP" altLang="en-US" sz="600" dirty="0">
                <a:solidFill>
                  <a:schemeClr val="tx1"/>
                </a:solidFill>
              </a:rPr>
              <a:t>児童虐待防止に向けた相談受付</a:t>
            </a:r>
            <a:r>
              <a:rPr lang="ja-JP" altLang="en-US" sz="600" dirty="0" smtClean="0">
                <a:solidFill>
                  <a:schemeClr val="tx1"/>
                </a:solidFill>
              </a:rPr>
              <a:t>体制見直し</a:t>
            </a:r>
            <a:endParaRPr lang="ja-JP" altLang="en-US" sz="600" dirty="0">
              <a:solidFill>
                <a:schemeClr val="tx1"/>
              </a:solidFill>
            </a:endParaRPr>
          </a:p>
          <a:p>
            <a:pPr marL="85725" indent="-85725">
              <a:lnSpc>
                <a:spcPts val="900"/>
              </a:lnSpc>
            </a:pPr>
            <a:r>
              <a:rPr lang="en-US" altLang="ja-JP" sz="600" dirty="0" smtClean="0">
                <a:solidFill>
                  <a:schemeClr val="tx1"/>
                </a:solidFill>
              </a:rPr>
              <a:t>(70</a:t>
            </a:r>
            <a:r>
              <a:rPr lang="en-US" altLang="ja-JP" sz="600" dirty="0">
                <a:solidFill>
                  <a:schemeClr val="tx1"/>
                </a:solidFill>
              </a:rPr>
              <a:t>)</a:t>
            </a:r>
            <a:r>
              <a:rPr lang="ja-JP" altLang="en-US" sz="600" dirty="0">
                <a:solidFill>
                  <a:schemeClr val="tx1"/>
                </a:solidFill>
              </a:rPr>
              <a:t>府立</a:t>
            </a:r>
            <a:r>
              <a:rPr lang="ja-JP" altLang="en-US" sz="600" dirty="0" smtClean="0">
                <a:solidFill>
                  <a:schemeClr val="tx1"/>
                </a:solidFill>
              </a:rPr>
              <a:t>金剛ｺﾛﾆｰ</a:t>
            </a:r>
            <a:r>
              <a:rPr lang="ja-JP" altLang="en-US" sz="600" dirty="0">
                <a:solidFill>
                  <a:schemeClr val="tx1"/>
                </a:solidFill>
              </a:rPr>
              <a:t>･</a:t>
            </a:r>
            <a:r>
              <a:rPr lang="ja-JP" altLang="en-US" sz="600" dirty="0" smtClean="0">
                <a:solidFill>
                  <a:schemeClr val="tx1"/>
                </a:solidFill>
              </a:rPr>
              <a:t>砂川</a:t>
            </a:r>
            <a:r>
              <a:rPr lang="ja-JP" altLang="en-US" sz="600" dirty="0">
                <a:solidFill>
                  <a:schemeClr val="tx1"/>
                </a:solidFill>
              </a:rPr>
              <a:t>厚生</a:t>
            </a:r>
            <a:r>
              <a:rPr lang="ja-JP" altLang="en-US" sz="600" dirty="0" smtClean="0">
                <a:solidFill>
                  <a:schemeClr val="tx1"/>
                </a:solidFill>
              </a:rPr>
              <a:t>福祉ｾﾝﾀｰ再編</a:t>
            </a:r>
            <a:r>
              <a:rPr lang="ja-JP" altLang="en-US" sz="600" dirty="0">
                <a:solidFill>
                  <a:schemeClr val="tx1"/>
                </a:solidFill>
              </a:rPr>
              <a:t>整備</a:t>
            </a:r>
          </a:p>
          <a:p>
            <a:pPr marL="85725" indent="-85725">
              <a:lnSpc>
                <a:spcPts val="900"/>
              </a:lnSpc>
            </a:pPr>
            <a:r>
              <a:rPr lang="en-US" altLang="ja-JP" sz="600" dirty="0" smtClean="0">
                <a:solidFill>
                  <a:schemeClr val="tx1"/>
                </a:solidFill>
              </a:rPr>
              <a:t>(</a:t>
            </a:r>
            <a:r>
              <a:rPr lang="en-US" altLang="ja-JP" sz="600" dirty="0">
                <a:solidFill>
                  <a:schemeClr val="tx1"/>
                </a:solidFill>
              </a:rPr>
              <a:t>71</a:t>
            </a:r>
            <a:r>
              <a:rPr lang="en-US" altLang="ja-JP" sz="600" dirty="0" smtClean="0">
                <a:solidFill>
                  <a:schemeClr val="tx1"/>
                </a:solidFill>
              </a:rPr>
              <a:t>)</a:t>
            </a:r>
            <a:r>
              <a:rPr lang="ja-JP" altLang="en-US" sz="600" dirty="0" err="1">
                <a:solidFill>
                  <a:schemeClr val="tx1"/>
                </a:solidFill>
              </a:rPr>
              <a:t>発達障がい</a:t>
            </a:r>
            <a:r>
              <a:rPr lang="ja-JP" altLang="en-US" sz="600" dirty="0">
                <a:solidFill>
                  <a:schemeClr val="tx1"/>
                </a:solidFill>
              </a:rPr>
              <a:t>児者</a:t>
            </a:r>
            <a:r>
              <a:rPr lang="ja-JP" altLang="en-US" sz="600" dirty="0" smtClean="0">
                <a:solidFill>
                  <a:schemeClr val="tx1"/>
                </a:solidFill>
              </a:rPr>
              <a:t>の早期発見とライフステージ</a:t>
            </a:r>
            <a:r>
              <a:rPr lang="ja-JP" altLang="en-US" sz="600" dirty="0">
                <a:solidFill>
                  <a:schemeClr val="tx1"/>
                </a:solidFill>
              </a:rPr>
              <a:t>に応じた</a:t>
            </a:r>
            <a:r>
              <a:rPr lang="ja-JP" altLang="en-US" sz="600" dirty="0" smtClean="0">
                <a:solidFill>
                  <a:schemeClr val="tx1"/>
                </a:solidFill>
              </a:rPr>
              <a:t>支援</a:t>
            </a:r>
            <a:endParaRPr lang="en-US" altLang="ja-JP" sz="600" dirty="0" smtClean="0">
              <a:solidFill>
                <a:schemeClr val="tx1"/>
              </a:solidFill>
            </a:endParaRPr>
          </a:p>
          <a:p>
            <a:pPr marL="85725" indent="-85725">
              <a:lnSpc>
                <a:spcPts val="900"/>
              </a:lnSpc>
            </a:pPr>
            <a:r>
              <a:rPr lang="en-US" altLang="ja-JP" sz="600" u="sng" dirty="0" smtClean="0">
                <a:solidFill>
                  <a:schemeClr val="tx1"/>
                </a:solidFill>
              </a:rPr>
              <a:t>(</a:t>
            </a:r>
            <a:r>
              <a:rPr lang="en-US" altLang="ja-JP" sz="600" u="sng" dirty="0">
                <a:solidFill>
                  <a:schemeClr val="tx1"/>
                </a:solidFill>
              </a:rPr>
              <a:t>72</a:t>
            </a:r>
            <a:r>
              <a:rPr lang="en-US" altLang="ja-JP" sz="600" u="sng" dirty="0" smtClean="0">
                <a:solidFill>
                  <a:schemeClr val="tx1"/>
                </a:solidFill>
              </a:rPr>
              <a:t>)</a:t>
            </a:r>
            <a:r>
              <a:rPr lang="ja-JP" altLang="en-US" sz="600" u="sng" dirty="0">
                <a:solidFill>
                  <a:schemeClr val="tx1"/>
                </a:solidFill>
              </a:rPr>
              <a:t>福祉関連情報発信</a:t>
            </a:r>
            <a:r>
              <a:rPr lang="ja-JP" altLang="en-US" sz="600" u="sng" dirty="0" smtClean="0">
                <a:solidFill>
                  <a:schemeClr val="tx1"/>
                </a:solidFill>
              </a:rPr>
              <a:t>・コミュニケーション支援拠点</a:t>
            </a:r>
            <a:r>
              <a:rPr lang="ja-JP" altLang="en-US" sz="600" u="sng" dirty="0">
                <a:solidFill>
                  <a:schemeClr val="tx1"/>
                </a:solidFill>
              </a:rPr>
              <a:t>（仮称）の</a:t>
            </a:r>
            <a:r>
              <a:rPr lang="ja-JP" altLang="en-US" sz="600" u="sng" dirty="0" smtClean="0">
                <a:solidFill>
                  <a:schemeClr val="tx1"/>
                </a:solidFill>
              </a:rPr>
              <a:t>整備</a:t>
            </a:r>
            <a:endParaRPr lang="en-US" altLang="ja-JP" sz="600" u="sng" dirty="0" smtClean="0">
              <a:solidFill>
                <a:schemeClr val="tx1"/>
              </a:solidFill>
            </a:endParaRPr>
          </a:p>
          <a:p>
            <a:pPr marL="85725" indent="-85725">
              <a:lnSpc>
                <a:spcPts val="900"/>
              </a:lnSpc>
            </a:pPr>
            <a:r>
              <a:rPr lang="en-US" altLang="ja-JP" sz="600" dirty="0" smtClean="0">
                <a:solidFill>
                  <a:schemeClr val="tx1"/>
                </a:solidFill>
              </a:rPr>
              <a:t>(73</a:t>
            </a:r>
            <a:r>
              <a:rPr lang="en-US" altLang="ja-JP" sz="600" dirty="0">
                <a:solidFill>
                  <a:schemeClr val="tx1"/>
                </a:solidFill>
              </a:rPr>
              <a:t>)</a:t>
            </a:r>
            <a:r>
              <a:rPr lang="ja-JP" altLang="en-US" sz="600" dirty="0">
                <a:solidFill>
                  <a:schemeClr val="tx1"/>
                </a:solidFill>
              </a:rPr>
              <a:t>危険ドラッグ対策の</a:t>
            </a:r>
            <a:r>
              <a:rPr lang="ja-JP" altLang="en-US" sz="600" dirty="0" smtClean="0">
                <a:solidFill>
                  <a:schemeClr val="tx1"/>
                </a:solidFill>
              </a:rPr>
              <a:t>強化</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a:t>
            </a:r>
            <a:r>
              <a:rPr lang="en-US" altLang="ja-JP" sz="600" dirty="0">
                <a:solidFill>
                  <a:schemeClr val="tx1"/>
                </a:solidFill>
              </a:rPr>
              <a:t>74</a:t>
            </a:r>
            <a:r>
              <a:rPr lang="en-US" altLang="ja-JP" sz="600" dirty="0" smtClean="0">
                <a:solidFill>
                  <a:schemeClr val="tx1"/>
                </a:solidFill>
              </a:rPr>
              <a:t>)</a:t>
            </a:r>
            <a:r>
              <a:rPr lang="ja-JP" altLang="en-US" sz="600" dirty="0" smtClean="0">
                <a:solidFill>
                  <a:schemeClr val="tx1"/>
                </a:solidFill>
              </a:rPr>
              <a:t>「</a:t>
            </a:r>
            <a:r>
              <a:rPr lang="en-US" altLang="ja-JP" sz="600" dirty="0">
                <a:solidFill>
                  <a:schemeClr val="tx1"/>
                </a:solidFill>
              </a:rPr>
              <a:t>OSAKA</a:t>
            </a:r>
            <a:r>
              <a:rPr lang="ja-JP" altLang="en-US" sz="600" dirty="0">
                <a:solidFill>
                  <a:schemeClr val="tx1"/>
                </a:solidFill>
              </a:rPr>
              <a:t>しごとﾌｨｰﾙﾄﾞ」の設置に</a:t>
            </a:r>
            <a:r>
              <a:rPr lang="ja-JP" altLang="en-US" sz="600" dirty="0" smtClean="0">
                <a:solidFill>
                  <a:schemeClr val="tx1"/>
                </a:solidFill>
              </a:rPr>
              <a:t>よる雇用</a:t>
            </a:r>
            <a:r>
              <a:rPr lang="ja-JP" altLang="en-US" sz="600" dirty="0">
                <a:solidFill>
                  <a:schemeClr val="tx1"/>
                </a:solidFill>
              </a:rPr>
              <a:t>促進</a:t>
            </a:r>
          </a:p>
          <a:p>
            <a:pPr marL="85725" indent="-85725">
              <a:lnSpc>
                <a:spcPts val="900"/>
              </a:lnSpc>
            </a:pPr>
            <a:r>
              <a:rPr lang="en-US" altLang="ja-JP" sz="600" dirty="0" smtClean="0">
                <a:solidFill>
                  <a:schemeClr val="tx1"/>
                </a:solidFill>
              </a:rPr>
              <a:t>(75)</a:t>
            </a:r>
            <a:r>
              <a:rPr lang="ja-JP" altLang="en-US" sz="600" dirty="0" smtClean="0">
                <a:solidFill>
                  <a:schemeClr val="tx1"/>
                </a:solidFill>
              </a:rPr>
              <a:t> 「</a:t>
            </a:r>
            <a:r>
              <a:rPr lang="ja-JP" altLang="en-US" sz="600" dirty="0">
                <a:solidFill>
                  <a:schemeClr val="tx1"/>
                </a:solidFill>
              </a:rPr>
              <a:t>ハートフル条例」</a:t>
            </a:r>
            <a:r>
              <a:rPr lang="ja-JP" altLang="en-US" sz="600" dirty="0" smtClean="0">
                <a:solidFill>
                  <a:schemeClr val="tx1"/>
                </a:solidFill>
              </a:rPr>
              <a:t>、「</a:t>
            </a:r>
            <a:r>
              <a:rPr lang="ja-JP" altLang="en-US" sz="600" dirty="0">
                <a:solidFill>
                  <a:schemeClr val="tx1"/>
                </a:solidFill>
              </a:rPr>
              <a:t>ハートフル税制」の</a:t>
            </a:r>
            <a:r>
              <a:rPr lang="ja-JP" altLang="en-US" sz="600" dirty="0" smtClean="0">
                <a:solidFill>
                  <a:schemeClr val="tx1"/>
                </a:solidFill>
              </a:rPr>
              <a:t>実施</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(76)NPO</a:t>
            </a:r>
            <a:r>
              <a:rPr lang="ja-JP" altLang="en-US" sz="600" dirty="0">
                <a:solidFill>
                  <a:schemeClr val="tx1"/>
                </a:solidFill>
              </a:rPr>
              <a:t>の活動基盤づくり、自立</a:t>
            </a:r>
            <a:r>
              <a:rPr lang="ja-JP" altLang="en-US" sz="600" dirty="0" smtClean="0">
                <a:solidFill>
                  <a:schemeClr val="tx1"/>
                </a:solidFill>
              </a:rPr>
              <a:t>運営のサポート</a:t>
            </a:r>
          </a:p>
        </p:txBody>
      </p:sp>
      <p:sp>
        <p:nvSpPr>
          <p:cNvPr id="88" name="角丸四角形 87"/>
          <p:cNvSpPr/>
          <p:nvPr/>
        </p:nvSpPr>
        <p:spPr>
          <a:xfrm>
            <a:off x="2297094" y="2016746"/>
            <a:ext cx="1980000" cy="572280"/>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a:t>
            </a:r>
            <a:r>
              <a:rPr lang="en-US" altLang="ja-JP" sz="800" dirty="0">
                <a:solidFill>
                  <a:schemeClr val="tx1"/>
                </a:solidFill>
              </a:rPr>
              <a:t>87</a:t>
            </a:r>
            <a:r>
              <a:rPr lang="en-US" altLang="ja-JP" sz="800" dirty="0" smtClean="0">
                <a:solidFill>
                  <a:schemeClr val="tx1"/>
                </a:solidFill>
              </a:rPr>
              <a:t>)</a:t>
            </a:r>
            <a:r>
              <a:rPr lang="ja-JP" altLang="en-US" sz="800" dirty="0">
                <a:solidFill>
                  <a:schemeClr val="tx1"/>
                </a:solidFill>
              </a:rPr>
              <a:t>インフラ・アセットマネジメント（維持管理の重点化）</a:t>
            </a:r>
          </a:p>
          <a:p>
            <a:pPr marL="85725" indent="-85725">
              <a:lnSpc>
                <a:spcPts val="900"/>
              </a:lnSpc>
            </a:pPr>
            <a:r>
              <a:rPr lang="en-US" altLang="ja-JP" sz="800" dirty="0" smtClean="0">
                <a:solidFill>
                  <a:schemeClr val="tx1"/>
                </a:solidFill>
              </a:rPr>
              <a:t>(</a:t>
            </a:r>
            <a:r>
              <a:rPr lang="en-US" altLang="ja-JP" sz="800" dirty="0">
                <a:solidFill>
                  <a:schemeClr val="tx1"/>
                </a:solidFill>
              </a:rPr>
              <a:t>88</a:t>
            </a:r>
            <a:r>
              <a:rPr lang="en-US" altLang="ja-JP" sz="800" dirty="0" smtClean="0">
                <a:solidFill>
                  <a:schemeClr val="tx1"/>
                </a:solidFill>
              </a:rPr>
              <a:t>)</a:t>
            </a:r>
            <a:r>
              <a:rPr lang="ja-JP" altLang="en-US" sz="800" dirty="0" smtClean="0">
                <a:solidFill>
                  <a:schemeClr val="tx1"/>
                </a:solidFill>
              </a:rPr>
              <a:t>泉北</a:t>
            </a:r>
            <a:r>
              <a:rPr lang="ja-JP" altLang="en-US" sz="800" dirty="0">
                <a:solidFill>
                  <a:schemeClr val="tx1"/>
                </a:solidFill>
              </a:rPr>
              <a:t>ニュータウンのまちづくりの方向性を示すビジョン策定と体制の</a:t>
            </a:r>
            <a:r>
              <a:rPr lang="ja-JP" altLang="en-US" sz="800" dirty="0" smtClean="0">
                <a:solidFill>
                  <a:schemeClr val="tx1"/>
                </a:solidFill>
              </a:rPr>
              <a:t>構築</a:t>
            </a:r>
          </a:p>
        </p:txBody>
      </p:sp>
      <p:sp>
        <p:nvSpPr>
          <p:cNvPr id="89" name="角丸四角形 88"/>
          <p:cNvSpPr/>
          <p:nvPr/>
        </p:nvSpPr>
        <p:spPr>
          <a:xfrm>
            <a:off x="6560704" y="2494724"/>
            <a:ext cx="2269336" cy="616568"/>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(107)</a:t>
            </a:r>
            <a:r>
              <a:rPr lang="ja-JP" altLang="en-US" sz="800" dirty="0" smtClean="0">
                <a:solidFill>
                  <a:schemeClr val="tx1"/>
                </a:solidFill>
              </a:rPr>
              <a:t>金融</a:t>
            </a:r>
            <a:r>
              <a:rPr lang="ja-JP" altLang="en-US" sz="800" dirty="0">
                <a:solidFill>
                  <a:schemeClr val="tx1"/>
                </a:solidFill>
              </a:rPr>
              <a:t>機関提案型</a:t>
            </a:r>
            <a:r>
              <a:rPr lang="ja-JP" altLang="en-US" sz="800" dirty="0" smtClean="0">
                <a:solidFill>
                  <a:schemeClr val="tx1"/>
                </a:solidFill>
              </a:rPr>
              <a:t>の融資制度の</a:t>
            </a:r>
            <a:r>
              <a:rPr lang="ja-JP" altLang="en-US" sz="800" dirty="0">
                <a:solidFill>
                  <a:schemeClr val="tx1"/>
                </a:solidFill>
              </a:rPr>
              <a:t>創設</a:t>
            </a:r>
          </a:p>
          <a:p>
            <a:pPr marL="85725" indent="-85725">
              <a:lnSpc>
                <a:spcPts val="900"/>
              </a:lnSpc>
            </a:pPr>
            <a:r>
              <a:rPr lang="en-US" altLang="ja-JP" sz="800" dirty="0" smtClean="0">
                <a:solidFill>
                  <a:schemeClr val="tx1"/>
                </a:solidFill>
              </a:rPr>
              <a:t>(108)</a:t>
            </a:r>
            <a:r>
              <a:rPr lang="ja-JP" altLang="en-US" sz="800" dirty="0" smtClean="0">
                <a:solidFill>
                  <a:schemeClr val="tx1"/>
                </a:solidFill>
              </a:rPr>
              <a:t>新た</a:t>
            </a:r>
            <a:r>
              <a:rPr lang="ja-JP" altLang="en-US" sz="800" dirty="0">
                <a:solidFill>
                  <a:schemeClr val="tx1"/>
                </a:solidFill>
              </a:rPr>
              <a:t>なエネルギー社会の構築</a:t>
            </a:r>
          </a:p>
          <a:p>
            <a:pPr marL="85725" indent="-85725">
              <a:lnSpc>
                <a:spcPts val="900"/>
              </a:lnSpc>
            </a:pPr>
            <a:r>
              <a:rPr lang="en-US" altLang="ja-JP" sz="800" dirty="0" smtClean="0">
                <a:solidFill>
                  <a:schemeClr val="tx1"/>
                </a:solidFill>
              </a:rPr>
              <a:t>(109)</a:t>
            </a:r>
            <a:r>
              <a:rPr lang="ja-JP" altLang="en-US" sz="800" dirty="0">
                <a:solidFill>
                  <a:schemeClr val="tx1"/>
                </a:solidFill>
              </a:rPr>
              <a:t>みどりの風を感じる大都市・大阪の</a:t>
            </a:r>
            <a:r>
              <a:rPr lang="ja-JP" altLang="en-US" sz="800" dirty="0" smtClean="0">
                <a:solidFill>
                  <a:schemeClr val="tx1"/>
                </a:solidFill>
              </a:rPr>
              <a:t>実現</a:t>
            </a:r>
            <a:endParaRPr lang="ja-JP" altLang="en-US" sz="800" dirty="0">
              <a:solidFill>
                <a:schemeClr val="tx1"/>
              </a:solidFill>
            </a:endParaRPr>
          </a:p>
          <a:p>
            <a:pPr marL="85725" indent="-85725">
              <a:lnSpc>
                <a:spcPts val="900"/>
              </a:lnSpc>
            </a:pPr>
            <a:r>
              <a:rPr lang="en-US" altLang="ja-JP" sz="800" dirty="0" smtClean="0">
                <a:solidFill>
                  <a:schemeClr val="tx1"/>
                </a:solidFill>
              </a:rPr>
              <a:t>(110)</a:t>
            </a:r>
            <a:r>
              <a:rPr lang="ja-JP" altLang="en-US" sz="800" dirty="0" smtClean="0">
                <a:solidFill>
                  <a:schemeClr val="tx1"/>
                </a:solidFill>
              </a:rPr>
              <a:t>「</a:t>
            </a:r>
            <a:r>
              <a:rPr lang="ja-JP" altLang="en-US" sz="800" dirty="0">
                <a:solidFill>
                  <a:schemeClr val="tx1"/>
                </a:solidFill>
              </a:rPr>
              <a:t>大阪産（もん）」ﾌﾞﾗﾝﾄﾞの</a:t>
            </a:r>
            <a:r>
              <a:rPr lang="ja-JP" altLang="en-US" sz="800" dirty="0" smtClean="0">
                <a:solidFill>
                  <a:schemeClr val="tx1"/>
                </a:solidFill>
              </a:rPr>
              <a:t>発信</a:t>
            </a:r>
            <a:endParaRPr lang="ja-JP" altLang="en-US" sz="800" dirty="0">
              <a:solidFill>
                <a:schemeClr val="tx1"/>
              </a:solidFill>
            </a:endParaRPr>
          </a:p>
        </p:txBody>
      </p:sp>
      <p:sp>
        <p:nvSpPr>
          <p:cNvPr id="42" name="正方形/長方形 41"/>
          <p:cNvSpPr/>
          <p:nvPr/>
        </p:nvSpPr>
        <p:spPr>
          <a:xfrm>
            <a:off x="4734245" y="1866798"/>
            <a:ext cx="1731254" cy="288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＜４．府市連携（ＩＲ）＞</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93</a:t>
            </a:r>
            <a:r>
              <a:rPr lang="en-US" altLang="ja-JP" sz="800" dirty="0" smtClean="0">
                <a:solidFill>
                  <a:schemeClr val="tx1"/>
                </a:solidFill>
              </a:rPr>
              <a:t>)</a:t>
            </a:r>
            <a:r>
              <a:rPr lang="ja-JP" altLang="en-US" sz="800" dirty="0">
                <a:solidFill>
                  <a:schemeClr val="tx1"/>
                </a:solidFill>
              </a:rPr>
              <a:t>ＩＲ実現に向けた</a:t>
            </a:r>
            <a:r>
              <a:rPr lang="ja-JP" altLang="en-US" sz="800" dirty="0" smtClean="0">
                <a:solidFill>
                  <a:schemeClr val="tx1"/>
                </a:solidFill>
              </a:rPr>
              <a:t>検討</a:t>
            </a:r>
            <a:endParaRPr lang="en-US" altLang="ja-JP" sz="800" dirty="0" smtClean="0">
              <a:solidFill>
                <a:schemeClr val="tx1"/>
              </a:solidFill>
            </a:endParaRPr>
          </a:p>
        </p:txBody>
      </p:sp>
      <p:sp>
        <p:nvSpPr>
          <p:cNvPr id="47" name="正方形/長方形 46"/>
          <p:cNvSpPr/>
          <p:nvPr/>
        </p:nvSpPr>
        <p:spPr>
          <a:xfrm>
            <a:off x="6572988" y="327346"/>
            <a:ext cx="2278482" cy="75196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６</a:t>
            </a:r>
            <a:r>
              <a:rPr lang="ja-JP" altLang="en-US" sz="800" b="1" dirty="0" smtClean="0">
                <a:solidFill>
                  <a:schemeClr val="tx1"/>
                </a:solidFill>
              </a:rPr>
              <a:t>．府市連携（戦略会議）＞</a:t>
            </a:r>
          </a:p>
          <a:p>
            <a:pPr>
              <a:lnSpc>
                <a:spcPts val="900"/>
              </a:lnSpc>
            </a:pPr>
            <a:r>
              <a:rPr lang="en-US" altLang="ja-JP" sz="800" dirty="0" smtClean="0">
                <a:solidFill>
                  <a:schemeClr val="tx1"/>
                </a:solidFill>
              </a:rPr>
              <a:t>(</a:t>
            </a:r>
            <a:r>
              <a:rPr lang="en-US" altLang="ja-JP" sz="800" dirty="0">
                <a:solidFill>
                  <a:schemeClr val="tx1"/>
                </a:solidFill>
              </a:rPr>
              <a:t>95</a:t>
            </a:r>
            <a:r>
              <a:rPr lang="en-US" altLang="ja-JP" sz="800" dirty="0" smtClean="0">
                <a:solidFill>
                  <a:schemeClr val="tx1"/>
                </a:solidFill>
              </a:rPr>
              <a:t>)</a:t>
            </a:r>
            <a:r>
              <a:rPr lang="ja-JP" altLang="en-US" sz="800" dirty="0" smtClean="0">
                <a:solidFill>
                  <a:schemeClr val="tx1"/>
                </a:solidFill>
              </a:rPr>
              <a:t>大阪府市都市魅力戦略推進会議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96</a:t>
            </a:r>
            <a:r>
              <a:rPr lang="en-US" altLang="ja-JP" sz="800" dirty="0" smtClean="0">
                <a:solidFill>
                  <a:schemeClr val="tx1"/>
                </a:solidFill>
              </a:rPr>
              <a:t>)</a:t>
            </a:r>
            <a:r>
              <a:rPr lang="ja-JP" altLang="en-US" sz="800" dirty="0" smtClean="0">
                <a:solidFill>
                  <a:schemeClr val="tx1"/>
                </a:solidFill>
              </a:rPr>
              <a:t>大阪府市新大学構想会議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97</a:t>
            </a:r>
            <a:r>
              <a:rPr lang="en-US" altLang="ja-JP" sz="800" dirty="0" smtClean="0">
                <a:solidFill>
                  <a:schemeClr val="tx1"/>
                </a:solidFill>
              </a:rPr>
              <a:t>)</a:t>
            </a:r>
            <a:r>
              <a:rPr lang="ja-JP" altLang="en-US" sz="800" dirty="0" smtClean="0">
                <a:solidFill>
                  <a:schemeClr val="tx1"/>
                </a:solidFill>
              </a:rPr>
              <a:t>大阪府市エネルギー戦略会議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98</a:t>
            </a:r>
            <a:r>
              <a:rPr lang="en-US" altLang="ja-JP" sz="800" dirty="0" smtClean="0">
                <a:solidFill>
                  <a:schemeClr val="tx1"/>
                </a:solidFill>
              </a:rPr>
              <a:t>)</a:t>
            </a:r>
            <a:r>
              <a:rPr lang="ja-JP" altLang="en-US" sz="800" dirty="0" smtClean="0">
                <a:solidFill>
                  <a:schemeClr val="tx1"/>
                </a:solidFill>
              </a:rPr>
              <a:t>大阪府市医療戦略会議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99</a:t>
            </a:r>
            <a:r>
              <a:rPr lang="en-US" altLang="ja-JP" sz="800" dirty="0" smtClean="0">
                <a:solidFill>
                  <a:schemeClr val="tx1"/>
                </a:solidFill>
              </a:rPr>
              <a:t>)</a:t>
            </a:r>
            <a:r>
              <a:rPr lang="ja-JP" altLang="en-US" sz="800" dirty="0" smtClean="0">
                <a:solidFill>
                  <a:schemeClr val="tx1"/>
                </a:solidFill>
              </a:rPr>
              <a:t>大阪府市規制改革会議</a:t>
            </a:r>
          </a:p>
        </p:txBody>
      </p:sp>
      <p:sp>
        <p:nvSpPr>
          <p:cNvPr id="49" name="正方形/長方形 48"/>
          <p:cNvSpPr/>
          <p:nvPr/>
        </p:nvSpPr>
        <p:spPr>
          <a:xfrm>
            <a:off x="6575825" y="1094789"/>
            <a:ext cx="2272897" cy="850935"/>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７</a:t>
            </a:r>
            <a:r>
              <a:rPr lang="ja-JP" altLang="en-US" sz="800" b="1" dirty="0" smtClean="0">
                <a:solidFill>
                  <a:schemeClr val="tx1"/>
                </a:solidFill>
              </a:rPr>
              <a:t>．府市連携（組織統合）＞</a:t>
            </a:r>
            <a:endParaRPr lang="en-US" altLang="ja-JP" sz="800" b="1" dirty="0" smtClean="0">
              <a:solidFill>
                <a:schemeClr val="tx1"/>
              </a:solidFill>
            </a:endParaRPr>
          </a:p>
          <a:p>
            <a:pPr marL="85725" indent="-85725">
              <a:lnSpc>
                <a:spcPts val="900"/>
              </a:lnSpc>
            </a:pPr>
            <a:r>
              <a:rPr lang="en-US" altLang="ja-JP" sz="800" dirty="0">
                <a:solidFill>
                  <a:schemeClr val="tx1"/>
                </a:solidFill>
              </a:rPr>
              <a:t>(100</a:t>
            </a:r>
            <a:r>
              <a:rPr lang="en-US" altLang="ja-JP" sz="800" dirty="0" smtClean="0">
                <a:solidFill>
                  <a:schemeClr val="tx1"/>
                </a:solidFill>
              </a:rPr>
              <a:t>)</a:t>
            </a:r>
            <a:r>
              <a:rPr lang="ja-JP" altLang="en-US" sz="800" dirty="0" smtClean="0">
                <a:solidFill>
                  <a:schemeClr val="tx1"/>
                </a:solidFill>
              </a:rPr>
              <a:t>大阪府立大学／大阪市立</a:t>
            </a:r>
            <a:r>
              <a:rPr lang="ja-JP" altLang="en-US" sz="800" dirty="0">
                <a:solidFill>
                  <a:schemeClr val="tx1"/>
                </a:solidFill>
              </a:rPr>
              <a:t>大学</a:t>
            </a:r>
          </a:p>
          <a:p>
            <a:pPr marL="85725" indent="-85725">
              <a:lnSpc>
                <a:spcPts val="900"/>
              </a:lnSpc>
            </a:pPr>
            <a:r>
              <a:rPr lang="en-US" altLang="ja-JP" sz="800" dirty="0">
                <a:solidFill>
                  <a:schemeClr val="tx1"/>
                </a:solidFill>
              </a:rPr>
              <a:t>(101)</a:t>
            </a:r>
            <a:r>
              <a:rPr lang="ja-JP" altLang="en-US" sz="800" dirty="0">
                <a:solidFill>
                  <a:schemeClr val="tx1"/>
                </a:solidFill>
              </a:rPr>
              <a:t>大阪観光</a:t>
            </a:r>
            <a:r>
              <a:rPr lang="ja-JP" altLang="en-US" sz="800" dirty="0" smtClean="0">
                <a:solidFill>
                  <a:schemeClr val="tx1"/>
                </a:solidFill>
              </a:rPr>
              <a:t>局の</a:t>
            </a:r>
            <a:r>
              <a:rPr lang="ja-JP" altLang="en-US" sz="800" dirty="0">
                <a:solidFill>
                  <a:schemeClr val="tx1"/>
                </a:solidFill>
              </a:rPr>
              <a:t>設置</a:t>
            </a:r>
          </a:p>
          <a:p>
            <a:pPr marL="85725" indent="-85725">
              <a:lnSpc>
                <a:spcPts val="900"/>
              </a:lnSpc>
            </a:pPr>
            <a:r>
              <a:rPr lang="en-US" altLang="ja-JP" sz="800" dirty="0">
                <a:solidFill>
                  <a:schemeClr val="tx1"/>
                </a:solidFill>
              </a:rPr>
              <a:t>(102</a:t>
            </a:r>
            <a:r>
              <a:rPr lang="en-US" altLang="ja-JP" sz="800" dirty="0" smtClean="0">
                <a:solidFill>
                  <a:schemeClr val="tx1"/>
                </a:solidFill>
              </a:rPr>
              <a:t>)</a:t>
            </a:r>
            <a:r>
              <a:rPr lang="ja-JP" altLang="en-US" sz="800" dirty="0" smtClean="0">
                <a:solidFill>
                  <a:schemeClr val="tx1"/>
                </a:solidFill>
              </a:rPr>
              <a:t>大阪府立</a:t>
            </a:r>
            <a:r>
              <a:rPr lang="ja-JP" altLang="en-US" sz="800" dirty="0">
                <a:solidFill>
                  <a:schemeClr val="tx1"/>
                </a:solidFill>
              </a:rPr>
              <a:t>産業技術総合研究所</a:t>
            </a:r>
            <a:r>
              <a:rPr lang="ja-JP" altLang="en-US" sz="800" dirty="0" smtClean="0">
                <a:solidFill>
                  <a:schemeClr val="tx1"/>
                </a:solidFill>
              </a:rPr>
              <a:t>／大阪市立</a:t>
            </a:r>
            <a:r>
              <a:rPr lang="ja-JP" altLang="en-US" sz="800" dirty="0">
                <a:solidFill>
                  <a:schemeClr val="tx1"/>
                </a:solidFill>
              </a:rPr>
              <a:t>工業</a:t>
            </a:r>
            <a:r>
              <a:rPr lang="ja-JP" altLang="en-US" sz="800" dirty="0" smtClean="0">
                <a:solidFill>
                  <a:schemeClr val="tx1"/>
                </a:solidFill>
              </a:rPr>
              <a:t>研究所</a:t>
            </a:r>
            <a:endParaRPr lang="ja-JP" altLang="en-US" sz="800" dirty="0">
              <a:solidFill>
                <a:schemeClr val="tx1"/>
              </a:solidFill>
            </a:endParaRPr>
          </a:p>
          <a:p>
            <a:pPr marL="85725" indent="-85725">
              <a:lnSpc>
                <a:spcPts val="900"/>
              </a:lnSpc>
            </a:pPr>
            <a:r>
              <a:rPr lang="en-US" altLang="ja-JP" sz="800" dirty="0">
                <a:solidFill>
                  <a:schemeClr val="tx1"/>
                </a:solidFill>
              </a:rPr>
              <a:t>(103)</a:t>
            </a:r>
            <a:r>
              <a:rPr lang="ja-JP" altLang="en-US" sz="800" dirty="0">
                <a:solidFill>
                  <a:schemeClr val="tx1"/>
                </a:solidFill>
              </a:rPr>
              <a:t>大阪産業振興／</a:t>
            </a:r>
            <a:r>
              <a:rPr lang="ja-JP" altLang="en-US" sz="800" dirty="0" smtClean="0">
                <a:solidFill>
                  <a:schemeClr val="tx1"/>
                </a:solidFill>
              </a:rPr>
              <a:t>大阪市都市型</a:t>
            </a:r>
            <a:r>
              <a:rPr lang="ja-JP" altLang="en-US" sz="800" dirty="0">
                <a:solidFill>
                  <a:schemeClr val="tx1"/>
                </a:solidFill>
              </a:rPr>
              <a:t>産業振興</a:t>
            </a:r>
            <a:r>
              <a:rPr lang="ja-JP" altLang="en-US" sz="800" dirty="0" smtClean="0">
                <a:solidFill>
                  <a:schemeClr val="tx1"/>
                </a:solidFill>
              </a:rPr>
              <a:t>センター</a:t>
            </a:r>
            <a:endParaRPr lang="ja-JP" altLang="en-US" sz="800" dirty="0">
              <a:solidFill>
                <a:schemeClr val="tx1"/>
              </a:solidFill>
            </a:endParaRPr>
          </a:p>
        </p:txBody>
      </p:sp>
      <p:sp>
        <p:nvSpPr>
          <p:cNvPr id="51" name="角丸四角形 50"/>
          <p:cNvSpPr/>
          <p:nvPr/>
        </p:nvSpPr>
        <p:spPr>
          <a:xfrm>
            <a:off x="5491825" y="5301875"/>
            <a:ext cx="1635412" cy="43533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＜２．政策の刷新（私立高校授業料無償化）＞</a:t>
            </a:r>
          </a:p>
          <a:p>
            <a:pPr marL="85725" indent="-85725">
              <a:lnSpc>
                <a:spcPts val="900"/>
              </a:lnSpc>
            </a:pPr>
            <a:r>
              <a:rPr lang="en-US" altLang="ja-JP" sz="800" dirty="0" smtClean="0">
                <a:solidFill>
                  <a:schemeClr val="tx1"/>
                </a:solidFill>
              </a:rPr>
              <a:t>(</a:t>
            </a:r>
            <a:r>
              <a:rPr lang="en-US" altLang="ja-JP" sz="800" dirty="0">
                <a:solidFill>
                  <a:schemeClr val="tx1"/>
                </a:solidFill>
              </a:rPr>
              <a:t>55</a:t>
            </a:r>
            <a:r>
              <a:rPr lang="en-US" altLang="ja-JP" sz="800" dirty="0" smtClean="0">
                <a:solidFill>
                  <a:schemeClr val="tx1"/>
                </a:solidFill>
              </a:rPr>
              <a:t>)</a:t>
            </a:r>
            <a:r>
              <a:rPr lang="ja-JP" altLang="en-US" sz="800" dirty="0" smtClean="0">
                <a:solidFill>
                  <a:schemeClr val="tx1"/>
                </a:solidFill>
              </a:rPr>
              <a:t>私立高校授業料無償化制度</a:t>
            </a:r>
            <a:endParaRPr lang="en-US" altLang="ja-JP" sz="800" dirty="0" smtClean="0">
              <a:solidFill>
                <a:schemeClr val="tx1"/>
              </a:solidFill>
            </a:endParaRPr>
          </a:p>
        </p:txBody>
      </p:sp>
      <p:sp>
        <p:nvSpPr>
          <p:cNvPr id="46" name="角丸四角形 45"/>
          <p:cNvSpPr/>
          <p:nvPr/>
        </p:nvSpPr>
        <p:spPr>
          <a:xfrm>
            <a:off x="245482" y="1405685"/>
            <a:ext cx="1980000" cy="981722"/>
          </a:xfrm>
          <a:prstGeom prst="roundRect">
            <a:avLst>
              <a:gd name="adj" fmla="val 49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975" indent="-180975">
              <a:lnSpc>
                <a:spcPts val="900"/>
              </a:lnSpc>
            </a:pPr>
            <a:r>
              <a:rPr lang="ja-JP" altLang="en-US" sz="800" b="1" dirty="0" smtClean="0">
                <a:solidFill>
                  <a:schemeClr val="tx1"/>
                </a:solidFill>
              </a:rPr>
              <a:t>＜３．政策の刷新</a:t>
            </a:r>
            <a:r>
              <a:rPr lang="ja-JP" altLang="en-US" sz="800" b="1" spc="-150" dirty="0" smtClean="0">
                <a:solidFill>
                  <a:schemeClr val="tx1"/>
                </a:solidFill>
              </a:rPr>
              <a:t>（インフラ整備、ストック組換え）</a:t>
            </a:r>
            <a:r>
              <a:rPr lang="ja-JP" altLang="en-US" sz="800" b="1" dirty="0" smtClean="0">
                <a:solidFill>
                  <a:schemeClr val="tx1"/>
                </a:solidFill>
              </a:rPr>
              <a:t>＞</a:t>
            </a:r>
          </a:p>
          <a:p>
            <a:pPr marL="85725" indent="-85725">
              <a:lnSpc>
                <a:spcPts val="900"/>
              </a:lnSpc>
            </a:pPr>
            <a:r>
              <a:rPr lang="en-US" altLang="ja-JP" sz="800" dirty="0" smtClean="0">
                <a:solidFill>
                  <a:schemeClr val="tx1"/>
                </a:solidFill>
              </a:rPr>
              <a:t>(</a:t>
            </a:r>
            <a:r>
              <a:rPr lang="en-US" altLang="ja-JP" sz="800" dirty="0">
                <a:solidFill>
                  <a:schemeClr val="tx1"/>
                </a:solidFill>
              </a:rPr>
              <a:t>79</a:t>
            </a:r>
            <a:r>
              <a:rPr lang="en-US" altLang="ja-JP" sz="800" dirty="0" smtClean="0">
                <a:solidFill>
                  <a:schemeClr val="tx1"/>
                </a:solidFill>
              </a:rPr>
              <a:t>)</a:t>
            </a:r>
            <a:r>
              <a:rPr lang="ja-JP" altLang="en-US" sz="800" dirty="0" smtClean="0">
                <a:solidFill>
                  <a:schemeClr val="tx1"/>
                </a:solidFill>
              </a:rPr>
              <a:t>近畿圏の高速道路を賢く使う料金体系の提唱（高速道路ネットワークの強化）</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80</a:t>
            </a:r>
            <a:r>
              <a:rPr lang="en-US" altLang="ja-JP" sz="800" dirty="0" smtClean="0">
                <a:solidFill>
                  <a:schemeClr val="tx1"/>
                </a:solidFill>
              </a:rPr>
              <a:t>)</a:t>
            </a:r>
            <a:r>
              <a:rPr lang="ja-JP" altLang="en-US" sz="800" dirty="0" smtClean="0">
                <a:solidFill>
                  <a:schemeClr val="tx1"/>
                </a:solidFill>
              </a:rPr>
              <a:t>淀川左岸線延伸部の</a:t>
            </a:r>
            <a:r>
              <a:rPr lang="ja-JP" altLang="en-US" sz="800" dirty="0">
                <a:solidFill>
                  <a:schemeClr val="tx1"/>
                </a:solidFill>
              </a:rPr>
              <a:t>事業着手</a:t>
            </a:r>
          </a:p>
          <a:p>
            <a:pPr marL="85725" indent="-85725">
              <a:lnSpc>
                <a:spcPts val="900"/>
              </a:lnSpc>
            </a:pPr>
            <a:r>
              <a:rPr lang="en-US" altLang="ja-JP" sz="800" dirty="0" smtClean="0">
                <a:solidFill>
                  <a:schemeClr val="tx1"/>
                </a:solidFill>
              </a:rPr>
              <a:t>(</a:t>
            </a:r>
            <a:r>
              <a:rPr lang="en-US" altLang="ja-JP" sz="800" dirty="0">
                <a:solidFill>
                  <a:schemeClr val="tx1"/>
                </a:solidFill>
              </a:rPr>
              <a:t>81</a:t>
            </a:r>
            <a:r>
              <a:rPr lang="en-US" altLang="ja-JP" sz="800" dirty="0" smtClean="0">
                <a:solidFill>
                  <a:schemeClr val="tx1"/>
                </a:solidFill>
              </a:rPr>
              <a:t>)</a:t>
            </a:r>
            <a:r>
              <a:rPr lang="ja-JP" altLang="en-US" sz="800" dirty="0" smtClean="0">
                <a:solidFill>
                  <a:schemeClr val="tx1"/>
                </a:solidFill>
              </a:rPr>
              <a:t>ストック組換えによるインフラ整備の加速（鉄道の戦略４路線位置づけ、具体化）</a:t>
            </a:r>
            <a:endParaRPr lang="en-US" altLang="ja-JP" sz="800" dirty="0" smtClean="0">
              <a:solidFill>
                <a:schemeClr val="tx1"/>
              </a:solidFill>
            </a:endParaRPr>
          </a:p>
          <a:p>
            <a:pPr marL="85725" indent="-85725">
              <a:lnSpc>
                <a:spcPts val="900"/>
              </a:lnSpc>
            </a:pPr>
            <a:r>
              <a:rPr lang="en-US" altLang="ja-JP" sz="800" u="sng" dirty="0" smtClean="0">
                <a:solidFill>
                  <a:schemeClr val="tx1"/>
                </a:solidFill>
              </a:rPr>
              <a:t>(</a:t>
            </a:r>
            <a:r>
              <a:rPr lang="en-US" altLang="ja-JP" sz="800" u="sng" dirty="0">
                <a:solidFill>
                  <a:schemeClr val="tx1"/>
                </a:solidFill>
              </a:rPr>
              <a:t>82</a:t>
            </a:r>
            <a:r>
              <a:rPr lang="en-US" altLang="ja-JP" sz="800" u="sng" dirty="0" smtClean="0">
                <a:solidFill>
                  <a:schemeClr val="tx1"/>
                </a:solidFill>
              </a:rPr>
              <a:t>)</a:t>
            </a:r>
            <a:r>
              <a:rPr lang="ja-JP" altLang="en-US" sz="800" u="sng" dirty="0" smtClean="0">
                <a:solidFill>
                  <a:schemeClr val="tx1"/>
                </a:solidFill>
              </a:rPr>
              <a:t>リニア、北陸新幹線</a:t>
            </a:r>
            <a:endParaRPr lang="en-US" altLang="ja-JP" sz="800" u="sng" dirty="0" smtClean="0">
              <a:solidFill>
                <a:schemeClr val="tx1"/>
              </a:solidFill>
            </a:endParaRPr>
          </a:p>
        </p:txBody>
      </p:sp>
      <p:sp>
        <p:nvSpPr>
          <p:cNvPr id="55" name="正方形/長方形 54"/>
          <p:cNvSpPr/>
          <p:nvPr/>
        </p:nvSpPr>
        <p:spPr>
          <a:xfrm>
            <a:off x="4734245" y="1478181"/>
            <a:ext cx="1731254" cy="288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＜３．府市連携（</a:t>
            </a:r>
            <a:r>
              <a:rPr lang="ja-JP" altLang="en-US" sz="800" b="1" u="sng" dirty="0">
                <a:solidFill>
                  <a:schemeClr val="tx1"/>
                </a:solidFill>
              </a:rPr>
              <a:t>万博</a:t>
            </a:r>
            <a:r>
              <a:rPr lang="ja-JP" altLang="en-US" sz="800" b="1" u="sng" dirty="0" smtClean="0">
                <a:solidFill>
                  <a:schemeClr val="tx1"/>
                </a:solidFill>
              </a:rPr>
              <a:t>）＞</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a:t>
            </a:r>
            <a:r>
              <a:rPr lang="en-US" altLang="ja-JP" sz="800" u="sng" dirty="0">
                <a:solidFill>
                  <a:schemeClr val="tx1"/>
                </a:solidFill>
              </a:rPr>
              <a:t>92</a:t>
            </a:r>
            <a:r>
              <a:rPr lang="en-US" altLang="ja-JP" sz="800" u="sng" dirty="0" smtClean="0">
                <a:solidFill>
                  <a:schemeClr val="tx1"/>
                </a:solidFill>
              </a:rPr>
              <a:t>)</a:t>
            </a:r>
            <a:r>
              <a:rPr lang="ja-JP" altLang="en-US" sz="800" u="sng" dirty="0" smtClean="0">
                <a:solidFill>
                  <a:schemeClr val="tx1"/>
                </a:solidFill>
              </a:rPr>
              <a:t>万博開催に向けた取組み</a:t>
            </a:r>
            <a:endParaRPr lang="en-US" altLang="ja-JP" sz="800" u="sng" dirty="0" smtClean="0">
              <a:solidFill>
                <a:schemeClr val="tx1"/>
              </a:solidFill>
            </a:endParaRPr>
          </a:p>
        </p:txBody>
      </p:sp>
      <p:sp>
        <p:nvSpPr>
          <p:cNvPr id="56" name="角丸四角形 55"/>
          <p:cNvSpPr/>
          <p:nvPr/>
        </p:nvSpPr>
        <p:spPr>
          <a:xfrm>
            <a:off x="5491825" y="5780325"/>
            <a:ext cx="1635412" cy="495342"/>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＜３．政策の刷新（健康・医療）＞</a:t>
            </a:r>
          </a:p>
          <a:p>
            <a:pPr marL="85725" indent="-85725">
              <a:lnSpc>
                <a:spcPts val="900"/>
              </a:lnSpc>
            </a:pPr>
            <a:r>
              <a:rPr lang="en-US" altLang="ja-JP" sz="700" u="sng" dirty="0" smtClean="0">
                <a:solidFill>
                  <a:schemeClr val="tx1"/>
                </a:solidFill>
              </a:rPr>
              <a:t>(</a:t>
            </a:r>
            <a:r>
              <a:rPr lang="en-US" altLang="ja-JP" sz="700" u="sng" dirty="0">
                <a:solidFill>
                  <a:schemeClr val="tx1"/>
                </a:solidFill>
              </a:rPr>
              <a:t>56</a:t>
            </a:r>
            <a:r>
              <a:rPr lang="en-US" altLang="ja-JP" sz="700" u="sng" dirty="0" smtClean="0">
                <a:solidFill>
                  <a:schemeClr val="tx1"/>
                </a:solidFill>
              </a:rPr>
              <a:t>)</a:t>
            </a:r>
            <a:r>
              <a:rPr lang="ja-JP" altLang="en-US" sz="700" u="sng" dirty="0" smtClean="0">
                <a:solidFill>
                  <a:schemeClr val="tx1"/>
                </a:solidFill>
              </a:rPr>
              <a:t>健康寿命の延伸</a:t>
            </a:r>
            <a:endParaRPr lang="en-US" altLang="ja-JP" sz="700" u="sng" dirty="0" smtClean="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57</a:t>
            </a:r>
            <a:r>
              <a:rPr lang="en-US" altLang="ja-JP" sz="700" dirty="0" smtClean="0">
                <a:solidFill>
                  <a:schemeClr val="tx1"/>
                </a:solidFill>
              </a:rPr>
              <a:t>)</a:t>
            </a:r>
            <a:r>
              <a:rPr lang="ja-JP" altLang="en-US" sz="700" dirty="0" smtClean="0">
                <a:solidFill>
                  <a:schemeClr val="tx1"/>
                </a:solidFill>
              </a:rPr>
              <a:t>地域</a:t>
            </a:r>
            <a:r>
              <a:rPr lang="ja-JP" altLang="en-US" sz="700" dirty="0">
                <a:solidFill>
                  <a:schemeClr val="tx1"/>
                </a:solidFill>
              </a:rPr>
              <a:t>医療・救急医療体制等の充実</a:t>
            </a:r>
          </a:p>
          <a:p>
            <a:pPr marL="85725" indent="-85725">
              <a:lnSpc>
                <a:spcPts val="900"/>
              </a:lnSpc>
            </a:pPr>
            <a:r>
              <a:rPr lang="en-US" altLang="ja-JP" sz="700" u="sng" dirty="0" smtClean="0">
                <a:solidFill>
                  <a:schemeClr val="tx1"/>
                </a:solidFill>
              </a:rPr>
              <a:t>(</a:t>
            </a:r>
            <a:r>
              <a:rPr lang="en-US" altLang="ja-JP" sz="700" u="sng" dirty="0">
                <a:solidFill>
                  <a:schemeClr val="tx1"/>
                </a:solidFill>
              </a:rPr>
              <a:t>58</a:t>
            </a:r>
            <a:r>
              <a:rPr lang="en-US" altLang="ja-JP" sz="700" u="sng" dirty="0" smtClean="0">
                <a:solidFill>
                  <a:schemeClr val="tx1"/>
                </a:solidFill>
              </a:rPr>
              <a:t>)</a:t>
            </a:r>
            <a:r>
              <a:rPr lang="ja-JP" altLang="en-US" sz="700" u="sng" dirty="0">
                <a:solidFill>
                  <a:schemeClr val="tx1"/>
                </a:solidFill>
              </a:rPr>
              <a:t>がん対策の</a:t>
            </a:r>
            <a:r>
              <a:rPr lang="ja-JP" altLang="en-US" sz="700" u="sng" dirty="0" smtClean="0">
                <a:solidFill>
                  <a:schemeClr val="tx1"/>
                </a:solidFill>
              </a:rPr>
              <a:t>推進</a:t>
            </a:r>
            <a:endParaRPr lang="en-US" altLang="ja-JP" sz="500" u="sng" dirty="0" smtClean="0">
              <a:solidFill>
                <a:schemeClr val="tx1"/>
              </a:solidFill>
            </a:endParaRPr>
          </a:p>
          <a:p>
            <a:pPr marL="85725" indent="-85725">
              <a:lnSpc>
                <a:spcPts val="900"/>
              </a:lnSpc>
            </a:pPr>
            <a:endParaRPr lang="en-US" altLang="ja-JP" sz="500" dirty="0">
              <a:solidFill>
                <a:schemeClr val="tx1"/>
              </a:solidFill>
            </a:endParaRPr>
          </a:p>
        </p:txBody>
      </p:sp>
      <p:sp>
        <p:nvSpPr>
          <p:cNvPr id="57" name="正方形/長方形 56"/>
          <p:cNvSpPr/>
          <p:nvPr/>
        </p:nvSpPr>
        <p:spPr>
          <a:xfrm>
            <a:off x="4734245" y="2233851"/>
            <a:ext cx="1731254" cy="396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＜５．府市連携（</a:t>
            </a:r>
            <a:r>
              <a:rPr lang="en-US" altLang="ja-JP" sz="800" b="1" u="sng" dirty="0" smtClean="0">
                <a:solidFill>
                  <a:schemeClr val="tx1"/>
                </a:solidFill>
              </a:rPr>
              <a:t>G20</a:t>
            </a:r>
            <a:r>
              <a:rPr lang="ja-JP" altLang="en-US" sz="800" b="1" u="sng" dirty="0" smtClean="0">
                <a:solidFill>
                  <a:schemeClr val="tx1"/>
                </a:solidFill>
              </a:rPr>
              <a:t>サミット）＞</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(94)G20</a:t>
            </a:r>
            <a:r>
              <a:rPr lang="ja-JP" altLang="en-US" sz="800" u="sng" dirty="0" smtClean="0">
                <a:solidFill>
                  <a:schemeClr val="tx1"/>
                </a:solidFill>
              </a:rPr>
              <a:t>大阪サミット開催に向けた取組み</a:t>
            </a:r>
            <a:endParaRPr lang="en-US" altLang="ja-JP" sz="800" u="sng" dirty="0" smtClean="0">
              <a:solidFill>
                <a:schemeClr val="tx1"/>
              </a:solidFill>
            </a:endParaRPr>
          </a:p>
        </p:txBody>
      </p:sp>
      <p:grpSp>
        <p:nvGrpSpPr>
          <p:cNvPr id="53" name="グループ化 52"/>
          <p:cNvGrpSpPr/>
          <p:nvPr/>
        </p:nvGrpSpPr>
        <p:grpSpPr>
          <a:xfrm>
            <a:off x="97074" y="3045507"/>
            <a:ext cx="5069502" cy="3601299"/>
            <a:chOff x="23664" y="2367184"/>
            <a:chExt cx="5069502" cy="4449458"/>
          </a:xfrm>
        </p:grpSpPr>
        <p:sp>
          <p:nvSpPr>
            <p:cNvPr id="54" name="正方形/長方形 53"/>
            <p:cNvSpPr/>
            <p:nvPr/>
          </p:nvSpPr>
          <p:spPr>
            <a:xfrm>
              <a:off x="55888" y="2367184"/>
              <a:ext cx="5037278" cy="44494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テキスト ボックス 57"/>
            <p:cNvSpPr txBox="1"/>
            <p:nvPr/>
          </p:nvSpPr>
          <p:spPr>
            <a:xfrm>
              <a:off x="23664" y="2378811"/>
              <a:ext cx="3744416" cy="361250"/>
            </a:xfrm>
            <a:prstGeom prst="rect">
              <a:avLst/>
            </a:prstGeom>
            <a:noFill/>
          </p:spPr>
          <p:txBody>
            <a:bodyPr wrap="square" rtlCol="0">
              <a:spAutoFit/>
            </a:bodyPr>
            <a:lstStyle/>
            <a:p>
              <a:r>
                <a:rPr lang="ja-JP" altLang="en-US" sz="1300" b="1" u="sng" dirty="0" smtClean="0"/>
                <a:t>Ａ　 いわゆる行政改革　　４２項目</a:t>
              </a:r>
              <a:endParaRPr kumimoji="1" lang="en-US" altLang="ja-JP" sz="1300" b="1" u="sng" dirty="0" smtClean="0"/>
            </a:p>
          </p:txBody>
        </p:sp>
      </p:grpSp>
      <p:sp>
        <p:nvSpPr>
          <p:cNvPr id="59" name="角丸四角形 58"/>
          <p:cNvSpPr/>
          <p:nvPr/>
        </p:nvSpPr>
        <p:spPr>
          <a:xfrm>
            <a:off x="201216" y="3343007"/>
            <a:ext cx="1642824" cy="1015197"/>
          </a:xfrm>
          <a:prstGeom prst="roundRect">
            <a:avLst>
              <a:gd name="adj" fmla="val 7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＜１</a:t>
            </a:r>
            <a:r>
              <a:rPr lang="ja-JP" altLang="en-US" sz="800" b="1" dirty="0">
                <a:solidFill>
                  <a:schemeClr val="tx1"/>
                </a:solidFill>
              </a:rPr>
              <a:t>．</a:t>
            </a:r>
            <a:r>
              <a:rPr lang="ja-JP" altLang="en-US" sz="800" b="1" dirty="0" smtClean="0">
                <a:solidFill>
                  <a:schemeClr val="tx1"/>
                </a:solidFill>
              </a:rPr>
              <a:t>財政再建＞</a:t>
            </a:r>
            <a:endParaRPr lang="en-US" altLang="ja-JP" sz="800" b="1" dirty="0" smtClean="0">
              <a:solidFill>
                <a:schemeClr val="tx1"/>
              </a:solidFill>
            </a:endParaRPr>
          </a:p>
          <a:p>
            <a:pPr>
              <a:lnSpc>
                <a:spcPts val="900"/>
              </a:lnSpc>
            </a:pPr>
            <a:r>
              <a:rPr lang="en-US" altLang="ja-JP" sz="800" dirty="0">
                <a:solidFill>
                  <a:schemeClr val="tx1"/>
                </a:solidFill>
              </a:rPr>
              <a:t>(1</a:t>
            </a:r>
            <a:r>
              <a:rPr lang="en-US" altLang="ja-JP" sz="800" dirty="0" smtClean="0">
                <a:solidFill>
                  <a:schemeClr val="tx1"/>
                </a:solidFill>
              </a:rPr>
              <a:t>)</a:t>
            </a:r>
            <a:r>
              <a:rPr lang="ja-JP" altLang="en-US" sz="800" dirty="0" smtClean="0">
                <a:solidFill>
                  <a:schemeClr val="tx1"/>
                </a:solidFill>
              </a:rPr>
              <a:t>財政再建</a:t>
            </a:r>
            <a:endParaRPr lang="en-US" altLang="ja-JP" sz="800" dirty="0" smtClean="0">
              <a:solidFill>
                <a:schemeClr val="tx1"/>
              </a:solidFill>
            </a:endParaRPr>
          </a:p>
          <a:p>
            <a:pPr>
              <a:lnSpc>
                <a:spcPts val="900"/>
              </a:lnSpc>
            </a:pPr>
            <a:r>
              <a:rPr kumimoji="1" lang="en-US" altLang="ja-JP" sz="800" dirty="0" smtClean="0">
                <a:solidFill>
                  <a:schemeClr val="tx1"/>
                </a:solidFill>
              </a:rPr>
              <a:t>(2)</a:t>
            </a:r>
            <a:r>
              <a:rPr lang="ja-JP" altLang="en-US" sz="800" dirty="0" smtClean="0">
                <a:solidFill>
                  <a:schemeClr val="tx1"/>
                </a:solidFill>
              </a:rPr>
              <a:t>国</a:t>
            </a:r>
            <a:r>
              <a:rPr lang="ja-JP" altLang="en-US" sz="800" dirty="0">
                <a:solidFill>
                  <a:schemeClr val="tx1"/>
                </a:solidFill>
              </a:rPr>
              <a:t>直轄事業負担金の見直し</a:t>
            </a:r>
            <a:endParaRPr lang="en-US" altLang="ja-JP" sz="800" dirty="0">
              <a:solidFill>
                <a:schemeClr val="tx1"/>
              </a:solidFill>
            </a:endParaRPr>
          </a:p>
          <a:p>
            <a:pPr>
              <a:lnSpc>
                <a:spcPts val="900"/>
              </a:lnSpc>
            </a:pPr>
            <a:r>
              <a:rPr lang="en-US" altLang="ja-JP" sz="800" dirty="0" smtClean="0">
                <a:solidFill>
                  <a:schemeClr val="tx1"/>
                </a:solidFill>
              </a:rPr>
              <a:t>(3)</a:t>
            </a:r>
            <a:r>
              <a:rPr lang="ja-JP" altLang="en-US" sz="800" dirty="0" smtClean="0">
                <a:solidFill>
                  <a:schemeClr val="tx1"/>
                </a:solidFill>
              </a:rPr>
              <a:t>人件費</a:t>
            </a:r>
            <a:r>
              <a:rPr lang="ja-JP" altLang="en-US" sz="800" dirty="0">
                <a:solidFill>
                  <a:schemeClr val="tx1"/>
                </a:solidFill>
              </a:rPr>
              <a:t>の</a:t>
            </a:r>
            <a:r>
              <a:rPr lang="ja-JP" altLang="en-US" sz="800" dirty="0" smtClean="0">
                <a:solidFill>
                  <a:schemeClr val="tx1"/>
                </a:solidFill>
              </a:rPr>
              <a:t>削減</a:t>
            </a:r>
            <a:endParaRPr lang="en-US" altLang="ja-JP" sz="800" dirty="0" smtClean="0">
              <a:solidFill>
                <a:schemeClr val="tx1"/>
              </a:solidFill>
            </a:endParaRPr>
          </a:p>
          <a:p>
            <a:pPr marL="85725" indent="-85725">
              <a:lnSpc>
                <a:spcPts val="900"/>
              </a:lnSpc>
            </a:pPr>
            <a:r>
              <a:rPr lang="en-US" altLang="ja-JP" sz="800" dirty="0">
                <a:solidFill>
                  <a:schemeClr val="tx1"/>
                </a:solidFill>
              </a:rPr>
              <a:t>(4</a:t>
            </a:r>
            <a:r>
              <a:rPr lang="en-US" altLang="ja-JP" sz="800" dirty="0" smtClean="0">
                <a:solidFill>
                  <a:schemeClr val="tx1"/>
                </a:solidFill>
              </a:rPr>
              <a:t>)</a:t>
            </a:r>
            <a:r>
              <a:rPr lang="ja-JP" altLang="en-US" sz="800" dirty="0" smtClean="0">
                <a:solidFill>
                  <a:schemeClr val="tx1"/>
                </a:solidFill>
              </a:rPr>
              <a:t>収入</a:t>
            </a:r>
            <a:r>
              <a:rPr lang="ja-JP" altLang="en-US" sz="800" dirty="0">
                <a:solidFill>
                  <a:schemeClr val="tx1"/>
                </a:solidFill>
              </a:rPr>
              <a:t>の範囲内で予算を組む原則の徹底（財政運営基本条例</a:t>
            </a:r>
            <a:r>
              <a:rPr lang="ja-JP" altLang="en-US" sz="800" dirty="0" smtClean="0">
                <a:solidFill>
                  <a:schemeClr val="tx1"/>
                </a:solidFill>
              </a:rPr>
              <a:t>）</a:t>
            </a:r>
            <a:endParaRPr lang="en-US" altLang="ja-JP" sz="800" dirty="0" smtClean="0">
              <a:solidFill>
                <a:schemeClr val="tx1"/>
              </a:solidFill>
            </a:endParaRPr>
          </a:p>
          <a:p>
            <a:pPr marL="85725" indent="-85725">
              <a:lnSpc>
                <a:spcPts val="900"/>
              </a:lnSpc>
            </a:pPr>
            <a:r>
              <a:rPr lang="en-US" altLang="ja-JP" sz="800" u="sng" dirty="0" smtClean="0">
                <a:solidFill>
                  <a:schemeClr val="tx1"/>
                </a:solidFill>
              </a:rPr>
              <a:t>(5)</a:t>
            </a:r>
            <a:r>
              <a:rPr lang="ja-JP" altLang="en-US" sz="800" u="sng" dirty="0" smtClean="0">
                <a:solidFill>
                  <a:schemeClr val="tx1"/>
                </a:solidFill>
              </a:rPr>
              <a:t>ファシリティマネジメント</a:t>
            </a:r>
            <a:endParaRPr lang="en-US" altLang="ja-JP" sz="800" u="sng" dirty="0" smtClean="0">
              <a:solidFill>
                <a:schemeClr val="tx1"/>
              </a:solidFill>
            </a:endParaRPr>
          </a:p>
          <a:p>
            <a:pPr marL="85725" indent="-85725">
              <a:lnSpc>
                <a:spcPts val="900"/>
              </a:lnSpc>
            </a:pPr>
            <a:r>
              <a:rPr lang="en-US" altLang="ja-JP" sz="800" u="sng" dirty="0" smtClean="0">
                <a:solidFill>
                  <a:schemeClr val="tx1"/>
                </a:solidFill>
              </a:rPr>
              <a:t>(6)</a:t>
            </a:r>
            <a:r>
              <a:rPr lang="ja-JP" altLang="en-US" sz="800" u="sng" dirty="0" smtClean="0">
                <a:solidFill>
                  <a:schemeClr val="tx1"/>
                </a:solidFill>
              </a:rPr>
              <a:t>課税自主権の活用</a:t>
            </a:r>
            <a:endParaRPr lang="en-US" altLang="ja-JP" sz="800" u="sng" dirty="0" smtClean="0">
              <a:solidFill>
                <a:schemeClr val="tx1"/>
              </a:solidFill>
            </a:endParaRPr>
          </a:p>
          <a:p>
            <a:pPr marL="85725" indent="-85725">
              <a:lnSpc>
                <a:spcPts val="900"/>
              </a:lnSpc>
            </a:pPr>
            <a:endParaRPr lang="en-US" altLang="ja-JP" sz="800" dirty="0">
              <a:solidFill>
                <a:schemeClr val="tx1"/>
              </a:solidFill>
            </a:endParaRPr>
          </a:p>
        </p:txBody>
      </p:sp>
      <p:sp>
        <p:nvSpPr>
          <p:cNvPr id="60" name="角丸四角形 59"/>
          <p:cNvSpPr/>
          <p:nvPr/>
        </p:nvSpPr>
        <p:spPr>
          <a:xfrm>
            <a:off x="204135" y="5092788"/>
            <a:ext cx="1642824" cy="901262"/>
          </a:xfrm>
          <a:prstGeom prst="roundRect">
            <a:avLst>
              <a:gd name="adj" fmla="val 50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＜３</a:t>
            </a:r>
            <a:r>
              <a:rPr lang="ja-JP" altLang="en-US" sz="800" b="1" dirty="0">
                <a:solidFill>
                  <a:schemeClr val="tx1"/>
                </a:solidFill>
              </a:rPr>
              <a:t>．</a:t>
            </a:r>
            <a:r>
              <a:rPr lang="ja-JP" altLang="en-US" sz="800" b="1" dirty="0" smtClean="0">
                <a:solidFill>
                  <a:schemeClr val="tx1"/>
                </a:solidFill>
              </a:rPr>
              <a:t>人事・給与制度＞</a:t>
            </a:r>
          </a:p>
          <a:p>
            <a:pPr marL="85725" indent="-85725">
              <a:lnSpc>
                <a:spcPts val="900"/>
              </a:lnSpc>
            </a:pPr>
            <a:r>
              <a:rPr lang="en-US" altLang="ja-JP" sz="800" dirty="0" smtClean="0">
                <a:solidFill>
                  <a:schemeClr val="tx1"/>
                </a:solidFill>
              </a:rPr>
              <a:t>(11)</a:t>
            </a:r>
            <a:r>
              <a:rPr lang="ja-JP" altLang="en-US" sz="800" dirty="0">
                <a:solidFill>
                  <a:schemeClr val="tx1"/>
                </a:solidFill>
              </a:rPr>
              <a:t> </a:t>
            </a:r>
            <a:r>
              <a:rPr lang="ja-JP" altLang="en-US" sz="800" dirty="0" smtClean="0">
                <a:solidFill>
                  <a:schemeClr val="tx1"/>
                </a:solidFill>
              </a:rPr>
              <a:t>府独自の職員の給与制度改革</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(12)</a:t>
            </a:r>
            <a:r>
              <a:rPr lang="ja-JP" altLang="en-US" sz="800" dirty="0" smtClean="0">
                <a:solidFill>
                  <a:schemeClr val="tx1"/>
                </a:solidFill>
              </a:rPr>
              <a:t> 職員</a:t>
            </a:r>
            <a:r>
              <a:rPr lang="ja-JP" altLang="en-US" sz="800" dirty="0">
                <a:solidFill>
                  <a:schemeClr val="tx1"/>
                </a:solidFill>
              </a:rPr>
              <a:t>採用試験の抜本的</a:t>
            </a:r>
            <a:r>
              <a:rPr lang="ja-JP" altLang="en-US" sz="800" dirty="0" smtClean="0">
                <a:solidFill>
                  <a:schemeClr val="tx1"/>
                </a:solidFill>
              </a:rPr>
              <a:t>見直し</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(13) </a:t>
            </a:r>
            <a:r>
              <a:rPr lang="ja-JP" altLang="en-US" sz="800" dirty="0" smtClean="0">
                <a:solidFill>
                  <a:schemeClr val="tx1"/>
                </a:solidFill>
              </a:rPr>
              <a:t>職員</a:t>
            </a:r>
            <a:r>
              <a:rPr lang="ja-JP" altLang="en-US" sz="800" dirty="0">
                <a:solidFill>
                  <a:schemeClr val="tx1"/>
                </a:solidFill>
              </a:rPr>
              <a:t>の人事評価における「相対評価」の</a:t>
            </a:r>
            <a:r>
              <a:rPr lang="ja-JP" altLang="en-US" sz="800" dirty="0" smtClean="0">
                <a:solidFill>
                  <a:schemeClr val="tx1"/>
                </a:solidFill>
              </a:rPr>
              <a:t>導入</a:t>
            </a:r>
            <a:endParaRPr lang="en-US" altLang="ja-JP" sz="800" dirty="0" smtClean="0">
              <a:solidFill>
                <a:schemeClr val="tx1"/>
              </a:solidFill>
            </a:endParaRPr>
          </a:p>
          <a:p>
            <a:pPr marL="85725" indent="-85725">
              <a:lnSpc>
                <a:spcPts val="900"/>
              </a:lnSpc>
            </a:pPr>
            <a:r>
              <a:rPr kumimoji="1" lang="en-US" altLang="ja-JP" sz="800" dirty="0" smtClean="0">
                <a:solidFill>
                  <a:schemeClr val="tx1"/>
                </a:solidFill>
              </a:rPr>
              <a:t>(14</a:t>
            </a:r>
            <a:r>
              <a:rPr lang="en-US" altLang="ja-JP" sz="800" dirty="0" smtClean="0">
                <a:solidFill>
                  <a:schemeClr val="tx1"/>
                </a:solidFill>
              </a:rPr>
              <a:t>)</a:t>
            </a:r>
            <a:r>
              <a:rPr lang="ja-JP" altLang="en-US" sz="800" dirty="0" smtClean="0">
                <a:solidFill>
                  <a:schemeClr val="tx1"/>
                </a:solidFill>
              </a:rPr>
              <a:t> </a:t>
            </a:r>
            <a:r>
              <a:rPr lang="ja-JP" altLang="en-US" sz="800" dirty="0">
                <a:solidFill>
                  <a:schemeClr val="tx1"/>
                </a:solidFill>
              </a:rPr>
              <a:t>職員の</a:t>
            </a:r>
            <a:r>
              <a:rPr lang="ja-JP" altLang="en-US" sz="800" dirty="0" smtClean="0">
                <a:solidFill>
                  <a:schemeClr val="tx1"/>
                </a:solidFill>
              </a:rPr>
              <a:t>再就職等に関する規制</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(15)</a:t>
            </a:r>
            <a:r>
              <a:rPr lang="ja-JP" altLang="en-US" sz="800" dirty="0" smtClean="0">
                <a:solidFill>
                  <a:schemeClr val="tx1"/>
                </a:solidFill>
              </a:rPr>
              <a:t> 政治規制等</a:t>
            </a:r>
            <a:r>
              <a:rPr lang="en-US" altLang="ja-JP" sz="800" dirty="0" smtClean="0">
                <a:solidFill>
                  <a:schemeClr val="tx1"/>
                </a:solidFill>
              </a:rPr>
              <a:t>3</a:t>
            </a:r>
            <a:r>
              <a:rPr lang="ja-JP" altLang="en-US" sz="800" dirty="0" smtClean="0">
                <a:solidFill>
                  <a:schemeClr val="tx1"/>
                </a:solidFill>
              </a:rPr>
              <a:t>条例の制定</a:t>
            </a:r>
            <a:endParaRPr kumimoji="1" lang="ja-JP" altLang="en-US" sz="800" dirty="0">
              <a:solidFill>
                <a:schemeClr val="tx1"/>
              </a:solidFill>
            </a:endParaRPr>
          </a:p>
        </p:txBody>
      </p:sp>
      <p:sp>
        <p:nvSpPr>
          <p:cNvPr id="61" name="角丸四角形 60"/>
          <p:cNvSpPr/>
          <p:nvPr/>
        </p:nvSpPr>
        <p:spPr>
          <a:xfrm>
            <a:off x="198295" y="6027996"/>
            <a:ext cx="1642824"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＜４．公募制度＞</a:t>
            </a:r>
            <a:endParaRPr lang="en-US" altLang="ja-JP" sz="800" b="1" dirty="0" smtClean="0">
              <a:solidFill>
                <a:schemeClr val="tx1"/>
              </a:solidFill>
            </a:endParaRPr>
          </a:p>
          <a:p>
            <a:pPr>
              <a:lnSpc>
                <a:spcPts val="900"/>
              </a:lnSpc>
            </a:pPr>
            <a:r>
              <a:rPr lang="en-US" altLang="ja-JP" sz="800" dirty="0" smtClean="0">
                <a:solidFill>
                  <a:schemeClr val="tx1"/>
                </a:solidFill>
              </a:rPr>
              <a:t>(16)</a:t>
            </a:r>
            <a:r>
              <a:rPr lang="ja-JP" altLang="en-US" sz="800" dirty="0" smtClean="0">
                <a:solidFill>
                  <a:schemeClr val="tx1"/>
                </a:solidFill>
              </a:rPr>
              <a:t>公募による職員の登用</a:t>
            </a:r>
            <a:endParaRPr kumimoji="1" lang="ja-JP" altLang="en-US" sz="800" dirty="0">
              <a:solidFill>
                <a:schemeClr val="tx1"/>
              </a:solidFill>
            </a:endParaRPr>
          </a:p>
        </p:txBody>
      </p:sp>
      <p:sp>
        <p:nvSpPr>
          <p:cNvPr id="62" name="正方形/長方形 61"/>
          <p:cNvSpPr/>
          <p:nvPr/>
        </p:nvSpPr>
        <p:spPr>
          <a:xfrm>
            <a:off x="3599226" y="3881522"/>
            <a:ext cx="1545224" cy="288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15</a:t>
            </a:r>
            <a:r>
              <a:rPr lang="ja-JP" altLang="en-US" sz="800" b="1" dirty="0" err="1" smtClean="0">
                <a:solidFill>
                  <a:schemeClr val="tx1"/>
                </a:solidFill>
              </a:rPr>
              <a:t>．</a:t>
            </a:r>
            <a:r>
              <a:rPr lang="ja-JP" altLang="en-US" sz="800" b="1" dirty="0" smtClean="0">
                <a:solidFill>
                  <a:schemeClr val="tx1"/>
                </a:solidFill>
              </a:rPr>
              <a:t>府市連携（事業連携）＞</a:t>
            </a:r>
          </a:p>
          <a:p>
            <a:pPr marL="85725" indent="-85725">
              <a:lnSpc>
                <a:spcPts val="900"/>
              </a:lnSpc>
            </a:pPr>
            <a:r>
              <a:rPr lang="en-US" altLang="ja-JP" sz="800" dirty="0" smtClean="0">
                <a:solidFill>
                  <a:schemeClr val="tx1"/>
                </a:solidFill>
              </a:rPr>
              <a:t> (32)</a:t>
            </a:r>
            <a:r>
              <a:rPr lang="ja-JP" altLang="en-US" sz="800" dirty="0" smtClean="0">
                <a:solidFill>
                  <a:schemeClr val="tx1"/>
                </a:solidFill>
              </a:rPr>
              <a:t>府営住宅／市営住宅</a:t>
            </a:r>
            <a:endParaRPr lang="en-US" altLang="ja-JP" sz="800" dirty="0" smtClean="0">
              <a:solidFill>
                <a:schemeClr val="tx1"/>
              </a:solidFill>
            </a:endParaRPr>
          </a:p>
        </p:txBody>
      </p:sp>
      <p:sp>
        <p:nvSpPr>
          <p:cNvPr id="63" name="角丸四角形 62"/>
          <p:cNvSpPr/>
          <p:nvPr/>
        </p:nvSpPr>
        <p:spPr>
          <a:xfrm>
            <a:off x="3547512" y="4183321"/>
            <a:ext cx="1648651" cy="2228886"/>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(33)</a:t>
            </a:r>
            <a:r>
              <a:rPr lang="ja-JP" altLang="en-US" sz="800" dirty="0" smtClean="0">
                <a:solidFill>
                  <a:schemeClr val="tx1"/>
                </a:solidFill>
              </a:rPr>
              <a:t>政策</a:t>
            </a:r>
            <a:r>
              <a:rPr lang="ja-JP" altLang="en-US" sz="800" dirty="0">
                <a:solidFill>
                  <a:schemeClr val="tx1"/>
                </a:solidFill>
              </a:rPr>
              <a:t>立案手法の刷新、データに基づく府民ニーズの分析</a:t>
            </a:r>
          </a:p>
          <a:p>
            <a:pPr marL="85725" indent="-85725">
              <a:lnSpc>
                <a:spcPts val="900"/>
              </a:lnSpc>
            </a:pPr>
            <a:r>
              <a:rPr lang="en-US" altLang="ja-JP" sz="800" dirty="0" smtClean="0">
                <a:solidFill>
                  <a:schemeClr val="tx1"/>
                </a:solidFill>
              </a:rPr>
              <a:t>(34)</a:t>
            </a:r>
            <a:r>
              <a:rPr lang="ja-JP" altLang="en-US" sz="800" dirty="0" smtClean="0">
                <a:solidFill>
                  <a:schemeClr val="tx1"/>
                </a:solidFill>
              </a:rPr>
              <a:t>全庁的</a:t>
            </a:r>
            <a:r>
              <a:rPr lang="ja-JP" altLang="en-US" sz="800" dirty="0">
                <a:solidFill>
                  <a:schemeClr val="tx1"/>
                </a:solidFill>
              </a:rPr>
              <a:t>な意思決定のあり方の見直し（戦略本部会議の設置・運営</a:t>
            </a:r>
            <a:r>
              <a:rPr lang="ja-JP" altLang="en-US" sz="800" dirty="0" smtClean="0">
                <a:solidFill>
                  <a:schemeClr val="tx1"/>
                </a:solidFill>
              </a:rPr>
              <a:t>）</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(35)</a:t>
            </a:r>
            <a:r>
              <a:rPr lang="ja-JP" altLang="en-US" sz="800" dirty="0" smtClean="0">
                <a:solidFill>
                  <a:schemeClr val="tx1"/>
                </a:solidFill>
              </a:rPr>
              <a:t>国と地方の関係再構築（関西広域連合の設立・運営等）</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(36)</a:t>
            </a:r>
            <a:r>
              <a:rPr lang="ja-JP" altLang="en-US" sz="800" dirty="0" smtClean="0">
                <a:solidFill>
                  <a:schemeClr val="tx1"/>
                </a:solidFill>
              </a:rPr>
              <a:t>条例</a:t>
            </a:r>
            <a:r>
              <a:rPr lang="ja-JP" altLang="en-US" sz="800" dirty="0">
                <a:solidFill>
                  <a:schemeClr val="tx1"/>
                </a:solidFill>
              </a:rPr>
              <a:t>・審査基準の</a:t>
            </a:r>
            <a:r>
              <a:rPr lang="ja-JP" altLang="en-US" sz="800" dirty="0" smtClean="0">
                <a:solidFill>
                  <a:schemeClr val="tx1"/>
                </a:solidFill>
              </a:rPr>
              <a:t>見直し</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(37)</a:t>
            </a:r>
            <a:r>
              <a:rPr lang="ja-JP" altLang="en-US" sz="800" dirty="0" smtClean="0">
                <a:solidFill>
                  <a:schemeClr val="tx1"/>
                </a:solidFill>
              </a:rPr>
              <a:t>出資</a:t>
            </a:r>
            <a:r>
              <a:rPr lang="ja-JP" altLang="en-US" sz="800" dirty="0">
                <a:solidFill>
                  <a:schemeClr val="tx1"/>
                </a:solidFill>
              </a:rPr>
              <a:t>法人等の改革</a:t>
            </a:r>
          </a:p>
          <a:p>
            <a:pPr marL="85725" indent="-85725">
              <a:lnSpc>
                <a:spcPts val="900"/>
              </a:lnSpc>
            </a:pPr>
            <a:r>
              <a:rPr lang="en-US" altLang="ja-JP" sz="800" dirty="0" smtClean="0">
                <a:solidFill>
                  <a:schemeClr val="tx1"/>
                </a:solidFill>
              </a:rPr>
              <a:t>(38)</a:t>
            </a:r>
            <a:r>
              <a:rPr lang="ja-JP" altLang="en-US" sz="800" dirty="0" smtClean="0">
                <a:solidFill>
                  <a:schemeClr val="tx1"/>
                </a:solidFill>
              </a:rPr>
              <a:t>徹底</a:t>
            </a:r>
            <a:r>
              <a:rPr lang="ja-JP" altLang="en-US" sz="800" dirty="0">
                <a:solidFill>
                  <a:schemeClr val="tx1"/>
                </a:solidFill>
              </a:rPr>
              <a:t>したプロセスの見える化、仕事の内容にも踏み込んだ透明化（オープン府庁）</a:t>
            </a:r>
          </a:p>
          <a:p>
            <a:pPr marL="85725" indent="-85725">
              <a:lnSpc>
                <a:spcPts val="900"/>
              </a:lnSpc>
            </a:pPr>
            <a:r>
              <a:rPr lang="en-US" altLang="ja-JP" sz="800" dirty="0" smtClean="0">
                <a:solidFill>
                  <a:schemeClr val="tx1"/>
                </a:solidFill>
              </a:rPr>
              <a:t>(39)</a:t>
            </a:r>
            <a:r>
              <a:rPr lang="ja-JP" altLang="en-US" sz="800" dirty="0" smtClean="0">
                <a:solidFill>
                  <a:schemeClr val="tx1"/>
                </a:solidFill>
              </a:rPr>
              <a:t>新</a:t>
            </a:r>
            <a:r>
              <a:rPr lang="ja-JP" altLang="en-US" sz="800" dirty="0">
                <a:solidFill>
                  <a:schemeClr val="tx1"/>
                </a:solidFill>
              </a:rPr>
              <a:t>公会計制度の導入</a:t>
            </a:r>
          </a:p>
          <a:p>
            <a:pPr marL="85725" indent="-85725">
              <a:lnSpc>
                <a:spcPts val="900"/>
              </a:lnSpc>
            </a:pPr>
            <a:r>
              <a:rPr lang="en-US" altLang="ja-JP" sz="800" dirty="0" smtClean="0">
                <a:solidFill>
                  <a:schemeClr val="tx1"/>
                </a:solidFill>
              </a:rPr>
              <a:t>(40)</a:t>
            </a:r>
            <a:r>
              <a:rPr lang="ja-JP" altLang="en-US" sz="800" dirty="0" smtClean="0">
                <a:solidFill>
                  <a:schemeClr val="tx1"/>
                </a:solidFill>
              </a:rPr>
              <a:t>監査</a:t>
            </a:r>
            <a:r>
              <a:rPr lang="ja-JP" altLang="en-US" sz="800" dirty="0">
                <a:solidFill>
                  <a:schemeClr val="tx1"/>
                </a:solidFill>
              </a:rPr>
              <a:t>事務局業務の民間への委託</a:t>
            </a:r>
          </a:p>
          <a:p>
            <a:pPr marL="85725" indent="-85725">
              <a:lnSpc>
                <a:spcPts val="900"/>
              </a:lnSpc>
            </a:pPr>
            <a:r>
              <a:rPr lang="en-US" altLang="ja-JP" sz="800" dirty="0" smtClean="0">
                <a:solidFill>
                  <a:schemeClr val="tx1"/>
                </a:solidFill>
              </a:rPr>
              <a:t>(41)</a:t>
            </a:r>
            <a:r>
              <a:rPr lang="ja-JP" altLang="en-US" sz="800" dirty="0" smtClean="0">
                <a:solidFill>
                  <a:schemeClr val="tx1"/>
                </a:solidFill>
              </a:rPr>
              <a:t>府営</a:t>
            </a:r>
            <a:r>
              <a:rPr lang="ja-JP" altLang="en-US" sz="800" dirty="0">
                <a:solidFill>
                  <a:schemeClr val="tx1"/>
                </a:solidFill>
              </a:rPr>
              <a:t>住宅の運営見直し</a:t>
            </a:r>
          </a:p>
          <a:p>
            <a:pPr marL="85725" indent="-85725">
              <a:lnSpc>
                <a:spcPts val="900"/>
              </a:lnSpc>
            </a:pPr>
            <a:r>
              <a:rPr lang="en-US" altLang="ja-JP" sz="800" dirty="0" smtClean="0">
                <a:solidFill>
                  <a:schemeClr val="tx1"/>
                </a:solidFill>
              </a:rPr>
              <a:t>(42)</a:t>
            </a:r>
            <a:r>
              <a:rPr lang="ja-JP" altLang="en-US" sz="800" dirty="0" smtClean="0">
                <a:solidFill>
                  <a:schemeClr val="tx1"/>
                </a:solidFill>
              </a:rPr>
              <a:t>市町村</a:t>
            </a:r>
            <a:r>
              <a:rPr lang="ja-JP" altLang="en-US" sz="800" dirty="0">
                <a:solidFill>
                  <a:schemeClr val="tx1"/>
                </a:solidFill>
              </a:rPr>
              <a:t>国保の累積赤字の削減に向けた府の特別調整交付金の配分基準の</a:t>
            </a:r>
            <a:r>
              <a:rPr lang="ja-JP" altLang="en-US" sz="800" dirty="0" smtClean="0">
                <a:solidFill>
                  <a:schemeClr val="tx1"/>
                </a:solidFill>
              </a:rPr>
              <a:t>見直し</a:t>
            </a:r>
          </a:p>
        </p:txBody>
      </p:sp>
      <p:sp>
        <p:nvSpPr>
          <p:cNvPr id="64" name="角丸四角形 63"/>
          <p:cNvSpPr/>
          <p:nvPr/>
        </p:nvSpPr>
        <p:spPr>
          <a:xfrm>
            <a:off x="198295" y="4402421"/>
            <a:ext cx="1642824" cy="656421"/>
          </a:xfrm>
          <a:prstGeom prst="roundRect">
            <a:avLst>
              <a:gd name="adj" fmla="val 556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 財務マネジメント＞</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(7)</a:t>
            </a:r>
            <a:r>
              <a:rPr lang="ja-JP" altLang="en-US" sz="800" dirty="0" smtClean="0">
                <a:solidFill>
                  <a:schemeClr val="tx1"/>
                </a:solidFill>
              </a:rPr>
              <a:t>債権管理の強化</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(8)</a:t>
            </a:r>
            <a:r>
              <a:rPr lang="ja-JP" altLang="en-US" sz="800" dirty="0" smtClean="0">
                <a:solidFill>
                  <a:schemeClr val="tx1"/>
                </a:solidFill>
              </a:rPr>
              <a:t>府有財産の活用・売却</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(9)</a:t>
            </a:r>
            <a:r>
              <a:rPr lang="ja-JP" altLang="en-US" sz="800" dirty="0" smtClean="0">
                <a:solidFill>
                  <a:schemeClr val="tx1"/>
                </a:solidFill>
              </a:rPr>
              <a:t>広告事業・ネーミングライツ</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a:t>
            </a:r>
            <a:r>
              <a:rPr lang="ja-JP" altLang="en-US" sz="800" dirty="0" smtClean="0">
                <a:solidFill>
                  <a:schemeClr val="tx1"/>
                </a:solidFill>
              </a:rPr>
              <a:t>財務マネジメント</a:t>
            </a:r>
            <a:endParaRPr lang="en-US" altLang="ja-JP" sz="800" dirty="0" smtClean="0">
              <a:solidFill>
                <a:schemeClr val="tx1"/>
              </a:solidFill>
            </a:endParaRPr>
          </a:p>
        </p:txBody>
      </p:sp>
      <p:sp>
        <p:nvSpPr>
          <p:cNvPr id="65" name="角丸四角形 64"/>
          <p:cNvSpPr/>
          <p:nvPr/>
        </p:nvSpPr>
        <p:spPr>
          <a:xfrm>
            <a:off x="1900709" y="3356717"/>
            <a:ext cx="1646604" cy="265326"/>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＜６．ＩＣＴ活用＞</a:t>
            </a:r>
            <a:endParaRPr lang="en-US" altLang="ja-JP" sz="800" b="1" u="sng" dirty="0" smtClean="0">
              <a:solidFill>
                <a:schemeClr val="tx1"/>
              </a:solidFill>
            </a:endParaRPr>
          </a:p>
          <a:p>
            <a:pPr>
              <a:lnSpc>
                <a:spcPts val="900"/>
              </a:lnSpc>
            </a:pPr>
            <a:r>
              <a:rPr lang="en-US" altLang="ja-JP" sz="800" u="sng" dirty="0" smtClean="0">
                <a:solidFill>
                  <a:schemeClr val="tx1"/>
                </a:solidFill>
              </a:rPr>
              <a:t>(18)</a:t>
            </a:r>
            <a:r>
              <a:rPr lang="ja-JP" altLang="en-US" sz="800" u="sng" dirty="0" smtClean="0">
                <a:solidFill>
                  <a:schemeClr val="tx1"/>
                </a:solidFill>
              </a:rPr>
              <a:t>ＩＣＴ活用</a:t>
            </a:r>
            <a:endParaRPr lang="en-US" altLang="ja-JP" sz="800" u="sng" dirty="0" smtClean="0">
              <a:solidFill>
                <a:schemeClr val="tx1"/>
              </a:solidFill>
            </a:endParaRPr>
          </a:p>
        </p:txBody>
      </p:sp>
      <p:sp>
        <p:nvSpPr>
          <p:cNvPr id="66" name="角丸四角形 65"/>
          <p:cNvSpPr/>
          <p:nvPr/>
        </p:nvSpPr>
        <p:spPr>
          <a:xfrm>
            <a:off x="1890873" y="4693470"/>
            <a:ext cx="1646604" cy="701645"/>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＜９．市町村との連携強化＞</a:t>
            </a:r>
            <a:endParaRPr lang="en-US" altLang="ja-JP" sz="800" b="1" u="sng" dirty="0" smtClean="0">
              <a:solidFill>
                <a:schemeClr val="tx1"/>
              </a:solidFill>
            </a:endParaRPr>
          </a:p>
          <a:p>
            <a:pPr>
              <a:lnSpc>
                <a:spcPts val="900"/>
              </a:lnSpc>
            </a:pPr>
            <a:r>
              <a:rPr lang="en-US" altLang="ja-JP" sz="800" dirty="0" smtClean="0">
                <a:solidFill>
                  <a:schemeClr val="tx1"/>
                </a:solidFill>
              </a:rPr>
              <a:t>(23)</a:t>
            </a:r>
            <a:r>
              <a:rPr lang="ja-JP" altLang="en-US" sz="800" dirty="0" smtClean="0">
                <a:solidFill>
                  <a:schemeClr val="tx1"/>
                </a:solidFill>
              </a:rPr>
              <a:t>府内市町村間の広域連携等へ　</a:t>
            </a:r>
            <a:endParaRPr lang="en-US" altLang="ja-JP" sz="800" dirty="0" smtClean="0">
              <a:solidFill>
                <a:schemeClr val="tx1"/>
              </a:solidFill>
            </a:endParaRPr>
          </a:p>
          <a:p>
            <a:pPr>
              <a:lnSpc>
                <a:spcPts val="900"/>
              </a:lnSpc>
            </a:pPr>
            <a:r>
              <a:rPr lang="ja-JP" altLang="en-US" sz="800" dirty="0" smtClean="0">
                <a:solidFill>
                  <a:schemeClr val="tx1"/>
                </a:solidFill>
              </a:rPr>
              <a:t>　　の支援</a:t>
            </a:r>
            <a:endParaRPr lang="en-US" altLang="ja-JP" sz="800" dirty="0" smtClean="0">
              <a:solidFill>
                <a:schemeClr val="tx1"/>
              </a:solidFill>
            </a:endParaRPr>
          </a:p>
          <a:p>
            <a:pPr>
              <a:lnSpc>
                <a:spcPts val="900"/>
              </a:lnSpc>
            </a:pPr>
            <a:r>
              <a:rPr lang="en-US" altLang="ja-JP" sz="800" u="sng" dirty="0" smtClean="0">
                <a:solidFill>
                  <a:schemeClr val="tx1"/>
                </a:solidFill>
              </a:rPr>
              <a:t>(24)</a:t>
            </a:r>
            <a:r>
              <a:rPr lang="ja-JP" altLang="en-US" sz="800" u="sng" dirty="0" smtClean="0">
                <a:solidFill>
                  <a:schemeClr val="tx1"/>
                </a:solidFill>
              </a:rPr>
              <a:t>市町村とのパートナーシップ強</a:t>
            </a:r>
            <a:endParaRPr lang="en-US" altLang="ja-JP" sz="800" u="sng" dirty="0" smtClean="0">
              <a:solidFill>
                <a:schemeClr val="tx1"/>
              </a:solidFill>
            </a:endParaRPr>
          </a:p>
          <a:p>
            <a:pPr>
              <a:lnSpc>
                <a:spcPts val="900"/>
              </a:lnSpc>
            </a:pPr>
            <a:r>
              <a:rPr lang="ja-JP" altLang="en-US" sz="800" dirty="0" smtClean="0">
                <a:solidFill>
                  <a:schemeClr val="tx1"/>
                </a:solidFill>
              </a:rPr>
              <a:t>　　</a:t>
            </a:r>
            <a:r>
              <a:rPr lang="ja-JP" altLang="en-US" sz="800" u="sng" dirty="0" smtClean="0">
                <a:solidFill>
                  <a:schemeClr val="tx1"/>
                </a:solidFill>
              </a:rPr>
              <a:t>化（地方税徴収機構、地域維持</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管理連携プラットフォーム</a:t>
            </a:r>
            <a:r>
              <a:rPr lang="ja-JP" altLang="en-US" sz="800" dirty="0" smtClean="0">
                <a:solidFill>
                  <a:schemeClr val="tx1"/>
                </a:solidFill>
              </a:rPr>
              <a:t>）</a:t>
            </a:r>
            <a:endParaRPr lang="en-US" altLang="ja-JP" sz="800" dirty="0" smtClean="0">
              <a:solidFill>
                <a:schemeClr val="tx1"/>
              </a:solidFill>
            </a:endParaRPr>
          </a:p>
        </p:txBody>
      </p:sp>
      <p:sp>
        <p:nvSpPr>
          <p:cNvPr id="67" name="角丸四角形 66"/>
          <p:cNvSpPr/>
          <p:nvPr/>
        </p:nvSpPr>
        <p:spPr>
          <a:xfrm>
            <a:off x="1885105" y="5713316"/>
            <a:ext cx="1631828"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11</a:t>
            </a:r>
            <a:r>
              <a:rPr lang="ja-JP" altLang="en-US" sz="800" b="1" dirty="0" err="1" smtClean="0">
                <a:solidFill>
                  <a:schemeClr val="tx1"/>
                </a:solidFill>
              </a:rPr>
              <a:t>．</a:t>
            </a:r>
            <a:r>
              <a:rPr lang="ja-JP" altLang="en-US" sz="800" b="1" dirty="0" smtClean="0">
                <a:solidFill>
                  <a:schemeClr val="tx1"/>
                </a:solidFill>
              </a:rPr>
              <a:t>補助金等の見直し＞</a:t>
            </a:r>
            <a:endParaRPr lang="en-US" altLang="ja-JP" sz="800" b="1" dirty="0" smtClean="0">
              <a:solidFill>
                <a:schemeClr val="tx1"/>
              </a:solidFill>
            </a:endParaRPr>
          </a:p>
          <a:p>
            <a:pPr>
              <a:lnSpc>
                <a:spcPts val="900"/>
              </a:lnSpc>
            </a:pPr>
            <a:r>
              <a:rPr lang="en-US" altLang="ja-JP" sz="800" dirty="0" smtClean="0">
                <a:solidFill>
                  <a:schemeClr val="tx1"/>
                </a:solidFill>
              </a:rPr>
              <a:t>(26)</a:t>
            </a:r>
            <a:r>
              <a:rPr lang="ja-JP" altLang="en-US" sz="800" dirty="0" smtClean="0">
                <a:solidFill>
                  <a:schemeClr val="tx1"/>
                </a:solidFill>
              </a:rPr>
              <a:t>補助金等の見直し</a:t>
            </a:r>
          </a:p>
        </p:txBody>
      </p:sp>
      <p:sp>
        <p:nvSpPr>
          <p:cNvPr id="68" name="角丸四角形 67"/>
          <p:cNvSpPr/>
          <p:nvPr/>
        </p:nvSpPr>
        <p:spPr>
          <a:xfrm>
            <a:off x="1881322" y="6031428"/>
            <a:ext cx="1631828"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12</a:t>
            </a:r>
            <a:r>
              <a:rPr lang="ja-JP" altLang="en-US" sz="800" b="1" dirty="0" err="1" smtClean="0">
                <a:solidFill>
                  <a:schemeClr val="tx1"/>
                </a:solidFill>
              </a:rPr>
              <a:t>．</a:t>
            </a:r>
            <a:r>
              <a:rPr lang="ja-JP" altLang="en-US" sz="800" b="1" dirty="0" smtClean="0">
                <a:solidFill>
                  <a:schemeClr val="tx1"/>
                </a:solidFill>
              </a:rPr>
              <a:t>府民利用施設の見直し＞</a:t>
            </a:r>
            <a:endParaRPr lang="en-US" altLang="ja-JP" sz="800" b="1" dirty="0" smtClean="0">
              <a:solidFill>
                <a:schemeClr val="tx1"/>
              </a:solidFill>
            </a:endParaRPr>
          </a:p>
          <a:p>
            <a:pPr>
              <a:lnSpc>
                <a:spcPts val="900"/>
              </a:lnSpc>
            </a:pPr>
            <a:r>
              <a:rPr lang="en-US" altLang="ja-JP" sz="800" dirty="0" smtClean="0">
                <a:solidFill>
                  <a:schemeClr val="tx1"/>
                </a:solidFill>
              </a:rPr>
              <a:t>(27)</a:t>
            </a:r>
            <a:r>
              <a:rPr lang="ja-JP" altLang="en-US" sz="800" dirty="0" smtClean="0">
                <a:solidFill>
                  <a:schemeClr val="tx1"/>
                </a:solidFill>
              </a:rPr>
              <a:t>府民利用施設の廃止・改革</a:t>
            </a:r>
          </a:p>
        </p:txBody>
      </p:sp>
      <p:sp>
        <p:nvSpPr>
          <p:cNvPr id="69" name="角丸四角形 68"/>
          <p:cNvSpPr/>
          <p:nvPr/>
        </p:nvSpPr>
        <p:spPr>
          <a:xfrm>
            <a:off x="1886035" y="4385508"/>
            <a:ext cx="1645674" cy="270187"/>
          </a:xfrm>
          <a:prstGeom prst="roundRect">
            <a:avLst>
              <a:gd name="adj" fmla="val 118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８</a:t>
            </a:r>
            <a:r>
              <a:rPr lang="ja-JP" altLang="en-US" sz="800" b="1" dirty="0" smtClean="0">
                <a:solidFill>
                  <a:schemeClr val="tx1"/>
                </a:solidFill>
              </a:rPr>
              <a:t>．経営形態（独法化）＞</a:t>
            </a:r>
            <a:endParaRPr lang="en-US" altLang="ja-JP" sz="800" b="1" dirty="0" smtClean="0">
              <a:solidFill>
                <a:schemeClr val="tx1"/>
              </a:solidFill>
            </a:endParaRPr>
          </a:p>
          <a:p>
            <a:pPr>
              <a:lnSpc>
                <a:spcPts val="900"/>
              </a:lnSpc>
            </a:pPr>
            <a:r>
              <a:rPr lang="en-US" altLang="ja-JP" sz="800" dirty="0" smtClean="0">
                <a:solidFill>
                  <a:schemeClr val="tx1"/>
                </a:solidFill>
              </a:rPr>
              <a:t>(22)</a:t>
            </a:r>
            <a:r>
              <a:rPr lang="ja-JP" altLang="en-US" sz="800" dirty="0" smtClean="0">
                <a:solidFill>
                  <a:schemeClr val="tx1"/>
                </a:solidFill>
              </a:rPr>
              <a:t>独立行政法人化</a:t>
            </a:r>
          </a:p>
        </p:txBody>
      </p:sp>
      <p:sp>
        <p:nvSpPr>
          <p:cNvPr id="70" name="正方形/長方形 69"/>
          <p:cNvSpPr/>
          <p:nvPr/>
        </p:nvSpPr>
        <p:spPr>
          <a:xfrm>
            <a:off x="1866999" y="6348026"/>
            <a:ext cx="1642300" cy="288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13</a:t>
            </a:r>
            <a:r>
              <a:rPr lang="ja-JP" altLang="en-US" sz="800" b="1" dirty="0" err="1" smtClean="0">
                <a:solidFill>
                  <a:schemeClr val="tx1"/>
                </a:solidFill>
              </a:rPr>
              <a:t>．</a:t>
            </a:r>
            <a:r>
              <a:rPr lang="ja-JP" altLang="en-US" sz="800" b="1" dirty="0" smtClean="0">
                <a:solidFill>
                  <a:schemeClr val="tx1"/>
                </a:solidFill>
              </a:rPr>
              <a:t>府市連携（統合本部）＞</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(28)</a:t>
            </a:r>
            <a:r>
              <a:rPr lang="ja-JP" altLang="en-US" sz="700" dirty="0" smtClean="0">
                <a:solidFill>
                  <a:schemeClr val="tx1"/>
                </a:solidFill>
              </a:rPr>
              <a:t>大阪府市統合本部・副首都推進本部</a:t>
            </a:r>
            <a:endParaRPr lang="en-US" altLang="ja-JP" sz="700" dirty="0" smtClean="0">
              <a:solidFill>
                <a:schemeClr val="tx1"/>
              </a:solidFill>
            </a:endParaRPr>
          </a:p>
        </p:txBody>
      </p:sp>
      <p:sp>
        <p:nvSpPr>
          <p:cNvPr id="71" name="角丸四角形 70"/>
          <p:cNvSpPr/>
          <p:nvPr/>
        </p:nvSpPr>
        <p:spPr>
          <a:xfrm>
            <a:off x="198295" y="6347245"/>
            <a:ext cx="1642824"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＜５．働き方改革＞</a:t>
            </a:r>
            <a:endParaRPr lang="en-US" altLang="ja-JP" sz="800" b="1" u="sng" dirty="0" smtClean="0">
              <a:solidFill>
                <a:schemeClr val="tx1"/>
              </a:solidFill>
            </a:endParaRPr>
          </a:p>
          <a:p>
            <a:pPr>
              <a:lnSpc>
                <a:spcPts val="900"/>
              </a:lnSpc>
            </a:pPr>
            <a:r>
              <a:rPr lang="en-US" altLang="ja-JP" sz="800" u="sng" dirty="0" smtClean="0">
                <a:solidFill>
                  <a:schemeClr val="tx1"/>
                </a:solidFill>
              </a:rPr>
              <a:t>(17)</a:t>
            </a:r>
            <a:r>
              <a:rPr lang="ja-JP" altLang="en-US" sz="800" u="sng" dirty="0" smtClean="0">
                <a:solidFill>
                  <a:schemeClr val="tx1"/>
                </a:solidFill>
              </a:rPr>
              <a:t>大阪府庁版働き方改革</a:t>
            </a:r>
            <a:endParaRPr kumimoji="1" lang="ja-JP" altLang="en-US" sz="800" u="sng" dirty="0">
              <a:solidFill>
                <a:schemeClr val="tx1"/>
              </a:solidFill>
            </a:endParaRPr>
          </a:p>
        </p:txBody>
      </p:sp>
      <p:sp>
        <p:nvSpPr>
          <p:cNvPr id="72" name="角丸四角形 71"/>
          <p:cNvSpPr/>
          <p:nvPr/>
        </p:nvSpPr>
        <p:spPr>
          <a:xfrm>
            <a:off x="1886035" y="5434492"/>
            <a:ext cx="1639211" cy="250228"/>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a:t>
            </a:r>
            <a:r>
              <a:rPr lang="en-US" altLang="ja-JP" sz="800" b="1" dirty="0" smtClean="0">
                <a:solidFill>
                  <a:schemeClr val="tx1"/>
                </a:solidFill>
              </a:rPr>
              <a:t>10</a:t>
            </a:r>
            <a:r>
              <a:rPr lang="ja-JP" altLang="en-US" sz="800" b="1" dirty="0" err="1" smtClean="0">
                <a:solidFill>
                  <a:schemeClr val="tx1"/>
                </a:solidFill>
              </a:rPr>
              <a:t>．</a:t>
            </a:r>
            <a:r>
              <a:rPr lang="ja-JP" altLang="en-US" sz="800" b="1" dirty="0" smtClean="0">
                <a:solidFill>
                  <a:schemeClr val="tx1"/>
                </a:solidFill>
              </a:rPr>
              <a:t>サービス改善＞</a:t>
            </a:r>
            <a:endParaRPr lang="en-US" altLang="ja-JP" sz="800" b="1" dirty="0" smtClean="0">
              <a:solidFill>
                <a:schemeClr val="tx1"/>
              </a:solidFill>
            </a:endParaRPr>
          </a:p>
          <a:p>
            <a:pPr>
              <a:lnSpc>
                <a:spcPts val="900"/>
              </a:lnSpc>
            </a:pPr>
            <a:r>
              <a:rPr lang="en-US" altLang="ja-JP" sz="800" dirty="0" smtClean="0">
                <a:solidFill>
                  <a:schemeClr val="tx1"/>
                </a:solidFill>
              </a:rPr>
              <a:t>(25)</a:t>
            </a:r>
            <a:r>
              <a:rPr lang="ja-JP" altLang="en-US" sz="800" dirty="0" smtClean="0">
                <a:solidFill>
                  <a:schemeClr val="tx1"/>
                </a:solidFill>
              </a:rPr>
              <a:t>サービス改善</a:t>
            </a:r>
            <a:endParaRPr lang="en-US" altLang="ja-JP" sz="800" dirty="0" smtClean="0">
              <a:solidFill>
                <a:schemeClr val="tx1"/>
              </a:solidFill>
            </a:endParaRPr>
          </a:p>
        </p:txBody>
      </p:sp>
      <p:sp>
        <p:nvSpPr>
          <p:cNvPr id="73" name="正方形/長方形 72"/>
          <p:cNvSpPr/>
          <p:nvPr/>
        </p:nvSpPr>
        <p:spPr>
          <a:xfrm>
            <a:off x="3599186" y="3124466"/>
            <a:ext cx="1535081" cy="720000"/>
          </a:xfrm>
          <a:prstGeom prst="rect">
            <a:avLst/>
          </a:prstGeom>
          <a:solidFill>
            <a:schemeClr val="accent5">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14</a:t>
            </a:r>
            <a:r>
              <a:rPr lang="ja-JP" altLang="en-US" sz="800" b="1" dirty="0" err="1" smtClean="0">
                <a:solidFill>
                  <a:schemeClr val="tx1"/>
                </a:solidFill>
              </a:rPr>
              <a:t>．</a:t>
            </a:r>
            <a:r>
              <a:rPr lang="ja-JP" altLang="en-US" sz="800" b="1" dirty="0" smtClean="0">
                <a:solidFill>
                  <a:schemeClr val="tx1"/>
                </a:solidFill>
              </a:rPr>
              <a:t>府市連携（組織統合）＞</a:t>
            </a:r>
            <a:endParaRPr lang="en-US" altLang="ja-JP" sz="800" b="1" dirty="0" smtClean="0">
              <a:solidFill>
                <a:schemeClr val="tx1"/>
              </a:solidFill>
            </a:endParaRPr>
          </a:p>
          <a:p>
            <a:pPr marL="85725" indent="-85725">
              <a:lnSpc>
                <a:spcPts val="900"/>
              </a:lnSpc>
            </a:pPr>
            <a:r>
              <a:rPr lang="en-US" altLang="ja-JP" sz="800" dirty="0">
                <a:solidFill>
                  <a:schemeClr val="tx1"/>
                </a:solidFill>
              </a:rPr>
              <a:t>(</a:t>
            </a:r>
            <a:r>
              <a:rPr lang="en-US" altLang="ja-JP" sz="800" dirty="0" smtClean="0">
                <a:solidFill>
                  <a:schemeClr val="tx1"/>
                </a:solidFill>
              </a:rPr>
              <a:t>29)</a:t>
            </a:r>
            <a:r>
              <a:rPr lang="ja-JP" altLang="en-US" sz="800" dirty="0" smtClean="0">
                <a:solidFill>
                  <a:schemeClr val="tx1"/>
                </a:solidFill>
              </a:rPr>
              <a:t>大阪府中小企業信用保証協</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会／大阪市</a:t>
            </a:r>
            <a:r>
              <a:rPr lang="ja-JP" altLang="en-US" sz="800" dirty="0">
                <a:solidFill>
                  <a:schemeClr val="tx1"/>
                </a:solidFill>
              </a:rPr>
              <a:t>信用保証</a:t>
            </a:r>
            <a:r>
              <a:rPr lang="ja-JP" altLang="en-US" sz="800" dirty="0" smtClean="0">
                <a:solidFill>
                  <a:schemeClr val="tx1"/>
                </a:solidFill>
              </a:rPr>
              <a:t>協会</a:t>
            </a:r>
            <a:endParaRPr lang="en-US" altLang="ja-JP" sz="800" strike="sngStrike" dirty="0">
              <a:solidFill>
                <a:schemeClr val="tx1"/>
              </a:solidFill>
            </a:endParaRPr>
          </a:p>
          <a:p>
            <a:pPr marL="85725" indent="-85725">
              <a:lnSpc>
                <a:spcPts val="900"/>
              </a:lnSpc>
            </a:pPr>
            <a:r>
              <a:rPr lang="en-US" altLang="ja-JP" sz="800" dirty="0" smtClean="0">
                <a:solidFill>
                  <a:schemeClr val="tx1"/>
                </a:solidFill>
              </a:rPr>
              <a:t>(30)</a:t>
            </a:r>
            <a:r>
              <a:rPr lang="ja-JP" altLang="en-US" sz="800" dirty="0" smtClean="0">
                <a:solidFill>
                  <a:schemeClr val="tx1"/>
                </a:solidFill>
              </a:rPr>
              <a:t>大阪府立公衆衛生研究所／</a:t>
            </a:r>
            <a:endParaRPr lang="en-US" altLang="ja-JP" sz="800" dirty="0" smtClean="0">
              <a:solidFill>
                <a:schemeClr val="tx1"/>
              </a:solidFill>
            </a:endParaRPr>
          </a:p>
          <a:p>
            <a:pPr marL="85725" indent="-85725">
              <a:lnSpc>
                <a:spcPts val="900"/>
              </a:lnSpc>
            </a:pPr>
            <a:r>
              <a:rPr lang="ja-JP" altLang="en-US" sz="800" dirty="0" smtClean="0">
                <a:solidFill>
                  <a:schemeClr val="tx1"/>
                </a:solidFill>
              </a:rPr>
              <a:t>　　大阪市立環境科学研究所</a:t>
            </a:r>
            <a:endParaRPr lang="en-US" altLang="ja-JP" sz="800" strike="sngStrike" dirty="0" smtClean="0">
              <a:solidFill>
                <a:schemeClr val="tx1"/>
              </a:solidFill>
            </a:endParaRPr>
          </a:p>
          <a:p>
            <a:pPr marL="85725" indent="-85725">
              <a:lnSpc>
                <a:spcPts val="900"/>
              </a:lnSpc>
            </a:pPr>
            <a:r>
              <a:rPr lang="en-US" altLang="ja-JP" sz="800" dirty="0" smtClean="0">
                <a:solidFill>
                  <a:schemeClr val="tx1"/>
                </a:solidFill>
              </a:rPr>
              <a:t>(31)</a:t>
            </a:r>
            <a:r>
              <a:rPr lang="ja-JP" altLang="en-US" sz="800" dirty="0">
                <a:solidFill>
                  <a:schemeClr val="tx1"/>
                </a:solidFill>
              </a:rPr>
              <a:t>府立消防学校／市立消防学校</a:t>
            </a:r>
            <a:endParaRPr lang="en-US" altLang="ja-JP" sz="800" strike="sngStrike" dirty="0" smtClean="0">
              <a:solidFill>
                <a:schemeClr val="tx1"/>
              </a:solidFill>
            </a:endParaRPr>
          </a:p>
        </p:txBody>
      </p:sp>
      <p:sp>
        <p:nvSpPr>
          <p:cNvPr id="79" name="角丸四角形 78"/>
          <p:cNvSpPr/>
          <p:nvPr/>
        </p:nvSpPr>
        <p:spPr>
          <a:xfrm>
            <a:off x="1890283" y="3650639"/>
            <a:ext cx="1646605" cy="706274"/>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＜７．公民連携の推進＞</a:t>
            </a:r>
            <a:endParaRPr lang="en-US" altLang="ja-JP" sz="800" b="1" u="sng" dirty="0" smtClean="0">
              <a:solidFill>
                <a:schemeClr val="tx1"/>
              </a:solidFill>
            </a:endParaRPr>
          </a:p>
          <a:p>
            <a:pPr>
              <a:lnSpc>
                <a:spcPts val="900"/>
              </a:lnSpc>
            </a:pPr>
            <a:r>
              <a:rPr lang="en-US" altLang="ja-JP" sz="800" u="sng" dirty="0" smtClean="0">
                <a:solidFill>
                  <a:schemeClr val="tx1"/>
                </a:solidFill>
              </a:rPr>
              <a:t>(19)</a:t>
            </a:r>
            <a:r>
              <a:rPr lang="ja-JP" altLang="en-US" sz="800" u="sng" dirty="0" smtClean="0">
                <a:solidFill>
                  <a:schemeClr val="tx1"/>
                </a:solidFill>
              </a:rPr>
              <a:t>ＰＦＩ・指定管理者制度の導入</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拡大</a:t>
            </a:r>
            <a:endParaRPr lang="en-US" altLang="ja-JP" sz="800" u="sng" dirty="0" smtClean="0">
              <a:solidFill>
                <a:schemeClr val="tx1"/>
              </a:solidFill>
            </a:endParaRPr>
          </a:p>
          <a:p>
            <a:pPr>
              <a:lnSpc>
                <a:spcPts val="900"/>
              </a:lnSpc>
            </a:pPr>
            <a:r>
              <a:rPr lang="en-US" altLang="ja-JP" sz="800" u="sng" dirty="0" smtClean="0">
                <a:solidFill>
                  <a:schemeClr val="tx1"/>
                </a:solidFill>
              </a:rPr>
              <a:t>(20)</a:t>
            </a:r>
            <a:r>
              <a:rPr lang="ja-JP" altLang="en-US" sz="800" u="sng" dirty="0" smtClean="0">
                <a:solidFill>
                  <a:schemeClr val="tx1"/>
                </a:solidFill>
              </a:rPr>
              <a:t>サウンディング型市場調査の</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実施</a:t>
            </a:r>
            <a:endParaRPr lang="en-US" altLang="ja-JP" sz="800" u="sng" dirty="0" smtClean="0">
              <a:solidFill>
                <a:schemeClr val="tx1"/>
              </a:solidFill>
            </a:endParaRPr>
          </a:p>
          <a:p>
            <a:pPr>
              <a:lnSpc>
                <a:spcPts val="900"/>
              </a:lnSpc>
            </a:pPr>
            <a:r>
              <a:rPr lang="en-US" altLang="ja-JP" sz="800" u="sng" dirty="0" smtClean="0">
                <a:solidFill>
                  <a:schemeClr val="tx1"/>
                </a:solidFill>
              </a:rPr>
              <a:t>(21)</a:t>
            </a:r>
            <a:r>
              <a:rPr lang="ja-JP" altLang="en-US" sz="800" u="sng" dirty="0" smtClean="0">
                <a:solidFill>
                  <a:schemeClr val="tx1"/>
                </a:solidFill>
              </a:rPr>
              <a:t>「公民戦略連携デスク」の設置</a:t>
            </a:r>
            <a:endParaRPr lang="en-US" altLang="ja-JP" sz="800" u="sng" dirty="0" smtClean="0">
              <a:solidFill>
                <a:schemeClr val="tx1"/>
              </a:solidFill>
            </a:endParaRPr>
          </a:p>
        </p:txBody>
      </p:sp>
      <p:sp>
        <p:nvSpPr>
          <p:cNvPr id="74" name="角丸四角形 73"/>
          <p:cNvSpPr/>
          <p:nvPr/>
        </p:nvSpPr>
        <p:spPr>
          <a:xfrm>
            <a:off x="2312885" y="642241"/>
            <a:ext cx="1980000" cy="55907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＜４．政策の刷新（地震・津波）＞</a:t>
            </a:r>
          </a:p>
          <a:p>
            <a:pPr marL="85725" indent="-85725">
              <a:lnSpc>
                <a:spcPts val="900"/>
              </a:lnSpc>
            </a:pPr>
            <a:r>
              <a:rPr lang="en-US" altLang="ja-JP" sz="800" dirty="0" smtClean="0">
                <a:solidFill>
                  <a:schemeClr val="tx1"/>
                </a:solidFill>
              </a:rPr>
              <a:t>(83)</a:t>
            </a:r>
            <a:r>
              <a:rPr lang="ja-JP" altLang="en-US" sz="800" dirty="0">
                <a:solidFill>
                  <a:schemeClr val="tx1"/>
                </a:solidFill>
              </a:rPr>
              <a:t>津波対策・南海トラフ等巨大地震対策</a:t>
            </a:r>
          </a:p>
          <a:p>
            <a:pPr marL="85725" indent="-85725">
              <a:lnSpc>
                <a:spcPts val="900"/>
              </a:lnSpc>
            </a:pPr>
            <a:r>
              <a:rPr lang="en-US" altLang="ja-JP" sz="800" dirty="0" smtClean="0">
                <a:solidFill>
                  <a:schemeClr val="tx1"/>
                </a:solidFill>
              </a:rPr>
              <a:t>(84)</a:t>
            </a:r>
            <a:r>
              <a:rPr lang="ja-JP" altLang="en-US" sz="800" dirty="0">
                <a:solidFill>
                  <a:schemeClr val="tx1"/>
                </a:solidFill>
              </a:rPr>
              <a:t>密集市街地対策、住宅・建築物の耐震化</a:t>
            </a:r>
          </a:p>
          <a:p>
            <a:pPr marL="85725" indent="-85725">
              <a:lnSpc>
                <a:spcPts val="900"/>
              </a:lnSpc>
            </a:pPr>
            <a:endParaRPr lang="ja-JP" altLang="en-US" sz="800" dirty="0" smtClean="0">
              <a:solidFill>
                <a:schemeClr val="tx1"/>
              </a:solidFill>
            </a:endParaRPr>
          </a:p>
        </p:txBody>
      </p:sp>
      <p:sp>
        <p:nvSpPr>
          <p:cNvPr id="75" name="角丸四角形 74"/>
          <p:cNvSpPr/>
          <p:nvPr/>
        </p:nvSpPr>
        <p:spPr>
          <a:xfrm>
            <a:off x="5500836" y="6315996"/>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＜４．政策の刷新（</a:t>
            </a:r>
            <a:r>
              <a:rPr lang="ja-JP" altLang="en-US" sz="800" b="1" u="sng" dirty="0">
                <a:solidFill>
                  <a:schemeClr val="tx1"/>
                </a:solidFill>
              </a:rPr>
              <a:t>介護</a:t>
            </a:r>
            <a:r>
              <a:rPr lang="ja-JP" altLang="en-US" sz="800" b="1" u="sng" dirty="0" smtClean="0">
                <a:solidFill>
                  <a:schemeClr val="tx1"/>
                </a:solidFill>
              </a:rPr>
              <a:t>）＞</a:t>
            </a:r>
          </a:p>
          <a:p>
            <a:pPr marL="85725" indent="-85725">
              <a:lnSpc>
                <a:spcPts val="900"/>
              </a:lnSpc>
            </a:pPr>
            <a:r>
              <a:rPr lang="en-US" altLang="ja-JP" sz="700" u="sng" dirty="0" smtClean="0">
                <a:solidFill>
                  <a:schemeClr val="tx1"/>
                </a:solidFill>
              </a:rPr>
              <a:t>(59)</a:t>
            </a:r>
            <a:r>
              <a:rPr lang="ja-JP" altLang="en-US" sz="700" u="sng" dirty="0">
                <a:solidFill>
                  <a:schemeClr val="tx1"/>
                </a:solidFill>
              </a:rPr>
              <a:t>介護・福祉人材の</a:t>
            </a:r>
            <a:r>
              <a:rPr lang="ja-JP" altLang="en-US" sz="700" u="sng" dirty="0" smtClean="0">
                <a:solidFill>
                  <a:schemeClr val="tx1"/>
                </a:solidFill>
              </a:rPr>
              <a:t>確保</a:t>
            </a:r>
            <a:endParaRPr lang="ja-JP" altLang="en-US" sz="700" u="sng" dirty="0">
              <a:solidFill>
                <a:schemeClr val="tx1"/>
              </a:solidFill>
            </a:endParaRP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76" name="角丸四角形 75"/>
          <p:cNvSpPr/>
          <p:nvPr/>
        </p:nvSpPr>
        <p:spPr>
          <a:xfrm>
            <a:off x="7237961" y="3410179"/>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＜５．政策の刷新（子どもの貧困）＞</a:t>
            </a:r>
          </a:p>
          <a:p>
            <a:pPr marL="85725" indent="-85725">
              <a:lnSpc>
                <a:spcPts val="900"/>
              </a:lnSpc>
            </a:pPr>
            <a:r>
              <a:rPr lang="en-US" altLang="ja-JP" sz="700" u="sng" dirty="0" smtClean="0">
                <a:solidFill>
                  <a:schemeClr val="tx1"/>
                </a:solidFill>
              </a:rPr>
              <a:t>(60)</a:t>
            </a:r>
            <a:r>
              <a:rPr lang="ja-JP" altLang="en-US" sz="700" u="sng" dirty="0">
                <a:solidFill>
                  <a:schemeClr val="tx1"/>
                </a:solidFill>
              </a:rPr>
              <a:t>子どもの貧困対策</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80" name="角丸四角形 79"/>
          <p:cNvSpPr/>
          <p:nvPr/>
        </p:nvSpPr>
        <p:spPr>
          <a:xfrm>
            <a:off x="7237961" y="3720982"/>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＜６．政策の刷新（待機児童）＞</a:t>
            </a:r>
          </a:p>
          <a:p>
            <a:pPr marL="85725" indent="-85725">
              <a:lnSpc>
                <a:spcPts val="900"/>
              </a:lnSpc>
            </a:pPr>
            <a:r>
              <a:rPr lang="en-US" altLang="zh-TW" sz="700" u="sng" dirty="0" smtClean="0">
                <a:solidFill>
                  <a:schemeClr val="tx1"/>
                </a:solidFill>
              </a:rPr>
              <a:t>(</a:t>
            </a:r>
            <a:r>
              <a:rPr lang="en-US" altLang="ja-JP" sz="700" u="sng" dirty="0" smtClean="0">
                <a:solidFill>
                  <a:schemeClr val="tx1"/>
                </a:solidFill>
              </a:rPr>
              <a:t>61</a:t>
            </a:r>
            <a:r>
              <a:rPr lang="en-US" altLang="zh-TW" sz="700" u="sng" dirty="0" smtClean="0">
                <a:solidFill>
                  <a:schemeClr val="tx1"/>
                </a:solidFill>
              </a:rPr>
              <a:t>)</a:t>
            </a:r>
            <a:r>
              <a:rPr lang="zh-TW" altLang="en-US" sz="700" u="sng" dirty="0">
                <a:solidFill>
                  <a:schemeClr val="tx1"/>
                </a:solidFill>
              </a:rPr>
              <a:t>待機児童対策</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81" name="角丸四角形 80"/>
          <p:cNvSpPr/>
          <p:nvPr/>
        </p:nvSpPr>
        <p:spPr>
          <a:xfrm>
            <a:off x="7243223" y="4027787"/>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＜７．政策の刷新（女性活躍）＞</a:t>
            </a:r>
          </a:p>
          <a:p>
            <a:pPr marL="85725" indent="-85725">
              <a:lnSpc>
                <a:spcPts val="900"/>
              </a:lnSpc>
            </a:pPr>
            <a:r>
              <a:rPr lang="en-US" altLang="ja-JP" sz="700" u="sng" dirty="0" smtClean="0">
                <a:solidFill>
                  <a:schemeClr val="tx1"/>
                </a:solidFill>
              </a:rPr>
              <a:t>(62)</a:t>
            </a:r>
            <a:r>
              <a:rPr lang="ja-JP" altLang="en-US" sz="700" u="sng" dirty="0">
                <a:solidFill>
                  <a:schemeClr val="tx1"/>
                </a:solidFill>
              </a:rPr>
              <a:t>女性の活躍促進に向けた意識改革等</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solidFill>
                  <a:schemeClr val="bg1">
                    <a:lumMod val="50000"/>
                  </a:schemeClr>
                </a:solidFill>
              </a:rPr>
              <a:t>3</a:t>
            </a:fld>
            <a:endParaRPr kumimoji="1" lang="ja-JP" altLang="en-US">
              <a:solidFill>
                <a:schemeClr val="bg1">
                  <a:lumMod val="50000"/>
                </a:schemeClr>
              </a:solidFill>
            </a:endParaRPr>
          </a:p>
        </p:txBody>
      </p:sp>
      <p:sp>
        <p:nvSpPr>
          <p:cNvPr id="78" name="角丸四角形 77"/>
          <p:cNvSpPr/>
          <p:nvPr/>
        </p:nvSpPr>
        <p:spPr>
          <a:xfrm>
            <a:off x="4744335" y="622629"/>
            <a:ext cx="1728301" cy="450950"/>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a:solidFill>
                  <a:schemeClr val="tx1"/>
                </a:solidFill>
              </a:rPr>
              <a:t>＜１．</a:t>
            </a:r>
            <a:r>
              <a:rPr lang="ja-JP" altLang="en-US" sz="800" b="1" u="sng" dirty="0" smtClean="0">
                <a:solidFill>
                  <a:schemeClr val="tx1"/>
                </a:solidFill>
              </a:rPr>
              <a:t>政策の刷新</a:t>
            </a:r>
            <a:r>
              <a:rPr lang="ja-JP" altLang="en-US" sz="800" b="1" u="sng" dirty="0">
                <a:solidFill>
                  <a:schemeClr val="tx1"/>
                </a:solidFill>
              </a:rPr>
              <a:t>（クラスター形成）＞</a:t>
            </a:r>
            <a:endParaRPr lang="en-US" altLang="ja-JP" sz="800" b="1" u="sng" dirty="0">
              <a:solidFill>
                <a:schemeClr val="tx1"/>
              </a:solidFill>
            </a:endParaRPr>
          </a:p>
          <a:p>
            <a:pPr marL="85725" indent="-85725">
              <a:lnSpc>
                <a:spcPts val="900"/>
              </a:lnSpc>
            </a:pPr>
            <a:r>
              <a:rPr lang="en-US" altLang="ja-JP" sz="800" dirty="0">
                <a:solidFill>
                  <a:schemeClr val="tx1"/>
                </a:solidFill>
              </a:rPr>
              <a:t>(89)</a:t>
            </a:r>
            <a:r>
              <a:rPr lang="ja-JP" altLang="en-US" sz="800" dirty="0">
                <a:solidFill>
                  <a:schemeClr val="tx1"/>
                </a:solidFill>
              </a:rPr>
              <a:t>バッテリー関連産業の振興</a:t>
            </a:r>
          </a:p>
          <a:p>
            <a:pPr marL="85725" indent="-85725">
              <a:lnSpc>
                <a:spcPts val="900"/>
              </a:lnSpc>
            </a:pPr>
            <a:r>
              <a:rPr lang="en-US" altLang="ja-JP" sz="800" dirty="0">
                <a:solidFill>
                  <a:schemeClr val="tx1"/>
                </a:solidFill>
              </a:rPr>
              <a:t>(90)</a:t>
            </a:r>
            <a:r>
              <a:rPr lang="ja-JP" altLang="en-US" sz="800" dirty="0">
                <a:solidFill>
                  <a:schemeClr val="tx1"/>
                </a:solidFill>
              </a:rPr>
              <a:t>ライフサイエンス関連産業の</a:t>
            </a:r>
            <a:r>
              <a:rPr lang="ja-JP" altLang="en-US" sz="800" dirty="0" smtClean="0">
                <a:solidFill>
                  <a:schemeClr val="tx1"/>
                </a:solidFill>
              </a:rPr>
              <a:t>振興</a:t>
            </a:r>
            <a:endParaRPr lang="ja-JP" altLang="en-US" sz="800" dirty="0">
              <a:solidFill>
                <a:schemeClr val="tx1"/>
              </a:solidFill>
            </a:endParaRPr>
          </a:p>
        </p:txBody>
      </p:sp>
    </p:spTree>
    <p:extLst>
      <p:ext uri="{BB962C8B-B14F-4D97-AF65-F5344CB8AC3E}">
        <p14:creationId xmlns:p14="http://schemas.microsoft.com/office/powerpoint/2010/main" val="333053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09759"/>
            <a:ext cx="3888432" cy="490066"/>
          </a:xfrm>
        </p:spPr>
        <p:txBody>
          <a:bodyPr>
            <a:noAutofit/>
          </a:bodyPr>
          <a:lstStyle/>
          <a:p>
            <a:pPr algn="l"/>
            <a:r>
              <a:rPr kumimoji="1" lang="ja-JP" altLang="en-US" sz="1600" dirty="0" smtClean="0">
                <a:latin typeface="+mn-ea"/>
                <a:ea typeface="+mn-ea"/>
              </a:rPr>
              <a:t>■教育庁の創設</a:t>
            </a:r>
            <a:endParaRPr kumimoji="1" lang="ja-JP" altLang="en-US" sz="1600" dirty="0">
              <a:latin typeface="+mn-ea"/>
              <a:ea typeface="+mn-ea"/>
            </a:endParaRPr>
          </a:p>
        </p:txBody>
      </p:sp>
      <p:sp>
        <p:nvSpPr>
          <p:cNvPr id="12" name="テキスト ボックス 1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a:t>
            </a:r>
            <a:r>
              <a:rPr lang="ja-JP" altLang="en-US" sz="1600" u="sng" dirty="0"/>
              <a:t>． </a:t>
            </a:r>
            <a:r>
              <a:rPr lang="ja-JP" altLang="en-US" sz="1600" u="sng" dirty="0" smtClean="0"/>
              <a:t>（５</a:t>
            </a:r>
            <a:r>
              <a:rPr lang="ja-JP" altLang="en-US" sz="1600" u="sng" dirty="0"/>
              <a:t>０</a:t>
            </a:r>
            <a:r>
              <a:rPr lang="ja-JP" altLang="en-US" sz="1600" u="sng" dirty="0" smtClean="0"/>
              <a:t>）</a:t>
            </a:r>
            <a:endParaRPr lang="en-US" altLang="ja-JP" sz="1600" u="sng"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2" y="764704"/>
            <a:ext cx="8836978" cy="587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39</a:t>
            </a:fld>
            <a:endParaRPr kumimoji="1" lang="ja-JP" altLang="en-US" dirty="0"/>
          </a:p>
        </p:txBody>
      </p:sp>
    </p:spTree>
    <p:extLst>
      <p:ext uri="{BB962C8B-B14F-4D97-AF65-F5344CB8AC3E}">
        <p14:creationId xmlns:p14="http://schemas.microsoft.com/office/powerpoint/2010/main" val="1886331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23528" y="309759"/>
            <a:ext cx="3888432" cy="49006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latin typeface="+mn-ea"/>
                <a:ea typeface="+mn-ea"/>
              </a:rPr>
              <a:t>■公私連携の取組み</a:t>
            </a:r>
            <a:endParaRPr lang="ja-JP" altLang="en-US" sz="1600" dirty="0">
              <a:latin typeface="+mn-ea"/>
              <a:ea typeface="+mn-ea"/>
            </a:endParaRPr>
          </a:p>
        </p:txBody>
      </p:sp>
      <p:sp>
        <p:nvSpPr>
          <p:cNvPr id="3" name="テキスト ボックス 2"/>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a:t>
            </a:r>
            <a:r>
              <a:rPr lang="ja-JP" altLang="en-US" sz="1600" u="sng" dirty="0"/>
              <a:t>． </a:t>
            </a:r>
            <a:r>
              <a:rPr lang="ja-JP" altLang="en-US" sz="1600" u="sng" dirty="0" smtClean="0"/>
              <a:t>（５</a:t>
            </a:r>
            <a:r>
              <a:rPr lang="ja-JP" altLang="en-US" sz="1600" u="sng" dirty="0"/>
              <a:t>１</a:t>
            </a:r>
            <a:r>
              <a:rPr lang="ja-JP" altLang="en-US" sz="1600" u="sng" dirty="0" smtClean="0"/>
              <a:t>）</a:t>
            </a:r>
            <a:endParaRPr lang="en-US" altLang="ja-JP" sz="1600" u="sng" dirty="0" smtClean="0"/>
          </a:p>
        </p:txBody>
      </p:sp>
      <p:sp>
        <p:nvSpPr>
          <p:cNvPr id="6" name="正方形/長方形 5"/>
          <p:cNvSpPr/>
          <p:nvPr/>
        </p:nvSpPr>
        <p:spPr>
          <a:xfrm>
            <a:off x="539552" y="764704"/>
            <a:ext cx="2736304" cy="58326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lstStyle/>
          <a:p>
            <a:endParaRPr lang="en-US" altLang="ja-JP" sz="1000" b="1" dirty="0" smtClean="0">
              <a:solidFill>
                <a:schemeClr val="tx1"/>
              </a:solidFill>
            </a:endParaRPr>
          </a:p>
          <a:p>
            <a:r>
              <a:rPr lang="en-US" altLang="ja-JP" sz="1000" b="1" dirty="0" smtClean="0">
                <a:solidFill>
                  <a:schemeClr val="tx1"/>
                </a:solidFill>
              </a:rPr>
              <a:t>【</a:t>
            </a:r>
            <a:r>
              <a:rPr lang="ja-JP" altLang="en-US" sz="1000" b="1" dirty="0" smtClean="0">
                <a:solidFill>
                  <a:schemeClr val="tx1"/>
                </a:solidFill>
              </a:rPr>
              <a:t>取組体制</a:t>
            </a:r>
            <a:r>
              <a:rPr lang="en-US" altLang="ja-JP" sz="1000" b="1" dirty="0" smtClean="0">
                <a:solidFill>
                  <a:schemeClr val="tx1"/>
                </a:solidFill>
              </a:rPr>
              <a:t>】</a:t>
            </a:r>
          </a:p>
          <a:p>
            <a:r>
              <a:rPr kumimoji="1" lang="ja-JP" altLang="en-US" sz="1000" dirty="0" smtClean="0">
                <a:solidFill>
                  <a:schemeClr val="tx1"/>
                </a:solidFill>
              </a:rPr>
              <a:t>・</a:t>
            </a:r>
            <a:r>
              <a:rPr kumimoji="1" lang="en-US" altLang="ja-JP" sz="1000" dirty="0" smtClean="0">
                <a:solidFill>
                  <a:schemeClr val="tx1"/>
                </a:solidFill>
              </a:rPr>
              <a:t>2016</a:t>
            </a:r>
            <a:r>
              <a:rPr kumimoji="1" lang="ja-JP" altLang="en-US" sz="1000" dirty="0" smtClean="0">
                <a:solidFill>
                  <a:schemeClr val="tx1"/>
                </a:solidFill>
              </a:rPr>
              <a:t>年　公私連携プロジェクトチームを教育庁に設置</a:t>
            </a:r>
            <a:endParaRPr kumimoji="1" lang="en-US" altLang="ja-JP" sz="1000" dirty="0" smtClean="0">
              <a:solidFill>
                <a:schemeClr val="tx1"/>
              </a:solidFill>
            </a:endParaRPr>
          </a:p>
          <a:p>
            <a:endParaRPr lang="en-US" altLang="ja-JP" sz="1000" dirty="0">
              <a:solidFill>
                <a:schemeClr val="tx1"/>
              </a:solidFill>
            </a:endParaRPr>
          </a:p>
          <a:p>
            <a:r>
              <a:rPr kumimoji="1" lang="en-US" altLang="ja-JP" sz="1000" b="1" dirty="0" smtClean="0">
                <a:solidFill>
                  <a:schemeClr val="tx1"/>
                </a:solidFill>
              </a:rPr>
              <a:t>【</a:t>
            </a:r>
            <a:r>
              <a:rPr kumimoji="1" lang="ja-JP" altLang="en-US" sz="1000" b="1" dirty="0" smtClean="0">
                <a:solidFill>
                  <a:schemeClr val="tx1"/>
                </a:solidFill>
              </a:rPr>
              <a:t>取組内容</a:t>
            </a:r>
            <a:r>
              <a:rPr kumimoji="1" lang="en-US" altLang="ja-JP" sz="1000" b="1" dirty="0" smtClean="0">
                <a:solidFill>
                  <a:schemeClr val="tx1"/>
                </a:solidFill>
              </a:rPr>
              <a:t>】</a:t>
            </a:r>
          </a:p>
          <a:p>
            <a:r>
              <a:rPr lang="ja-JP" altLang="en-US" sz="1000" dirty="0">
                <a:solidFill>
                  <a:schemeClr val="tx1"/>
                </a:solidFill>
              </a:rPr>
              <a:t>・私立学校・園を対象に、公私連携に</a:t>
            </a:r>
            <a:r>
              <a:rPr lang="ja-JP" altLang="en-US" sz="1000" dirty="0" smtClean="0">
                <a:solidFill>
                  <a:schemeClr val="tx1"/>
                </a:solidFill>
              </a:rPr>
              <a:t>関する</a:t>
            </a:r>
            <a:r>
              <a:rPr lang="ja-JP" altLang="en-US" sz="1000" dirty="0">
                <a:solidFill>
                  <a:schemeClr val="tx1"/>
                </a:solidFill>
              </a:rPr>
              <a:t>アンケートを</a:t>
            </a:r>
            <a:r>
              <a:rPr lang="ja-JP" altLang="en-US" sz="1000" dirty="0" smtClean="0">
                <a:solidFill>
                  <a:schemeClr val="tx1"/>
                </a:solidFill>
              </a:rPr>
              <a:t>実施</a:t>
            </a:r>
            <a:r>
              <a:rPr lang="ja-JP" altLang="en-US" sz="1000" dirty="0">
                <a:solidFill>
                  <a:schemeClr val="tx1"/>
                </a:solidFill>
              </a:rPr>
              <a:t>（</a:t>
            </a:r>
            <a:r>
              <a:rPr lang="en-US" altLang="ja-JP" sz="1000" dirty="0">
                <a:solidFill>
                  <a:schemeClr val="tx1"/>
                </a:solidFill>
              </a:rPr>
              <a:t>2016.7</a:t>
            </a:r>
            <a:r>
              <a:rPr lang="ja-JP" altLang="en-US" sz="1000" dirty="0">
                <a:solidFill>
                  <a:schemeClr val="tx1"/>
                </a:solidFill>
              </a:rPr>
              <a:t>月</a:t>
            </a:r>
            <a:r>
              <a:rPr lang="ja-JP" altLang="en-US" sz="1000" dirty="0" smtClean="0">
                <a:solidFill>
                  <a:schemeClr val="tx1"/>
                </a:solidFill>
              </a:rPr>
              <a:t>）</a:t>
            </a:r>
            <a:endParaRPr lang="ja-JP" altLang="en-US" sz="1000" dirty="0">
              <a:solidFill>
                <a:schemeClr val="tx1"/>
              </a:solidFill>
            </a:endParaRPr>
          </a:p>
          <a:p>
            <a:r>
              <a:rPr lang="ja-JP" altLang="en-US" sz="1000" dirty="0" smtClean="0">
                <a:solidFill>
                  <a:schemeClr val="tx1"/>
                </a:solidFill>
              </a:rPr>
              <a:t>・アンケート</a:t>
            </a:r>
            <a:r>
              <a:rPr lang="ja-JP" altLang="en-US" sz="1000" dirty="0">
                <a:solidFill>
                  <a:schemeClr val="tx1"/>
                </a:solidFill>
              </a:rPr>
              <a:t>結果を踏まえ具体的メニューを</a:t>
            </a:r>
            <a:r>
              <a:rPr lang="ja-JP" altLang="en-US" sz="1000" dirty="0" smtClean="0">
                <a:solidFill>
                  <a:schemeClr val="tx1"/>
                </a:solidFill>
              </a:rPr>
              <a:t>検討。実施可能なものから順次実施。</a:t>
            </a:r>
            <a:endParaRPr lang="en-US" altLang="ja-JP" sz="1000" dirty="0" smtClean="0">
              <a:solidFill>
                <a:schemeClr val="tx1"/>
              </a:solidFill>
            </a:endParaRPr>
          </a:p>
          <a:p>
            <a:endParaRPr lang="en-US" altLang="ja-JP" sz="1000" dirty="0">
              <a:solidFill>
                <a:schemeClr val="tx1"/>
              </a:solidFill>
            </a:endParaRPr>
          </a:p>
          <a:p>
            <a:endParaRPr lang="en-US" altLang="ja-JP" sz="1000" dirty="0" smtClean="0">
              <a:solidFill>
                <a:schemeClr val="tx1"/>
              </a:solidFill>
            </a:endParaRPr>
          </a:p>
          <a:p>
            <a:endParaRPr kumimoji="1" lang="en-US" altLang="ja-JP" sz="1000" dirty="0">
              <a:solidFill>
                <a:schemeClr val="tx1"/>
              </a:solidFill>
            </a:endParaRPr>
          </a:p>
          <a:p>
            <a:endParaRPr kumimoji="1" lang="ja-JP" altLang="en-US" sz="1000" dirty="0">
              <a:solidFill>
                <a:schemeClr val="tx1"/>
              </a:solidFill>
            </a:endParaRPr>
          </a:p>
        </p:txBody>
      </p:sp>
      <p:sp>
        <p:nvSpPr>
          <p:cNvPr id="9" name="メモ 8"/>
          <p:cNvSpPr/>
          <p:nvPr/>
        </p:nvSpPr>
        <p:spPr>
          <a:xfrm>
            <a:off x="609600" y="2780928"/>
            <a:ext cx="2594248" cy="3384376"/>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schemeClr val="tx1"/>
                </a:solidFill>
              </a:rPr>
              <a:t>～アンケート結果</a:t>
            </a:r>
            <a:r>
              <a:rPr lang="en-US" altLang="ja-JP" sz="1000" b="1" dirty="0" smtClean="0">
                <a:solidFill>
                  <a:schemeClr val="tx1"/>
                </a:solidFill>
              </a:rPr>
              <a:t>(</a:t>
            </a:r>
            <a:r>
              <a:rPr lang="ja-JP" altLang="en-US" sz="1000" b="1" dirty="0" smtClean="0">
                <a:solidFill>
                  <a:schemeClr val="tx1"/>
                </a:solidFill>
              </a:rPr>
              <a:t>主な意見</a:t>
            </a:r>
            <a:r>
              <a:rPr lang="en-US" altLang="ja-JP" sz="1000" b="1" dirty="0" smtClean="0">
                <a:solidFill>
                  <a:schemeClr val="tx1"/>
                </a:solidFill>
              </a:rPr>
              <a:t>)</a:t>
            </a:r>
            <a:r>
              <a:rPr lang="ja-JP" altLang="en-US" sz="1000" b="1" dirty="0" smtClean="0">
                <a:solidFill>
                  <a:schemeClr val="tx1"/>
                </a:solidFill>
              </a:rPr>
              <a:t>～</a:t>
            </a:r>
            <a:endParaRPr lang="en-US" altLang="ja-JP" sz="1000" b="1" dirty="0" smtClean="0">
              <a:solidFill>
                <a:schemeClr val="tx1"/>
              </a:solidFill>
            </a:endParaRPr>
          </a:p>
          <a:p>
            <a:endParaRPr lang="en-US" altLang="ja-JP" sz="1000" dirty="0">
              <a:solidFill>
                <a:schemeClr val="tx1"/>
              </a:solidFill>
            </a:endParaRPr>
          </a:p>
          <a:p>
            <a:r>
              <a:rPr lang="en-US" altLang="ja-JP" sz="1000" dirty="0" smtClean="0">
                <a:solidFill>
                  <a:schemeClr val="tx1"/>
                </a:solidFill>
              </a:rPr>
              <a:t>《</a:t>
            </a:r>
            <a:r>
              <a:rPr lang="ja-JP" altLang="en-US" sz="1000" dirty="0" smtClean="0">
                <a:solidFill>
                  <a:schemeClr val="tx1"/>
                </a:solidFill>
              </a:rPr>
              <a:t>中学・高校</a:t>
            </a:r>
            <a:r>
              <a:rPr lang="en-US" altLang="ja-JP" sz="1000" dirty="0" smtClean="0">
                <a:solidFill>
                  <a:schemeClr val="tx1"/>
                </a:solidFill>
              </a:rPr>
              <a:t>》</a:t>
            </a:r>
          </a:p>
          <a:p>
            <a:r>
              <a:rPr kumimoji="1" lang="ja-JP" altLang="en-US" sz="1000" dirty="0" smtClean="0">
                <a:solidFill>
                  <a:schemeClr val="tx1"/>
                </a:solidFill>
              </a:rPr>
              <a:t> </a:t>
            </a:r>
            <a:r>
              <a:rPr kumimoji="1" lang="ja-JP" altLang="en-US" sz="1000" dirty="0">
                <a:solidFill>
                  <a:schemeClr val="tx1"/>
                </a:solidFill>
              </a:rPr>
              <a:t>　</a:t>
            </a:r>
            <a:r>
              <a:rPr kumimoji="1" lang="ja-JP" altLang="en-US" sz="1000" u="sng" dirty="0" smtClean="0">
                <a:solidFill>
                  <a:schemeClr val="tx1"/>
                </a:solidFill>
              </a:rPr>
              <a:t>参加したい研修</a:t>
            </a:r>
            <a:endParaRPr kumimoji="1" lang="en-US" altLang="ja-JP" sz="1000" u="sng" dirty="0" smtClean="0">
              <a:solidFill>
                <a:schemeClr val="tx1"/>
              </a:solidFill>
            </a:endParaRPr>
          </a:p>
          <a:p>
            <a:r>
              <a:rPr lang="ja-JP" altLang="en-US" sz="1000" dirty="0" smtClean="0">
                <a:solidFill>
                  <a:schemeClr val="tx1"/>
                </a:solidFill>
              </a:rPr>
              <a:t> </a:t>
            </a:r>
            <a:r>
              <a:rPr lang="ja-JP" altLang="en-US" sz="1000" dirty="0">
                <a:solidFill>
                  <a:schemeClr val="tx1"/>
                </a:solidFill>
              </a:rPr>
              <a:t>　</a:t>
            </a:r>
            <a:r>
              <a:rPr lang="ja-JP" altLang="en-US" sz="1000" dirty="0" smtClean="0">
                <a:solidFill>
                  <a:schemeClr val="tx1"/>
                </a:solidFill>
              </a:rPr>
              <a:t>　・生徒指導、</a:t>
            </a:r>
            <a:r>
              <a:rPr lang="ja-JP" altLang="en-US" sz="1000" dirty="0" err="1" smtClean="0">
                <a:solidFill>
                  <a:schemeClr val="tx1"/>
                </a:solidFill>
              </a:rPr>
              <a:t>障がい</a:t>
            </a:r>
            <a:r>
              <a:rPr lang="ja-JP" altLang="en-US" sz="1000" dirty="0" smtClean="0">
                <a:solidFill>
                  <a:schemeClr val="tx1"/>
                </a:solidFill>
              </a:rPr>
              <a:t>者理解に関する研修</a:t>
            </a:r>
            <a:endParaRPr lang="en-US" altLang="ja-JP" sz="1000" dirty="0" smtClean="0">
              <a:solidFill>
                <a:schemeClr val="tx1"/>
              </a:solidFill>
            </a:endParaRPr>
          </a:p>
          <a:p>
            <a:r>
              <a:rPr lang="ja-JP" altLang="en-US" sz="1000" dirty="0" smtClean="0">
                <a:solidFill>
                  <a:schemeClr val="tx1"/>
                </a:solidFill>
              </a:rPr>
              <a:t> 　</a:t>
            </a:r>
            <a:r>
              <a:rPr lang="ja-JP" altLang="en-US" sz="1000" u="sng" dirty="0" smtClean="0">
                <a:solidFill>
                  <a:schemeClr val="tx1"/>
                </a:solidFill>
              </a:rPr>
              <a:t>参加したい事業</a:t>
            </a:r>
            <a:endParaRPr lang="en-US" altLang="ja-JP" sz="1000" u="sng" dirty="0" smtClean="0">
              <a:solidFill>
                <a:schemeClr val="tx1"/>
              </a:solidFill>
            </a:endParaRPr>
          </a:p>
          <a:p>
            <a:r>
              <a:rPr kumimoji="1" lang="ja-JP" altLang="en-US" sz="1000" dirty="0" smtClean="0">
                <a:solidFill>
                  <a:schemeClr val="tx1"/>
                </a:solidFill>
              </a:rPr>
              <a:t> </a:t>
            </a:r>
            <a:r>
              <a:rPr kumimoji="1" lang="ja-JP" altLang="en-US" sz="1000" dirty="0">
                <a:solidFill>
                  <a:schemeClr val="tx1"/>
                </a:solidFill>
              </a:rPr>
              <a:t>　</a:t>
            </a:r>
            <a:r>
              <a:rPr kumimoji="1" lang="ja-JP" altLang="en-US" sz="1000" dirty="0" smtClean="0">
                <a:solidFill>
                  <a:schemeClr val="tx1"/>
                </a:solidFill>
              </a:rPr>
              <a:t>　・英語教育、発達障がいの可能性の</a:t>
            </a:r>
            <a:endParaRPr kumimoji="1" lang="en-US" altLang="ja-JP" sz="1000" dirty="0" smtClean="0">
              <a:solidFill>
                <a:schemeClr val="tx1"/>
              </a:solidFill>
            </a:endParaRPr>
          </a:p>
          <a:p>
            <a:r>
              <a:rPr lang="ja-JP" altLang="en-US" sz="1000" dirty="0" smtClean="0">
                <a:solidFill>
                  <a:schemeClr val="tx1"/>
                </a:solidFill>
              </a:rPr>
              <a:t> </a:t>
            </a:r>
            <a:r>
              <a:rPr lang="ja-JP" altLang="en-US" sz="1000" dirty="0">
                <a:solidFill>
                  <a:schemeClr val="tx1"/>
                </a:solidFill>
              </a:rPr>
              <a:t>　</a:t>
            </a:r>
            <a:r>
              <a:rPr lang="ja-JP" altLang="en-US" sz="1000" dirty="0" smtClean="0">
                <a:solidFill>
                  <a:schemeClr val="tx1"/>
                </a:solidFill>
              </a:rPr>
              <a:t>　　</a:t>
            </a:r>
            <a:r>
              <a:rPr kumimoji="1" lang="ja-JP" altLang="en-US" sz="1000" dirty="0" smtClean="0">
                <a:solidFill>
                  <a:schemeClr val="tx1"/>
                </a:solidFill>
              </a:rPr>
              <a:t>ある児童生徒への支援等</a:t>
            </a:r>
            <a:endParaRPr kumimoji="1" lang="en-US" altLang="ja-JP" sz="1000" dirty="0" smtClean="0">
              <a:solidFill>
                <a:schemeClr val="tx1"/>
              </a:solidFill>
            </a:endParaRPr>
          </a:p>
          <a:p>
            <a:r>
              <a:rPr kumimoji="1" lang="ja-JP" altLang="en-US" sz="1000" dirty="0" smtClean="0">
                <a:solidFill>
                  <a:schemeClr val="tx1"/>
                </a:solidFill>
              </a:rPr>
              <a:t> 　</a:t>
            </a:r>
            <a:r>
              <a:rPr kumimoji="1" lang="ja-JP" altLang="en-US" sz="1000" u="sng" dirty="0" smtClean="0">
                <a:solidFill>
                  <a:schemeClr val="tx1"/>
                </a:solidFill>
              </a:rPr>
              <a:t>公私連携に関する意見</a:t>
            </a:r>
            <a:endParaRPr kumimoji="1" lang="en-US" altLang="ja-JP" sz="1000" u="sng" dirty="0" smtClean="0">
              <a:solidFill>
                <a:schemeClr val="tx1"/>
              </a:solidFill>
            </a:endParaRPr>
          </a:p>
          <a:p>
            <a:r>
              <a:rPr lang="ja-JP" altLang="en-US" sz="1000" dirty="0" smtClean="0">
                <a:solidFill>
                  <a:schemeClr val="tx1"/>
                </a:solidFill>
              </a:rPr>
              <a:t> </a:t>
            </a:r>
            <a:r>
              <a:rPr lang="ja-JP" altLang="en-US" sz="1000" dirty="0">
                <a:solidFill>
                  <a:schemeClr val="tx1"/>
                </a:solidFill>
              </a:rPr>
              <a:t>　</a:t>
            </a:r>
            <a:r>
              <a:rPr lang="ja-JP" altLang="en-US" sz="1000" dirty="0" smtClean="0">
                <a:solidFill>
                  <a:schemeClr val="tx1"/>
                </a:solidFill>
              </a:rPr>
              <a:t>　・不登校支援に関する情報交換等</a:t>
            </a:r>
            <a:endParaRPr lang="en-US" altLang="ja-JP" sz="1000" dirty="0" smtClean="0">
              <a:solidFill>
                <a:schemeClr val="tx1"/>
              </a:solidFill>
            </a:endParaRPr>
          </a:p>
          <a:p>
            <a:endParaRPr lang="en-US" altLang="ja-JP" sz="1000" dirty="0" smtClean="0">
              <a:solidFill>
                <a:schemeClr val="tx1"/>
              </a:solidFill>
            </a:endParaRPr>
          </a:p>
          <a:p>
            <a:r>
              <a:rPr lang="en-US" altLang="ja-JP" sz="1000" dirty="0" smtClean="0">
                <a:solidFill>
                  <a:schemeClr val="tx1"/>
                </a:solidFill>
              </a:rPr>
              <a:t>《</a:t>
            </a:r>
            <a:r>
              <a:rPr lang="ja-JP" altLang="en-US" sz="1000" dirty="0" smtClean="0">
                <a:solidFill>
                  <a:schemeClr val="tx1"/>
                </a:solidFill>
              </a:rPr>
              <a:t>幼稚園</a:t>
            </a:r>
            <a:r>
              <a:rPr lang="en-US" altLang="ja-JP" sz="1000" dirty="0" smtClean="0">
                <a:solidFill>
                  <a:schemeClr val="tx1"/>
                </a:solidFill>
              </a:rPr>
              <a:t>》</a:t>
            </a:r>
          </a:p>
          <a:p>
            <a:r>
              <a:rPr kumimoji="1" lang="ja-JP" altLang="en-US" sz="1000" dirty="0" smtClean="0">
                <a:solidFill>
                  <a:schemeClr val="tx1"/>
                </a:solidFill>
              </a:rPr>
              <a:t> </a:t>
            </a:r>
            <a:r>
              <a:rPr kumimoji="1" lang="ja-JP" altLang="en-US" sz="1000" dirty="0">
                <a:solidFill>
                  <a:schemeClr val="tx1"/>
                </a:solidFill>
              </a:rPr>
              <a:t>　</a:t>
            </a:r>
            <a:r>
              <a:rPr lang="ja-JP" altLang="en-US" sz="1000" u="sng" dirty="0">
                <a:solidFill>
                  <a:schemeClr val="tx1"/>
                </a:solidFill>
              </a:rPr>
              <a:t>公私</a:t>
            </a:r>
            <a:r>
              <a:rPr lang="ja-JP" altLang="en-US" sz="1000" u="sng" dirty="0" smtClean="0">
                <a:solidFill>
                  <a:schemeClr val="tx1"/>
                </a:solidFill>
              </a:rPr>
              <a:t>連携</a:t>
            </a:r>
            <a:r>
              <a:rPr lang="ja-JP" altLang="en-US" sz="1000" u="sng" dirty="0">
                <a:solidFill>
                  <a:schemeClr val="tx1"/>
                </a:solidFill>
              </a:rPr>
              <a:t>に</a:t>
            </a:r>
            <a:r>
              <a:rPr lang="ja-JP" altLang="en-US" sz="1000" u="sng" dirty="0" smtClean="0">
                <a:solidFill>
                  <a:schemeClr val="tx1"/>
                </a:solidFill>
              </a:rPr>
              <a:t>関する意見</a:t>
            </a:r>
            <a:endParaRPr lang="en-US" altLang="ja-JP" sz="1000" u="sng" dirty="0" smtClean="0">
              <a:solidFill>
                <a:schemeClr val="tx1"/>
              </a:solidFill>
            </a:endParaRPr>
          </a:p>
          <a:p>
            <a:r>
              <a:rPr kumimoji="1" lang="ja-JP" altLang="en-US" sz="1000" dirty="0" smtClean="0">
                <a:solidFill>
                  <a:schemeClr val="tx1"/>
                </a:solidFill>
              </a:rPr>
              <a:t> </a:t>
            </a:r>
            <a:r>
              <a:rPr kumimoji="1" lang="ja-JP" altLang="en-US" sz="1000" dirty="0">
                <a:solidFill>
                  <a:schemeClr val="tx1"/>
                </a:solidFill>
              </a:rPr>
              <a:t>　</a:t>
            </a:r>
            <a:r>
              <a:rPr kumimoji="1" lang="ja-JP" altLang="en-US" sz="1000" dirty="0" smtClean="0">
                <a:solidFill>
                  <a:schemeClr val="tx1"/>
                </a:solidFill>
              </a:rPr>
              <a:t>　・公立園との情報共有等</a:t>
            </a:r>
            <a:endParaRPr kumimoji="1" lang="en-US" altLang="ja-JP" sz="1000" dirty="0" smtClean="0">
              <a:solidFill>
                <a:schemeClr val="tx1"/>
              </a:solidFill>
            </a:endParaRPr>
          </a:p>
          <a:p>
            <a:endParaRPr lang="en-US" altLang="ja-JP" sz="1000" dirty="0" smtClean="0">
              <a:solidFill>
                <a:schemeClr val="tx1"/>
              </a:solidFill>
            </a:endParaRPr>
          </a:p>
          <a:p>
            <a:r>
              <a:rPr lang="en-US" altLang="ja-JP" sz="1000" dirty="0" smtClean="0">
                <a:solidFill>
                  <a:schemeClr val="tx1"/>
                </a:solidFill>
              </a:rPr>
              <a:t>《</a:t>
            </a:r>
            <a:r>
              <a:rPr lang="ja-JP" altLang="en-US" sz="1000" dirty="0">
                <a:solidFill>
                  <a:schemeClr val="tx1"/>
                </a:solidFill>
              </a:rPr>
              <a:t>専修</a:t>
            </a:r>
            <a:r>
              <a:rPr lang="ja-JP" altLang="en-US" sz="1000" dirty="0" smtClean="0">
                <a:solidFill>
                  <a:schemeClr val="tx1"/>
                </a:solidFill>
              </a:rPr>
              <a:t>学校</a:t>
            </a:r>
            <a:r>
              <a:rPr lang="en-US" altLang="ja-JP" sz="1000" dirty="0" smtClean="0">
                <a:solidFill>
                  <a:schemeClr val="tx1"/>
                </a:solidFill>
              </a:rPr>
              <a:t>》</a:t>
            </a:r>
          </a:p>
          <a:p>
            <a:r>
              <a:rPr kumimoji="1" lang="ja-JP" altLang="en-US" sz="1000" dirty="0" smtClean="0">
                <a:solidFill>
                  <a:schemeClr val="tx1"/>
                </a:solidFill>
              </a:rPr>
              <a:t> </a:t>
            </a:r>
            <a:r>
              <a:rPr kumimoji="1" lang="ja-JP" altLang="en-US" sz="1000" dirty="0">
                <a:solidFill>
                  <a:schemeClr val="tx1"/>
                </a:solidFill>
              </a:rPr>
              <a:t>　</a:t>
            </a:r>
            <a:r>
              <a:rPr lang="ja-JP" altLang="en-US" sz="1000" u="sng" dirty="0">
                <a:solidFill>
                  <a:schemeClr val="tx1"/>
                </a:solidFill>
              </a:rPr>
              <a:t>専修</a:t>
            </a:r>
            <a:r>
              <a:rPr lang="ja-JP" altLang="en-US" sz="1000" u="sng" dirty="0" smtClean="0">
                <a:solidFill>
                  <a:schemeClr val="tx1"/>
                </a:solidFill>
              </a:rPr>
              <a:t>学校を</a:t>
            </a:r>
            <a:r>
              <a:rPr lang="ja-JP" altLang="en-US" sz="1000" u="sng" dirty="0">
                <a:solidFill>
                  <a:schemeClr val="tx1"/>
                </a:solidFill>
              </a:rPr>
              <a:t>周知</a:t>
            </a:r>
            <a:r>
              <a:rPr lang="ja-JP" altLang="en-US" sz="1000" u="sng" dirty="0" smtClean="0">
                <a:solidFill>
                  <a:schemeClr val="tx1"/>
                </a:solidFill>
              </a:rPr>
              <a:t>する効果的な方策</a:t>
            </a:r>
            <a:endParaRPr lang="en-US" altLang="ja-JP" sz="1000" u="sng" dirty="0" smtClean="0">
              <a:solidFill>
                <a:schemeClr val="tx1"/>
              </a:solidFill>
            </a:endParaRPr>
          </a:p>
          <a:p>
            <a:r>
              <a:rPr kumimoji="1" lang="ja-JP" altLang="en-US" sz="1000" dirty="0" smtClean="0">
                <a:solidFill>
                  <a:schemeClr val="tx1"/>
                </a:solidFill>
              </a:rPr>
              <a:t> </a:t>
            </a:r>
            <a:r>
              <a:rPr kumimoji="1" lang="ja-JP" altLang="en-US" sz="1000" dirty="0">
                <a:solidFill>
                  <a:schemeClr val="tx1"/>
                </a:solidFill>
              </a:rPr>
              <a:t>　</a:t>
            </a:r>
            <a:r>
              <a:rPr kumimoji="1" lang="ja-JP" altLang="en-US" sz="1000" dirty="0" smtClean="0">
                <a:solidFill>
                  <a:schemeClr val="tx1"/>
                </a:solidFill>
              </a:rPr>
              <a:t>　・高校生や教員対象の進路説明会開催</a:t>
            </a:r>
          </a:p>
        </p:txBody>
      </p:sp>
      <p:sp>
        <p:nvSpPr>
          <p:cNvPr id="13" name="角丸四角形 12"/>
          <p:cNvSpPr/>
          <p:nvPr/>
        </p:nvSpPr>
        <p:spPr>
          <a:xfrm>
            <a:off x="3563888" y="764704"/>
            <a:ext cx="5175426" cy="5688632"/>
          </a:xfrm>
          <a:prstGeom prst="roundRect">
            <a:avLst>
              <a:gd name="adj" fmla="val 78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smtClean="0">
                <a:solidFill>
                  <a:schemeClr val="tx1"/>
                </a:solidFill>
              </a:rPr>
              <a:t>【</a:t>
            </a:r>
            <a:r>
              <a:rPr lang="ja-JP" altLang="en-US" sz="1200" dirty="0" smtClean="0">
                <a:solidFill>
                  <a:schemeClr val="tx1"/>
                </a:solidFill>
              </a:rPr>
              <a:t>公私連携メニューの主な事業</a:t>
            </a:r>
            <a:r>
              <a:rPr lang="en-US" altLang="ja-JP" sz="1200" dirty="0" smtClean="0">
                <a:solidFill>
                  <a:schemeClr val="tx1"/>
                </a:solidFill>
              </a:rPr>
              <a:t>】</a:t>
            </a:r>
          </a:p>
          <a:p>
            <a:r>
              <a:rPr kumimoji="1" lang="en-US" altLang="ja-JP" sz="1200" dirty="0" smtClean="0">
                <a:solidFill>
                  <a:schemeClr val="tx1"/>
                </a:solidFill>
              </a:rPr>
              <a:t>《</a:t>
            </a:r>
            <a:r>
              <a:rPr kumimoji="1" lang="ja-JP" altLang="en-US" sz="1200" dirty="0" smtClean="0">
                <a:solidFill>
                  <a:schemeClr val="tx1"/>
                </a:solidFill>
              </a:rPr>
              <a:t>小学・中学・高校</a:t>
            </a:r>
            <a:r>
              <a:rPr kumimoji="1" lang="en-US" altLang="ja-JP" sz="1200" dirty="0" smtClean="0">
                <a:solidFill>
                  <a:schemeClr val="tx1"/>
                </a:solidFill>
              </a:rPr>
              <a:t>》</a:t>
            </a:r>
          </a:p>
          <a:p>
            <a:endParaRPr kumimoji="1" lang="en-US" altLang="ja-JP" sz="1200" dirty="0" smtClean="0">
              <a:solidFill>
                <a:schemeClr val="tx1"/>
              </a:solidFill>
            </a:endParaRPr>
          </a:p>
          <a:p>
            <a:endParaRPr lang="en-US" altLang="ja-JP" sz="1200" dirty="0">
              <a:solidFill>
                <a:schemeClr val="tx1"/>
              </a:solidFill>
            </a:endParaRPr>
          </a:p>
          <a:p>
            <a:endParaRPr kumimoji="1" lang="en-US" altLang="ja-JP" sz="1200" dirty="0" smtClean="0">
              <a:solidFill>
                <a:schemeClr val="tx1"/>
              </a:solidFill>
            </a:endParaRPr>
          </a:p>
          <a:p>
            <a:endParaRPr lang="en-US" altLang="ja-JP" sz="1200" dirty="0">
              <a:solidFill>
                <a:schemeClr val="tx1"/>
              </a:solidFill>
            </a:endParaRPr>
          </a:p>
          <a:p>
            <a:endParaRPr kumimoji="1" lang="en-US" altLang="ja-JP" sz="1200" dirty="0" smtClean="0">
              <a:solidFill>
                <a:schemeClr val="tx1"/>
              </a:solidFill>
            </a:endParaRPr>
          </a:p>
          <a:p>
            <a:endParaRPr lang="en-US" altLang="ja-JP" sz="1200" dirty="0" smtClean="0">
              <a:solidFill>
                <a:schemeClr val="tx1"/>
              </a:solidFill>
            </a:endParaRPr>
          </a:p>
          <a:p>
            <a:endParaRPr lang="en-US" altLang="ja-JP" sz="1200" dirty="0">
              <a:solidFill>
                <a:schemeClr val="tx1"/>
              </a:solidFill>
            </a:endParaRPr>
          </a:p>
          <a:p>
            <a:endParaRPr lang="en-US" altLang="ja-JP" sz="1200" dirty="0" smtClean="0">
              <a:solidFill>
                <a:schemeClr val="tx1"/>
              </a:solidFill>
            </a:endParaRPr>
          </a:p>
          <a:p>
            <a:endParaRPr lang="en-US" altLang="ja-JP" sz="1200" dirty="0">
              <a:solidFill>
                <a:schemeClr val="tx1"/>
              </a:solidFill>
            </a:endParaRPr>
          </a:p>
          <a:p>
            <a:endParaRPr lang="en-US" altLang="ja-JP" sz="1200" dirty="0" smtClean="0">
              <a:solidFill>
                <a:schemeClr val="tx1"/>
              </a:solidFill>
            </a:endParaRPr>
          </a:p>
          <a:p>
            <a:endParaRPr lang="en-US" altLang="ja-JP" sz="1200" dirty="0">
              <a:solidFill>
                <a:schemeClr val="tx1"/>
              </a:solidFill>
            </a:endParaRPr>
          </a:p>
          <a:p>
            <a:endParaRPr lang="en-US" altLang="ja-JP" sz="1200" dirty="0" smtClean="0">
              <a:solidFill>
                <a:schemeClr val="tx1"/>
              </a:solidFill>
            </a:endParaRPr>
          </a:p>
          <a:p>
            <a:endParaRPr lang="en-US" altLang="ja-JP" sz="1200" dirty="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a:solidFill>
                <a:schemeClr val="tx1"/>
              </a:solidFill>
            </a:endParaRPr>
          </a:p>
          <a:p>
            <a:r>
              <a:rPr lang="en-US" altLang="ja-JP" sz="1200" dirty="0" smtClean="0">
                <a:solidFill>
                  <a:schemeClr val="tx1"/>
                </a:solidFill>
              </a:rPr>
              <a:t>《</a:t>
            </a:r>
            <a:r>
              <a:rPr lang="ja-JP" altLang="en-US" sz="1200" dirty="0" smtClean="0">
                <a:solidFill>
                  <a:schemeClr val="tx1"/>
                </a:solidFill>
              </a:rPr>
              <a:t>幼稚園</a:t>
            </a:r>
            <a:r>
              <a:rPr lang="en-US" altLang="ja-JP" sz="1200" dirty="0" smtClean="0">
                <a:solidFill>
                  <a:schemeClr val="tx1"/>
                </a:solidFill>
              </a:rPr>
              <a:t>》</a:t>
            </a: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r>
              <a:rPr lang="en-US" altLang="ja-JP" sz="1200" dirty="0" smtClean="0">
                <a:solidFill>
                  <a:schemeClr val="tx1"/>
                </a:solidFill>
              </a:rPr>
              <a:t>《</a:t>
            </a:r>
            <a:r>
              <a:rPr lang="ja-JP" altLang="en-US" sz="1200" dirty="0" smtClean="0">
                <a:solidFill>
                  <a:schemeClr val="tx1"/>
                </a:solidFill>
              </a:rPr>
              <a:t>専修学校</a:t>
            </a:r>
            <a:r>
              <a:rPr lang="en-US" altLang="ja-JP" sz="1200" dirty="0" smtClean="0">
                <a:solidFill>
                  <a:schemeClr val="tx1"/>
                </a:solidFill>
              </a:rPr>
              <a:t>》</a:t>
            </a:r>
          </a:p>
          <a:p>
            <a:endParaRPr lang="en-US" altLang="ja-JP" sz="1200" dirty="0" smtClean="0">
              <a:solidFill>
                <a:schemeClr val="tx1"/>
              </a:solidFill>
            </a:endParaRPr>
          </a:p>
          <a:p>
            <a:endParaRPr lang="en-US" altLang="ja-JP" sz="1200" dirty="0" smtClean="0">
              <a:solidFill>
                <a:schemeClr val="tx1"/>
              </a:solidFill>
            </a:endParaRPr>
          </a:p>
        </p:txBody>
      </p:sp>
      <p:grpSp>
        <p:nvGrpSpPr>
          <p:cNvPr id="12" name="グループ化 11"/>
          <p:cNvGrpSpPr/>
          <p:nvPr/>
        </p:nvGrpSpPr>
        <p:grpSpPr>
          <a:xfrm>
            <a:off x="3059832" y="2060848"/>
            <a:ext cx="829940" cy="3672408"/>
            <a:chOff x="3707904" y="2132856"/>
            <a:chExt cx="829940" cy="3672408"/>
          </a:xfrm>
        </p:grpSpPr>
        <p:sp>
          <p:nvSpPr>
            <p:cNvPr id="10" name="右矢印 9"/>
            <p:cNvSpPr/>
            <p:nvPr/>
          </p:nvSpPr>
          <p:spPr>
            <a:xfrm>
              <a:off x="3707904" y="2132856"/>
              <a:ext cx="829940" cy="367240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1" name="テキスト ボックス 10"/>
            <p:cNvSpPr txBox="1"/>
            <p:nvPr/>
          </p:nvSpPr>
          <p:spPr>
            <a:xfrm>
              <a:off x="3842628" y="3140968"/>
              <a:ext cx="369332" cy="1800200"/>
            </a:xfrm>
            <a:prstGeom prst="rect">
              <a:avLst/>
            </a:prstGeom>
            <a:noFill/>
          </p:spPr>
          <p:txBody>
            <a:bodyPr vert="eaVert" wrap="square" rtlCol="0">
              <a:spAutoFit/>
            </a:bodyPr>
            <a:lstStyle/>
            <a:p>
              <a:r>
                <a:rPr kumimoji="1" lang="ja-JP" altLang="en-US" sz="1200" dirty="0" smtClean="0">
                  <a:solidFill>
                    <a:schemeClr val="bg1"/>
                  </a:solidFill>
                </a:rPr>
                <a:t>公私連携メニューに反映</a:t>
              </a:r>
              <a:endParaRPr kumimoji="1" lang="ja-JP" altLang="en-US" sz="1200" dirty="0">
                <a:solidFill>
                  <a:schemeClr val="bg1"/>
                </a:solidFill>
              </a:endParaRPr>
            </a:p>
          </p:txBody>
        </p:sp>
      </p:grpSp>
      <p:grpSp>
        <p:nvGrpSpPr>
          <p:cNvPr id="17" name="グループ化 16"/>
          <p:cNvGrpSpPr/>
          <p:nvPr/>
        </p:nvGrpSpPr>
        <p:grpSpPr>
          <a:xfrm>
            <a:off x="3851920" y="1340768"/>
            <a:ext cx="4824536" cy="576064"/>
            <a:chOff x="4644008" y="2276872"/>
            <a:chExt cx="3960440" cy="644031"/>
          </a:xfrm>
        </p:grpSpPr>
        <p:sp>
          <p:nvSpPr>
            <p:cNvPr id="15" name="正方形/長方形 14"/>
            <p:cNvSpPr/>
            <p:nvPr/>
          </p:nvSpPr>
          <p:spPr>
            <a:xfrm>
              <a:off x="4644008" y="2276872"/>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英語教育推進事業・骨太の英語力養成事業</a:t>
              </a:r>
              <a:r>
                <a:rPr kumimoji="1" lang="en-US" altLang="ja-JP" sz="1200" dirty="0" smtClean="0"/>
                <a:t>(</a:t>
              </a:r>
              <a:r>
                <a:rPr kumimoji="1" lang="ja-JP" altLang="en-US" sz="1200" dirty="0" smtClean="0"/>
                <a:t>連携年度：</a:t>
              </a:r>
              <a:r>
                <a:rPr kumimoji="1" lang="en-US" altLang="ja-JP" sz="1200" dirty="0" smtClean="0"/>
                <a:t>2014</a:t>
              </a:r>
              <a:r>
                <a:rPr kumimoji="1" lang="ja-JP" altLang="en-US" sz="1200" dirty="0" smtClean="0"/>
                <a:t>～</a:t>
              </a:r>
              <a:r>
                <a:rPr kumimoji="1" lang="en-US" altLang="ja-JP" sz="1200" dirty="0" smtClean="0"/>
                <a:t>)</a:t>
              </a:r>
              <a:endParaRPr kumimoji="1" lang="ja-JP" altLang="en-US" sz="1200" dirty="0" smtClean="0"/>
            </a:p>
          </p:txBody>
        </p:sp>
        <p:sp>
          <p:nvSpPr>
            <p:cNvPr id="16" name="正方形/長方形 15"/>
            <p:cNvSpPr/>
            <p:nvPr/>
          </p:nvSpPr>
          <p:spPr>
            <a:xfrm>
              <a:off x="4644008" y="2492896"/>
              <a:ext cx="3960440" cy="4280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「聞く・話す」能力の鍛錬支援を行い、府立・私立高校生の英語力向上を目指す。</a:t>
              </a:r>
              <a:r>
                <a:rPr lang="en-US" altLang="ja-JP" sz="1000" dirty="0" smtClean="0">
                  <a:solidFill>
                    <a:schemeClr val="tx1"/>
                  </a:solidFill>
                </a:rPr>
                <a:t>TOEFL </a:t>
              </a:r>
              <a:r>
                <a:rPr lang="en-US" altLang="ja-JP" sz="1000" dirty="0" err="1" smtClean="0">
                  <a:solidFill>
                    <a:schemeClr val="tx1"/>
                  </a:solidFill>
                </a:rPr>
                <a:t>iBT</a:t>
              </a:r>
              <a:r>
                <a:rPr lang="ja-JP" altLang="en-US" sz="1000" dirty="0" smtClean="0">
                  <a:solidFill>
                    <a:schemeClr val="tx1"/>
                  </a:solidFill>
                </a:rPr>
                <a:t>オンライン練習テストを府立・私立高校で実施する。</a:t>
              </a:r>
              <a:endParaRPr kumimoji="1" lang="ja-JP" altLang="en-US" sz="1000" dirty="0" smtClean="0">
                <a:solidFill>
                  <a:schemeClr val="tx1"/>
                </a:solidFill>
              </a:endParaRPr>
            </a:p>
          </p:txBody>
        </p:sp>
      </p:grpSp>
      <p:grpSp>
        <p:nvGrpSpPr>
          <p:cNvPr id="18" name="グループ化 17"/>
          <p:cNvGrpSpPr/>
          <p:nvPr/>
        </p:nvGrpSpPr>
        <p:grpSpPr>
          <a:xfrm>
            <a:off x="3851920" y="1988838"/>
            <a:ext cx="4824536" cy="803490"/>
            <a:chOff x="4644008" y="2022411"/>
            <a:chExt cx="3960440" cy="644033"/>
          </a:xfrm>
        </p:grpSpPr>
        <p:sp>
          <p:nvSpPr>
            <p:cNvPr id="19" name="正方形/長方形 18"/>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支援教育地域支援整備事業・高等学校支援教育力充実</a:t>
              </a:r>
              <a:r>
                <a:rPr kumimoji="1" lang="ja-JP" altLang="en-US" sz="1200" dirty="0" smtClean="0">
                  <a:solidFill>
                    <a:schemeClr val="bg1"/>
                  </a:solidFill>
                </a:rPr>
                <a:t>事業</a:t>
              </a:r>
              <a:r>
                <a:rPr kumimoji="1" lang="en-US" altLang="ja-JP" sz="1200" dirty="0" smtClean="0">
                  <a:solidFill>
                    <a:schemeClr val="bg1"/>
                  </a:solidFill>
                </a:rPr>
                <a:t>(2017</a:t>
              </a:r>
              <a:r>
                <a:rPr kumimoji="1" lang="ja-JP" altLang="en-US" sz="1200" dirty="0" smtClean="0">
                  <a:solidFill>
                    <a:schemeClr val="bg1"/>
                  </a:solidFill>
                </a:rPr>
                <a:t>～</a:t>
              </a:r>
              <a:r>
                <a:rPr kumimoji="1" lang="en-US" altLang="ja-JP" sz="1200" dirty="0" smtClean="0">
                  <a:solidFill>
                    <a:schemeClr val="bg1"/>
                  </a:solidFill>
                </a:rPr>
                <a:t>)</a:t>
              </a:r>
              <a:endParaRPr kumimoji="1" lang="ja-JP" altLang="en-US" sz="1200" dirty="0" smtClean="0">
                <a:solidFill>
                  <a:schemeClr val="bg1"/>
                </a:solidFill>
              </a:endParaRPr>
            </a:p>
          </p:txBody>
        </p:sp>
        <p:sp>
          <p:nvSpPr>
            <p:cNvPr id="20" name="正方形/長方形 19"/>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府立</a:t>
              </a:r>
              <a:r>
                <a:rPr lang="ja-JP" altLang="en-US" sz="1000" dirty="0">
                  <a:solidFill>
                    <a:schemeClr val="tx1"/>
                  </a:solidFill>
                </a:rPr>
                <a:t>支援学校のリーディングスタッフや府立高等学校から指定した支援教育サポート校のコーディネーター等を活用した相談等を私立学校</a:t>
              </a:r>
              <a:r>
                <a:rPr lang="ja-JP" altLang="en-US" sz="1000" dirty="0" smtClean="0">
                  <a:solidFill>
                    <a:schemeClr val="tx1"/>
                  </a:solidFill>
                </a:rPr>
                <a:t>園に</a:t>
              </a:r>
              <a:r>
                <a:rPr lang="ja-JP" altLang="en-US" sz="1000" dirty="0">
                  <a:solidFill>
                    <a:schemeClr val="tx1"/>
                  </a:solidFill>
                </a:rPr>
                <a:t>拡大。校内支援体制等のノウハウ共有の報告会等を開催</a:t>
              </a:r>
              <a:r>
                <a:rPr lang="ja-JP" altLang="en-US" sz="1000" dirty="0" smtClean="0">
                  <a:solidFill>
                    <a:schemeClr val="tx1"/>
                  </a:solidFill>
                </a:rPr>
                <a:t>。</a:t>
              </a:r>
              <a:endParaRPr lang="ja-JP" altLang="en-US" sz="1000" dirty="0">
                <a:solidFill>
                  <a:schemeClr val="tx1"/>
                </a:solidFill>
              </a:endParaRPr>
            </a:p>
          </p:txBody>
        </p:sp>
      </p:grpSp>
      <p:grpSp>
        <p:nvGrpSpPr>
          <p:cNvPr id="21" name="グループ化 20"/>
          <p:cNvGrpSpPr/>
          <p:nvPr/>
        </p:nvGrpSpPr>
        <p:grpSpPr>
          <a:xfrm>
            <a:off x="3851920" y="2792328"/>
            <a:ext cx="4824536" cy="356236"/>
            <a:chOff x="4644008" y="2047903"/>
            <a:chExt cx="3960440" cy="398267"/>
          </a:xfrm>
        </p:grpSpPr>
        <p:sp>
          <p:nvSpPr>
            <p:cNvPr id="22" name="正方形/長方形 21"/>
            <p:cNvSpPr/>
            <p:nvPr/>
          </p:nvSpPr>
          <p:spPr>
            <a:xfrm>
              <a:off x="4644008" y="2047903"/>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教育総合相談事業</a:t>
              </a:r>
              <a:r>
                <a:rPr kumimoji="1" lang="en-US" altLang="ja-JP" sz="1200" dirty="0" smtClean="0"/>
                <a:t>(2017</a:t>
              </a:r>
              <a:r>
                <a:rPr kumimoji="1" lang="ja-JP" altLang="en-US" sz="1200" dirty="0" smtClean="0"/>
                <a:t>～</a:t>
              </a:r>
              <a:r>
                <a:rPr kumimoji="1" lang="en-US" altLang="ja-JP" sz="1200" dirty="0" smtClean="0"/>
                <a:t>)</a:t>
              </a:r>
              <a:endParaRPr kumimoji="1" lang="ja-JP" altLang="en-US" sz="1200" dirty="0" smtClean="0"/>
            </a:p>
          </p:txBody>
        </p:sp>
        <p:sp>
          <p:nvSpPr>
            <p:cNvPr id="23" name="正方形/長方形 22"/>
            <p:cNvSpPr/>
            <p:nvPr/>
          </p:nvSpPr>
          <p:spPr>
            <a:xfrm>
              <a:off x="4644008" y="2225897"/>
              <a:ext cx="3960440" cy="2202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rPr>
                <a:t>面接相談や高等学校適応指導教室の対象を私立高校の生徒・保護者にも拡大。</a:t>
              </a:r>
            </a:p>
          </p:txBody>
        </p:sp>
      </p:grpSp>
      <p:grpSp>
        <p:nvGrpSpPr>
          <p:cNvPr id="28" name="グループ化 27"/>
          <p:cNvGrpSpPr/>
          <p:nvPr/>
        </p:nvGrpSpPr>
        <p:grpSpPr>
          <a:xfrm>
            <a:off x="3851920" y="3303981"/>
            <a:ext cx="4824536" cy="576066"/>
            <a:chOff x="4644008" y="2022411"/>
            <a:chExt cx="3960440" cy="644033"/>
          </a:xfrm>
        </p:grpSpPr>
        <p:sp>
          <p:nvSpPr>
            <p:cNvPr id="29" name="正方形/長方形 28"/>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被害者救済システム運用事業</a:t>
              </a:r>
              <a:r>
                <a:rPr kumimoji="1" lang="en-US" altLang="ja-JP" sz="1200" dirty="0" smtClean="0"/>
                <a:t>(2017</a:t>
              </a:r>
              <a:r>
                <a:rPr kumimoji="1" lang="ja-JP" altLang="en-US" sz="1200" dirty="0" smtClean="0"/>
                <a:t>～</a:t>
              </a:r>
              <a:r>
                <a:rPr kumimoji="1" lang="en-US" altLang="ja-JP" sz="1200" dirty="0" smtClean="0"/>
                <a:t>)</a:t>
              </a:r>
              <a:endParaRPr kumimoji="1" lang="ja-JP" altLang="en-US" sz="1200" dirty="0" smtClean="0"/>
            </a:p>
          </p:txBody>
        </p:sp>
        <p:sp>
          <p:nvSpPr>
            <p:cNvPr id="30" name="正方形/長方形 29"/>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rPr>
                <a:t>いじめ等事案の解決を図るための第三者性を活かした相談窓口である「被害者救済システム」の対象を私立学校にも</a:t>
              </a:r>
              <a:r>
                <a:rPr lang="ja-JP" altLang="en-US" sz="1000" dirty="0" smtClean="0">
                  <a:solidFill>
                    <a:schemeClr val="tx1"/>
                  </a:solidFill>
                </a:rPr>
                <a:t>拡大。</a:t>
              </a:r>
              <a:endParaRPr kumimoji="1" lang="ja-JP" altLang="en-US" sz="1000" dirty="0" smtClean="0">
                <a:solidFill>
                  <a:schemeClr val="tx1"/>
                </a:solidFill>
              </a:endParaRPr>
            </a:p>
          </p:txBody>
        </p:sp>
      </p:grpSp>
      <p:grpSp>
        <p:nvGrpSpPr>
          <p:cNvPr id="33" name="グループ化 32"/>
          <p:cNvGrpSpPr/>
          <p:nvPr/>
        </p:nvGrpSpPr>
        <p:grpSpPr>
          <a:xfrm>
            <a:off x="3851920" y="3969060"/>
            <a:ext cx="4824536" cy="379038"/>
            <a:chOff x="4644008" y="2022411"/>
            <a:chExt cx="3960440" cy="423759"/>
          </a:xfrm>
        </p:grpSpPr>
        <p:sp>
          <p:nvSpPr>
            <p:cNvPr id="34" name="正方形/長方形 33"/>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教職員研修</a:t>
              </a:r>
              <a:r>
                <a:rPr lang="en-US" altLang="ja-JP" sz="1200" dirty="0">
                  <a:solidFill>
                    <a:schemeClr val="tx1"/>
                  </a:solidFill>
                </a:rPr>
                <a:t>(2016</a:t>
              </a:r>
              <a:r>
                <a:rPr lang="ja-JP" altLang="en-US" sz="1200" dirty="0">
                  <a:solidFill>
                    <a:schemeClr val="tx1"/>
                  </a:solidFill>
                </a:rPr>
                <a:t>～</a:t>
              </a:r>
              <a:r>
                <a:rPr lang="en-US" altLang="ja-JP" sz="1200" dirty="0">
                  <a:solidFill>
                    <a:schemeClr val="tx1"/>
                  </a:solidFill>
                </a:rPr>
                <a:t>)</a:t>
              </a:r>
              <a:endParaRPr kumimoji="1" lang="ja-JP" altLang="en-US" sz="1200" dirty="0" smtClean="0">
                <a:solidFill>
                  <a:schemeClr val="tx1"/>
                </a:solidFill>
              </a:endParaRPr>
            </a:p>
          </p:txBody>
        </p:sp>
        <p:sp>
          <p:nvSpPr>
            <p:cNvPr id="35" name="正方形/長方形 34"/>
            <p:cNvSpPr/>
            <p:nvPr/>
          </p:nvSpPr>
          <p:spPr>
            <a:xfrm>
              <a:off x="4644008" y="2225897"/>
              <a:ext cx="3960440" cy="2202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rPr>
                <a:t>英語や生徒指導、管理職養成等に係る研修を私立学校にも</a:t>
              </a:r>
              <a:r>
                <a:rPr lang="ja-JP" altLang="en-US" sz="1000" dirty="0" smtClean="0">
                  <a:solidFill>
                    <a:schemeClr val="tx1"/>
                  </a:solidFill>
                </a:rPr>
                <a:t>拡充</a:t>
              </a:r>
              <a:r>
                <a:rPr lang="ja-JP" altLang="en-US" sz="1000" dirty="0" smtClean="0">
                  <a:solidFill>
                    <a:srgbClr val="0070C0"/>
                  </a:solidFill>
                </a:rPr>
                <a:t>。</a:t>
              </a:r>
              <a:endParaRPr kumimoji="1" lang="ja-JP" altLang="en-US" sz="1000" dirty="0" smtClean="0">
                <a:solidFill>
                  <a:srgbClr val="0070C0"/>
                </a:solidFill>
              </a:endParaRPr>
            </a:p>
          </p:txBody>
        </p:sp>
      </p:grpSp>
      <p:grpSp>
        <p:nvGrpSpPr>
          <p:cNvPr id="36" name="グループ化 35"/>
          <p:cNvGrpSpPr/>
          <p:nvPr/>
        </p:nvGrpSpPr>
        <p:grpSpPr>
          <a:xfrm>
            <a:off x="3851920" y="5529488"/>
            <a:ext cx="4824536" cy="465902"/>
            <a:chOff x="4644008" y="2022412"/>
            <a:chExt cx="3960440" cy="352246"/>
          </a:xfrm>
        </p:grpSpPr>
        <p:sp>
          <p:nvSpPr>
            <p:cNvPr id="37" name="正方形/長方形 36"/>
            <p:cNvSpPr/>
            <p:nvPr/>
          </p:nvSpPr>
          <p:spPr>
            <a:xfrm>
              <a:off x="4644008" y="2022412"/>
              <a:ext cx="3960440" cy="146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専修学校の周知</a:t>
              </a:r>
              <a:r>
                <a:rPr kumimoji="1" lang="en-US" altLang="ja-JP" sz="1200" dirty="0" smtClean="0">
                  <a:solidFill>
                    <a:schemeClr val="bg1"/>
                  </a:solidFill>
                </a:rPr>
                <a:t>(2016</a:t>
              </a:r>
              <a:r>
                <a:rPr kumimoji="1" lang="ja-JP" altLang="en-US" sz="1200" dirty="0" smtClean="0">
                  <a:solidFill>
                    <a:schemeClr val="bg1"/>
                  </a:solidFill>
                </a:rPr>
                <a:t>～</a:t>
              </a:r>
              <a:r>
                <a:rPr kumimoji="1" lang="en-US" altLang="ja-JP" sz="1200" dirty="0" smtClean="0">
                  <a:solidFill>
                    <a:schemeClr val="bg1"/>
                  </a:solidFill>
                </a:rPr>
                <a:t>)</a:t>
              </a:r>
              <a:endParaRPr kumimoji="1" lang="ja-JP" altLang="en-US" sz="1200" dirty="0" smtClean="0">
                <a:solidFill>
                  <a:schemeClr val="bg1"/>
                </a:solidFill>
              </a:endParaRPr>
            </a:p>
          </p:txBody>
        </p:sp>
        <p:sp>
          <p:nvSpPr>
            <p:cNvPr id="38" name="正方形/長方形 37"/>
            <p:cNvSpPr/>
            <p:nvPr/>
          </p:nvSpPr>
          <p:spPr>
            <a:xfrm>
              <a:off x="4644008" y="2154385"/>
              <a:ext cx="3960440" cy="2202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rPr>
                <a:t>公立・私立の高校進路指導研究会等での</a:t>
              </a:r>
              <a:r>
                <a:rPr lang="ja-JP" altLang="en-US" sz="1000" dirty="0" smtClean="0">
                  <a:solidFill>
                    <a:schemeClr val="tx1"/>
                  </a:solidFill>
                </a:rPr>
                <a:t>周知。</a:t>
              </a:r>
              <a:endParaRPr kumimoji="1" lang="ja-JP" altLang="en-US" sz="1000" dirty="0" smtClean="0">
                <a:solidFill>
                  <a:schemeClr val="tx1"/>
                </a:solidFill>
              </a:endParaRPr>
            </a:p>
          </p:txBody>
        </p:sp>
      </p:grpSp>
      <p:grpSp>
        <p:nvGrpSpPr>
          <p:cNvPr id="40" name="グループ化 39"/>
          <p:cNvGrpSpPr/>
          <p:nvPr/>
        </p:nvGrpSpPr>
        <p:grpSpPr>
          <a:xfrm>
            <a:off x="3851920" y="4653136"/>
            <a:ext cx="4824536" cy="576066"/>
            <a:chOff x="4644008" y="2022411"/>
            <a:chExt cx="3960440" cy="644033"/>
          </a:xfrm>
        </p:grpSpPr>
        <p:sp>
          <p:nvSpPr>
            <p:cNvPr id="41" name="正方形/長方形 40"/>
            <p:cNvSpPr/>
            <p:nvPr/>
          </p:nvSpPr>
          <p:spPr>
            <a:xfrm>
              <a:off x="4644008" y="2022411"/>
              <a:ext cx="396044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幼児</a:t>
              </a:r>
              <a:r>
                <a:rPr kumimoji="1" lang="ja-JP" altLang="en-US" sz="1200" dirty="0" smtClean="0"/>
                <a:t>教育推進体制構築事業</a:t>
              </a:r>
              <a:r>
                <a:rPr kumimoji="1" lang="en-US" altLang="ja-JP" sz="1200" dirty="0" smtClean="0"/>
                <a:t>(2016</a:t>
              </a:r>
              <a:r>
                <a:rPr kumimoji="1" lang="ja-JP" altLang="en-US" sz="1200" dirty="0" smtClean="0"/>
                <a:t>～</a:t>
              </a:r>
              <a:r>
                <a:rPr kumimoji="1" lang="en-US" altLang="ja-JP" sz="1200" dirty="0" smtClean="0"/>
                <a:t>)</a:t>
              </a:r>
              <a:endParaRPr kumimoji="1" lang="ja-JP" altLang="en-US" sz="1200" dirty="0" smtClean="0"/>
            </a:p>
          </p:txBody>
        </p:sp>
        <p:sp>
          <p:nvSpPr>
            <p:cNvPr id="42" name="正方形/長方形 41"/>
            <p:cNvSpPr/>
            <p:nvPr/>
          </p:nvSpPr>
          <p:spPr>
            <a:xfrm>
              <a:off x="4644008" y="2225897"/>
              <a:ext cx="3960440" cy="4405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幼児</a:t>
              </a:r>
              <a:r>
                <a:rPr lang="ja-JP" altLang="en-US" sz="1000" dirty="0">
                  <a:solidFill>
                    <a:schemeClr val="tx1"/>
                  </a:solidFill>
                </a:rPr>
                <a:t>教育の推進体制を構築するための調査研究を</a:t>
              </a:r>
              <a:r>
                <a:rPr lang="ja-JP" altLang="en-US" sz="1000" dirty="0" smtClean="0">
                  <a:solidFill>
                    <a:schemeClr val="tx1"/>
                  </a:solidFill>
                </a:rPr>
                <a:t>行い、幼児教育に関する研修などを総合的に行う幼児</a:t>
              </a:r>
              <a:r>
                <a:rPr lang="ja-JP" altLang="en-US" sz="1000" dirty="0">
                  <a:solidFill>
                    <a:schemeClr val="tx1"/>
                  </a:solidFill>
                </a:rPr>
                <a:t>教育</a:t>
              </a:r>
              <a:r>
                <a:rPr lang="ja-JP" altLang="en-US" sz="1000" dirty="0" smtClean="0">
                  <a:solidFill>
                    <a:schemeClr val="tx1"/>
                  </a:solidFill>
                </a:rPr>
                <a:t>センターを</a:t>
              </a:r>
              <a:r>
                <a:rPr lang="ja-JP" altLang="en-US" sz="1000" dirty="0">
                  <a:solidFill>
                    <a:schemeClr val="tx1"/>
                  </a:solidFill>
                </a:rPr>
                <a:t>設置（</a:t>
              </a:r>
              <a:r>
                <a:rPr lang="en-US" altLang="ja-JP" sz="1000" dirty="0">
                  <a:solidFill>
                    <a:schemeClr val="tx1"/>
                  </a:solidFill>
                </a:rPr>
                <a:t>2018</a:t>
              </a:r>
              <a:r>
                <a:rPr lang="ja-JP" altLang="en-US" sz="1000" dirty="0">
                  <a:solidFill>
                    <a:schemeClr val="tx1"/>
                  </a:solidFill>
                </a:rPr>
                <a:t>年</a:t>
              </a:r>
              <a:r>
                <a:rPr lang="en-US" altLang="ja-JP" sz="1000" dirty="0">
                  <a:solidFill>
                    <a:schemeClr val="tx1"/>
                  </a:solidFill>
                </a:rPr>
                <a:t>4</a:t>
              </a:r>
              <a:r>
                <a:rPr lang="ja-JP" altLang="en-US" sz="1000" dirty="0" smtClean="0">
                  <a:solidFill>
                    <a:schemeClr val="tx1"/>
                  </a:solidFill>
                </a:rPr>
                <a:t>月） 。</a:t>
              </a:r>
              <a:endParaRPr kumimoji="1" lang="ja-JP" altLang="en-US" sz="1000" dirty="0" smtClean="0">
                <a:solidFill>
                  <a:schemeClr val="tx1"/>
                </a:solidFill>
              </a:endParaRPr>
            </a:p>
          </p:txBody>
        </p:sp>
      </p:gr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40</a:t>
            </a:fld>
            <a:endParaRPr kumimoji="1" lang="ja-JP" altLang="en-US"/>
          </a:p>
        </p:txBody>
      </p:sp>
    </p:spTree>
    <p:extLst>
      <p:ext uri="{BB962C8B-B14F-4D97-AF65-F5344CB8AC3E}">
        <p14:creationId xmlns:p14="http://schemas.microsoft.com/office/powerpoint/2010/main" val="1698290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347157"/>
            <a:ext cx="7704856" cy="338554"/>
          </a:xfrm>
          <a:prstGeom prst="rect">
            <a:avLst/>
          </a:prstGeom>
          <a:noFill/>
        </p:spPr>
        <p:txBody>
          <a:bodyPr wrap="square" rtlCol="0">
            <a:spAutoFit/>
          </a:bodyPr>
          <a:lstStyle/>
          <a:p>
            <a:r>
              <a:rPr lang="ja-JP" altLang="en-US" sz="1600" dirty="0" smtClean="0">
                <a:solidFill>
                  <a:prstClr val="black"/>
                </a:solidFill>
              </a:rPr>
              <a:t>②</a:t>
            </a:r>
            <a:r>
              <a:rPr lang="ja-JP" altLang="en-US" sz="1600" dirty="0">
                <a:solidFill>
                  <a:prstClr val="black"/>
                </a:solidFill>
              </a:rPr>
              <a:t>義務</a:t>
            </a:r>
            <a:r>
              <a:rPr lang="ja-JP" altLang="en-US" sz="1600" dirty="0" smtClean="0">
                <a:solidFill>
                  <a:prstClr val="black"/>
                </a:solidFill>
              </a:rPr>
              <a:t>教育改革</a:t>
            </a:r>
            <a:endParaRPr lang="ja-JP" altLang="en-US" sz="1600" dirty="0">
              <a:solidFill>
                <a:prstClr val="black"/>
              </a:solidFill>
            </a:endParaRPr>
          </a:p>
        </p:txBody>
      </p:sp>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solidFill>
                  <a:prstClr val="black"/>
                </a:solidFill>
              </a:rPr>
              <a:t>Ｂ　１．（４４</a:t>
            </a:r>
            <a:r>
              <a:rPr lang="ja-JP" altLang="en-US" sz="1600" u="sng" dirty="0">
                <a:solidFill>
                  <a:prstClr val="black"/>
                </a:solidFill>
              </a:rPr>
              <a:t>，</a:t>
            </a:r>
            <a:r>
              <a:rPr lang="ja-JP" altLang="en-US" sz="1600" u="sng" dirty="0" smtClean="0">
                <a:solidFill>
                  <a:prstClr val="black"/>
                </a:solidFill>
              </a:rPr>
              <a:t>４８）</a:t>
            </a:r>
            <a:endParaRPr lang="en-US" altLang="ja-JP" sz="1600" u="sng" dirty="0" smtClean="0">
              <a:solidFill>
                <a:prstClr val="black"/>
              </a:solidFill>
            </a:endParaRPr>
          </a:p>
        </p:txBody>
      </p:sp>
      <p:sp>
        <p:nvSpPr>
          <p:cNvPr id="19" name="テキスト ボックス 18"/>
          <p:cNvSpPr txBox="1"/>
          <p:nvPr/>
        </p:nvSpPr>
        <p:spPr>
          <a:xfrm>
            <a:off x="215516" y="692696"/>
            <a:ext cx="7704856" cy="338554"/>
          </a:xfrm>
          <a:prstGeom prst="rect">
            <a:avLst/>
          </a:prstGeom>
          <a:noFill/>
        </p:spPr>
        <p:txBody>
          <a:bodyPr wrap="square" rtlCol="0">
            <a:spAutoFit/>
          </a:bodyPr>
          <a:lstStyle/>
          <a:p>
            <a:r>
              <a:rPr lang="ja-JP" altLang="en-US" sz="1600" dirty="0" smtClean="0">
                <a:solidFill>
                  <a:prstClr val="black"/>
                </a:solidFill>
              </a:rPr>
              <a:t>■改革の内容と進捗状況</a:t>
            </a:r>
            <a:endParaRPr lang="ja-JP" altLang="en-US" sz="1600" dirty="0">
              <a:solidFill>
                <a:prstClr val="black"/>
              </a:solidFill>
            </a:endParaRPr>
          </a:p>
        </p:txBody>
      </p:sp>
      <p:graphicFrame>
        <p:nvGraphicFramePr>
          <p:cNvPr id="10" name="表 9"/>
          <p:cNvGraphicFramePr>
            <a:graphicFrameLocks noGrp="1"/>
          </p:cNvGraphicFramePr>
          <p:nvPr>
            <p:extLst/>
          </p:nvPr>
        </p:nvGraphicFramePr>
        <p:xfrm>
          <a:off x="215518" y="692696"/>
          <a:ext cx="8748971" cy="4820920"/>
        </p:xfrm>
        <a:graphic>
          <a:graphicData uri="http://schemas.openxmlformats.org/drawingml/2006/table">
            <a:tbl>
              <a:tblPr firstRow="1">
                <a:tableStyleId>{7DF18680-E054-41AD-8BC1-D1AEF772440D}</a:tableStyleId>
              </a:tblPr>
              <a:tblGrid>
                <a:gridCol w="176419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312369">
                  <a:extLst>
                    <a:ext uri="{9D8B030D-6E8A-4147-A177-3AD203B41FA5}">
                      <a16:colId xmlns:a16="http://schemas.microsoft.com/office/drawing/2014/main" val="20002"/>
                    </a:ext>
                  </a:extLst>
                </a:gridCol>
              </a:tblGrid>
              <a:tr h="370840">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小・中学校の児童生徒の学力向上に向けた緊急対策、</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重点支援</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・全国学力・学習状況調査の市町村別結果の情報公開を行うとともに、市町村や課題のある学校を支援することで、市町村のがんばりを促し、小中学校の学力向上を図る。</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年度全国学力・学習状況調査の結果では、小学校は全ての教科・区分で全国との差が拡大。中学校では、全国との差は大きいが国語</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区分・数学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B</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区分に改善が見られた。</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年から</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年においては、小学校では全国との差は概ね変わらず。中学校では、全国との差が改善傾向。</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英語教育の推進</a:t>
                      </a:r>
                      <a:endParaRPr kumimoji="1" lang="en-US" altLang="ja-JP" sz="1400" dirty="0" smtClean="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9207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年度から、「聞く」「話す」「読む」「書く」の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技能をバランスよく引き上げる取組みを実施。小学校からの英語教育を充実強化。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小学校</a:t>
                      </a:r>
                      <a:r>
                        <a:rPr kumimoji="1" lang="ja-JP" altLang="en-US" sz="1400" b="0" u="none" strike="noStrike" dirty="0" smtClean="0">
                          <a:solidFill>
                            <a:schemeClr val="tx1"/>
                          </a:solidFill>
                          <a:effectLst/>
                          <a:latin typeface="ＭＳ Ｐゴシック" panose="020B0600070205080204" pitchFamily="50" charset="-128"/>
                          <a:ea typeface="ＭＳ Ｐゴシック" panose="020B0600070205080204" pitchFamily="50" charset="-128"/>
                        </a:rPr>
                        <a:t>６年間で活用できる</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新しい英語学習</a:t>
                      </a:r>
                      <a:r>
                        <a:rPr kumimoji="1" lang="ja-JP" altLang="en-US" sz="1400" b="0" u="none" strike="noStrike" dirty="0" smtClean="0">
                          <a:solidFill>
                            <a:schemeClr val="tx1"/>
                          </a:solidFill>
                          <a:latin typeface="ＭＳ Ｐゴシック" panose="020B0600070205080204" pitchFamily="50" charset="-128"/>
                          <a:ea typeface="ＭＳ Ｐゴシック" panose="020B0600070205080204" pitchFamily="50" charset="-128"/>
                        </a:rPr>
                        <a:t>教材</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b="0" u="none" dirty="0" smtClean="0">
                          <a:solidFill>
                            <a:schemeClr val="tx1"/>
                          </a:solidFill>
                          <a:latin typeface="ＭＳ Ｐゴシック" panose="020B0600070205080204" pitchFamily="50" charset="-128"/>
                          <a:ea typeface="ＭＳ Ｐゴシック" panose="020B0600070205080204" pitchFamily="50" charset="-128"/>
                        </a:rPr>
                        <a:t>DREAM</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」を開発。</a:t>
                      </a:r>
                      <a:r>
                        <a:rPr kumimoji="1" lang="en-US" altLang="ja-JP" sz="1400" b="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年度から、市町村を対象に同教材の普及及び効果的な活用についての研修を実施。</a:t>
                      </a:r>
                      <a:r>
                        <a:rPr kumimoji="1" lang="en-US" altLang="ja-JP" sz="1400" b="0" u="none" dirty="0" smtClean="0">
                          <a:solidFill>
                            <a:schemeClr val="tx1"/>
                          </a:solidFill>
                          <a:latin typeface="ＭＳ Ｐゴシック" panose="020B0600070205080204" pitchFamily="50" charset="-128"/>
                          <a:ea typeface="ＭＳ Ｐゴシック" panose="020B0600070205080204" pitchFamily="50" charset="-128"/>
                        </a:rPr>
                        <a:t>38</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市町</a:t>
                      </a:r>
                      <a:r>
                        <a:rPr kumimoji="1" lang="en-US" altLang="ja-JP" sz="1400" b="0" u="none" dirty="0" smtClean="0">
                          <a:solidFill>
                            <a:schemeClr val="tx1"/>
                          </a:solidFill>
                          <a:latin typeface="ＭＳ Ｐゴシック" panose="020B0600070205080204" pitchFamily="50" charset="-128"/>
                          <a:ea typeface="ＭＳ Ｐゴシック" panose="020B0600070205080204" pitchFamily="50" charset="-128"/>
                        </a:rPr>
                        <a:t>615</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小学校等で活用。</a:t>
                      </a:r>
                      <a:endParaRPr kumimoji="1" lang="en-US" altLang="ja-JP" sz="1400" b="0" u="none"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・中学校では、</a:t>
                      </a:r>
                      <a:r>
                        <a:rPr kumimoji="1" lang="en-US" altLang="ja-JP" sz="1400" b="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年度から、市町村の英語教育を推進する立場の教員を対象に、リーダー研修を実施。「英語教育実施状況調査」（文科省実施）によると、英語を使って授業を行う教員の割合は、全国との差が改善傾向。</a:t>
                      </a:r>
                      <a:endParaRPr kumimoji="1" lang="en-US" altLang="ja-JP" sz="1400" b="0" u="none"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41</a:t>
            </a:fld>
            <a:endParaRPr kumimoji="1" lang="ja-JP" altLang="en-US"/>
          </a:p>
        </p:txBody>
      </p:sp>
    </p:spTree>
    <p:extLst>
      <p:ext uri="{BB962C8B-B14F-4D97-AF65-F5344CB8AC3E}">
        <p14:creationId xmlns:p14="http://schemas.microsoft.com/office/powerpoint/2010/main" val="4092159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１．（４９，５３）</a:t>
            </a:r>
            <a:endParaRPr lang="en-US" altLang="ja-JP" sz="1600" u="sng" dirty="0" smtClean="0"/>
          </a:p>
        </p:txBody>
      </p:sp>
      <p:sp>
        <p:nvSpPr>
          <p:cNvPr id="19" name="テキスト ボックス 18"/>
          <p:cNvSpPr txBox="1"/>
          <p:nvPr/>
        </p:nvSpPr>
        <p:spPr>
          <a:xfrm>
            <a:off x="215516" y="692696"/>
            <a:ext cx="7704856" cy="338554"/>
          </a:xfrm>
          <a:prstGeom prst="rect">
            <a:avLst/>
          </a:prstGeom>
          <a:noFill/>
        </p:spPr>
        <p:txBody>
          <a:bodyPr wrap="square" rtlCol="0">
            <a:spAutoFit/>
          </a:bodyPr>
          <a:lstStyle/>
          <a:p>
            <a:r>
              <a:rPr lang="ja-JP" altLang="en-US" sz="1600" dirty="0" smtClean="0"/>
              <a:t>■改革の内容と進捗状況</a:t>
            </a:r>
            <a:endParaRPr kumimoji="1" lang="ja-JP" altLang="en-US" sz="1600" dirty="0"/>
          </a:p>
        </p:txBody>
      </p:sp>
      <p:graphicFrame>
        <p:nvGraphicFramePr>
          <p:cNvPr id="10" name="表 9"/>
          <p:cNvGraphicFramePr>
            <a:graphicFrameLocks noGrp="1"/>
          </p:cNvGraphicFramePr>
          <p:nvPr>
            <p:extLst/>
          </p:nvPr>
        </p:nvGraphicFramePr>
        <p:xfrm>
          <a:off x="215518" y="692696"/>
          <a:ext cx="8748971" cy="5674360"/>
        </p:xfrm>
        <a:graphic>
          <a:graphicData uri="http://schemas.openxmlformats.org/drawingml/2006/table">
            <a:tbl>
              <a:tblPr firstRow="1">
                <a:tableStyleId>{7DF18680-E054-41AD-8BC1-D1AEF772440D}</a:tableStyleId>
              </a:tblPr>
              <a:tblGrid>
                <a:gridCol w="176419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312369">
                  <a:extLst>
                    <a:ext uri="{9D8B030D-6E8A-4147-A177-3AD203B41FA5}">
                      <a16:colId xmlns:a16="http://schemas.microsoft.com/office/drawing/2014/main" val="20002"/>
                    </a:ext>
                  </a:extLst>
                </a:gridCol>
              </a:tblGrid>
              <a:tr h="370840">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smtClean="0">
                          <a:solidFill>
                            <a:schemeClr val="tx1"/>
                          </a:solidFill>
                        </a:rPr>
                        <a:t>中学校への給食導入</a:t>
                      </a:r>
                      <a:endParaRPr kumimoji="1" lang="ja-JP" altLang="en-US" sz="1400" u="none" dirty="0" smtClean="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・中学校給食の実施主体は設置者である市町村であるが、府としてイニシャルコスト</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施設設備ほか</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を対象に補助し、全中学校への給食の導入を促進。</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【246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億円の予算</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債務負担行為、</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p>
                    <a:p>
                      <a:pPr marL="0" indent="92075"/>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補助制度の内容</a:t>
                      </a:r>
                    </a:p>
                    <a:p>
                      <a:pPr marL="0" indent="92075"/>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施設整備費について定率補助（</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分の</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a:t>
                      </a:r>
                    </a:p>
                    <a:p>
                      <a:pPr marL="0" indent="92075"/>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施設整備以外のイニシャルコスト</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消耗品等</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について定額補助</a:t>
                      </a:r>
                    </a:p>
                    <a:p>
                      <a:pPr marL="0" indent="92075"/>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用地取得費については、原則として補助の対象外</a:t>
                      </a:r>
                    </a:p>
                    <a:p>
                      <a:pPr marL="0" indent="92075"/>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過度な施設整備を抑制するため、補助金の上限額を設定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・大阪府における中学校給食の実施率は</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年度末に全国平均を上回った。</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大阪府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93.9</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日時点）</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全国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90.2</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日時点） </a:t>
                      </a:r>
                    </a:p>
                    <a:p>
                      <a:pPr marL="92075" indent="-92075"/>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参考</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学校給食の運営にかかる経費</a:t>
                      </a: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学校給食法規定</a:t>
                      </a: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・学校の設置者である市町村の負担は，施設整備費，人件費，修繕費　等</a:t>
                      </a: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・保護者の負担は，食材料費等</a:t>
                      </a:r>
                    </a:p>
                    <a:p>
                      <a:pPr marL="0" indent="0"/>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小中学校生徒指導体制の推進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・暴力行為が多い府内小中学校に非常勤講師や、校長ＯＢ等を配置。（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年度は中学校のみ、</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年度以降は小中学校で実施）中学校区単位で生徒指導上の問題行動の減少を図る。</a:t>
                      </a:r>
                    </a:p>
                    <a:p>
                      <a:pPr marL="0" indent="92075"/>
                      <a:endPar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1,000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人あたりの暴力行為発生件数については、全国平均より改善傾向。</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小学校</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　府</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6.1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件、全国</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件</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5.4</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3.5</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92075" indent="-92075"/>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5.1</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中学校</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92075" indent="-92075"/>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32.4</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10.7</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92075" indent="-92075"/>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28.2</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92075" indent="-92075"/>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21.2</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9.2</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92075" indent="-92075"/>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　府</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17.3</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件、全国</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8.9</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件</a:t>
                      </a:r>
                      <a:endPar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42</a:t>
            </a:fld>
            <a:endParaRPr kumimoji="1" lang="ja-JP" altLang="en-US"/>
          </a:p>
        </p:txBody>
      </p:sp>
    </p:spTree>
    <p:extLst>
      <p:ext uri="{BB962C8B-B14F-4D97-AF65-F5344CB8AC3E}">
        <p14:creationId xmlns:p14="http://schemas.microsoft.com/office/powerpoint/2010/main" val="2280756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41297" y="224644"/>
            <a:ext cx="885698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■学力向上関連事業</a:t>
            </a:r>
            <a:endParaRPr lang="ja-JP" altLang="en-US" sz="1600" dirty="0"/>
          </a:p>
        </p:txBody>
      </p:sp>
      <p:sp>
        <p:nvSpPr>
          <p:cNvPr id="3" name="テキスト ボックス 2"/>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a:t>
            </a:r>
            <a:r>
              <a:rPr lang="ja-JP" altLang="en-US" sz="1600" u="sng" dirty="0"/>
              <a:t>１</a:t>
            </a:r>
            <a:r>
              <a:rPr lang="ja-JP" altLang="en-US" sz="1600" u="sng" dirty="0" smtClean="0"/>
              <a:t>．（４</a:t>
            </a:r>
            <a:r>
              <a:rPr lang="ja-JP" altLang="en-US" sz="1600" u="sng" dirty="0"/>
              <a:t>４</a:t>
            </a:r>
            <a:r>
              <a:rPr lang="ja-JP" altLang="en-US" sz="1600" u="sng" dirty="0" smtClean="0"/>
              <a:t>）</a:t>
            </a:r>
            <a:endParaRPr lang="en-US" altLang="ja-JP" sz="1600" u="sng"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3017"/>
            <a:ext cx="7253191"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43</a:t>
            </a:fld>
            <a:endParaRPr kumimoji="1" lang="ja-JP" altLang="en-US"/>
          </a:p>
        </p:txBody>
      </p:sp>
    </p:spTree>
    <p:extLst>
      <p:ext uri="{BB962C8B-B14F-4D97-AF65-F5344CB8AC3E}">
        <p14:creationId xmlns:p14="http://schemas.microsoft.com/office/powerpoint/2010/main" val="198054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ext uri="{D42A27DB-BD31-4B8C-83A1-F6EECF244321}">
                <p14:modId xmlns:p14="http://schemas.microsoft.com/office/powerpoint/2010/main" val="1790041842"/>
              </p:ext>
            </p:extLst>
          </p:nvPr>
        </p:nvGraphicFramePr>
        <p:xfrm>
          <a:off x="4775270" y="1217646"/>
          <a:ext cx="4096872" cy="2525367"/>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txBox="1">
            <a:spLocks/>
          </p:cNvSpPr>
          <p:nvPr/>
        </p:nvSpPr>
        <p:spPr>
          <a:xfrm>
            <a:off x="141297" y="224644"/>
            <a:ext cx="885698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■全国学力・学習状況調査　平均正答率対全国比　他府県との比較</a:t>
            </a:r>
            <a:endParaRPr lang="ja-JP" altLang="en-US" sz="1600" dirty="0"/>
          </a:p>
        </p:txBody>
      </p:sp>
      <p:sp>
        <p:nvSpPr>
          <p:cNvPr id="13" name="テキスト ボックス 12"/>
          <p:cNvSpPr txBox="1"/>
          <p:nvPr/>
        </p:nvSpPr>
        <p:spPr>
          <a:xfrm>
            <a:off x="107504" y="682437"/>
            <a:ext cx="1728192" cy="338554"/>
          </a:xfrm>
          <a:prstGeom prst="rect">
            <a:avLst/>
          </a:prstGeom>
          <a:noFill/>
        </p:spPr>
        <p:txBody>
          <a:bodyPr wrap="square" rtlCol="0">
            <a:spAutoFit/>
          </a:bodyPr>
          <a:lstStyle/>
          <a:p>
            <a:r>
              <a:rPr kumimoji="1" lang="ja-JP" altLang="en-US" sz="1600" u="sng" dirty="0" smtClean="0"/>
              <a:t>小学生</a:t>
            </a:r>
            <a:endParaRPr kumimoji="1" lang="ja-JP" altLang="en-US" sz="1600" u="sng" dirty="0"/>
          </a:p>
        </p:txBody>
      </p:sp>
      <p:sp>
        <p:nvSpPr>
          <p:cNvPr id="14" name="テキスト ボックス 13"/>
          <p:cNvSpPr txBox="1"/>
          <p:nvPr/>
        </p:nvSpPr>
        <p:spPr>
          <a:xfrm>
            <a:off x="827584" y="918012"/>
            <a:ext cx="2808312" cy="307777"/>
          </a:xfrm>
          <a:prstGeom prst="rect">
            <a:avLst/>
          </a:prstGeom>
          <a:noFill/>
        </p:spPr>
        <p:txBody>
          <a:bodyPr wrap="square" rtlCol="0">
            <a:spAutoFit/>
          </a:bodyPr>
          <a:lstStyle/>
          <a:p>
            <a:r>
              <a:rPr kumimoji="1" lang="ja-JP" altLang="en-US" sz="1400" dirty="0" smtClean="0"/>
              <a:t>国語</a:t>
            </a:r>
            <a:r>
              <a:rPr kumimoji="1" lang="en-US" altLang="ja-JP" sz="1400" dirty="0" smtClean="0"/>
              <a:t>A</a:t>
            </a:r>
            <a:r>
              <a:rPr kumimoji="1" lang="ja-JP" altLang="en-US" sz="1400" dirty="0" smtClean="0"/>
              <a:t>（知識）の全国に対する割合</a:t>
            </a:r>
            <a:endParaRPr kumimoji="1" lang="ja-JP" altLang="en-US" sz="1400" dirty="0"/>
          </a:p>
        </p:txBody>
      </p:sp>
      <p:sp>
        <p:nvSpPr>
          <p:cNvPr id="15" name="テキスト ボックス 14"/>
          <p:cNvSpPr txBox="1"/>
          <p:nvPr/>
        </p:nvSpPr>
        <p:spPr>
          <a:xfrm>
            <a:off x="5220072" y="934687"/>
            <a:ext cx="2808312" cy="307777"/>
          </a:xfrm>
          <a:prstGeom prst="rect">
            <a:avLst/>
          </a:prstGeom>
          <a:noFill/>
        </p:spPr>
        <p:txBody>
          <a:bodyPr wrap="square" rtlCol="0">
            <a:spAutoFit/>
          </a:bodyPr>
          <a:lstStyle/>
          <a:p>
            <a:r>
              <a:rPr kumimoji="1" lang="ja-JP" altLang="en-US" sz="1400" dirty="0" smtClean="0"/>
              <a:t>算数</a:t>
            </a:r>
            <a:r>
              <a:rPr kumimoji="1" lang="en-US" altLang="ja-JP" sz="1400" dirty="0" smtClean="0"/>
              <a:t>A</a:t>
            </a:r>
            <a:r>
              <a:rPr kumimoji="1" lang="ja-JP" altLang="en-US" sz="1400" dirty="0" smtClean="0"/>
              <a:t>（知識）の全国に対する割合</a:t>
            </a:r>
            <a:endParaRPr kumimoji="1" lang="ja-JP" altLang="en-US" sz="1400" dirty="0"/>
          </a:p>
        </p:txBody>
      </p:sp>
      <p:sp>
        <p:nvSpPr>
          <p:cNvPr id="16" name="テキスト ボックス 15"/>
          <p:cNvSpPr txBox="1"/>
          <p:nvPr/>
        </p:nvSpPr>
        <p:spPr>
          <a:xfrm>
            <a:off x="107504" y="3717032"/>
            <a:ext cx="1728192" cy="338554"/>
          </a:xfrm>
          <a:prstGeom prst="rect">
            <a:avLst/>
          </a:prstGeom>
          <a:noFill/>
        </p:spPr>
        <p:txBody>
          <a:bodyPr wrap="square" rtlCol="0">
            <a:spAutoFit/>
          </a:bodyPr>
          <a:lstStyle/>
          <a:p>
            <a:r>
              <a:rPr kumimoji="1" lang="ja-JP" altLang="en-US" sz="1600" u="sng" dirty="0" smtClean="0"/>
              <a:t>中学生</a:t>
            </a:r>
            <a:endParaRPr kumimoji="1" lang="ja-JP" altLang="en-US" sz="1600" u="sng" dirty="0"/>
          </a:p>
        </p:txBody>
      </p:sp>
      <p:sp>
        <p:nvSpPr>
          <p:cNvPr id="17" name="テキスト ボックス 16"/>
          <p:cNvSpPr txBox="1"/>
          <p:nvPr/>
        </p:nvSpPr>
        <p:spPr>
          <a:xfrm>
            <a:off x="827584" y="4031569"/>
            <a:ext cx="2808312" cy="307777"/>
          </a:xfrm>
          <a:prstGeom prst="rect">
            <a:avLst/>
          </a:prstGeom>
          <a:noFill/>
        </p:spPr>
        <p:txBody>
          <a:bodyPr wrap="square" rtlCol="0">
            <a:spAutoFit/>
          </a:bodyPr>
          <a:lstStyle/>
          <a:p>
            <a:r>
              <a:rPr kumimoji="1" lang="ja-JP" altLang="en-US" sz="1400" dirty="0" smtClean="0"/>
              <a:t>国語</a:t>
            </a:r>
            <a:r>
              <a:rPr kumimoji="1" lang="en-US" altLang="ja-JP" sz="1400" dirty="0" smtClean="0"/>
              <a:t>A</a:t>
            </a:r>
            <a:r>
              <a:rPr kumimoji="1" lang="ja-JP" altLang="en-US" sz="1400" dirty="0" smtClean="0"/>
              <a:t>（知識）の全国に対する割合</a:t>
            </a:r>
            <a:endParaRPr kumimoji="1" lang="ja-JP" altLang="en-US" sz="1400" dirty="0"/>
          </a:p>
        </p:txBody>
      </p:sp>
      <p:sp>
        <p:nvSpPr>
          <p:cNvPr id="18" name="テキスト ボックス 17"/>
          <p:cNvSpPr txBox="1"/>
          <p:nvPr/>
        </p:nvSpPr>
        <p:spPr>
          <a:xfrm>
            <a:off x="5220072" y="4054327"/>
            <a:ext cx="2808312" cy="307777"/>
          </a:xfrm>
          <a:prstGeom prst="rect">
            <a:avLst/>
          </a:prstGeom>
          <a:noFill/>
        </p:spPr>
        <p:txBody>
          <a:bodyPr wrap="square" rtlCol="0">
            <a:spAutoFit/>
          </a:bodyPr>
          <a:lstStyle/>
          <a:p>
            <a:r>
              <a:rPr kumimoji="1" lang="ja-JP" altLang="en-US" sz="1400" dirty="0" smtClean="0"/>
              <a:t>数学</a:t>
            </a:r>
            <a:r>
              <a:rPr kumimoji="1" lang="en-US" altLang="ja-JP" sz="1400" dirty="0" smtClean="0"/>
              <a:t>A</a:t>
            </a:r>
            <a:r>
              <a:rPr kumimoji="1" lang="ja-JP" altLang="en-US" sz="1400" dirty="0" smtClean="0"/>
              <a:t>（知識）の全国に対する割合</a:t>
            </a:r>
            <a:endParaRPr kumimoji="1" lang="ja-JP" altLang="en-US" sz="1400" dirty="0"/>
          </a:p>
        </p:txBody>
      </p:sp>
      <p:sp>
        <p:nvSpPr>
          <p:cNvPr id="22" name="テキスト ボックス 2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a:t>
            </a:r>
            <a:r>
              <a:rPr lang="ja-JP" altLang="en-US" sz="1600" u="sng" dirty="0"/>
              <a:t>１</a:t>
            </a:r>
            <a:r>
              <a:rPr lang="ja-JP" altLang="en-US" sz="1600" u="sng" dirty="0" smtClean="0"/>
              <a:t>．（４</a:t>
            </a:r>
            <a:r>
              <a:rPr lang="ja-JP" altLang="en-US" sz="1600" u="sng" dirty="0"/>
              <a:t>４</a:t>
            </a:r>
            <a:r>
              <a:rPr lang="ja-JP" altLang="en-US" sz="1600" u="sng" dirty="0" smtClean="0"/>
              <a:t>）</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44</a:t>
            </a:fld>
            <a:endParaRPr kumimoji="1" lang="ja-JP" altLang="en-US"/>
          </a:p>
        </p:txBody>
      </p:sp>
      <p:graphicFrame>
        <p:nvGraphicFramePr>
          <p:cNvPr id="20" name="グラフ 19"/>
          <p:cNvGraphicFramePr>
            <a:graphicFrameLocks/>
          </p:cNvGraphicFramePr>
          <p:nvPr>
            <p:extLst/>
          </p:nvPr>
        </p:nvGraphicFramePr>
        <p:xfrm>
          <a:off x="398653" y="1217645"/>
          <a:ext cx="4096872" cy="2525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nvPr>
        </p:nvGraphicFramePr>
        <p:xfrm>
          <a:off x="398653" y="4362104"/>
          <a:ext cx="4096872" cy="25253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グラフ 23"/>
          <p:cNvGraphicFramePr>
            <a:graphicFrameLocks/>
          </p:cNvGraphicFramePr>
          <p:nvPr>
            <p:extLst/>
          </p:nvPr>
        </p:nvGraphicFramePr>
        <p:xfrm>
          <a:off x="4775270" y="4362104"/>
          <a:ext cx="4096872" cy="25253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7977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215517" y="1066091"/>
          <a:ext cx="8748971" cy="247396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4032449">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370840">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442734">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私立高校授業料無償化制度</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・詳細別掲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42734">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府立高校入学者選抜制度の改善</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・中長期的に安定した入学者選抜制度を構築するため、</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年度以降、受験者の志願動向や進路指導の状況等を分析。</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月に「大阪府立公立高等学校入学者選抜制度改善方針」を策定。</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選抜機会の一本化</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p>
                    <a:p>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絶対評価の導入</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p>
                    <a:p>
                      <a:pPr marL="177800" indent="-17780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絶対評価の公平性を担保する「府内統一ルール」の策定</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177800" indent="-177800"/>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自己申告書、調査書の「活動／行動の記録」の活用</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p>
                    <a:p>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英語入試改革</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 name="テキスト ボックス 1"/>
          <p:cNvSpPr txBox="1"/>
          <p:nvPr/>
        </p:nvSpPr>
        <p:spPr>
          <a:xfrm>
            <a:off x="215516" y="347157"/>
            <a:ext cx="7704856" cy="338554"/>
          </a:xfrm>
          <a:prstGeom prst="rect">
            <a:avLst/>
          </a:prstGeom>
          <a:noFill/>
        </p:spPr>
        <p:txBody>
          <a:bodyPr wrap="square" rtlCol="0">
            <a:spAutoFit/>
          </a:bodyPr>
          <a:lstStyle/>
          <a:p>
            <a:r>
              <a:rPr lang="ja-JP" altLang="en-US" sz="1600" dirty="0" smtClean="0"/>
              <a:t>③高校教育改革</a:t>
            </a:r>
            <a:endParaRPr kumimoji="1" lang="ja-JP" altLang="en-US" sz="1600" dirty="0"/>
          </a:p>
        </p:txBody>
      </p:sp>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１．（５</a:t>
            </a:r>
            <a:r>
              <a:rPr lang="ja-JP" altLang="en-US" sz="1600" u="sng" dirty="0"/>
              <a:t>４</a:t>
            </a:r>
            <a:r>
              <a:rPr lang="ja-JP" altLang="en-US" sz="1600" u="sng" dirty="0" smtClean="0"/>
              <a:t>）　Ｂ　２．（５</a:t>
            </a:r>
            <a:r>
              <a:rPr lang="ja-JP" altLang="en-US" sz="1600" u="sng" dirty="0"/>
              <a:t>５</a:t>
            </a:r>
            <a:r>
              <a:rPr lang="ja-JP" altLang="en-US" sz="1600" u="sng" dirty="0" smtClean="0"/>
              <a:t>）</a:t>
            </a:r>
            <a:endParaRPr lang="en-US" altLang="ja-JP" sz="1600" u="sng" dirty="0" smtClean="0"/>
          </a:p>
        </p:txBody>
      </p:sp>
      <p:sp>
        <p:nvSpPr>
          <p:cNvPr id="19" name="テキスト ボックス 18"/>
          <p:cNvSpPr txBox="1"/>
          <p:nvPr/>
        </p:nvSpPr>
        <p:spPr>
          <a:xfrm>
            <a:off x="215516" y="642174"/>
            <a:ext cx="7704856" cy="338554"/>
          </a:xfrm>
          <a:prstGeom prst="rect">
            <a:avLst/>
          </a:prstGeom>
          <a:noFill/>
        </p:spPr>
        <p:txBody>
          <a:bodyPr wrap="square" rtlCol="0">
            <a:spAutoFit/>
          </a:bodyPr>
          <a:lstStyle/>
          <a:p>
            <a:r>
              <a:rPr lang="ja-JP" altLang="en-US" sz="1600" dirty="0" smtClean="0"/>
              <a:t>■改革の内容と進捗状況</a:t>
            </a:r>
            <a:endParaRPr kumimoji="1" lang="ja-JP" altLang="en-US" sz="1600" dirty="0"/>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45</a:t>
            </a:fld>
            <a:endParaRPr kumimoji="1" lang="ja-JP" altLang="en-US"/>
          </a:p>
        </p:txBody>
      </p:sp>
    </p:spTree>
    <p:extLst>
      <p:ext uri="{BB962C8B-B14F-4D97-AF65-F5344CB8AC3E}">
        <p14:creationId xmlns:p14="http://schemas.microsoft.com/office/powerpoint/2010/main" val="232466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215517" y="1066091"/>
          <a:ext cx="8748971" cy="5099213"/>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4104457">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370840">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4728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グローバルリーダーズハイスクールの設置等府立高校の特色づくり</a:t>
                      </a:r>
                      <a:endParaRPr kumimoji="1" lang="en-US" altLang="ja-JP" sz="1400" u="none" dirty="0" smtClean="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・これからの社会のリーダーとして活躍する人材を育成するため、選ばれる学校となるための特色づくりを進める。</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176213" indent="-84138"/>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府立高校</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校に、進学指導に特色を置いた文理学科を設置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北野、豊中、茨木、大手前、四</a:t>
                      </a:r>
                      <a:r>
                        <a:rPr kumimoji="1" lang="ja-JP" altLang="en-US" sz="1400" b="0" u="none" dirty="0" smtClean="0">
                          <a:solidFill>
                            <a:schemeClr val="tx1"/>
                          </a:solidFill>
                          <a:latin typeface="ＭＳ Ｐゴシック" panose="020B0600070205080204" pitchFamily="50" charset="-128"/>
                          <a:ea typeface="ＭＳ Ｐゴシック" panose="020B0600070205080204" pitchFamily="50" charset="-128"/>
                        </a:rPr>
                        <a:t>條</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畷、高津、天王寺、生野、三国丘、岸和田</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p>
                    <a:p>
                      <a:pPr marL="176213" indent="-84138"/>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教育センターと一体となって大阪の教育課題を踏まえた実践・研究を行う附属高校を開設</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176213" indent="-84138"/>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グローバル人材の育成とキャリア教育推進について先駆的な取組みを行っている高校に新たな専門学科（グローバル科、デュアル総合学科）を設置</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・グローバルリーダーズハイスクールの現役大学進学率</a:t>
                      </a: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4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60.6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zh-TW" altLang="en-US" sz="1400" u="none" dirty="0" smtClean="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rPr>
                        <a:t>62.7</a:t>
                      </a:r>
                      <a:r>
                        <a:rPr kumimoji="1" lang="zh-TW"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zh-TW" altLang="en-US" sz="1400" u="none" dirty="0" smtClean="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rPr>
                        <a:t>64.9</a:t>
                      </a:r>
                      <a:r>
                        <a:rPr kumimoji="1" lang="zh-TW"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zh-TW" altLang="en-US" sz="1400" u="none" dirty="0" smtClean="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rPr>
                        <a:t>66.8</a:t>
                      </a:r>
                      <a:r>
                        <a:rPr kumimoji="1" lang="zh-TW"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zh-TW" altLang="en-US" sz="1400" u="none" dirty="0" smtClean="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rPr>
                        <a:t>67.4</a:t>
                      </a:r>
                      <a:r>
                        <a:rPr kumimoji="1" lang="zh-TW"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年度卒業生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67.0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zh-TW"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参考：</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年度選抜における志願倍率</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p>
                    <a:p>
                      <a:pPr marL="92075" indent="-3175"/>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文理学科：</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2.98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グローバル科：</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2.68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デュアル総合学科：</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1.78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昼間の高校平均：前期選抜</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2.40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後期選抜</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1.23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参考：</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年度選抜における志願倍率</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p>
                    <a:p>
                      <a:pPr marL="92075" indent="-3175"/>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文理学科：</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グローバル科：</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3.31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昼間の高校平均：特別選抜</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1.21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31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一般選抜</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1.18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倍</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１．（４</a:t>
            </a:r>
            <a:r>
              <a:rPr lang="ja-JP" altLang="en-US" sz="1600" u="sng" dirty="0"/>
              <a:t>５</a:t>
            </a:r>
            <a:r>
              <a:rPr lang="ja-JP" altLang="en-US" sz="1600" u="sng" dirty="0" smtClean="0"/>
              <a:t>）　</a:t>
            </a:r>
            <a:endParaRPr lang="en-US" altLang="ja-JP" sz="1600" u="sng" dirty="0" smtClean="0"/>
          </a:p>
        </p:txBody>
      </p:sp>
      <p:sp>
        <p:nvSpPr>
          <p:cNvPr id="19" name="テキスト ボックス 18"/>
          <p:cNvSpPr txBox="1"/>
          <p:nvPr/>
        </p:nvSpPr>
        <p:spPr>
          <a:xfrm>
            <a:off x="215516" y="642174"/>
            <a:ext cx="7704856" cy="338554"/>
          </a:xfrm>
          <a:prstGeom prst="rect">
            <a:avLst/>
          </a:prstGeom>
          <a:noFill/>
        </p:spPr>
        <p:txBody>
          <a:bodyPr wrap="square" rtlCol="0">
            <a:spAutoFit/>
          </a:bodyPr>
          <a:lstStyle/>
          <a:p>
            <a:r>
              <a:rPr lang="ja-JP" altLang="en-US" sz="1600" dirty="0" smtClean="0"/>
              <a:t>■改革の内容と進捗状況</a:t>
            </a:r>
            <a:endParaRPr kumimoji="1" lang="ja-JP" altLang="en-US" sz="1600"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46</a:t>
            </a:fld>
            <a:endParaRPr kumimoji="1" lang="ja-JP" altLang="en-US" dirty="0"/>
          </a:p>
        </p:txBody>
      </p:sp>
    </p:spTree>
    <p:extLst>
      <p:ext uri="{BB962C8B-B14F-4D97-AF65-F5344CB8AC3E}">
        <p14:creationId xmlns:p14="http://schemas.microsoft.com/office/powerpoint/2010/main" val="2496927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215517" y="1066091"/>
          <a:ext cx="8748971" cy="4180840"/>
        </p:xfrm>
        <a:graphic>
          <a:graphicData uri="http://schemas.openxmlformats.org/drawingml/2006/table">
            <a:tbl>
              <a:tblPr firstRow="1">
                <a:tableStyleId>{7DF18680-E054-41AD-8BC1-D1AEF772440D}</a:tableStyleId>
              </a:tblPr>
              <a:tblGrid>
                <a:gridCol w="1692186">
                  <a:extLst>
                    <a:ext uri="{9D8B030D-6E8A-4147-A177-3AD203B41FA5}">
                      <a16:colId xmlns:a16="http://schemas.microsoft.com/office/drawing/2014/main" val="20000"/>
                    </a:ext>
                  </a:extLst>
                </a:gridCol>
                <a:gridCol w="4104457">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370840">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u="none"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1164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英語教育の推進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・高校</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年間で</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技能を英語圏の大学に進学できるレベルに引き上げるなど、さらなる府立高校生の英語ｺﾐｭﾆｹｰｼｮﾝ能力の向上に取り組む（</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・また、府立高校入学者選抜において、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TOEFL</a:t>
                      </a:r>
                      <a:r>
                        <a:rPr kumimoji="1" lang="en-US" altLang="ja-JP" sz="14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baseline="0" dirty="0" err="1" smtClean="0">
                          <a:solidFill>
                            <a:schemeClr val="tx1"/>
                          </a:solidFill>
                          <a:latin typeface="ＭＳ Ｐゴシック" panose="020B0600070205080204" pitchFamily="50" charset="-128"/>
                          <a:ea typeface="ＭＳ Ｐゴシック" panose="020B0600070205080204" pitchFamily="50" charset="-128"/>
                        </a:rPr>
                        <a:t>iBT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などの外部検定の成績を活用（</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TOEFL  </a:t>
                      </a:r>
                      <a:r>
                        <a:rPr kumimoji="1" lang="en-US" altLang="ja-JP" sz="1400" u="none" dirty="0" err="1" smtClean="0">
                          <a:solidFill>
                            <a:schemeClr val="tx1"/>
                          </a:solidFill>
                          <a:latin typeface="ＭＳ Ｐゴシック" panose="020B0600070205080204" pitchFamily="50" charset="-128"/>
                          <a:ea typeface="ＭＳ Ｐゴシック" panose="020B0600070205080204" pitchFamily="50" charset="-128"/>
                        </a:rPr>
                        <a:t>iBT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を扱った授業を実施するための調査研究の実施及びシラバスの作成。</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年度または</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年度から</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TOEFL  </a:t>
                      </a:r>
                      <a:r>
                        <a:rPr kumimoji="1" lang="en-US" altLang="ja-JP" sz="1400" u="none" dirty="0" err="1" smtClean="0">
                          <a:solidFill>
                            <a:schemeClr val="tx1"/>
                          </a:solidFill>
                          <a:latin typeface="ＭＳ Ｐゴシック" panose="020B0600070205080204" pitchFamily="50" charset="-128"/>
                          <a:ea typeface="ＭＳ Ｐゴシック" panose="020B0600070205080204" pitchFamily="50" charset="-128"/>
                        </a:rPr>
                        <a:t>iBT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を扱った授業を導入。</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Super English Teacher(SET)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の採用選考を実施（</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年度から</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SET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を雇用。</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83525">
                <a:tc>
                  <a:txBody>
                    <a:bodyPr/>
                    <a:lstStyle/>
                    <a:p>
                      <a:r>
                        <a:rPr kumimoji="1" lang="ja-JP" altLang="en-US" sz="1400" u="none" dirty="0" smtClean="0">
                          <a:solidFill>
                            <a:schemeClr val="tx1"/>
                          </a:solidFill>
                        </a:rPr>
                        <a:t>工科高校の充実強化</a:t>
                      </a:r>
                    </a:p>
                    <a:p>
                      <a:endParaRPr kumimoji="1" lang="ja-JP" altLang="en-US" u="none"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2011</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2013</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年度、工科高校等において老朽化した設備の更新を行うとともに、</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2014</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年度からは、工科高校</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9</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校を「高大連携重点型」「実践的技能養成重点型」「地域産業連携重点型」に指定し、役割を明確にして特色づくりを進める。</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2016</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年、工科高校魅力化推進プロジェクトチーム</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教育庁、商工労働部、府立工科校長会</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400" b="0" i="0" u="none" strike="noStrike" kern="1200" cap="none" spc="0" normalizeH="0" baseline="0" noProof="0" dirty="0" err="1" smtClean="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工科高校魅力化推進プロジェクト応援団</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経済団体、大学等</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を設置。公民が連携し、工科高校の魅力向上、情報発信を実施。</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indent="-92075"/>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2014</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年度、高大連携重点型</a:t>
                      </a: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3</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校に「工学系大学進学専科」を設置。</a:t>
                      </a: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・工科高校</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9</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校の志願倍率の推移</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年度選抜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109.1</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年度選抜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95.6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年度選抜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103.4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年度選抜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101.7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endParaRPr kumimoji="1" lang="ja-JP" altLang="en-US" sz="1400" u="non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１．（４５、４８）</a:t>
            </a:r>
            <a:endParaRPr lang="en-US" altLang="ja-JP" sz="1600" u="sng" dirty="0" smtClean="0"/>
          </a:p>
        </p:txBody>
      </p:sp>
      <p:sp>
        <p:nvSpPr>
          <p:cNvPr id="19" name="テキスト ボックス 18"/>
          <p:cNvSpPr txBox="1"/>
          <p:nvPr/>
        </p:nvSpPr>
        <p:spPr>
          <a:xfrm>
            <a:off x="215516" y="642174"/>
            <a:ext cx="7704856" cy="338554"/>
          </a:xfrm>
          <a:prstGeom prst="rect">
            <a:avLst/>
          </a:prstGeom>
          <a:noFill/>
        </p:spPr>
        <p:txBody>
          <a:bodyPr wrap="square" rtlCol="0">
            <a:spAutoFit/>
          </a:bodyPr>
          <a:lstStyle/>
          <a:p>
            <a:r>
              <a:rPr lang="ja-JP" altLang="en-US" sz="1600" dirty="0" smtClean="0"/>
              <a:t>■改革の内容と進捗状況</a:t>
            </a:r>
            <a:endParaRPr kumimoji="1" lang="ja-JP" altLang="en-US" sz="1600"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47</a:t>
            </a:fld>
            <a:endParaRPr kumimoji="1" lang="ja-JP" altLang="en-US" dirty="0"/>
          </a:p>
        </p:txBody>
      </p:sp>
    </p:spTree>
    <p:extLst>
      <p:ext uri="{BB962C8B-B14F-4D97-AF65-F5344CB8AC3E}">
        <p14:creationId xmlns:p14="http://schemas.microsoft.com/office/powerpoint/2010/main" val="717343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nvPr>
        </p:nvGraphicFramePr>
        <p:xfrm>
          <a:off x="323528" y="4149080"/>
          <a:ext cx="8136904" cy="2330160"/>
        </p:xfrm>
        <a:graphic>
          <a:graphicData uri="http://schemas.openxmlformats.org/drawingml/2006/table">
            <a:tbl>
              <a:tblPr firstRow="1" bandRow="1">
                <a:tableStyleId>{5940675A-B579-460E-94D1-54222C63F5DA}</a:tableStyleId>
              </a:tblPr>
              <a:tblGrid>
                <a:gridCol w="8136904">
                  <a:extLst>
                    <a:ext uri="{9D8B030D-6E8A-4147-A177-3AD203B41FA5}">
                      <a16:colId xmlns:a16="http://schemas.microsoft.com/office/drawing/2014/main" val="20000"/>
                    </a:ext>
                  </a:extLst>
                </a:gridCol>
              </a:tblGrid>
              <a:tr h="288000">
                <a:tc>
                  <a:txBody>
                    <a:bodyPr/>
                    <a:lstStyle/>
                    <a:p>
                      <a:pPr algn="ctr"/>
                      <a:r>
                        <a:rPr lang="ja-JP" altLang="en-US" sz="1000" b="1" dirty="0" smtClean="0">
                          <a:solidFill>
                            <a:schemeClr val="tx1"/>
                          </a:solidFill>
                        </a:rPr>
                        <a:t>英語入試改革について</a:t>
                      </a:r>
                      <a:endParaRPr lang="ja-JP" altLang="en-US" sz="1000" b="1" dirty="0">
                        <a:solidFill>
                          <a:schemeClr val="tx1"/>
                        </a:solidFill>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874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chemeClr val="tx1"/>
                          </a:solidFill>
                          <a:effectLst/>
                          <a:uLnTx/>
                          <a:uFillTx/>
                          <a:latin typeface="+mn-lt"/>
                          <a:ea typeface="+mn-ea"/>
                          <a:cs typeface="+mn-cs"/>
                        </a:rPr>
                        <a:t>○ 英語入試改革</a:t>
                      </a:r>
                      <a:r>
                        <a:rPr kumimoji="1" lang="en-US" altLang="ja-JP" sz="1000" b="1" i="0" u="none" strike="noStrike" kern="1200" cap="none" spc="0" normalizeH="0" baseline="0" noProof="0" dirty="0" smtClean="0">
                          <a:ln>
                            <a:noFill/>
                          </a:ln>
                          <a:solidFill>
                            <a:schemeClr val="tx1"/>
                          </a:solidFill>
                          <a:effectLst/>
                          <a:uLnTx/>
                          <a:uFillTx/>
                          <a:latin typeface="+mn-lt"/>
                          <a:ea typeface="+mn-ea"/>
                          <a:cs typeface="+mn-cs"/>
                        </a:rPr>
                        <a:t>(2017</a:t>
                      </a:r>
                      <a:r>
                        <a:rPr kumimoji="1" lang="ja-JP" altLang="en-US" sz="1000" b="1" i="0" u="none" strike="noStrike" kern="1200" cap="none" spc="0" normalizeH="0" baseline="0" noProof="0" dirty="0" smtClean="0">
                          <a:ln>
                            <a:noFill/>
                          </a:ln>
                          <a:solidFill>
                            <a:schemeClr val="tx1"/>
                          </a:solidFill>
                          <a:effectLst/>
                          <a:uLnTx/>
                          <a:uFillTx/>
                          <a:latin typeface="+mn-lt"/>
                          <a:ea typeface="+mn-ea"/>
                          <a:cs typeface="+mn-cs"/>
                        </a:rPr>
                        <a:t>年度～</a:t>
                      </a:r>
                      <a:r>
                        <a:rPr kumimoji="1" lang="en-US" altLang="ja-JP" sz="10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　英語の外部検定（</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TOEFL </a:t>
                      </a:r>
                      <a:r>
                        <a:rPr kumimoji="1" lang="en-US" altLang="ja-JP" sz="1000" b="0" i="0" u="none" strike="noStrike" kern="1200" cap="none" spc="0" normalizeH="0" baseline="0" noProof="0" dirty="0" err="1" smtClean="0">
                          <a:ln>
                            <a:noFill/>
                          </a:ln>
                          <a:solidFill>
                            <a:schemeClr val="tx1"/>
                          </a:solidFill>
                          <a:effectLst/>
                          <a:uLnTx/>
                          <a:uFillTx/>
                          <a:latin typeface="+mn-lt"/>
                          <a:ea typeface="+mn-ea"/>
                          <a:cs typeface="+mn-cs"/>
                        </a:rPr>
                        <a:t>iBT</a:t>
                      </a:r>
                      <a:r>
                        <a:rPr kumimoji="1" lang="ja-JP" altLang="en-US" sz="1000" b="0" i="0" u="none" strike="noStrike" kern="1200" cap="none" spc="0" normalizeH="0" baseline="0" noProof="0" dirty="0" err="1" smtClean="0">
                          <a:ln>
                            <a:noFill/>
                          </a:ln>
                          <a:solidFill>
                            <a:schemeClr val="tx1"/>
                          </a:solidFill>
                          <a:effectLst/>
                          <a:uLnTx/>
                          <a:uFillTx/>
                          <a:latin typeface="+mn-lt"/>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IELTS</a:t>
                      </a:r>
                      <a:r>
                        <a:rPr kumimoji="1" lang="ja-JP" altLang="en-US" sz="1000" b="0" i="0" u="none" strike="noStrike" kern="1200" cap="none" spc="0" normalizeH="0" baseline="0" noProof="0" dirty="0" err="1" smtClean="0">
                          <a:ln>
                            <a:noFill/>
                          </a:ln>
                          <a:solidFill>
                            <a:schemeClr val="tx1"/>
                          </a:solidFill>
                          <a:effectLst/>
                          <a:uLnTx/>
                          <a:uFillTx/>
                          <a:latin typeface="+mn-lt"/>
                          <a:ea typeface="+mn-ea"/>
                          <a:cs typeface="+mn-cs"/>
                        </a:rPr>
                        <a:t>、</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実用英語技能検定</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英検</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）のスコア等が一定レベル以上の場合、出願時に申請すれば、</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学力検査「英語」で以下の点数が保障される。</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solidFill>
                          <a:srgbClr val="FF0000"/>
                        </a:solidFill>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１．（５</a:t>
            </a:r>
            <a:r>
              <a:rPr lang="ja-JP" altLang="en-US" sz="1600" u="sng" dirty="0"/>
              <a:t>４</a:t>
            </a:r>
            <a:r>
              <a:rPr lang="ja-JP" altLang="en-US" sz="1600" u="sng" dirty="0" smtClean="0"/>
              <a:t>）</a:t>
            </a:r>
            <a:endParaRPr lang="en-US" altLang="ja-JP" sz="1600" u="sng" dirty="0" smtClean="0"/>
          </a:p>
        </p:txBody>
      </p:sp>
      <p:sp>
        <p:nvSpPr>
          <p:cNvPr id="3" name="テキスト ボックス 2"/>
          <p:cNvSpPr txBox="1"/>
          <p:nvPr/>
        </p:nvSpPr>
        <p:spPr>
          <a:xfrm>
            <a:off x="215516" y="405051"/>
            <a:ext cx="7704856" cy="338554"/>
          </a:xfrm>
          <a:prstGeom prst="rect">
            <a:avLst/>
          </a:prstGeom>
          <a:noFill/>
        </p:spPr>
        <p:txBody>
          <a:bodyPr wrap="square" rtlCol="0">
            <a:spAutoFit/>
          </a:bodyPr>
          <a:lstStyle/>
          <a:p>
            <a:r>
              <a:rPr lang="ja-JP" altLang="en-US" sz="1600" dirty="0"/>
              <a:t>■府立高校入学者選抜制度の改善</a:t>
            </a:r>
          </a:p>
        </p:txBody>
      </p:sp>
      <p:graphicFrame>
        <p:nvGraphicFramePr>
          <p:cNvPr id="10" name="表 9"/>
          <p:cNvGraphicFramePr>
            <a:graphicFrameLocks noGrp="1"/>
          </p:cNvGraphicFramePr>
          <p:nvPr>
            <p:extLst/>
          </p:nvPr>
        </p:nvGraphicFramePr>
        <p:xfrm>
          <a:off x="539552" y="5025958"/>
          <a:ext cx="2718246" cy="1355370"/>
        </p:xfrm>
        <a:graphic>
          <a:graphicData uri="http://schemas.openxmlformats.org/drawingml/2006/table">
            <a:tbl>
              <a:tblPr firstRow="1">
                <a:tableStyleId>{7DF18680-E054-41AD-8BC1-D1AEF772440D}</a:tableStyleId>
              </a:tblPr>
              <a:tblGrid>
                <a:gridCol w="906082">
                  <a:extLst>
                    <a:ext uri="{9D8B030D-6E8A-4147-A177-3AD203B41FA5}">
                      <a16:colId xmlns:a16="http://schemas.microsoft.com/office/drawing/2014/main" val="20000"/>
                    </a:ext>
                  </a:extLst>
                </a:gridCol>
                <a:gridCol w="906082">
                  <a:extLst>
                    <a:ext uri="{9D8B030D-6E8A-4147-A177-3AD203B41FA5}">
                      <a16:colId xmlns:a16="http://schemas.microsoft.com/office/drawing/2014/main" val="20001"/>
                    </a:ext>
                  </a:extLst>
                </a:gridCol>
                <a:gridCol w="906082">
                  <a:extLst>
                    <a:ext uri="{9D8B030D-6E8A-4147-A177-3AD203B41FA5}">
                      <a16:colId xmlns:a16="http://schemas.microsoft.com/office/drawing/2014/main" val="20002"/>
                    </a:ext>
                  </a:extLst>
                </a:gridCol>
              </a:tblGrid>
              <a:tr h="311925">
                <a:tc gridSpan="3">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英語の外部検定のスコア等</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11925">
                <a:tc>
                  <a:txBody>
                    <a:bodyPr/>
                    <a:lstStyle/>
                    <a:p>
                      <a:pPr algn="ct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TOEFL</a:t>
                      </a:r>
                      <a:r>
                        <a:rPr kumimoji="1" lang="en-US" altLang="ja-JP" sz="1000" b="1" baseline="0" dirty="0" smtClean="0">
                          <a:solidFill>
                            <a:schemeClr val="bg1"/>
                          </a:solidFill>
                          <a:latin typeface="ＭＳ Ｐゴシック" panose="020B0600070205080204" pitchFamily="50" charset="-128"/>
                          <a:ea typeface="ＭＳ Ｐゴシック" panose="020B0600070205080204" pitchFamily="50" charset="-128"/>
                        </a:rPr>
                        <a:t> </a:t>
                      </a:r>
                      <a:r>
                        <a:rPr kumimoji="1" lang="en-US" altLang="ja-JP" sz="1000" b="1" baseline="0" dirty="0" err="1" smtClean="0">
                          <a:solidFill>
                            <a:schemeClr val="bg1"/>
                          </a:solidFill>
                          <a:latin typeface="ＭＳ Ｐゴシック" panose="020B0600070205080204" pitchFamily="50" charset="-128"/>
                          <a:ea typeface="ＭＳ Ｐゴシック" panose="020B0600070205080204" pitchFamily="50" charset="-128"/>
                        </a:rPr>
                        <a:t>iBT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IELTS</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英検</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60</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120</a:t>
                      </a:r>
                      <a:r>
                        <a:rPr kumimoji="1" lang="ja-JP" altLang="en-US" sz="1000" dirty="0" smtClean="0">
                          <a:latin typeface="ＭＳ Ｐゴシック" panose="020B0600070205080204" pitchFamily="50" charset="-128"/>
                          <a:ea typeface="ＭＳ Ｐゴシック" panose="020B0600070205080204" pitchFamily="50" charset="-128"/>
                        </a:rPr>
                        <a:t>点</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6.0</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9.0</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１級・</a:t>
                      </a:r>
                      <a:r>
                        <a:rPr kumimoji="1" lang="ja-JP" altLang="en-US" sz="1000" dirty="0" smtClean="0">
                          <a:latin typeface="ＭＳ Ｐゴシック" panose="020B0600070205080204" pitchFamily="50" charset="-128"/>
                          <a:ea typeface="ＭＳ Ｐゴシック" panose="020B0600070205080204" pitchFamily="50" charset="-128"/>
                        </a:rPr>
                        <a:t>準１級</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50</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59</a:t>
                      </a:r>
                      <a:r>
                        <a:rPr kumimoji="1" lang="ja-JP" altLang="en-US" sz="1000" dirty="0" smtClean="0">
                          <a:latin typeface="ＭＳ Ｐゴシック" panose="020B0600070205080204" pitchFamily="50" charset="-128"/>
                          <a:ea typeface="ＭＳ Ｐゴシック" panose="020B0600070205080204" pitchFamily="50" charset="-128"/>
                        </a:rPr>
                        <a:t>点</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5.5</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a:t>
                      </a:r>
                      <a:r>
                        <a:rPr kumimoji="1" lang="ja-JP" altLang="en-US" sz="1000" dirty="0" smtClean="0">
                          <a:latin typeface="ＭＳ Ｐゴシック" panose="020B0600070205080204" pitchFamily="50" charset="-128"/>
                          <a:ea typeface="ＭＳ Ｐゴシック" panose="020B0600070205080204" pitchFamily="50" charset="-128"/>
                        </a:rPr>
                        <a:t>対応なし</a:t>
                      </a:r>
                      <a:r>
                        <a:rPr kumimoji="1" lang="en-US" altLang="ja-JP" sz="1000" dirty="0" smtClean="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40</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49</a:t>
                      </a:r>
                      <a:r>
                        <a:rPr kumimoji="1" lang="ja-JP" altLang="en-US" sz="1000" dirty="0" smtClean="0">
                          <a:latin typeface="ＭＳ Ｐゴシック" panose="020B0600070205080204" pitchFamily="50" charset="-128"/>
                          <a:ea typeface="ＭＳ Ｐゴシック" panose="020B0600070205080204" pitchFamily="50" charset="-128"/>
                        </a:rPr>
                        <a:t>点</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5.0</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ＭＳ Ｐゴシック" panose="020B0600070205080204" pitchFamily="50" charset="-128"/>
                          <a:ea typeface="ＭＳ Ｐゴシック" panose="020B0600070205080204" pitchFamily="50" charset="-128"/>
                        </a:rPr>
                        <a:t>2</a:t>
                      </a:r>
                      <a:r>
                        <a:rPr kumimoji="1" lang="ja-JP" altLang="en-US" sz="1000" dirty="0" smtClean="0">
                          <a:latin typeface="ＭＳ Ｐゴシック" panose="020B0600070205080204" pitchFamily="50" charset="-128"/>
                          <a:ea typeface="ＭＳ Ｐゴシック" panose="020B0600070205080204" pitchFamily="50" charset="-128"/>
                        </a:rPr>
                        <a:t>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11" name="表 10"/>
          <p:cNvGraphicFramePr>
            <a:graphicFrameLocks noGrp="1"/>
          </p:cNvGraphicFramePr>
          <p:nvPr>
            <p:extLst/>
          </p:nvPr>
        </p:nvGraphicFramePr>
        <p:xfrm>
          <a:off x="5888310" y="5009728"/>
          <a:ext cx="2106116" cy="1371600"/>
        </p:xfrm>
        <a:graphic>
          <a:graphicData uri="http://schemas.openxmlformats.org/drawingml/2006/table">
            <a:tbl>
              <a:tblPr firstRow="1">
                <a:tableStyleId>{7DF18680-E054-41AD-8BC1-D1AEF772440D}</a:tableStyleId>
              </a:tblPr>
              <a:tblGrid>
                <a:gridCol w="1092060">
                  <a:extLst>
                    <a:ext uri="{9D8B030D-6E8A-4147-A177-3AD203B41FA5}">
                      <a16:colId xmlns:a16="http://schemas.microsoft.com/office/drawing/2014/main" val="20000"/>
                    </a:ext>
                  </a:extLst>
                </a:gridCol>
                <a:gridCol w="1014056">
                  <a:extLst>
                    <a:ext uri="{9D8B030D-6E8A-4147-A177-3AD203B41FA5}">
                      <a16:colId xmlns:a16="http://schemas.microsoft.com/office/drawing/2014/main" val="20001"/>
                    </a:ext>
                  </a:extLst>
                </a:gridCol>
              </a:tblGrid>
              <a:tr h="149820">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学力検査「英語」で保障される点数</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特別選抜</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(45</a:t>
                      </a: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点満点</a:t>
                      </a: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一般選抜</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(90</a:t>
                      </a: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点満点</a:t>
                      </a:r>
                      <a:r>
                        <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rPr>
                        <a:t>)</a:t>
                      </a:r>
                      <a:endParaRPr kumimoji="1" lang="ja-JP" altLang="en-US" sz="10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49820">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45</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90</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41</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81</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9820">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36</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72</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点</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nvPr>
        </p:nvGraphicFramePr>
        <p:xfrm>
          <a:off x="4067944" y="5001736"/>
          <a:ext cx="990054" cy="1379592"/>
        </p:xfrm>
        <a:graphic>
          <a:graphicData uri="http://schemas.openxmlformats.org/drawingml/2006/table">
            <a:tbl>
              <a:tblPr firstRow="1">
                <a:tableStyleId>{7DF18680-E054-41AD-8BC1-D1AEF772440D}</a:tableStyleId>
              </a:tblPr>
              <a:tblGrid>
                <a:gridCol w="990054">
                  <a:extLst>
                    <a:ext uri="{9D8B030D-6E8A-4147-A177-3AD203B41FA5}">
                      <a16:colId xmlns:a16="http://schemas.microsoft.com/office/drawing/2014/main" val="20000"/>
                    </a:ext>
                  </a:extLst>
                </a:gridCol>
              </a:tblGrid>
              <a:tr h="648072">
                <a:tc>
                  <a:txBody>
                    <a:bodyPr/>
                    <a:lstStyle/>
                    <a:p>
                      <a:pPr algn="ctr"/>
                      <a:r>
                        <a:rPr kumimoji="1" lang="ja-JP" altLang="en-US" sz="900" b="1" dirty="0" smtClean="0">
                          <a:solidFill>
                            <a:schemeClr val="bg1"/>
                          </a:solidFill>
                          <a:latin typeface="ＭＳ Ｐゴシック" panose="020B0600070205080204" pitchFamily="50" charset="-128"/>
                          <a:ea typeface="ＭＳ Ｐゴシック" panose="020B0600070205080204" pitchFamily="50" charset="-128"/>
                        </a:rPr>
                        <a:t>学力検査「英語」における点数の読み替え率</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100</a:t>
                      </a:r>
                      <a:r>
                        <a:rPr kumimoji="1" lang="ja-JP" altLang="en-US" sz="1000" dirty="0" smtClean="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820">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rPr>
                        <a:t>90</a:t>
                      </a:r>
                      <a:r>
                        <a:rPr kumimoji="1" lang="ja-JP" altLang="en-US" sz="1000" dirty="0" smtClean="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ＭＳ Ｐゴシック" panose="020B0600070205080204" pitchFamily="50" charset="-128"/>
                          <a:ea typeface="ＭＳ Ｐゴシック" panose="020B0600070205080204" pitchFamily="50" charset="-128"/>
                        </a:rPr>
                        <a:t>80</a:t>
                      </a:r>
                      <a:r>
                        <a:rPr kumimoji="1" lang="ja-JP" altLang="en-US" sz="1000" dirty="0" smtClean="0">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 name="二等辺三角形 13"/>
          <p:cNvSpPr/>
          <p:nvPr/>
        </p:nvSpPr>
        <p:spPr>
          <a:xfrm rot="5400000">
            <a:off x="3387482" y="5539378"/>
            <a:ext cx="645244"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5400000">
            <a:off x="5135386" y="5539378"/>
            <a:ext cx="645244"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nvPr>
        </p:nvGraphicFramePr>
        <p:xfrm>
          <a:off x="323528" y="743605"/>
          <a:ext cx="8136904" cy="3279974"/>
        </p:xfrm>
        <a:graphic>
          <a:graphicData uri="http://schemas.openxmlformats.org/drawingml/2006/table">
            <a:tbl>
              <a:tblPr firstRow="1" bandRow="1">
                <a:tableStyleId>{5940675A-B579-460E-94D1-54222C63F5DA}</a:tableStyleId>
              </a:tblPr>
              <a:tblGrid>
                <a:gridCol w="8136904">
                  <a:extLst>
                    <a:ext uri="{9D8B030D-6E8A-4147-A177-3AD203B41FA5}">
                      <a16:colId xmlns:a16="http://schemas.microsoft.com/office/drawing/2014/main" val="20000"/>
                    </a:ext>
                  </a:extLst>
                </a:gridCol>
              </a:tblGrid>
              <a:tr h="292934">
                <a:tc>
                  <a:txBody>
                    <a:bodyPr/>
                    <a:lstStyle/>
                    <a:p>
                      <a:pPr algn="ctr"/>
                      <a:r>
                        <a:rPr kumimoji="1" lang="ja-JP" altLang="en-US" sz="1000" b="1" dirty="0" smtClean="0">
                          <a:solidFill>
                            <a:schemeClr val="tx1"/>
                          </a:solidFill>
                        </a:rPr>
                        <a:t>選抜機会一本化、絶対評価導入等について</a:t>
                      </a:r>
                      <a:endParaRPr kumimoji="1" lang="ja-JP" altLang="en-US" sz="1000" b="1" dirty="0">
                        <a:solidFill>
                          <a:schemeClr val="tx1"/>
                        </a:solidFill>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000" b="1" dirty="0" smtClean="0">
                          <a:solidFill>
                            <a:schemeClr val="tx1"/>
                          </a:solidFill>
                        </a:rPr>
                        <a:t>○選抜機会の原則一本化</a:t>
                      </a:r>
                      <a:r>
                        <a:rPr kumimoji="1" lang="en-US" altLang="ja-JP" sz="1000" b="1" dirty="0" smtClean="0">
                          <a:solidFill>
                            <a:schemeClr val="tx1"/>
                          </a:solidFill>
                        </a:rPr>
                        <a:t>(2016</a:t>
                      </a:r>
                      <a:r>
                        <a:rPr kumimoji="1" lang="ja-JP" altLang="en-US" sz="1000" b="1" dirty="0" smtClean="0">
                          <a:solidFill>
                            <a:schemeClr val="tx1"/>
                          </a:solidFill>
                        </a:rPr>
                        <a:t>年度～</a:t>
                      </a:r>
                      <a:r>
                        <a:rPr kumimoji="1" lang="en-US" altLang="ja-JP" sz="1000" b="1" dirty="0" smtClean="0">
                          <a:solidFill>
                            <a:schemeClr val="tx1"/>
                          </a:solidFill>
                        </a:rPr>
                        <a:t>)</a:t>
                      </a:r>
                    </a:p>
                    <a:p>
                      <a:r>
                        <a:rPr kumimoji="1" lang="ja-JP" altLang="en-US" sz="1000" dirty="0" smtClean="0">
                          <a:solidFill>
                            <a:schemeClr val="tx1"/>
                          </a:solidFill>
                        </a:rPr>
                        <a:t>　・　前期・後期入学者選抜　⇒　一般入学者選抜に一本化。</a:t>
                      </a:r>
                      <a:r>
                        <a:rPr lang="ja-JP" altLang="en-US" sz="1000" dirty="0" smtClean="0">
                          <a:solidFill>
                            <a:schemeClr val="tx1"/>
                          </a:solidFill>
                        </a:rPr>
                        <a:t>　（一部、実技試験や面接を実施する学科・学校は特別入学者選抜を実施）</a:t>
                      </a:r>
                      <a:endParaRPr lang="en-US" altLang="ja-JP" sz="1000" dirty="0" smtClean="0">
                        <a:solidFill>
                          <a:schemeClr val="tx1"/>
                        </a:solidFill>
                      </a:endParaRPr>
                    </a:p>
                    <a:p>
                      <a:endParaRPr kumimoji="1" lang="en-US" altLang="ja-JP" sz="1000" dirty="0" smtClean="0">
                        <a:solidFill>
                          <a:schemeClr val="tx1"/>
                        </a:solidFill>
                      </a:endParaRPr>
                    </a:p>
                    <a:p>
                      <a:r>
                        <a:rPr kumimoji="1" lang="ja-JP" altLang="en-US" sz="1000" b="1" dirty="0" smtClean="0">
                          <a:solidFill>
                            <a:schemeClr val="tx1"/>
                          </a:solidFill>
                        </a:rPr>
                        <a:t>○選抜資料等について </a:t>
                      </a:r>
                      <a:r>
                        <a:rPr kumimoji="1" lang="en-US" altLang="ja-JP" sz="1000" b="1" dirty="0" smtClean="0">
                          <a:solidFill>
                            <a:schemeClr val="tx1"/>
                          </a:solidFill>
                        </a:rPr>
                        <a:t>(2016</a:t>
                      </a:r>
                      <a:r>
                        <a:rPr kumimoji="1" lang="ja-JP" altLang="en-US" sz="1000" b="1" dirty="0" smtClean="0">
                          <a:solidFill>
                            <a:schemeClr val="tx1"/>
                          </a:solidFill>
                        </a:rPr>
                        <a:t>年度～</a:t>
                      </a:r>
                      <a:r>
                        <a:rPr kumimoji="1" lang="en-US" altLang="ja-JP" sz="1000" b="1" dirty="0" smtClean="0">
                          <a:solidFill>
                            <a:schemeClr val="tx1"/>
                          </a:solidFill>
                        </a:rPr>
                        <a:t>)</a:t>
                      </a:r>
                    </a:p>
                    <a:p>
                      <a:r>
                        <a:rPr kumimoji="1" lang="ja-JP" altLang="en-US" sz="1000" dirty="0" smtClean="0">
                          <a:solidFill>
                            <a:schemeClr val="tx1"/>
                          </a:solidFill>
                        </a:rPr>
                        <a:t>　・　</a:t>
                      </a:r>
                      <a:r>
                        <a:rPr kumimoji="1" lang="ja-JP" altLang="en-US" sz="1000" b="1" dirty="0" smtClean="0">
                          <a:solidFill>
                            <a:schemeClr val="tx1"/>
                          </a:solidFill>
                        </a:rPr>
                        <a:t>調査書の各評価の評定における絶対評価の導入</a:t>
                      </a:r>
                      <a:endParaRPr kumimoji="1" lang="en-US" altLang="ja-JP" sz="1000" b="1" dirty="0" smtClean="0">
                        <a:solidFill>
                          <a:schemeClr val="tx1"/>
                        </a:solidFill>
                      </a:endParaRPr>
                    </a:p>
                    <a:p>
                      <a:r>
                        <a:rPr kumimoji="1" lang="ja-JP" altLang="en-US" sz="1000" dirty="0" smtClean="0">
                          <a:solidFill>
                            <a:schemeClr val="tx1"/>
                          </a:solidFill>
                        </a:rPr>
                        <a:t>　　　相対評価（集団に準拠した評価）　⇒　絶対評価（目標に準拠した評価）</a:t>
                      </a:r>
                      <a:endParaRPr kumimoji="1" lang="en-US" altLang="ja-JP" sz="1000" dirty="0" smtClean="0">
                        <a:solidFill>
                          <a:schemeClr val="tx1"/>
                        </a:solidFill>
                      </a:endParaRPr>
                    </a:p>
                    <a:p>
                      <a:r>
                        <a:rPr lang="ja-JP" altLang="en-US" sz="1000" dirty="0" smtClean="0">
                          <a:solidFill>
                            <a:schemeClr val="tx1"/>
                          </a:solidFill>
                        </a:rPr>
                        <a:t>　　　</a:t>
                      </a:r>
                      <a:r>
                        <a:rPr lang="en-US" altLang="ja-JP" sz="1000" dirty="0" smtClean="0">
                          <a:solidFill>
                            <a:schemeClr val="tx1"/>
                          </a:solidFill>
                        </a:rPr>
                        <a:t>※</a:t>
                      </a:r>
                      <a:r>
                        <a:rPr lang="ja-JP" altLang="en-US" sz="1000" dirty="0" smtClean="0">
                          <a:solidFill>
                            <a:schemeClr val="tx1"/>
                          </a:solidFill>
                        </a:rPr>
                        <a:t>なお、</a:t>
                      </a:r>
                      <a:r>
                        <a:rPr lang="en-US" altLang="ja-JP" sz="1000" dirty="0" smtClean="0">
                          <a:solidFill>
                            <a:schemeClr val="tx1"/>
                          </a:solidFill>
                        </a:rPr>
                        <a:t>3</a:t>
                      </a:r>
                      <a:r>
                        <a:rPr lang="ja-JP" altLang="en-US" sz="1000" dirty="0" smtClean="0">
                          <a:solidFill>
                            <a:schemeClr val="tx1"/>
                          </a:solidFill>
                        </a:rPr>
                        <a:t>年生の評定を</a:t>
                      </a:r>
                      <a:r>
                        <a:rPr lang="en-US" altLang="ja-JP" sz="1000" dirty="0" smtClean="0">
                          <a:solidFill>
                            <a:schemeClr val="tx1"/>
                          </a:solidFill>
                        </a:rPr>
                        <a:t>1</a:t>
                      </a:r>
                      <a:r>
                        <a:rPr lang="ja-JP" altLang="en-US" sz="1000" dirty="0" err="1" smtClean="0">
                          <a:solidFill>
                            <a:schemeClr val="tx1"/>
                          </a:solidFill>
                        </a:rPr>
                        <a:t>，</a:t>
                      </a:r>
                      <a:r>
                        <a:rPr lang="en-US" altLang="ja-JP" sz="1000" dirty="0" smtClean="0">
                          <a:solidFill>
                            <a:schemeClr val="tx1"/>
                          </a:solidFill>
                        </a:rPr>
                        <a:t>2</a:t>
                      </a:r>
                      <a:r>
                        <a:rPr lang="ja-JP" altLang="en-US" sz="1000" dirty="0" smtClean="0">
                          <a:solidFill>
                            <a:schemeClr val="tx1"/>
                          </a:solidFill>
                        </a:rPr>
                        <a:t>年生の評定の合計より重く評価する。</a:t>
                      </a:r>
                      <a:endParaRPr kumimoji="1" lang="en-US" altLang="ja-JP" sz="1000" dirty="0" smtClean="0">
                        <a:solidFill>
                          <a:schemeClr val="tx1"/>
                        </a:solidFill>
                      </a:endParaRPr>
                    </a:p>
                    <a:p>
                      <a:r>
                        <a:rPr lang="ja-JP" altLang="en-US" sz="1000" dirty="0" smtClean="0">
                          <a:solidFill>
                            <a:schemeClr val="tx1"/>
                          </a:solidFill>
                        </a:rPr>
                        <a:t>　　　</a:t>
                      </a:r>
                      <a:endParaRPr kumimoji="1" lang="en-US" altLang="ja-JP" sz="1000" dirty="0" smtClean="0">
                        <a:solidFill>
                          <a:schemeClr val="tx1"/>
                        </a:solidFill>
                      </a:endParaRPr>
                    </a:p>
                    <a:p>
                      <a:r>
                        <a:rPr lang="ja-JP" altLang="en-US" sz="1000" dirty="0" smtClean="0">
                          <a:solidFill>
                            <a:schemeClr val="tx1"/>
                          </a:solidFill>
                        </a:rPr>
                        <a:t>　</a:t>
                      </a:r>
                      <a:endParaRPr lang="en-US" altLang="ja-JP" sz="1000" dirty="0" smtClean="0">
                        <a:solidFill>
                          <a:schemeClr val="tx1"/>
                        </a:solidFill>
                      </a:endParaRPr>
                    </a:p>
                    <a:p>
                      <a:endParaRPr kumimoji="1" lang="en-US" altLang="ja-JP" sz="1000" dirty="0" smtClean="0">
                        <a:solidFill>
                          <a:schemeClr val="tx1"/>
                        </a:solidFill>
                      </a:endParaRPr>
                    </a:p>
                    <a:p>
                      <a:endParaRPr lang="en-US" altLang="ja-JP" sz="1000" dirty="0" smtClean="0">
                        <a:solidFill>
                          <a:schemeClr val="tx1"/>
                        </a:solidFill>
                      </a:endParaRPr>
                    </a:p>
                    <a:p>
                      <a:r>
                        <a:rPr kumimoji="1" lang="ja-JP" altLang="en-US" sz="1000" b="1" dirty="0" smtClean="0">
                          <a:solidFill>
                            <a:schemeClr val="tx1"/>
                          </a:solidFill>
                        </a:rPr>
                        <a:t>　・　絶対評価の公平性を担保する仕組み（府内統一ルール）</a:t>
                      </a:r>
                      <a:endParaRPr kumimoji="1" lang="en-US" altLang="ja-JP" sz="1000" b="1" dirty="0" smtClean="0">
                        <a:solidFill>
                          <a:schemeClr val="tx1"/>
                        </a:solidFill>
                      </a:endParaRPr>
                    </a:p>
                    <a:p>
                      <a:pPr marL="266700" indent="-266700"/>
                      <a:r>
                        <a:rPr lang="ja-JP" altLang="en-US" sz="1000" dirty="0" smtClean="0">
                          <a:solidFill>
                            <a:schemeClr val="tx1"/>
                          </a:solidFill>
                        </a:rPr>
                        <a:t>　　　公平な選抜を実施するため、各中学校がつける調査書の評定について、大阪府全体の状況に照らし適正であるかどうかを確認するために、チャレンジテストの点数を活用。</a:t>
                      </a:r>
                      <a:endParaRPr kumimoji="1" lang="ja-JP" altLang="en-US" sz="1000" dirty="0" smtClean="0">
                        <a:solidFill>
                          <a:schemeClr val="tx1"/>
                        </a:solidFill>
                      </a:endParaRPr>
                    </a:p>
                    <a:p>
                      <a:endParaRPr kumimoji="1" lang="en-US" altLang="ja-JP" sz="1000" dirty="0" smtClean="0">
                        <a:solidFill>
                          <a:schemeClr val="tx1"/>
                        </a:solidFill>
                      </a:endParaRPr>
                    </a:p>
                    <a:p>
                      <a:r>
                        <a:rPr kumimoji="1" lang="ja-JP" altLang="en-US" sz="1000" b="1" dirty="0" smtClean="0">
                          <a:solidFill>
                            <a:schemeClr val="tx1"/>
                          </a:solidFill>
                        </a:rPr>
                        <a:t>　・　自己申告書等の活用</a:t>
                      </a:r>
                      <a:endParaRPr kumimoji="1" lang="en-US" altLang="ja-JP" sz="1000" b="1" dirty="0" smtClean="0">
                        <a:solidFill>
                          <a:schemeClr val="tx1"/>
                        </a:solidFill>
                      </a:endParaRPr>
                    </a:p>
                    <a:p>
                      <a:r>
                        <a:rPr kumimoji="1" lang="ja-JP" altLang="en-US" sz="1000" dirty="0" smtClean="0">
                          <a:solidFill>
                            <a:schemeClr val="tx1"/>
                          </a:solidFill>
                        </a:rPr>
                        <a:t>　　　生徒を多面的に評価する観点から、「自己申告書」、調査書の「活動／行動の記録」を活用。</a:t>
                      </a:r>
                      <a:endParaRPr kumimoji="1" lang="en-US" altLang="ja-JP" sz="1000" dirty="0" smtClean="0">
                        <a:solidFill>
                          <a:schemeClr val="tx1"/>
                        </a:solidFill>
                      </a:endParaRPr>
                    </a:p>
                    <a:p>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自己申告書：与えられたテーマ</a:t>
                      </a:r>
                      <a:r>
                        <a:rPr kumimoji="1" lang="en-US" altLang="ja-JP" sz="1000" dirty="0" smtClean="0">
                          <a:solidFill>
                            <a:schemeClr val="tx1"/>
                          </a:solidFill>
                        </a:rPr>
                        <a:t>(</a:t>
                      </a:r>
                      <a:r>
                        <a:rPr kumimoji="1" lang="ja-JP" altLang="en-US" sz="1000" dirty="0" smtClean="0">
                          <a:solidFill>
                            <a:schemeClr val="tx1"/>
                          </a:solidFill>
                        </a:rPr>
                        <a:t>例</a:t>
                      </a:r>
                      <a:r>
                        <a:rPr kumimoji="1" lang="en-US" altLang="ja-JP" sz="1000" dirty="0" smtClean="0">
                          <a:solidFill>
                            <a:schemeClr val="tx1"/>
                          </a:solidFill>
                        </a:rPr>
                        <a:t>.</a:t>
                      </a:r>
                      <a:r>
                        <a:rPr kumimoji="1" lang="ja-JP" altLang="en-US" sz="1000" dirty="0" smtClean="0">
                          <a:solidFill>
                            <a:schemeClr val="tx1"/>
                          </a:solidFill>
                        </a:rPr>
                        <a:t>中学校３年間で何を学んだか</a:t>
                      </a:r>
                      <a:r>
                        <a:rPr kumimoji="1" lang="en-US" altLang="ja-JP" sz="1000" dirty="0" smtClean="0">
                          <a:solidFill>
                            <a:schemeClr val="tx1"/>
                          </a:solidFill>
                        </a:rPr>
                        <a:t>)</a:t>
                      </a:r>
                      <a:r>
                        <a:rPr kumimoji="1" lang="ja-JP" altLang="en-US" sz="1000" dirty="0" smtClean="0">
                          <a:solidFill>
                            <a:schemeClr val="tx1"/>
                          </a:solidFill>
                        </a:rPr>
                        <a:t>について生徒が回答。</a:t>
                      </a:r>
                      <a:endParaRPr kumimoji="1" lang="en-US" altLang="ja-JP" sz="1000" dirty="0" smtClean="0">
                        <a:solidFill>
                          <a:schemeClr val="tx1"/>
                        </a:solidFill>
                      </a:endParaRPr>
                    </a:p>
                    <a:p>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調査書の「活動／行動の記録」：校内での日常生活等教育活動全般における活動及び行動の記録を学校が記載。</a:t>
                      </a:r>
                      <a:endParaRPr kumimoji="1" lang="ja-JP" altLang="en-US" sz="1000" dirty="0">
                        <a:solidFill>
                          <a:schemeClr val="tx1"/>
                        </a:solidFill>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9" name="表 18"/>
          <p:cNvGraphicFramePr>
            <a:graphicFrameLocks noGrp="1"/>
          </p:cNvGraphicFramePr>
          <p:nvPr>
            <p:extLst/>
          </p:nvPr>
        </p:nvGraphicFramePr>
        <p:xfrm>
          <a:off x="4572000" y="1700808"/>
          <a:ext cx="3744416" cy="975360"/>
        </p:xfrm>
        <a:graphic>
          <a:graphicData uri="http://schemas.openxmlformats.org/drawingml/2006/table">
            <a:tbl>
              <a:tblPr firstRow="1">
                <a:tableStyleId>{7DF18680-E054-41AD-8BC1-D1AEF772440D}</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149820">
                <a:tc>
                  <a:txBody>
                    <a:bodyPr/>
                    <a:lstStyle/>
                    <a:p>
                      <a:pPr algn="ct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000" dirty="0" smtClean="0">
                          <a:latin typeface="ＭＳ Ｐゴシック" panose="020B0600070205080204" pitchFamily="50" charset="-128"/>
                          <a:ea typeface="ＭＳ Ｐゴシック" panose="020B0600070205080204" pitchFamily="50" charset="-128"/>
                        </a:rPr>
                        <a:t>絶対評価対象</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000" dirty="0" smtClean="0">
                          <a:latin typeface="ＭＳ Ｐゴシック" panose="020B0600070205080204" pitchFamily="50" charset="-128"/>
                          <a:ea typeface="ＭＳ Ｐゴシック" panose="020B0600070205080204" pitchFamily="50" charset="-128"/>
                        </a:rPr>
                        <a:t>比率</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49820">
                <a:tc>
                  <a:txBody>
                    <a:bodyPr/>
                    <a:lstStyle/>
                    <a:p>
                      <a:pPr algn="l"/>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年度選抜</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smtClean="0">
                          <a:latin typeface="ＭＳ Ｐゴシック" panose="020B0600070205080204" pitchFamily="50" charset="-128"/>
                          <a:ea typeface="ＭＳ Ｐゴシック" panose="020B0600070205080204" pitchFamily="50" charset="-128"/>
                        </a:rPr>
                        <a:t>3</a:t>
                      </a:r>
                      <a:r>
                        <a:rPr kumimoji="1" lang="ja-JP" altLang="en-US" sz="1000" dirty="0" smtClean="0">
                          <a:latin typeface="ＭＳ Ｐゴシック" panose="020B0600070205080204" pitchFamily="50" charset="-128"/>
                          <a:ea typeface="ＭＳ Ｐゴシック" panose="020B0600070205080204" pitchFamily="50" charset="-128"/>
                        </a:rPr>
                        <a:t>年生</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smtClean="0">
                          <a:latin typeface="ＭＳ Ｐゴシック" panose="020B0600070205080204" pitchFamily="50" charset="-128"/>
                          <a:ea typeface="ＭＳ Ｐゴシック" panose="020B0600070205080204" pitchFamily="50" charset="-128"/>
                        </a:rPr>
                        <a:t>3</a:t>
                      </a:r>
                      <a:r>
                        <a:rPr kumimoji="1" lang="ja-JP" altLang="en-US" sz="1000" dirty="0" smtClean="0">
                          <a:latin typeface="ＭＳ Ｐゴシック" panose="020B0600070205080204" pitchFamily="50" charset="-128"/>
                          <a:ea typeface="ＭＳ Ｐゴシック" panose="020B0600070205080204" pitchFamily="50" charset="-128"/>
                        </a:rPr>
                        <a:t>年生＝１</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820">
                <a:tc>
                  <a:txBody>
                    <a:bodyPr/>
                    <a:lstStyle/>
                    <a:p>
                      <a:pPr algn="l"/>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年度選抜</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smtClean="0">
                          <a:latin typeface="ＭＳ Ｐゴシック" panose="020B0600070205080204" pitchFamily="50" charset="-128"/>
                          <a:ea typeface="ＭＳ Ｐゴシック" panose="020B0600070205080204" pitchFamily="50" charset="-128"/>
                        </a:rPr>
                        <a:t>2</a:t>
                      </a:r>
                      <a:r>
                        <a:rPr kumimoji="1" lang="ja-JP" altLang="en-US" sz="1000" dirty="0" err="1"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3</a:t>
                      </a:r>
                      <a:r>
                        <a:rPr kumimoji="1" lang="ja-JP" altLang="en-US" sz="1000" dirty="0" smtClean="0">
                          <a:latin typeface="ＭＳ Ｐゴシック" panose="020B0600070205080204" pitchFamily="50" charset="-128"/>
                          <a:ea typeface="ＭＳ Ｐゴシック" panose="020B0600070205080204" pitchFamily="50" charset="-128"/>
                        </a:rPr>
                        <a:t>年生</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smtClean="0">
                          <a:latin typeface="ＭＳ Ｐゴシック" panose="020B0600070205080204" pitchFamily="50" charset="-128"/>
                          <a:ea typeface="ＭＳ Ｐゴシック" panose="020B0600070205080204" pitchFamily="50" charset="-128"/>
                        </a:rPr>
                        <a:t>2</a:t>
                      </a:r>
                      <a:r>
                        <a:rPr kumimoji="1" lang="ja-JP" altLang="en-US" sz="1000" dirty="0" smtClean="0">
                          <a:latin typeface="ＭＳ Ｐゴシック" panose="020B0600070205080204" pitchFamily="50" charset="-128"/>
                          <a:ea typeface="ＭＳ Ｐゴシック" panose="020B0600070205080204" pitchFamily="50" charset="-128"/>
                        </a:rPr>
                        <a:t>年生：</a:t>
                      </a:r>
                      <a:r>
                        <a:rPr kumimoji="1" lang="en-US" altLang="ja-JP" sz="1000" dirty="0" smtClean="0">
                          <a:latin typeface="ＭＳ Ｐゴシック" panose="020B0600070205080204" pitchFamily="50" charset="-128"/>
                          <a:ea typeface="ＭＳ Ｐゴシック" panose="020B0600070205080204" pitchFamily="50" charset="-128"/>
                        </a:rPr>
                        <a:t>3</a:t>
                      </a:r>
                      <a:r>
                        <a:rPr kumimoji="1" lang="ja-JP" altLang="en-US" sz="1000" dirty="0" smtClean="0">
                          <a:latin typeface="ＭＳ Ｐゴシック" panose="020B0600070205080204" pitchFamily="50" charset="-128"/>
                          <a:ea typeface="ＭＳ Ｐゴシック" panose="020B0600070205080204" pitchFamily="50" charset="-128"/>
                        </a:rPr>
                        <a:t>年生＝</a:t>
                      </a:r>
                      <a:r>
                        <a:rPr kumimoji="1" lang="en-US" altLang="ja-JP" sz="1000" dirty="0" smtClean="0">
                          <a:latin typeface="ＭＳ Ｐゴシック" panose="020B0600070205080204" pitchFamily="50" charset="-128"/>
                          <a:ea typeface="ＭＳ Ｐゴシック" panose="020B0600070205080204" pitchFamily="50" charset="-128"/>
                        </a:rPr>
                        <a:t>1</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3</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820">
                <a:tc>
                  <a:txBody>
                    <a:bodyPr/>
                    <a:lstStyle/>
                    <a:p>
                      <a:pPr algn="l"/>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年度選抜</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000" dirty="0" smtClean="0">
                          <a:latin typeface="ＭＳ Ｐゴシック" panose="020B0600070205080204" pitchFamily="50" charset="-128"/>
                          <a:ea typeface="ＭＳ Ｐゴシック" panose="020B0600070205080204" pitchFamily="50" charset="-128"/>
                        </a:rPr>
                        <a:t>1</a:t>
                      </a:r>
                      <a:r>
                        <a:rPr kumimoji="1" lang="ja-JP" altLang="en-US" sz="1000" dirty="0" err="1"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2</a:t>
                      </a:r>
                      <a:r>
                        <a:rPr kumimoji="1" lang="ja-JP" altLang="en-US" sz="1000" dirty="0" err="1"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3</a:t>
                      </a:r>
                      <a:r>
                        <a:rPr kumimoji="1" lang="ja-JP" altLang="en-US" sz="1000" dirty="0" smtClean="0">
                          <a:latin typeface="ＭＳ Ｐゴシック" panose="020B0600070205080204" pitchFamily="50" charset="-128"/>
                          <a:ea typeface="ＭＳ Ｐゴシック" panose="020B0600070205080204" pitchFamily="50" charset="-128"/>
                        </a:rPr>
                        <a:t>年生</a:t>
                      </a:r>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ＭＳ Ｐゴシック" panose="020B0600070205080204" pitchFamily="50" charset="-128"/>
                          <a:ea typeface="ＭＳ Ｐゴシック" panose="020B0600070205080204" pitchFamily="50" charset="-128"/>
                        </a:rPr>
                        <a:t>1</a:t>
                      </a:r>
                      <a:r>
                        <a:rPr kumimoji="1" lang="ja-JP" altLang="en-US" sz="1000" dirty="0" smtClean="0">
                          <a:latin typeface="ＭＳ Ｐゴシック" panose="020B0600070205080204" pitchFamily="50" charset="-128"/>
                          <a:ea typeface="ＭＳ Ｐゴシック" panose="020B0600070205080204" pitchFamily="50" charset="-128"/>
                        </a:rPr>
                        <a:t>年生：</a:t>
                      </a:r>
                      <a:r>
                        <a:rPr kumimoji="1" lang="en-US" altLang="ja-JP" sz="1000" dirty="0" smtClean="0">
                          <a:latin typeface="ＭＳ Ｐゴシック" panose="020B0600070205080204" pitchFamily="50" charset="-128"/>
                          <a:ea typeface="ＭＳ Ｐゴシック" panose="020B0600070205080204" pitchFamily="50" charset="-128"/>
                        </a:rPr>
                        <a:t>2</a:t>
                      </a:r>
                      <a:r>
                        <a:rPr kumimoji="1" lang="ja-JP" altLang="en-US" sz="1000" dirty="0" smtClean="0">
                          <a:latin typeface="ＭＳ Ｐゴシック" panose="020B0600070205080204" pitchFamily="50" charset="-128"/>
                          <a:ea typeface="ＭＳ Ｐゴシック" panose="020B0600070205080204" pitchFamily="50" charset="-128"/>
                        </a:rPr>
                        <a:t>年生：</a:t>
                      </a:r>
                      <a:r>
                        <a:rPr kumimoji="1" lang="en-US" altLang="ja-JP" sz="1000" dirty="0" smtClean="0">
                          <a:latin typeface="ＭＳ Ｐゴシック" panose="020B0600070205080204" pitchFamily="50" charset="-128"/>
                          <a:ea typeface="ＭＳ Ｐゴシック" panose="020B0600070205080204" pitchFamily="50" charset="-128"/>
                        </a:rPr>
                        <a:t>3</a:t>
                      </a:r>
                      <a:r>
                        <a:rPr kumimoji="1" lang="ja-JP" altLang="en-US" sz="1000" dirty="0" smtClean="0">
                          <a:latin typeface="ＭＳ Ｐゴシック" panose="020B0600070205080204" pitchFamily="50" charset="-128"/>
                          <a:ea typeface="ＭＳ Ｐゴシック" panose="020B0600070205080204" pitchFamily="50" charset="-128"/>
                        </a:rPr>
                        <a:t>年生＝</a:t>
                      </a:r>
                      <a:r>
                        <a:rPr kumimoji="1" lang="en-US" altLang="ja-JP" sz="1000" dirty="0" smtClean="0">
                          <a:latin typeface="ＭＳ Ｐゴシック" panose="020B0600070205080204" pitchFamily="50" charset="-128"/>
                          <a:ea typeface="ＭＳ Ｐゴシック" panose="020B0600070205080204" pitchFamily="50" charset="-128"/>
                        </a:rPr>
                        <a:t>1</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1</a:t>
                      </a:r>
                      <a:r>
                        <a:rPr kumimoji="1" lang="ja-JP" altLang="en-US" sz="1000" dirty="0" smtClean="0">
                          <a:latin typeface="ＭＳ Ｐゴシック" panose="020B0600070205080204" pitchFamily="50" charset="-128"/>
                          <a:ea typeface="ＭＳ Ｐゴシック" panose="020B0600070205080204" pitchFamily="50" charset="-128"/>
                        </a:rPr>
                        <a:t>：</a:t>
                      </a:r>
                      <a:r>
                        <a:rPr kumimoji="1" lang="en-US" altLang="ja-JP" sz="1000" dirty="0" smtClean="0">
                          <a:latin typeface="ＭＳ Ｐゴシック" panose="020B0600070205080204" pitchFamily="50" charset="-128"/>
                          <a:ea typeface="ＭＳ Ｐゴシック" panose="020B0600070205080204" pitchFamily="50" charset="-128"/>
                        </a:rPr>
                        <a:t>3</a:t>
                      </a:r>
                      <a:endParaRPr kumimoji="1" lang="ja-JP" altLang="en-US" sz="10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48</a:t>
            </a:fld>
            <a:endParaRPr kumimoji="1" lang="ja-JP" altLang="en-US" dirty="0"/>
          </a:p>
        </p:txBody>
      </p:sp>
    </p:spTree>
    <p:extLst>
      <p:ext uri="{BB962C8B-B14F-4D97-AF65-F5344CB8AC3E}">
        <p14:creationId xmlns:p14="http://schemas.microsoft.com/office/powerpoint/2010/main" val="3891535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4</a:t>
            </a:fld>
            <a:endParaRPr lang="ja-JP" altLang="en-US" dirty="0"/>
          </a:p>
        </p:txBody>
      </p:sp>
      <p:cxnSp>
        <p:nvCxnSpPr>
          <p:cNvPr id="5" name="直線コネクタ 4"/>
          <p:cNvCxnSpPr/>
          <p:nvPr/>
        </p:nvCxnSpPr>
        <p:spPr>
          <a:xfrm>
            <a:off x="122514" y="457690"/>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55640" y="26913"/>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309204964"/>
              </p:ext>
            </p:extLst>
          </p:nvPr>
        </p:nvGraphicFramePr>
        <p:xfrm>
          <a:off x="345924" y="515874"/>
          <a:ext cx="8481179" cy="5410253"/>
        </p:xfrm>
        <a:graphic>
          <a:graphicData uri="http://schemas.openxmlformats.org/drawingml/2006/table">
            <a:tbl>
              <a:tblPr>
                <a:tableStyleId>{5940675A-B579-460E-94D1-54222C63F5DA}</a:tableStyleId>
              </a:tblPr>
              <a:tblGrid>
                <a:gridCol w="640125">
                  <a:extLst>
                    <a:ext uri="{9D8B030D-6E8A-4147-A177-3AD203B41FA5}">
                      <a16:colId xmlns:a16="http://schemas.microsoft.com/office/drawing/2014/main" val="2541869489"/>
                    </a:ext>
                  </a:extLst>
                </a:gridCol>
                <a:gridCol w="560154">
                  <a:extLst>
                    <a:ext uri="{9D8B030D-6E8A-4147-A177-3AD203B41FA5}">
                      <a16:colId xmlns:a16="http://schemas.microsoft.com/office/drawing/2014/main" val="2035349440"/>
                    </a:ext>
                  </a:extLst>
                </a:gridCol>
                <a:gridCol w="661900">
                  <a:extLst>
                    <a:ext uri="{9D8B030D-6E8A-4147-A177-3AD203B41FA5}">
                      <a16:colId xmlns:a16="http://schemas.microsoft.com/office/drawing/2014/main" val="2189861016"/>
                    </a:ext>
                  </a:extLst>
                </a:gridCol>
                <a:gridCol w="661900">
                  <a:extLst>
                    <a:ext uri="{9D8B030D-6E8A-4147-A177-3AD203B41FA5}">
                      <a16:colId xmlns:a16="http://schemas.microsoft.com/office/drawing/2014/main" val="3571769297"/>
                    </a:ext>
                  </a:extLst>
                </a:gridCol>
                <a:gridCol w="661900">
                  <a:extLst>
                    <a:ext uri="{9D8B030D-6E8A-4147-A177-3AD203B41FA5}">
                      <a16:colId xmlns:a16="http://schemas.microsoft.com/office/drawing/2014/main" val="3745058198"/>
                    </a:ext>
                  </a:extLst>
                </a:gridCol>
                <a:gridCol w="661900">
                  <a:extLst>
                    <a:ext uri="{9D8B030D-6E8A-4147-A177-3AD203B41FA5}">
                      <a16:colId xmlns:a16="http://schemas.microsoft.com/office/drawing/2014/main" val="704232565"/>
                    </a:ext>
                  </a:extLst>
                </a:gridCol>
                <a:gridCol w="661900">
                  <a:extLst>
                    <a:ext uri="{9D8B030D-6E8A-4147-A177-3AD203B41FA5}">
                      <a16:colId xmlns:a16="http://schemas.microsoft.com/office/drawing/2014/main" val="1739153846"/>
                    </a:ext>
                  </a:extLst>
                </a:gridCol>
                <a:gridCol w="661900">
                  <a:extLst>
                    <a:ext uri="{9D8B030D-6E8A-4147-A177-3AD203B41FA5}">
                      <a16:colId xmlns:a16="http://schemas.microsoft.com/office/drawing/2014/main" val="190185676"/>
                    </a:ext>
                  </a:extLst>
                </a:gridCol>
                <a:gridCol w="661900">
                  <a:extLst>
                    <a:ext uri="{9D8B030D-6E8A-4147-A177-3AD203B41FA5}">
                      <a16:colId xmlns:a16="http://schemas.microsoft.com/office/drawing/2014/main" val="1708044234"/>
                    </a:ext>
                  </a:extLst>
                </a:gridCol>
                <a:gridCol w="661900">
                  <a:extLst>
                    <a:ext uri="{9D8B030D-6E8A-4147-A177-3AD203B41FA5}">
                      <a16:colId xmlns:a16="http://schemas.microsoft.com/office/drawing/2014/main" val="2196267527"/>
                    </a:ext>
                  </a:extLst>
                </a:gridCol>
                <a:gridCol w="661900">
                  <a:extLst>
                    <a:ext uri="{9D8B030D-6E8A-4147-A177-3AD203B41FA5}">
                      <a16:colId xmlns:a16="http://schemas.microsoft.com/office/drawing/2014/main" val="1501723481"/>
                    </a:ext>
                  </a:extLst>
                </a:gridCol>
                <a:gridCol w="661900">
                  <a:extLst>
                    <a:ext uri="{9D8B030D-6E8A-4147-A177-3AD203B41FA5}">
                      <a16:colId xmlns:a16="http://schemas.microsoft.com/office/drawing/2014/main" val="3206339905"/>
                    </a:ext>
                  </a:extLst>
                </a:gridCol>
                <a:gridCol w="661900">
                  <a:extLst>
                    <a:ext uri="{9D8B030D-6E8A-4147-A177-3AD203B41FA5}">
                      <a16:colId xmlns:a16="http://schemas.microsoft.com/office/drawing/2014/main" val="4085420709"/>
                    </a:ext>
                  </a:extLst>
                </a:gridCol>
              </a:tblGrid>
              <a:tr h="57442">
                <a:tc gridSpan="2">
                  <a:txBody>
                    <a:bodyPr/>
                    <a:lstStyle/>
                    <a:p>
                      <a:pPr algn="ctr"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hMerge="1">
                  <a:txBody>
                    <a:bodyPr/>
                    <a:lstStyle/>
                    <a:p>
                      <a:pPr algn="ctr"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extLst>
                  <a:ext uri="{0D108BD9-81ED-4DB2-BD59-A6C34878D82A}">
                    <a16:rowId xmlns:a16="http://schemas.microsoft.com/office/drawing/2014/main" val="894804585"/>
                  </a:ext>
                </a:extLst>
              </a:tr>
              <a:tr h="1270129">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１</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財政再建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●「財政</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再建</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プログラム</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案</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700" u="none" strike="noStrike" dirty="0">
                          <a:solidFill>
                            <a:schemeClr val="tx1"/>
                          </a:solidFill>
                          <a:effectLst/>
                          <a:latin typeface="Meiryo UI" panose="020B0604030504040204" pitchFamily="50" charset="-128"/>
                          <a:ea typeface="Meiryo UI" panose="020B0604030504040204" pitchFamily="50" charset="-128"/>
                        </a:rPr>
                        <a:t>全事務</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事業、</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補助金、出資</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7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法人</a:t>
                      </a:r>
                      <a:r>
                        <a:rPr lang="ja-JP" altLang="en-US" sz="700" u="none" strike="noStrike" dirty="0">
                          <a:solidFill>
                            <a:schemeClr val="tx1"/>
                          </a:solidFill>
                          <a:effectLst/>
                          <a:latin typeface="Meiryo UI" panose="020B0604030504040204" pitchFamily="50" charset="-128"/>
                          <a:ea typeface="Meiryo UI" panose="020B0604030504040204" pitchFamily="50" charset="-128"/>
                        </a:rPr>
                        <a:t>等の</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見直し</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 ・府民利用施</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7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設</a:t>
                      </a:r>
                      <a:r>
                        <a:rPr lang="ja-JP" altLang="en-US" sz="700" u="none" strike="noStrike" dirty="0">
                          <a:solidFill>
                            <a:schemeClr val="tx1"/>
                          </a:solidFill>
                          <a:effectLst/>
                          <a:latin typeface="Meiryo UI" panose="020B0604030504040204" pitchFamily="50" charset="-128"/>
                          <a:ea typeface="Meiryo UI" panose="020B0604030504040204" pitchFamily="50" charset="-128"/>
                        </a:rPr>
                        <a:t>の廃止・改革</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700" u="none" strike="noStrike" dirty="0">
                          <a:solidFill>
                            <a:schemeClr val="tx1"/>
                          </a:solidFill>
                          <a:effectLst/>
                          <a:latin typeface="Meiryo UI" panose="020B0604030504040204" pitchFamily="50" charset="-128"/>
                          <a:ea typeface="Meiryo UI" panose="020B0604030504040204" pitchFamily="50" charset="-128"/>
                        </a:rPr>
                        <a:t>全国で最も</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高い</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7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給与</a:t>
                      </a:r>
                      <a:r>
                        <a:rPr lang="ja-JP" altLang="en-US" sz="700" u="none" strike="noStrike" dirty="0">
                          <a:solidFill>
                            <a:schemeClr val="tx1"/>
                          </a:solidFill>
                          <a:effectLst/>
                          <a:latin typeface="Meiryo UI" panose="020B0604030504040204" pitchFamily="50" charset="-128"/>
                          <a:ea typeface="Meiryo UI" panose="020B0604030504040204" pitchFamily="50" charset="-128"/>
                        </a:rPr>
                        <a:t>カット</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等</a:t>
                      </a:r>
                      <a:endParaRPr lang="en-US" altLang="ja-JP" sz="7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●橋下知事が</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国直轄事業</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負担金につき</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問題提起</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zh-TW"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財政構造</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改革プラン</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案</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●財政</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運営</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基本条例</a:t>
                      </a:r>
                      <a:r>
                        <a:rPr lang="zh-TW" altLang="en-US" sz="800" u="none" strike="noStrike" dirty="0">
                          <a:solidFill>
                            <a:schemeClr val="tx1"/>
                          </a:solidFill>
                          <a:effectLst/>
                          <a:latin typeface="Meiryo UI" panose="020B0604030504040204" pitchFamily="50" charset="-128"/>
                          <a:ea typeface="Meiryo UI" panose="020B0604030504040204" pitchFamily="50" charset="-128"/>
                        </a:rPr>
                        <a:t>施行</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●国が維持管理に係る直轄事業負担金を全廃</a:t>
                      </a: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行財政改</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革</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の取組み</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行財政改</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革</a:t>
                      </a:r>
                      <a:r>
                        <a:rPr lang="ja-JP" altLang="en-US" sz="800" u="none" strike="noStrike" dirty="0">
                          <a:solidFill>
                            <a:schemeClr val="tx1"/>
                          </a:solidFill>
                          <a:effectLst/>
                          <a:latin typeface="Meiryo UI" panose="020B0604030504040204" pitchFamily="50" charset="-128"/>
                          <a:ea typeface="Meiryo UI" panose="020B0604030504040204" pitchFamily="50" charset="-128"/>
                        </a:rPr>
                        <a:t>推進</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プラン </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a:solidFill>
                            <a:schemeClr val="tx1"/>
                          </a:solidFill>
                          <a:effectLst/>
                          <a:latin typeface="Meiryo UI" panose="020B0604030504040204" pitchFamily="50" charset="-128"/>
                          <a:ea typeface="Meiryo UI" panose="020B0604030504040204" pitchFamily="50" charset="-128"/>
                        </a:rPr>
                        <a:t>案</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●「大阪府</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ファ</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シリティマネジメ</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ント</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(FM)</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基本</a:t>
                      </a:r>
                      <a:r>
                        <a:rPr lang="ja-JP" altLang="en-US" sz="800" u="none" strike="noStrike" dirty="0">
                          <a:solidFill>
                            <a:schemeClr val="tx1"/>
                          </a:solidFill>
                          <a:effectLst/>
                          <a:latin typeface="Meiryo UI" panose="020B0604030504040204" pitchFamily="50" charset="-128"/>
                          <a:ea typeface="Meiryo UI" panose="020B0604030504040204" pitchFamily="50" charset="-128"/>
                        </a:rPr>
                        <a:t>方針</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●森林</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環境税</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導入</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●宿泊税導入</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FM</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基本方針に基づき府有施設を集中点検</a:t>
                      </a: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●「大阪府</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行</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政</a:t>
                      </a:r>
                      <a:r>
                        <a:rPr lang="ja-JP" altLang="en-US" sz="800" u="none" strike="noStrike" dirty="0">
                          <a:solidFill>
                            <a:schemeClr val="tx1"/>
                          </a:solidFill>
                          <a:effectLst/>
                          <a:latin typeface="Meiryo UI" panose="020B0604030504040204" pitchFamily="50" charset="-128"/>
                          <a:ea typeface="Meiryo UI" panose="020B0604030504040204" pitchFamily="50" charset="-128"/>
                        </a:rPr>
                        <a:t>経営の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取組</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み」</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215539090"/>
                  </a:ext>
                </a:extLst>
              </a:tr>
              <a:tr h="712555">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２</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財務マネジメント</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●府有財産</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自</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主点検調査</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●歩道橋に命</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名権導入</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●税制課に</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債</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権</a:t>
                      </a:r>
                      <a:r>
                        <a:rPr lang="ja-JP" altLang="en-US" sz="800" u="none" strike="noStrike" dirty="0">
                          <a:solidFill>
                            <a:schemeClr val="tx1"/>
                          </a:solidFill>
                          <a:effectLst/>
                          <a:latin typeface="Meiryo UI" panose="020B0604030504040204" pitchFamily="50" charset="-128"/>
                          <a:ea typeface="Meiryo UI" panose="020B0604030504040204" pitchFamily="50" charset="-128"/>
                        </a:rPr>
                        <a:t>特別回収</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整理</a:t>
                      </a:r>
                      <a:r>
                        <a:rPr lang="ja-JP" altLang="en-US" sz="800" u="none" strike="noStrike" dirty="0">
                          <a:solidFill>
                            <a:schemeClr val="tx1"/>
                          </a:solidFill>
                          <a:effectLst/>
                          <a:latin typeface="Meiryo UI" panose="020B0604030504040204" pitchFamily="50" charset="-128"/>
                          <a:ea typeface="Meiryo UI" panose="020B0604030504040204" pitchFamily="50" charset="-128"/>
                        </a:rPr>
                        <a:t>Ｇ設置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●財政課に</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公</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債</a:t>
                      </a:r>
                      <a:r>
                        <a:rPr lang="ja-JP" altLang="en-US" sz="800" u="none" strike="noStrike" dirty="0">
                          <a:solidFill>
                            <a:schemeClr val="tx1"/>
                          </a:solidFill>
                          <a:effectLst/>
                          <a:latin typeface="Meiryo UI" panose="020B0604030504040204" pitchFamily="50" charset="-128"/>
                          <a:ea typeface="Meiryo UI" panose="020B0604030504040204" pitchFamily="50" charset="-128"/>
                        </a:rPr>
                        <a:t>企画Ｇ設置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●府立</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体育会</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館</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に</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命名権導</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入</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●府債の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長期</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運用</a:t>
                      </a:r>
                      <a:r>
                        <a:rPr lang="ja-JP" altLang="en-US" sz="800" u="none" strike="noStrike" dirty="0">
                          <a:solidFill>
                            <a:schemeClr val="tx1"/>
                          </a:solidFill>
                          <a:effectLst/>
                          <a:latin typeface="Meiryo UI" panose="020B0604030504040204" pitchFamily="50" charset="-128"/>
                          <a:ea typeface="Meiryo UI" panose="020B0604030504040204" pitchFamily="50" charset="-128"/>
                        </a:rPr>
                        <a:t>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●門真スポーツ</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センターに命名</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権導入</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2955472423"/>
                  </a:ext>
                </a:extLst>
              </a:tr>
              <a:tr h="1588209">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３</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人事</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・給与制度</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等</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●職員の退職</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管理に関する</a:t>
                      </a: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条例施行</a:t>
                      </a:r>
                    </a:p>
                    <a:p>
                      <a:pPr algn="l" fontAlgn="t"/>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給与制度改</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革</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職務給</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原</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則</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の徹底等）</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●職員採用</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試</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験</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の抜本的</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見</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直し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部長公募</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●職員基本</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条</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例施行</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●人事</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評価の </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相対</a:t>
                      </a:r>
                      <a:r>
                        <a:rPr lang="ja-JP" altLang="en-US" sz="800" u="none" strike="noStrike" dirty="0">
                          <a:solidFill>
                            <a:schemeClr val="tx1"/>
                          </a:solidFill>
                          <a:effectLst/>
                          <a:latin typeface="Meiryo UI" panose="020B0604030504040204" pitchFamily="50" charset="-128"/>
                          <a:ea typeface="Meiryo UI" panose="020B0604030504040204" pitchFamily="50" charset="-128"/>
                        </a:rPr>
                        <a:t>評価</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制度</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a:t>
                      </a:r>
                      <a:r>
                        <a:rPr lang="ja-JP" altLang="en-US" sz="800" u="none" strike="noStrike" dirty="0">
                          <a:solidFill>
                            <a:schemeClr val="tx1"/>
                          </a:solidFill>
                          <a:effectLst/>
                          <a:latin typeface="Meiryo UI" panose="020B0604030504040204" pitchFamily="50" charset="-128"/>
                          <a:ea typeface="Meiryo UI" panose="020B0604030504040204" pitchFamily="50" charset="-128"/>
                        </a:rPr>
                        <a:t>本格</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実施</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●政治規制</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等</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3</a:t>
                      </a:r>
                      <a:r>
                        <a:rPr lang="ja-JP" altLang="en-US" sz="800" u="none" strike="noStrike" dirty="0">
                          <a:solidFill>
                            <a:schemeClr val="tx1"/>
                          </a:solidFill>
                          <a:effectLst/>
                          <a:latin typeface="Meiryo UI" panose="020B0604030504040204" pitchFamily="50" charset="-128"/>
                          <a:ea typeface="Meiryo UI" panose="020B0604030504040204" pitchFamily="50" charset="-128"/>
                        </a:rPr>
                        <a:t>条例の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施行</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政治的</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中立</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性</a:t>
                      </a:r>
                      <a:r>
                        <a:rPr lang="ja-JP" altLang="en-US" sz="800" u="none" strike="noStrike" dirty="0">
                          <a:solidFill>
                            <a:schemeClr val="tx1"/>
                          </a:solidFill>
                          <a:effectLst/>
                          <a:latin typeface="Meiryo UI" panose="020B0604030504040204" pitchFamily="50" charset="-128"/>
                          <a:ea typeface="Meiryo UI" panose="020B0604030504040204" pitchFamily="50" charset="-128"/>
                        </a:rPr>
                        <a:t>を確保</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する</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ため</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組織的</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活動</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の制限</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労使</a:t>
                      </a:r>
                      <a:r>
                        <a:rPr lang="ja-JP" altLang="en-US" sz="800" u="none" strike="noStrike" dirty="0">
                          <a:solidFill>
                            <a:schemeClr val="tx1"/>
                          </a:solidFill>
                          <a:effectLst/>
                          <a:latin typeface="Meiryo UI" panose="020B0604030504040204" pitchFamily="50" charset="-128"/>
                          <a:ea typeface="Meiryo UI" panose="020B0604030504040204" pitchFamily="50" charset="-128"/>
                        </a:rPr>
                        <a:t>関係に</a:t>
                      </a:r>
                      <a:r>
                        <a:rPr lang="ja-JP" altLang="en-US" sz="800" u="none" strike="noStrike" dirty="0" err="1" smtClean="0">
                          <a:solidFill>
                            <a:schemeClr val="tx1"/>
                          </a:solidFill>
                          <a:effectLst/>
                          <a:latin typeface="Meiryo UI" panose="020B0604030504040204" pitchFamily="50" charset="-128"/>
                          <a:ea typeface="Meiryo UI" panose="020B0604030504040204" pitchFamily="50" charset="-128"/>
                        </a:rPr>
                        <a:t>お</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ける</a:t>
                      </a:r>
                      <a:r>
                        <a:rPr lang="ja-JP" altLang="en-US" sz="800" u="none" strike="noStrike" dirty="0">
                          <a:solidFill>
                            <a:schemeClr val="tx1"/>
                          </a:solidFill>
                          <a:effectLst/>
                          <a:latin typeface="Meiryo UI" panose="020B0604030504040204" pitchFamily="50" charset="-128"/>
                          <a:ea typeface="Meiryo UI" panose="020B0604030504040204" pitchFamily="50" charset="-128"/>
                        </a:rPr>
                        <a:t>職員</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団体</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等</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との交渉</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職員</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政治的</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行為</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の制限</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●給与制度</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総合的</a:t>
                      </a:r>
                      <a:r>
                        <a:rPr lang="ja-JP" altLang="en-US" sz="800" u="none" strike="noStrike" dirty="0">
                          <a:solidFill>
                            <a:schemeClr val="tx1"/>
                          </a:solidFill>
                          <a:effectLst/>
                          <a:latin typeface="Meiryo UI" panose="020B0604030504040204" pitchFamily="50" charset="-128"/>
                          <a:ea typeface="Meiryo UI" panose="020B0604030504040204" pitchFamily="50" charset="-128"/>
                        </a:rPr>
                        <a:t>見直し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●職員採用</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試</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験</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の一部</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見直</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3466200503"/>
                  </a:ext>
                </a:extLst>
              </a:tr>
              <a:tr h="788278">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４</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働き方</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改革、</a:t>
                      </a:r>
                      <a:r>
                        <a:rPr lang="en-US" altLang="ja-JP" sz="800" b="1" u="none" strike="noStrike" dirty="0">
                          <a:solidFill>
                            <a:schemeClr val="bg1"/>
                          </a:solidFill>
                          <a:effectLst/>
                          <a:latin typeface="Meiryo UI" panose="020B0604030504040204" pitchFamily="50" charset="-128"/>
                          <a:ea typeface="Meiryo UI" panose="020B0604030504040204" pitchFamily="50" charset="-128"/>
                        </a:rPr>
                        <a:t>ICT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活用</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●オープンデータ</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ポータルサイト</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開設</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●府庁</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版働き</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方</a:t>
                      </a:r>
                      <a:r>
                        <a:rPr lang="ja-JP" altLang="en-US" sz="800" u="none" strike="noStrike" dirty="0">
                          <a:solidFill>
                            <a:schemeClr val="tx1"/>
                          </a:solidFill>
                          <a:effectLst/>
                          <a:latin typeface="Meiryo UI" panose="020B0604030504040204" pitchFamily="50" charset="-128"/>
                          <a:ea typeface="Meiryo UI" panose="020B0604030504040204" pitchFamily="50" charset="-128"/>
                        </a:rPr>
                        <a:t>改革</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第</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1</a:t>
                      </a: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弾</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●府庁</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版働き</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方</a:t>
                      </a:r>
                      <a:r>
                        <a:rPr lang="ja-JP" altLang="en-US" sz="800" u="none" strike="noStrike" dirty="0">
                          <a:solidFill>
                            <a:schemeClr val="tx1"/>
                          </a:solidFill>
                          <a:effectLst/>
                          <a:latin typeface="Meiryo UI" panose="020B0604030504040204" pitchFamily="50" charset="-128"/>
                          <a:ea typeface="Meiryo UI" panose="020B0604030504040204" pitchFamily="50" charset="-128"/>
                        </a:rPr>
                        <a:t>改革</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第</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2</a:t>
                      </a: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弾</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●ＡＩを活用</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し</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err="1" smtClean="0">
                          <a:solidFill>
                            <a:schemeClr val="tx1"/>
                          </a:solidFill>
                          <a:effectLst/>
                          <a:latin typeface="Meiryo UI" panose="020B0604030504040204" pitchFamily="50" charset="-128"/>
                          <a:ea typeface="Meiryo UI" panose="020B0604030504040204" pitchFamily="50" charset="-128"/>
                        </a:rPr>
                        <a:t>た</a:t>
                      </a:r>
                      <a:r>
                        <a:rPr lang="ja-JP" altLang="en-US" sz="800" u="none" strike="noStrike" dirty="0">
                          <a:solidFill>
                            <a:schemeClr val="tx1"/>
                          </a:solidFill>
                          <a:effectLst/>
                          <a:latin typeface="Meiryo UI" panose="020B0604030504040204" pitchFamily="50" charset="-128"/>
                          <a:ea typeface="Meiryo UI" panose="020B0604030504040204" pitchFamily="50" charset="-128"/>
                        </a:rPr>
                        <a:t>議事録</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作成</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支援開始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829872948"/>
                  </a:ext>
                </a:extLst>
              </a:tr>
              <a:tr h="446778">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５</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公民</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連携の</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推進</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●企業との包括</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連携協定を開</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●公民</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戦略連</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携</a:t>
                      </a:r>
                      <a:r>
                        <a:rPr lang="ja-JP" altLang="en-US" sz="800" u="none" strike="noStrike" dirty="0">
                          <a:solidFill>
                            <a:schemeClr val="tx1"/>
                          </a:solidFill>
                          <a:effectLst/>
                          <a:latin typeface="Meiryo UI" panose="020B0604030504040204" pitchFamily="50" charset="-128"/>
                          <a:ea typeface="Meiryo UI" panose="020B0604030504040204" pitchFamily="50" charset="-128"/>
                        </a:rPr>
                        <a:t>デスク設置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PFI/PPP</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優</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先的検討規</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程</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zh-TW"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府営公園</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等</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で</a:t>
                      </a: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サウンディン</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グ型</a:t>
                      </a:r>
                      <a:r>
                        <a:rPr lang="ja-JP" altLang="en-US" sz="800" u="none" strike="noStrike" dirty="0">
                          <a:solidFill>
                            <a:schemeClr val="tx1"/>
                          </a:solidFill>
                          <a:effectLst/>
                          <a:latin typeface="Meiryo UI" panose="020B0604030504040204" pitchFamily="50" charset="-128"/>
                          <a:ea typeface="Meiryo UI" panose="020B0604030504040204" pitchFamily="50" charset="-128"/>
                        </a:rPr>
                        <a:t>市場</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調査</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を</a:t>
                      </a:r>
                      <a:r>
                        <a:rPr lang="ja-JP" altLang="en-US" sz="800" u="none" strike="noStrike" dirty="0">
                          <a:solidFill>
                            <a:schemeClr val="tx1"/>
                          </a:solidFill>
                          <a:effectLst/>
                          <a:latin typeface="Meiryo UI" panose="020B0604030504040204" pitchFamily="50" charset="-128"/>
                          <a:ea typeface="Meiryo UI" panose="020B0604030504040204" pitchFamily="50" charset="-128"/>
                        </a:rPr>
                        <a:t>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157061139"/>
                  </a:ext>
                </a:extLst>
              </a:tr>
            </a:tbl>
          </a:graphicData>
        </a:graphic>
      </p:graphicFrame>
      <p:sp>
        <p:nvSpPr>
          <p:cNvPr id="7" name="テキスト ボックス 6"/>
          <p:cNvSpPr txBox="1"/>
          <p:nvPr/>
        </p:nvSpPr>
        <p:spPr>
          <a:xfrm>
            <a:off x="2973873" y="73079"/>
            <a:ext cx="3363421"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A</a:t>
            </a:r>
            <a:r>
              <a:rPr lang="ja-JP" altLang="en-US" b="1" dirty="0" smtClean="0">
                <a:latin typeface="Meiryo UI" panose="020B0604030504040204" pitchFamily="50" charset="-128"/>
                <a:ea typeface="Meiryo UI" panose="020B0604030504040204" pitchFamily="50" charset="-128"/>
              </a:rPr>
              <a:t>　いわゆる行政改革（</a:t>
            </a:r>
            <a:r>
              <a:rPr lang="ja-JP" altLang="en-US" b="1" dirty="0">
                <a:latin typeface="Meiryo UI" panose="020B0604030504040204" pitchFamily="50" charset="-128"/>
                <a:ea typeface="Meiryo UI" panose="020B0604030504040204" pitchFamily="50" charset="-128"/>
              </a:rPr>
              <a:t>大阪府）</a:t>
            </a:r>
          </a:p>
        </p:txBody>
      </p:sp>
    </p:spTree>
    <p:extLst>
      <p:ext uri="{BB962C8B-B14F-4D97-AF65-F5344CB8AC3E}">
        <p14:creationId xmlns:p14="http://schemas.microsoft.com/office/powerpoint/2010/main" val="4280359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40764"/>
            <a:ext cx="7704856" cy="338554"/>
          </a:xfrm>
          <a:prstGeom prst="rect">
            <a:avLst/>
          </a:prstGeom>
          <a:noFill/>
        </p:spPr>
        <p:txBody>
          <a:bodyPr wrap="square" rtlCol="0">
            <a:spAutoFit/>
          </a:bodyPr>
          <a:lstStyle/>
          <a:p>
            <a:r>
              <a:rPr lang="ja-JP" altLang="en-US" sz="1600" dirty="0" smtClean="0"/>
              <a:t>④支援教育改革</a:t>
            </a:r>
            <a:endParaRPr kumimoji="1" lang="ja-JP" altLang="en-US" sz="1600" dirty="0"/>
          </a:p>
        </p:txBody>
      </p:sp>
      <p:sp>
        <p:nvSpPr>
          <p:cNvPr id="21" name="テキスト ボックス 2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１．（４</a:t>
            </a:r>
            <a:r>
              <a:rPr lang="ja-JP" altLang="en-US" sz="1600" u="sng" dirty="0"/>
              <a:t>６</a:t>
            </a:r>
            <a:r>
              <a:rPr lang="ja-JP" altLang="en-US" sz="1600" u="sng" dirty="0" smtClean="0"/>
              <a:t>）</a:t>
            </a:r>
            <a:endParaRPr lang="en-US" altLang="ja-JP" sz="1600" u="sng" dirty="0" smtClean="0"/>
          </a:p>
        </p:txBody>
      </p:sp>
      <p:sp>
        <p:nvSpPr>
          <p:cNvPr id="19" name="テキスト ボックス 18"/>
          <p:cNvSpPr txBox="1"/>
          <p:nvPr/>
        </p:nvSpPr>
        <p:spPr>
          <a:xfrm>
            <a:off x="208112" y="531222"/>
            <a:ext cx="7704856" cy="338554"/>
          </a:xfrm>
          <a:prstGeom prst="rect">
            <a:avLst/>
          </a:prstGeom>
          <a:noFill/>
        </p:spPr>
        <p:txBody>
          <a:bodyPr wrap="square" rtlCol="0">
            <a:spAutoFit/>
          </a:bodyPr>
          <a:lstStyle/>
          <a:p>
            <a:r>
              <a:rPr lang="ja-JP" altLang="en-US" sz="1600" dirty="0" smtClean="0"/>
              <a:t>■改革の内容と進捗状況</a:t>
            </a:r>
            <a:endParaRPr kumimoji="1" lang="ja-JP" altLang="en-US" sz="1600" dirty="0"/>
          </a:p>
        </p:txBody>
      </p:sp>
      <p:graphicFrame>
        <p:nvGraphicFramePr>
          <p:cNvPr id="10" name="表 9"/>
          <p:cNvGraphicFramePr>
            <a:graphicFrameLocks noGrp="1"/>
          </p:cNvGraphicFramePr>
          <p:nvPr>
            <p:extLst/>
          </p:nvPr>
        </p:nvGraphicFramePr>
        <p:xfrm>
          <a:off x="215010" y="834216"/>
          <a:ext cx="8892986" cy="5979160"/>
        </p:xfrm>
        <a:graphic>
          <a:graphicData uri="http://schemas.openxmlformats.org/drawingml/2006/table">
            <a:tbl>
              <a:tblPr firstRow="1">
                <a:tableStyleId>{7DF18680-E054-41AD-8BC1-D1AEF772440D}</a:tableStyleId>
              </a:tblPr>
              <a:tblGrid>
                <a:gridCol w="1061301">
                  <a:extLst>
                    <a:ext uri="{9D8B030D-6E8A-4147-A177-3AD203B41FA5}">
                      <a16:colId xmlns:a16="http://schemas.microsoft.com/office/drawing/2014/main" val="20000"/>
                    </a:ext>
                  </a:extLst>
                </a:gridCol>
                <a:gridCol w="3659665">
                  <a:extLst>
                    <a:ext uri="{9D8B030D-6E8A-4147-A177-3AD203B41FA5}">
                      <a16:colId xmlns:a16="http://schemas.microsoft.com/office/drawing/2014/main" val="20001"/>
                    </a:ext>
                  </a:extLst>
                </a:gridCol>
                <a:gridCol w="4172020">
                  <a:extLst>
                    <a:ext uri="{9D8B030D-6E8A-4147-A177-3AD203B41FA5}">
                      <a16:colId xmlns:a16="http://schemas.microsoft.com/office/drawing/2014/main" val="20002"/>
                    </a:ext>
                  </a:extLst>
                </a:gridCol>
              </a:tblGrid>
              <a:tr h="370840">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442734">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府立支援学校の教育環境の整備</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・知的</a:t>
                      </a:r>
                      <a:r>
                        <a:rPr kumimoji="1" lang="ja-JP" altLang="en-US" sz="1400" dirty="0" err="1" smtClean="0">
                          <a:latin typeface="ＭＳ Ｐゴシック" panose="020B0600070205080204" pitchFamily="50" charset="-128"/>
                          <a:ea typeface="ＭＳ Ｐゴシック" panose="020B0600070205080204" pitchFamily="50" charset="-128"/>
                        </a:rPr>
                        <a:t>障がい</a:t>
                      </a:r>
                      <a:r>
                        <a:rPr kumimoji="1" lang="ja-JP" altLang="en-US" sz="1400" dirty="0" smtClean="0">
                          <a:latin typeface="ＭＳ Ｐゴシック" panose="020B0600070205080204" pitchFamily="50" charset="-128"/>
                          <a:ea typeface="ＭＳ Ｐゴシック" panose="020B0600070205080204" pitchFamily="50" charset="-128"/>
                        </a:rPr>
                        <a:t>支援学校に在籍する児童生徒数が増加していることを踏まえ、「府立支援学校施設整備基本方針」</a:t>
                      </a:r>
                      <a:r>
                        <a:rPr kumimoji="1" lang="en-US" altLang="ja-JP" sz="1400" dirty="0" smtClean="0">
                          <a:latin typeface="ＭＳ Ｐゴシック" panose="020B0600070205080204" pitchFamily="50" charset="-128"/>
                          <a:ea typeface="ＭＳ Ｐゴシック" panose="020B0600070205080204" pitchFamily="50" charset="-128"/>
                        </a:rPr>
                        <a:t>(2009</a:t>
                      </a:r>
                      <a:r>
                        <a:rPr kumimoji="1" lang="ja-JP" altLang="en-US" sz="1400" dirty="0" smtClean="0">
                          <a:latin typeface="ＭＳ Ｐゴシック" panose="020B0600070205080204" pitchFamily="50" charset="-128"/>
                          <a:ea typeface="ＭＳ Ｐゴシック" panose="020B0600070205080204" pitchFamily="50" charset="-128"/>
                        </a:rPr>
                        <a:t>年</a:t>
                      </a:r>
                      <a:r>
                        <a:rPr kumimoji="1" lang="en-US" altLang="ja-JP" sz="1400" dirty="0" smtClean="0">
                          <a:latin typeface="ＭＳ Ｐゴシック" panose="020B0600070205080204" pitchFamily="50" charset="-128"/>
                          <a:ea typeface="ＭＳ Ｐゴシック" panose="020B0600070205080204" pitchFamily="50" charset="-128"/>
                        </a:rPr>
                        <a:t>3</a:t>
                      </a:r>
                      <a:r>
                        <a:rPr kumimoji="1" lang="ja-JP" altLang="en-US" sz="1400" dirty="0" smtClean="0">
                          <a:latin typeface="ＭＳ Ｐゴシック" panose="020B0600070205080204" pitchFamily="50" charset="-128"/>
                          <a:ea typeface="ＭＳ Ｐゴシック" panose="020B0600070205080204" pitchFamily="50" charset="-128"/>
                        </a:rPr>
                        <a:t>月</a:t>
                      </a:r>
                      <a:r>
                        <a:rPr kumimoji="1" lang="en-US" altLang="ja-JP" sz="1400" dirty="0"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に基づき、府内</a:t>
                      </a:r>
                      <a:r>
                        <a:rPr kumimoji="1" lang="en-US" altLang="ja-JP" sz="1400" dirty="0" smtClean="0">
                          <a:latin typeface="ＭＳ Ｐゴシック" panose="020B0600070205080204" pitchFamily="50" charset="-128"/>
                          <a:ea typeface="ＭＳ Ｐゴシック" panose="020B0600070205080204" pitchFamily="50" charset="-128"/>
                        </a:rPr>
                        <a:t>4</a:t>
                      </a:r>
                      <a:r>
                        <a:rPr kumimoji="1" lang="ja-JP" altLang="en-US" sz="1400" dirty="0" smtClean="0">
                          <a:latin typeface="ＭＳ Ｐゴシック" panose="020B0600070205080204" pitchFamily="50" charset="-128"/>
                          <a:ea typeface="ＭＳ Ｐゴシック" panose="020B0600070205080204" pitchFamily="50" charset="-128"/>
                        </a:rPr>
                        <a:t>地域に新たな支援学校</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の整備を推進。</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・今後の知的</a:t>
                      </a:r>
                      <a:r>
                        <a:rPr kumimoji="1" lang="ja-JP" altLang="en-US" sz="1400" u="none" dirty="0" err="1" smtClean="0">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児童生徒の増加を踏まえ、</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月に「府立支援学校における知的</a:t>
                      </a:r>
                      <a:r>
                        <a:rPr kumimoji="1" lang="ja-JP" altLang="en-US" sz="1400" u="none" dirty="0" err="1" smtClean="0">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児童生徒の教育環境の充実に向けた基本方針」を策定。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　豊能・三島地域に摂津支援学校開校。</a:t>
                      </a: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　泉北・泉南地域に泉南支援学校開校。</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　北河内地域に枚方支援学校、中・南河内地域に西浦支援学校開校。</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・左記基本方針に基づく取組みを検討中。</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42734">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就労を通じた社会的自立支援の充実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・知的</a:t>
                      </a:r>
                      <a:r>
                        <a:rPr kumimoji="1" lang="ja-JP" altLang="en-US" sz="1400" dirty="0" err="1" smtClean="0">
                          <a:latin typeface="ＭＳ Ｐゴシック" panose="020B0600070205080204" pitchFamily="50" charset="-128"/>
                          <a:ea typeface="ＭＳ Ｐゴシック" panose="020B0600070205080204" pitchFamily="50" charset="-128"/>
                        </a:rPr>
                        <a:t>障がい</a:t>
                      </a:r>
                      <a:r>
                        <a:rPr kumimoji="1" lang="ja-JP" altLang="en-US" sz="1400" dirty="0" smtClean="0">
                          <a:latin typeface="ＭＳ Ｐゴシック" panose="020B0600070205080204" pitchFamily="50" charset="-128"/>
                          <a:ea typeface="ＭＳ Ｐゴシック" panose="020B0600070205080204" pitchFamily="50" charset="-128"/>
                        </a:rPr>
                        <a:t>支援学校高等部卒業生の就職状況が全国と比して低い状況を踏まえ、「府立知的障がい支援学校職業コースの設置方針」に基づき、知的障がい支援学校高等部（知肢併置校含む）に職業コースを設置。また、職業学科のある知的障がい高等支援学校を計画的に整備。</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　豊能・三島地域にとりかい高等支援学校開校。</a:t>
                      </a: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　泉北・泉南地域にすながわ高等支援学校開校。</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　北河内地域にむらの高等支援学校開校。</a:t>
                      </a: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・全府立知的</a:t>
                      </a:r>
                      <a:r>
                        <a:rPr kumimoji="1" lang="ja-JP" altLang="en-US" sz="1400" u="none" dirty="0" err="1" smtClean="0">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支援学校高等部に職業コースを設置（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年度設置完了）</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月に大阪市から府へ移管した知的</a:t>
                      </a:r>
                      <a:r>
                        <a:rPr kumimoji="1" lang="ja-JP" altLang="en-US" sz="1400" u="none" dirty="0" err="1" smtClean="0">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支援学校</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校に職業コースを設置。</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年度設置完了）</a:t>
                      </a:r>
                      <a:endPar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2734">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府立高校における知的</a:t>
                      </a:r>
                      <a:r>
                        <a:rPr kumimoji="1" lang="ja-JP" altLang="en-US" sz="1400" dirty="0" err="1" smtClean="0">
                          <a:latin typeface="ＭＳ Ｐゴシック" panose="020B0600070205080204" pitchFamily="50" charset="-128"/>
                          <a:ea typeface="ＭＳ Ｐゴシック" panose="020B0600070205080204" pitchFamily="50" charset="-128"/>
                        </a:rPr>
                        <a:t>障がい</a:t>
                      </a:r>
                      <a:r>
                        <a:rPr kumimoji="1" lang="ja-JP" altLang="en-US" sz="1400" dirty="0" smtClean="0">
                          <a:latin typeface="ＭＳ Ｐゴシック" panose="020B0600070205080204" pitchFamily="50" charset="-128"/>
                          <a:ea typeface="ＭＳ Ｐゴシック" panose="020B0600070205080204" pitchFamily="50" charset="-128"/>
                        </a:rPr>
                        <a:t>等のある生徒の学習機会の充実</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・府立高校において、知的障がいのある生徒が社会的自立を図れるよう、一人ひとりの教育的ニーズに応じた支援を行い、「ともに学び、ともに育つ」教育を推進する環境を整備。</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・府立高校において障がいのある生徒が増加しているため、臨床心理士や支援員を配置するなどにより、障がいのある生徒の学校生活を支援。</a:t>
                      </a:r>
                      <a:endParaRPr kumimoji="1" lang="ja-JP" altLang="en-US" sz="1400" strike="sngStrike" dirty="0" smtClean="0">
                        <a:solidFill>
                          <a:schemeClr val="tx2">
                            <a:lumMod val="60000"/>
                            <a:lumOff val="40000"/>
                          </a:schemeClr>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・共生推進教室の設置</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月　北摂つばさ高等学校</a:t>
                      </a:r>
                    </a:p>
                    <a:p>
                      <a:r>
                        <a:rPr kumimoji="1" lang="ja-JP" altLang="en-US" sz="12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月　信太高等学校</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月　緑風冠高等学校</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　金剛高等学校</a:t>
                      </a:r>
                    </a:p>
                    <a:p>
                      <a:r>
                        <a:rPr kumimoji="1" lang="ja-JP" altLang="en-US" sz="1400" dirty="0" smtClean="0">
                          <a:latin typeface="ＭＳ Ｐゴシック" panose="020B0600070205080204" pitchFamily="50" charset="-128"/>
                          <a:ea typeface="ＭＳ Ｐゴシック" panose="020B0600070205080204" pitchFamily="50" charset="-128"/>
                        </a:rPr>
                        <a:t>・エキスパート支援員としてスクールカウンセラーを全ての府立高校に配置するともに、学校からの要望に応じて介助支援員、学習支援員を配置。</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 name="スライド番号プレースホルダー 3"/>
          <p:cNvSpPr>
            <a:spLocks noGrp="1"/>
          </p:cNvSpPr>
          <p:nvPr>
            <p:ph type="sldNum" sz="quarter" idx="12"/>
          </p:nvPr>
        </p:nvSpPr>
        <p:spPr>
          <a:xfrm>
            <a:off x="7010400" y="6474907"/>
            <a:ext cx="2133600" cy="365125"/>
          </a:xfrm>
        </p:spPr>
        <p:txBody>
          <a:bodyPr/>
          <a:lstStyle/>
          <a:p>
            <a:fld id="{63BC356D-1576-478B-8647-1361C6E9DFF7}" type="slidenum">
              <a:rPr kumimoji="1" lang="ja-JP" altLang="en-US" smtClean="0"/>
              <a:t>49</a:t>
            </a:fld>
            <a:endParaRPr kumimoji="1" lang="ja-JP" altLang="en-US" dirty="0"/>
          </a:p>
        </p:txBody>
      </p:sp>
    </p:spTree>
    <p:extLst>
      <p:ext uri="{BB962C8B-B14F-4D97-AF65-F5344CB8AC3E}">
        <p14:creationId xmlns:p14="http://schemas.microsoft.com/office/powerpoint/2010/main" val="4941981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09759"/>
            <a:ext cx="3888432" cy="490066"/>
          </a:xfrm>
        </p:spPr>
        <p:txBody>
          <a:bodyPr>
            <a:noAutofit/>
          </a:bodyPr>
          <a:lstStyle/>
          <a:p>
            <a:pPr algn="l"/>
            <a:r>
              <a:rPr kumimoji="1" lang="ja-JP" altLang="en-US" sz="1600" dirty="0" smtClean="0">
                <a:latin typeface="+mn-ea"/>
                <a:ea typeface="+mn-ea"/>
              </a:rPr>
              <a:t>■関連データ：教育予算規模の推移</a:t>
            </a:r>
            <a:endParaRPr kumimoji="1" lang="ja-JP" altLang="en-US" sz="1600" dirty="0">
              <a:latin typeface="+mn-ea"/>
              <a:ea typeface="+mn-ea"/>
            </a:endParaRPr>
          </a:p>
        </p:txBody>
      </p:sp>
      <p:sp>
        <p:nvSpPr>
          <p:cNvPr id="12" name="テキスト ボックス 11"/>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１．（４３～５４</a:t>
            </a:r>
            <a:r>
              <a:rPr lang="ja-JP" altLang="en-US" sz="1600" u="sng" dirty="0"/>
              <a:t>）、Ｂ　</a:t>
            </a:r>
            <a:r>
              <a:rPr lang="ja-JP" altLang="en-US" sz="1600" u="sng" dirty="0" smtClean="0"/>
              <a:t>２．（５５）</a:t>
            </a:r>
            <a:endParaRPr lang="en-US" altLang="ja-JP" sz="1600" u="sng" dirty="0" smtClean="0"/>
          </a:p>
        </p:txBody>
      </p:sp>
      <p:sp>
        <p:nvSpPr>
          <p:cNvPr id="7" name="テキスト ボックス 6"/>
          <p:cNvSpPr txBox="1"/>
          <p:nvPr/>
        </p:nvSpPr>
        <p:spPr>
          <a:xfrm>
            <a:off x="0" y="692696"/>
            <a:ext cx="9144000" cy="492443"/>
          </a:xfrm>
          <a:prstGeom prst="rect">
            <a:avLst/>
          </a:prstGeom>
          <a:noFill/>
        </p:spPr>
        <p:txBody>
          <a:bodyPr wrap="square" rtlCol="0">
            <a:spAutoFit/>
          </a:bodyPr>
          <a:lstStyle/>
          <a:p>
            <a:pPr algn="ctr"/>
            <a:r>
              <a:rPr kumimoji="1" lang="en-US" altLang="ja-JP" sz="1300" dirty="0" smtClean="0"/>
              <a:t>【</a:t>
            </a:r>
            <a:r>
              <a:rPr kumimoji="1" lang="ja-JP" altLang="en-US" sz="1300" dirty="0" smtClean="0"/>
              <a:t>当初予算（一般会計）に占める教育費の推移（事業費ベース）</a:t>
            </a:r>
            <a:r>
              <a:rPr lang="en-US" altLang="ja-JP" sz="1300" dirty="0" smtClean="0"/>
              <a:t>】</a:t>
            </a:r>
          </a:p>
          <a:p>
            <a:pPr algn="ctr"/>
            <a:r>
              <a:rPr kumimoji="1" lang="ja-JP" altLang="en-US" sz="1300" dirty="0" smtClean="0"/>
              <a:t>当初予算の規模の推移に</a:t>
            </a:r>
            <a:r>
              <a:rPr lang="ja-JP" altLang="en-US" sz="1300" dirty="0"/>
              <a:t>関わらず</a:t>
            </a:r>
            <a:r>
              <a:rPr kumimoji="1" lang="ja-JP" altLang="en-US" sz="1300" dirty="0" smtClean="0"/>
              <a:t>、一定の予算規模を確保</a:t>
            </a:r>
            <a:endParaRPr kumimoji="1" lang="ja-JP" altLang="en-US" sz="1300" dirty="0"/>
          </a:p>
        </p:txBody>
      </p:sp>
      <p:sp>
        <p:nvSpPr>
          <p:cNvPr id="8" name="テキスト ボックス 7"/>
          <p:cNvSpPr txBox="1"/>
          <p:nvPr/>
        </p:nvSpPr>
        <p:spPr>
          <a:xfrm>
            <a:off x="0" y="1001591"/>
            <a:ext cx="1872208" cy="261610"/>
          </a:xfrm>
          <a:prstGeom prst="rect">
            <a:avLst/>
          </a:prstGeom>
          <a:noFill/>
        </p:spPr>
        <p:txBody>
          <a:bodyPr wrap="square" rtlCol="0">
            <a:spAutoFit/>
          </a:bodyPr>
          <a:lstStyle/>
          <a:p>
            <a:r>
              <a:rPr kumimoji="1" lang="en-US" altLang="ja-JP" sz="1100" dirty="0" smtClean="0"/>
              <a:t>(</a:t>
            </a:r>
            <a:r>
              <a:rPr kumimoji="1" lang="ja-JP" altLang="en-US" sz="1100" dirty="0" smtClean="0"/>
              <a:t>単位：百億円</a:t>
            </a:r>
            <a:r>
              <a:rPr kumimoji="1" lang="en-US" altLang="ja-JP" sz="1100" dirty="0" smtClean="0"/>
              <a:t>)</a:t>
            </a:r>
            <a:endParaRPr kumimoji="1" lang="ja-JP" altLang="en-US" sz="1100" dirty="0"/>
          </a:p>
        </p:txBody>
      </p:sp>
      <p:sp>
        <p:nvSpPr>
          <p:cNvPr id="9" name="テキスト ボックス 8"/>
          <p:cNvSpPr txBox="1"/>
          <p:nvPr/>
        </p:nvSpPr>
        <p:spPr>
          <a:xfrm>
            <a:off x="0" y="3789040"/>
            <a:ext cx="9144000" cy="292388"/>
          </a:xfrm>
          <a:prstGeom prst="rect">
            <a:avLst/>
          </a:prstGeom>
          <a:noFill/>
        </p:spPr>
        <p:txBody>
          <a:bodyPr wrap="square" rtlCol="0">
            <a:spAutoFit/>
          </a:bodyPr>
          <a:lstStyle/>
          <a:p>
            <a:pPr algn="ctr"/>
            <a:r>
              <a:rPr kumimoji="1" lang="en-US" altLang="ja-JP" sz="1300" dirty="0" smtClean="0"/>
              <a:t>【</a:t>
            </a:r>
            <a:r>
              <a:rPr kumimoji="1" lang="ja-JP" altLang="en-US" sz="1300" dirty="0" smtClean="0"/>
              <a:t>知事重点事業予算に占める教育関連事業予算</a:t>
            </a:r>
            <a:r>
              <a:rPr lang="ja-JP" altLang="en-US" sz="1300" dirty="0"/>
              <a:t>の推移（事業費ベース） </a:t>
            </a:r>
            <a:r>
              <a:rPr lang="en-US" altLang="ja-JP" sz="1300" dirty="0" smtClean="0"/>
              <a:t>】</a:t>
            </a:r>
          </a:p>
        </p:txBody>
      </p:sp>
      <p:sp>
        <p:nvSpPr>
          <p:cNvPr id="11" name="テキスト ボックス 10"/>
          <p:cNvSpPr txBox="1"/>
          <p:nvPr/>
        </p:nvSpPr>
        <p:spPr>
          <a:xfrm>
            <a:off x="0" y="3909284"/>
            <a:ext cx="936104" cy="261610"/>
          </a:xfrm>
          <a:prstGeom prst="rect">
            <a:avLst/>
          </a:prstGeom>
          <a:noFill/>
        </p:spPr>
        <p:txBody>
          <a:bodyPr wrap="square" rtlCol="0">
            <a:spAutoFit/>
          </a:bodyPr>
          <a:lstStyle/>
          <a:p>
            <a:r>
              <a:rPr kumimoji="1" lang="en-US" altLang="ja-JP" sz="1100" dirty="0" smtClean="0"/>
              <a:t>(</a:t>
            </a:r>
            <a:r>
              <a:rPr kumimoji="1" lang="ja-JP" altLang="en-US" sz="1100" dirty="0" smtClean="0"/>
              <a:t>単位：</a:t>
            </a:r>
            <a:r>
              <a:rPr lang="ja-JP" altLang="en-US" sz="1100" dirty="0"/>
              <a:t>億</a:t>
            </a:r>
            <a:r>
              <a:rPr kumimoji="1" lang="ja-JP" altLang="en-US" sz="1100" dirty="0" smtClean="0"/>
              <a:t>円</a:t>
            </a:r>
            <a:r>
              <a:rPr kumimoji="1" lang="en-US" altLang="ja-JP" sz="1100" dirty="0" smtClean="0"/>
              <a:t>)</a:t>
            </a:r>
            <a:endParaRPr kumimoji="1" lang="ja-JP" altLang="en-US" sz="1100" dirty="0"/>
          </a:p>
        </p:txBody>
      </p:sp>
      <p:graphicFrame>
        <p:nvGraphicFramePr>
          <p:cNvPr id="19" name="グラフ 18"/>
          <p:cNvGraphicFramePr>
            <a:graphicFrameLocks/>
          </p:cNvGraphicFramePr>
          <p:nvPr>
            <p:extLst/>
          </p:nvPr>
        </p:nvGraphicFramePr>
        <p:xfrm>
          <a:off x="1187624" y="908720"/>
          <a:ext cx="6373345" cy="308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nvPr>
        </p:nvGraphicFramePr>
        <p:xfrm>
          <a:off x="1104698" y="4170894"/>
          <a:ext cx="6322919" cy="2743201"/>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グループ化 20"/>
          <p:cNvGrpSpPr/>
          <p:nvPr/>
        </p:nvGrpSpPr>
        <p:grpSpPr>
          <a:xfrm>
            <a:off x="1642105" y="5947708"/>
            <a:ext cx="5553637" cy="564778"/>
            <a:chOff x="526489" y="1870636"/>
            <a:chExt cx="5553637" cy="564778"/>
          </a:xfrm>
        </p:grpSpPr>
        <p:sp>
          <p:nvSpPr>
            <p:cNvPr id="25" name="テキスト ボックス 1"/>
            <p:cNvSpPr txBox="1"/>
            <p:nvPr/>
          </p:nvSpPr>
          <p:spPr>
            <a:xfrm>
              <a:off x="526489" y="206113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solidFill>
                    <a:schemeClr val="bg1"/>
                  </a:solidFill>
                </a:rPr>
                <a:t>62.2 %</a:t>
              </a:r>
              <a:endParaRPr kumimoji="1" lang="ja-JP" altLang="en-US" sz="700">
                <a:solidFill>
                  <a:schemeClr val="bg1"/>
                </a:solidFill>
              </a:endParaRPr>
            </a:p>
          </p:txBody>
        </p:sp>
        <p:sp>
          <p:nvSpPr>
            <p:cNvPr id="26" name="テキスト ボックス 6"/>
            <p:cNvSpPr txBox="1"/>
            <p:nvPr/>
          </p:nvSpPr>
          <p:spPr>
            <a:xfrm>
              <a:off x="1164664" y="2013511"/>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solidFill>
                    <a:schemeClr val="bg1"/>
                  </a:solidFill>
                </a:rPr>
                <a:t>70.2 %</a:t>
              </a:r>
              <a:endParaRPr kumimoji="1" lang="ja-JP" altLang="en-US" sz="700">
                <a:solidFill>
                  <a:schemeClr val="bg1"/>
                </a:solidFill>
              </a:endParaRPr>
            </a:p>
          </p:txBody>
        </p:sp>
        <p:sp>
          <p:nvSpPr>
            <p:cNvPr id="27" name="テキスト ボックス 7"/>
            <p:cNvSpPr txBox="1"/>
            <p:nvPr/>
          </p:nvSpPr>
          <p:spPr>
            <a:xfrm>
              <a:off x="1793314" y="187063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solidFill>
                    <a:schemeClr val="bg1"/>
                  </a:solidFill>
                </a:rPr>
                <a:t>80.2 %</a:t>
              </a:r>
              <a:endParaRPr kumimoji="1" lang="ja-JP" altLang="en-US" sz="700">
                <a:solidFill>
                  <a:schemeClr val="bg1"/>
                </a:solidFill>
              </a:endParaRPr>
            </a:p>
          </p:txBody>
        </p:sp>
        <p:sp>
          <p:nvSpPr>
            <p:cNvPr id="28" name="テキスト ボックス 8"/>
            <p:cNvSpPr txBox="1"/>
            <p:nvPr/>
          </p:nvSpPr>
          <p:spPr>
            <a:xfrm>
              <a:off x="2488639" y="188968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solidFill>
                    <a:schemeClr val="bg1"/>
                  </a:solidFill>
                </a:rPr>
                <a:t>85.4 %</a:t>
              </a:r>
              <a:endParaRPr kumimoji="1" lang="ja-JP" altLang="en-US" sz="700">
                <a:solidFill>
                  <a:schemeClr val="bg1"/>
                </a:solidFill>
              </a:endParaRPr>
            </a:p>
          </p:txBody>
        </p:sp>
        <p:sp>
          <p:nvSpPr>
            <p:cNvPr id="29" name="テキスト ボックス 9"/>
            <p:cNvSpPr txBox="1"/>
            <p:nvPr/>
          </p:nvSpPr>
          <p:spPr>
            <a:xfrm>
              <a:off x="3088714" y="1899211"/>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dirty="0">
                  <a:solidFill>
                    <a:schemeClr val="bg1"/>
                  </a:solidFill>
                </a:rPr>
                <a:t>52.1 %</a:t>
              </a:r>
              <a:endParaRPr kumimoji="1" lang="ja-JP" altLang="en-US" sz="700" dirty="0">
                <a:solidFill>
                  <a:schemeClr val="bg1"/>
                </a:solidFill>
              </a:endParaRPr>
            </a:p>
          </p:txBody>
        </p:sp>
        <p:sp>
          <p:nvSpPr>
            <p:cNvPr id="30" name="テキスト ボックス 10"/>
            <p:cNvSpPr txBox="1"/>
            <p:nvPr/>
          </p:nvSpPr>
          <p:spPr>
            <a:xfrm>
              <a:off x="3726889" y="190873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solidFill>
                    <a:schemeClr val="bg1"/>
                  </a:solidFill>
                </a:rPr>
                <a:t>38.6 %</a:t>
              </a:r>
              <a:endParaRPr kumimoji="1" lang="ja-JP" altLang="en-US" sz="700">
                <a:solidFill>
                  <a:schemeClr val="bg1"/>
                </a:solidFill>
              </a:endParaRPr>
            </a:p>
          </p:txBody>
        </p:sp>
        <p:sp>
          <p:nvSpPr>
            <p:cNvPr id="31" name="テキスト ボックス 11"/>
            <p:cNvSpPr txBox="1"/>
            <p:nvPr/>
          </p:nvSpPr>
          <p:spPr>
            <a:xfrm>
              <a:off x="4365064" y="1918261"/>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solidFill>
                    <a:schemeClr val="bg1"/>
                  </a:solidFill>
                </a:rPr>
                <a:t>36.5 %</a:t>
              </a:r>
              <a:endParaRPr kumimoji="1" lang="ja-JP" altLang="en-US" sz="700">
                <a:solidFill>
                  <a:schemeClr val="bg1"/>
                </a:solidFill>
              </a:endParaRPr>
            </a:p>
          </p:txBody>
        </p:sp>
        <p:sp>
          <p:nvSpPr>
            <p:cNvPr id="32" name="テキスト ボックス 12"/>
            <p:cNvSpPr txBox="1"/>
            <p:nvPr/>
          </p:nvSpPr>
          <p:spPr>
            <a:xfrm>
              <a:off x="5012764" y="1927786"/>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solidFill>
                    <a:schemeClr val="bg1"/>
                  </a:solidFill>
                </a:rPr>
                <a:t>41.6 %</a:t>
              </a:r>
              <a:endParaRPr kumimoji="1" lang="ja-JP" altLang="en-US" sz="700">
                <a:solidFill>
                  <a:schemeClr val="bg1"/>
                </a:solidFill>
              </a:endParaRPr>
            </a:p>
          </p:txBody>
        </p:sp>
        <p:sp>
          <p:nvSpPr>
            <p:cNvPr id="33" name="テキスト ボックス 13"/>
            <p:cNvSpPr txBox="1"/>
            <p:nvPr/>
          </p:nvSpPr>
          <p:spPr>
            <a:xfrm>
              <a:off x="5641414" y="1994461"/>
              <a:ext cx="438712" cy="3742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solidFill>
                    <a:schemeClr val="bg1"/>
                  </a:solidFill>
                </a:rPr>
                <a:t>43.8 %</a:t>
              </a:r>
              <a:endParaRPr kumimoji="1" lang="ja-JP" altLang="en-US" sz="700">
                <a:solidFill>
                  <a:schemeClr val="bg1"/>
                </a:solidFill>
              </a:endParaRPr>
            </a:p>
          </p:txBody>
        </p:sp>
      </p:grpSp>
      <p:sp>
        <p:nvSpPr>
          <p:cNvPr id="22" name="正方形/長方形 21"/>
          <p:cNvSpPr/>
          <p:nvPr/>
        </p:nvSpPr>
        <p:spPr>
          <a:xfrm>
            <a:off x="2280280" y="4380189"/>
            <a:ext cx="1476736" cy="7200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t>（　）内は、知事重点事業全体の予算に占める教育関連事業予算の割合を示す</a:t>
            </a:r>
          </a:p>
        </p:txBody>
      </p:sp>
      <p:sp>
        <p:nvSpPr>
          <p:cNvPr id="23" name="ホームベース 22"/>
          <p:cNvSpPr/>
          <p:nvPr/>
        </p:nvSpPr>
        <p:spPr>
          <a:xfrm>
            <a:off x="1223566" y="6176307"/>
            <a:ext cx="504056" cy="296204"/>
          </a:xfrm>
          <a:prstGeom prst="homePlate">
            <a:avLst/>
          </a:prstGeom>
          <a:ln w="9525">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lIns="36000" r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a:t>教育関連事業</a:t>
            </a:r>
          </a:p>
        </p:txBody>
      </p:sp>
      <p:sp>
        <p:nvSpPr>
          <p:cNvPr id="24" name="右矢印 23"/>
          <p:cNvSpPr/>
          <p:nvPr/>
        </p:nvSpPr>
        <p:spPr>
          <a:xfrm>
            <a:off x="2623741" y="5338107"/>
            <a:ext cx="3284835" cy="27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34" name="四角形吹き出し 33"/>
          <p:cNvSpPr/>
          <p:nvPr/>
        </p:nvSpPr>
        <p:spPr>
          <a:xfrm>
            <a:off x="7434091" y="4221087"/>
            <a:ext cx="1368125" cy="2291399"/>
          </a:xfrm>
          <a:prstGeom prst="wedgeRectCallout">
            <a:avLst>
              <a:gd name="adj1" fmla="val -70341"/>
              <a:gd name="adj2" fmla="val 28400"/>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a:solidFill>
                  <a:schemeClr val="tx1"/>
                </a:solidFill>
                <a:latin typeface="+mn-ea"/>
                <a:cs typeface="Arial Unicode MS" panose="020B0604020202020204" pitchFamily="50" charset="-128"/>
              </a:rPr>
              <a:t>2018</a:t>
            </a:r>
            <a:r>
              <a:rPr lang="ja-JP" altLang="en-US" sz="1000" dirty="0">
                <a:solidFill>
                  <a:schemeClr val="tx1"/>
                </a:solidFill>
                <a:latin typeface="+mn-ea"/>
                <a:cs typeface="Arial Unicode MS" panose="020B0604020202020204" pitchFamily="50" charset="-128"/>
              </a:rPr>
              <a:t>年度知事重点</a:t>
            </a:r>
          </a:p>
          <a:p>
            <a:r>
              <a:rPr lang="ja-JP" altLang="en-US" sz="1000" dirty="0">
                <a:solidFill>
                  <a:schemeClr val="tx1"/>
                </a:solidFill>
                <a:latin typeface="+mn-ea"/>
                <a:cs typeface="Arial Unicode MS" panose="020B0604020202020204" pitchFamily="50" charset="-128"/>
              </a:rPr>
              <a:t>教育関連事業例</a:t>
            </a:r>
          </a:p>
          <a:p>
            <a:r>
              <a:rPr lang="ja-JP" altLang="en-US" sz="1000" dirty="0">
                <a:solidFill>
                  <a:schemeClr val="tx1"/>
                </a:solidFill>
                <a:latin typeface="+mn-ea"/>
                <a:cs typeface="Arial Unicode MS" panose="020B0604020202020204" pitchFamily="50" charset="-128"/>
              </a:rPr>
              <a:t>・私立高等学校等生徒授業料支援</a:t>
            </a:r>
            <a:r>
              <a:rPr lang="ja-JP" altLang="en-US" sz="1000" dirty="0" smtClean="0">
                <a:solidFill>
                  <a:schemeClr val="tx1"/>
                </a:solidFill>
                <a:latin typeface="+mn-ea"/>
                <a:cs typeface="Arial Unicode MS" panose="020B0604020202020204" pitchFamily="50" charset="-128"/>
              </a:rPr>
              <a:t>補助</a:t>
            </a:r>
            <a:endParaRPr lang="ja-JP" altLang="en-US" sz="1000" strike="sngStrike" dirty="0">
              <a:solidFill>
                <a:schemeClr val="tx1"/>
              </a:solidFill>
              <a:latin typeface="+mn-ea"/>
              <a:cs typeface="Arial Unicode MS" panose="020B0604020202020204" pitchFamily="50" charset="-128"/>
            </a:endParaRPr>
          </a:p>
          <a:p>
            <a:r>
              <a:rPr lang="ja-JP" altLang="en-US" sz="1000" dirty="0">
                <a:solidFill>
                  <a:schemeClr val="tx1"/>
                </a:solidFill>
                <a:latin typeface="+mn-ea"/>
                <a:cs typeface="Arial Unicode MS" panose="020B0604020202020204" pitchFamily="50" charset="-128"/>
              </a:rPr>
              <a:t>・小中学校生徒指導体制推進事業</a:t>
            </a:r>
          </a:p>
          <a:p>
            <a:r>
              <a:rPr lang="ja-JP" altLang="en-US" sz="1000" dirty="0">
                <a:solidFill>
                  <a:schemeClr val="tx1"/>
                </a:solidFill>
                <a:latin typeface="+mn-ea"/>
                <a:cs typeface="Arial Unicode MS" panose="020B0604020202020204" pitchFamily="50" charset="-128"/>
              </a:rPr>
              <a:t>・高校生等海外進学支援</a:t>
            </a:r>
            <a:r>
              <a:rPr lang="ja-JP" altLang="en-US" sz="1000" dirty="0" smtClean="0">
                <a:solidFill>
                  <a:schemeClr val="tx1"/>
                </a:solidFill>
                <a:latin typeface="+mn-ea"/>
                <a:cs typeface="Arial Unicode MS" panose="020B0604020202020204" pitchFamily="50" charset="-128"/>
              </a:rPr>
              <a:t>事業</a:t>
            </a:r>
            <a:endParaRPr lang="en-US" altLang="ja-JP" sz="1000" dirty="0" smtClean="0">
              <a:solidFill>
                <a:schemeClr val="tx1"/>
              </a:solidFill>
              <a:latin typeface="+mn-ea"/>
              <a:cs typeface="Arial Unicode MS" panose="020B0604020202020204" pitchFamily="50" charset="-128"/>
            </a:endParaRPr>
          </a:p>
          <a:p>
            <a:r>
              <a:rPr lang="ja-JP" altLang="en-US" sz="1000" dirty="0" smtClean="0">
                <a:solidFill>
                  <a:schemeClr val="tx1"/>
                </a:solidFill>
                <a:latin typeface="+mn-ea"/>
                <a:cs typeface="Arial Unicode MS" panose="020B0604020202020204" pitchFamily="50" charset="-128"/>
              </a:rPr>
              <a:t>・課題</a:t>
            </a:r>
            <a:r>
              <a:rPr lang="ja-JP" altLang="en-US" sz="1000" dirty="0">
                <a:solidFill>
                  <a:schemeClr val="tx1"/>
                </a:solidFill>
                <a:latin typeface="+mn-ea"/>
                <a:cs typeface="Arial Unicode MS" panose="020B0604020202020204" pitchFamily="50" charset="-128"/>
              </a:rPr>
              <a:t>を抱える生徒フォローアップ事業</a:t>
            </a:r>
          </a:p>
          <a:p>
            <a:r>
              <a:rPr lang="ja-JP" altLang="en-US" sz="1000" dirty="0" smtClean="0">
                <a:solidFill>
                  <a:schemeClr val="tx1"/>
                </a:solidFill>
                <a:latin typeface="+mn-ea"/>
                <a:cs typeface="Arial Unicode MS" panose="020B0604020202020204" pitchFamily="50" charset="-128"/>
              </a:rPr>
              <a:t>・スクール</a:t>
            </a:r>
            <a:r>
              <a:rPr lang="ja-JP" altLang="en-US" sz="1000" dirty="0">
                <a:solidFill>
                  <a:schemeClr val="tx1"/>
                </a:solidFill>
                <a:latin typeface="+mn-ea"/>
                <a:cs typeface="Arial Unicode MS" panose="020B0604020202020204" pitchFamily="50" charset="-128"/>
              </a:rPr>
              <a:t>・エンパワーメント推進</a:t>
            </a:r>
            <a:r>
              <a:rPr lang="ja-JP" altLang="en-US" sz="1000" dirty="0" smtClean="0">
                <a:solidFill>
                  <a:schemeClr val="tx1"/>
                </a:solidFill>
                <a:latin typeface="+mn-ea"/>
                <a:cs typeface="Arial Unicode MS" panose="020B0604020202020204" pitchFamily="50" charset="-128"/>
              </a:rPr>
              <a:t>事業　等</a:t>
            </a:r>
            <a:endParaRPr lang="ja-JP" altLang="en-US" sz="1000" dirty="0">
              <a:solidFill>
                <a:schemeClr val="tx1"/>
              </a:solidFill>
              <a:latin typeface="+mn-ea"/>
              <a:cs typeface="Arial Unicode MS" panose="020B0604020202020204" pitchFamily="50" charset="-128"/>
            </a:endParaRPr>
          </a:p>
          <a:p>
            <a:endParaRPr lang="en-US" altLang="ja-JP" sz="1000" dirty="0" smtClean="0">
              <a:solidFill>
                <a:schemeClr val="tx1"/>
              </a:solidFill>
              <a:latin typeface="+mn-ea"/>
              <a:cs typeface="Arial Unicode MS" panose="020B0604020202020204" pitchFamily="50" charset="-128"/>
            </a:endParaRPr>
          </a:p>
        </p:txBody>
      </p:sp>
      <p:cxnSp>
        <p:nvCxnSpPr>
          <p:cNvPr id="40" name="直線矢印コネクタ 39"/>
          <p:cNvCxnSpPr/>
          <p:nvPr/>
        </p:nvCxnSpPr>
        <p:spPr>
          <a:xfrm>
            <a:off x="4826124" y="6471611"/>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50</a:t>
            </a:fld>
            <a:endParaRPr kumimoji="1" lang="ja-JP" altLang="en-US"/>
          </a:p>
        </p:txBody>
      </p:sp>
    </p:spTree>
    <p:extLst>
      <p:ext uri="{BB962C8B-B14F-4D97-AF65-F5344CB8AC3E}">
        <p14:creationId xmlns:p14="http://schemas.microsoft.com/office/powerpoint/2010/main" val="53694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２．</a:t>
            </a:r>
            <a:endParaRPr lang="en-US" altLang="ja-JP" sz="1600" u="sng" dirty="0" smtClean="0"/>
          </a:p>
        </p:txBody>
      </p:sp>
      <p:sp>
        <p:nvSpPr>
          <p:cNvPr id="6" name="テキスト ボックス 5"/>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７</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）私立高校授業料無償化</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251524" y="404664"/>
          <a:ext cx="8712968" cy="622300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93663" marR="0" indent="-93663"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rPr>
                        <a:t>①学校・行政の供給側の論理が優先</a:t>
                      </a:r>
                      <a:endParaRPr kumimoji="1" lang="en-US" altLang="ja-JP"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これまでの大阪の高校教育は、エンドユーザー（生徒や保護者）の視点よりも、供給側（行政・学校）の論理が優先されてきた。（公立・私立で入学者の受入枠を事前協議で設定する「公私７・３枠の設定」など）</a:t>
                      </a:r>
                    </a:p>
                    <a:p>
                      <a:pPr marL="0" indent="0"/>
                      <a:r>
                        <a:rPr kumimoji="1" lang="ja-JP" altLang="en-US" sz="1400" dirty="0" smtClean="0">
                          <a:solidFill>
                            <a:schemeClr val="tx1"/>
                          </a:solidFill>
                        </a:rPr>
                        <a:t>・国は、高等学校等における教育に係る経済的負担の軽減を図り、それによって教育の機会均等に寄与することを目的に、国公立高校生の授業料不徴収、私立高校生への就学支援制度を、</a:t>
                      </a:r>
                      <a:r>
                        <a:rPr kumimoji="1" lang="en-US" altLang="ja-JP" sz="1400" dirty="0" smtClean="0">
                          <a:solidFill>
                            <a:schemeClr val="tx1"/>
                          </a:solidFill>
                        </a:rPr>
                        <a:t>2010</a:t>
                      </a:r>
                      <a:r>
                        <a:rPr kumimoji="1" lang="ja-JP" altLang="en-US" sz="1400" dirty="0" smtClean="0">
                          <a:solidFill>
                            <a:schemeClr val="tx1"/>
                          </a:solidFill>
                        </a:rPr>
                        <a:t>年度にスタート。しかし、公私間の授業料に大きな格差が残り、「教育の機会均等」は十分とはいえなかった。</a:t>
                      </a:r>
                      <a:endParaRPr kumimoji="1" lang="en-US" altLang="ja-JP" sz="1400" dirty="0" smtClean="0">
                        <a:solidFill>
                          <a:schemeClr val="tx1"/>
                        </a:solidFill>
                      </a:endParaRPr>
                    </a:p>
                    <a:p>
                      <a:pPr marL="0" indent="0"/>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b="1" dirty="0" smtClean="0">
                          <a:solidFill>
                            <a:schemeClr val="tx1"/>
                          </a:solidFill>
                        </a:rPr>
                        <a:t>②自由な学校選択の機会の保証</a:t>
                      </a:r>
                      <a:endParaRPr kumimoji="1" lang="en-US" altLang="ja-JP" sz="1400" b="1" dirty="0" smtClean="0">
                        <a:solidFill>
                          <a:schemeClr val="tx1"/>
                        </a:solidFill>
                      </a:endParaRPr>
                    </a:p>
                    <a:p>
                      <a:pPr marL="0" indent="0"/>
                      <a:r>
                        <a:rPr kumimoji="1" lang="ja-JP" altLang="en-US" sz="1400" dirty="0" smtClean="0">
                          <a:solidFill>
                            <a:schemeClr val="tx1"/>
                          </a:solidFill>
                        </a:rPr>
                        <a:t>・中学生が、進学先の高校を選択する際、家庭の経済的事情に関わらず、教育内容そのものが決め手になるよう、公立・私立高校の保護者負担格差を解消し、自由な学校選択の機会を保障。</a:t>
                      </a:r>
                      <a:endParaRPr kumimoji="1" lang="en-US" altLang="ja-JP" sz="1400" dirty="0" smtClean="0">
                        <a:solidFill>
                          <a:schemeClr val="tx1"/>
                        </a:solidFill>
                      </a:endParaRPr>
                    </a:p>
                    <a:p>
                      <a:pPr marL="0" indent="0"/>
                      <a:r>
                        <a:rPr kumimoji="1" lang="ja-JP" altLang="en-US" sz="1400" b="1" dirty="0" smtClean="0">
                          <a:solidFill>
                            <a:schemeClr val="tx1"/>
                          </a:solidFill>
                        </a:rPr>
                        <a:t>③学校間の切磋琢磨による教育の質の向上</a:t>
                      </a:r>
                      <a:endParaRPr kumimoji="1" lang="en-US" altLang="ja-JP" sz="1400" b="1" dirty="0" smtClean="0">
                        <a:solidFill>
                          <a:schemeClr val="tx1"/>
                        </a:solidFill>
                      </a:endParaRPr>
                    </a:p>
                    <a:p>
                      <a:pPr marL="0" indent="0"/>
                      <a:r>
                        <a:rPr kumimoji="1" lang="ja-JP" altLang="en-US" sz="1400" dirty="0" smtClean="0">
                          <a:solidFill>
                            <a:schemeClr val="tx1"/>
                          </a:solidFill>
                        </a:rPr>
                        <a:t>・公立・私立高校間の競争条件をほぼ同一にすることにより、魅力ある教育内容を提供するよう学校側の努力を促し、学校間の切磋琢磨による大阪の教育力の底上げをめざす。</a:t>
                      </a:r>
                    </a:p>
                    <a:p>
                      <a:pPr marL="0" indent="0"/>
                      <a:r>
                        <a:rPr kumimoji="1" lang="ja-JP" altLang="en-US" sz="1400" dirty="0" smtClean="0">
                          <a:solidFill>
                            <a:schemeClr val="tx1"/>
                          </a:solidFill>
                        </a:rPr>
                        <a:t>・公私の事前協議で生徒受入枠を決める「公私７・３枠」を撤廃し、公私間の切磋琢磨を促進。</a:t>
                      </a:r>
                      <a:endParaRPr kumimoji="1" lang="en-US" altLang="ja-JP" sz="1400" dirty="0" smtClean="0">
                        <a:solidFill>
                          <a:schemeClr val="tx1"/>
                        </a:solidFill>
                      </a:endParaRPr>
                    </a:p>
                    <a:p>
                      <a:pPr marL="0" indent="0"/>
                      <a:r>
                        <a:rPr kumimoji="1" lang="ja-JP" altLang="en-US" sz="1400" b="1" dirty="0" smtClean="0">
                          <a:solidFill>
                            <a:schemeClr val="tx1"/>
                          </a:solidFill>
                        </a:rPr>
                        <a:t>④経常費補助金の配分方法の転換</a:t>
                      </a:r>
                      <a:endParaRPr kumimoji="1" lang="en-US" altLang="ja-JP" sz="1400" b="1" dirty="0" smtClean="0">
                        <a:solidFill>
                          <a:schemeClr val="tx1"/>
                        </a:solidFill>
                      </a:endParaRPr>
                    </a:p>
                    <a:p>
                      <a:pPr marL="0" indent="0"/>
                      <a:r>
                        <a:rPr kumimoji="1" lang="ja-JP" altLang="en-US" sz="1400" b="1" dirty="0" smtClean="0">
                          <a:solidFill>
                            <a:schemeClr val="tx1"/>
                          </a:solidFill>
                        </a:rPr>
                        <a:t>・</a:t>
                      </a:r>
                      <a:r>
                        <a:rPr kumimoji="1" lang="ja-JP" altLang="en-US" sz="1400" b="0" dirty="0" smtClean="0">
                          <a:solidFill>
                            <a:schemeClr val="tx1"/>
                          </a:solidFill>
                        </a:rPr>
                        <a:t>府が私立高校に対し交付する経常費補助金の配分ルールを見直し。</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u="none" dirty="0" smtClean="0">
                          <a:solidFill>
                            <a:schemeClr val="tx1"/>
                          </a:solidFill>
                        </a:rPr>
                        <a:t>・国の国公立高校生授業料不徴収制度にあわせ、大阪府独自で、私立高校生についても、授業料無償化制度を実施。</a:t>
                      </a:r>
                    </a:p>
                    <a:p>
                      <a:pPr marL="92075" indent="-92075"/>
                      <a:r>
                        <a:rPr kumimoji="1" lang="en-US" altLang="ja-JP" sz="1400" u="none" dirty="0" smtClean="0">
                          <a:solidFill>
                            <a:schemeClr val="tx1"/>
                          </a:solidFill>
                        </a:rPr>
                        <a:t>-2010</a:t>
                      </a:r>
                      <a:r>
                        <a:rPr kumimoji="1" lang="ja-JP" altLang="en-US" sz="1400" u="none" dirty="0" smtClean="0">
                          <a:solidFill>
                            <a:schemeClr val="tx1"/>
                          </a:solidFill>
                        </a:rPr>
                        <a:t>年度：年収目安</a:t>
                      </a:r>
                      <a:r>
                        <a:rPr kumimoji="1" lang="en-US" altLang="ja-JP" sz="1400" u="none" dirty="0" smtClean="0">
                          <a:solidFill>
                            <a:schemeClr val="tx1"/>
                          </a:solidFill>
                        </a:rPr>
                        <a:t>350</a:t>
                      </a:r>
                      <a:r>
                        <a:rPr kumimoji="1" lang="ja-JP" altLang="en-US" sz="1400" u="none" dirty="0" smtClean="0">
                          <a:solidFill>
                            <a:schemeClr val="tx1"/>
                          </a:solidFill>
                        </a:rPr>
                        <a:t>万円未満世帯対象　（府内生徒の約</a:t>
                      </a:r>
                      <a:r>
                        <a:rPr kumimoji="1" lang="en-US" altLang="ja-JP" sz="1400" u="none" dirty="0" smtClean="0">
                          <a:solidFill>
                            <a:schemeClr val="tx1"/>
                          </a:solidFill>
                        </a:rPr>
                        <a:t>20%</a:t>
                      </a:r>
                      <a:r>
                        <a:rPr kumimoji="1" lang="ja-JP" altLang="en-US" sz="1400" u="none" dirty="0" smtClean="0">
                          <a:solidFill>
                            <a:schemeClr val="tx1"/>
                          </a:solidFill>
                        </a:rPr>
                        <a:t>）</a:t>
                      </a:r>
                    </a:p>
                    <a:p>
                      <a:pPr marL="92075" indent="-92075"/>
                      <a:r>
                        <a:rPr kumimoji="1" lang="en-US" altLang="ja-JP" sz="1400" u="none" dirty="0" smtClean="0">
                          <a:solidFill>
                            <a:schemeClr val="tx1"/>
                          </a:solidFill>
                        </a:rPr>
                        <a:t>-2011</a:t>
                      </a:r>
                      <a:r>
                        <a:rPr kumimoji="1" lang="ja-JP" altLang="en-US" sz="1400" u="none" dirty="0" smtClean="0">
                          <a:solidFill>
                            <a:schemeClr val="tx1"/>
                          </a:solidFill>
                        </a:rPr>
                        <a:t>年度対象拡大：所得中位の世帯（年収目安</a:t>
                      </a:r>
                      <a:r>
                        <a:rPr kumimoji="1" lang="en-US" altLang="ja-JP" sz="1400" u="none" dirty="0" smtClean="0">
                          <a:solidFill>
                            <a:schemeClr val="tx1"/>
                          </a:solidFill>
                        </a:rPr>
                        <a:t>610</a:t>
                      </a:r>
                      <a:r>
                        <a:rPr kumimoji="1" lang="ja-JP" altLang="en-US" sz="1400" u="none" dirty="0" smtClean="0">
                          <a:solidFill>
                            <a:schemeClr val="tx1"/>
                          </a:solidFill>
                        </a:rPr>
                        <a:t>万円未満世帯）の生徒まで拡大（府内生徒の約</a:t>
                      </a:r>
                      <a:r>
                        <a:rPr kumimoji="1" lang="en-US" altLang="ja-JP" sz="1400" u="none" dirty="0" smtClean="0">
                          <a:solidFill>
                            <a:schemeClr val="tx1"/>
                          </a:solidFill>
                        </a:rPr>
                        <a:t>50%</a:t>
                      </a:r>
                      <a:r>
                        <a:rPr kumimoji="1" lang="ja-JP" altLang="en-US" sz="1400" u="none" dirty="0" smtClean="0">
                          <a:solidFill>
                            <a:schemeClr val="tx1"/>
                          </a:solidFill>
                        </a:rPr>
                        <a:t>）</a:t>
                      </a:r>
                    </a:p>
                    <a:p>
                      <a:pPr marL="0" indent="0"/>
                      <a:r>
                        <a:rPr kumimoji="1" lang="ja-JP" altLang="en-US" sz="1400" u="none" dirty="0" smtClean="0">
                          <a:solidFill>
                            <a:schemeClr val="tx1"/>
                          </a:solidFill>
                        </a:rPr>
                        <a:t>・無償化対象外の生徒への「私立高校生等授業料支援補助金」の支給額拡充：年収目安</a:t>
                      </a:r>
                      <a:r>
                        <a:rPr kumimoji="1" lang="en-US" altLang="ja-JP" sz="1400" u="none" dirty="0" smtClean="0">
                          <a:solidFill>
                            <a:schemeClr val="tx1"/>
                          </a:solidFill>
                        </a:rPr>
                        <a:t>800</a:t>
                      </a:r>
                      <a:r>
                        <a:rPr kumimoji="1" lang="ja-JP" altLang="en-US" sz="1400" u="none" dirty="0" smtClean="0">
                          <a:solidFill>
                            <a:schemeClr val="tx1"/>
                          </a:solidFill>
                        </a:rPr>
                        <a:t>万円未満世帯まで（府内生徒の</a:t>
                      </a:r>
                      <a:r>
                        <a:rPr kumimoji="1" lang="en-US" altLang="ja-JP" sz="1400" u="none" dirty="0" smtClean="0">
                          <a:solidFill>
                            <a:schemeClr val="tx1"/>
                          </a:solidFill>
                        </a:rPr>
                        <a:t>70%</a:t>
                      </a:r>
                      <a:r>
                        <a:rPr kumimoji="1" lang="ja-JP" altLang="en-US" sz="1400" u="none" dirty="0" smtClean="0">
                          <a:solidFill>
                            <a:schemeClr val="tx1"/>
                          </a:solidFill>
                        </a:rPr>
                        <a:t>程度を保護者負担</a:t>
                      </a:r>
                      <a:r>
                        <a:rPr kumimoji="1" lang="en-US" altLang="ja-JP" sz="1400" u="none" dirty="0" smtClean="0">
                          <a:solidFill>
                            <a:schemeClr val="tx1"/>
                          </a:solidFill>
                        </a:rPr>
                        <a:t>10</a:t>
                      </a:r>
                      <a:r>
                        <a:rPr kumimoji="1" lang="ja-JP" altLang="en-US" sz="1400" u="none" dirty="0" smtClean="0">
                          <a:solidFill>
                            <a:schemeClr val="tx1"/>
                          </a:solidFill>
                        </a:rPr>
                        <a:t>万円以内に）</a:t>
                      </a:r>
                      <a:endParaRPr kumimoji="1" lang="en-US" altLang="ja-JP" sz="1400" u="none" dirty="0" smtClean="0">
                        <a:solidFill>
                          <a:schemeClr val="tx1"/>
                        </a:solidFill>
                      </a:endParaRPr>
                    </a:p>
                    <a:p>
                      <a:pPr marL="0" indent="0"/>
                      <a:r>
                        <a:rPr kumimoji="1" lang="ja-JP" altLang="en-US" sz="1400" u="none" dirty="0" smtClean="0">
                          <a:solidFill>
                            <a:schemeClr val="tx1"/>
                          </a:solidFill>
                        </a:rPr>
                        <a:t>・</a:t>
                      </a:r>
                      <a:r>
                        <a:rPr kumimoji="1" lang="en-US" altLang="ja-JP" sz="1400" u="none" dirty="0" smtClean="0">
                          <a:solidFill>
                            <a:schemeClr val="tx1"/>
                          </a:solidFill>
                        </a:rPr>
                        <a:t>2016</a:t>
                      </a:r>
                      <a:r>
                        <a:rPr kumimoji="1" lang="ja-JP" altLang="en-US" sz="1400" u="none" dirty="0" smtClean="0">
                          <a:solidFill>
                            <a:schemeClr val="tx1"/>
                          </a:solidFill>
                        </a:rPr>
                        <a:t>年度からは世帯区分と授業料負担の額の見直しを実施。</a:t>
                      </a:r>
                      <a:endParaRPr kumimoji="1" lang="en-US" altLang="ja-JP" sz="1400" u="none" dirty="0" smtClean="0">
                        <a:solidFill>
                          <a:schemeClr val="tx1"/>
                        </a:solidFill>
                      </a:endParaRPr>
                    </a:p>
                    <a:p>
                      <a:pPr marL="0" indent="0"/>
                      <a:r>
                        <a:rPr kumimoji="1" lang="ja-JP" altLang="en-US" sz="1400" u="none" dirty="0" smtClean="0">
                          <a:solidFill>
                            <a:schemeClr val="tx1"/>
                          </a:solidFill>
                        </a:rPr>
                        <a:t>・府が私立高校に対し交付する経常費補助金の配分ルールについて、それまで授業料水準などの基準により配分していたが、</a:t>
                      </a:r>
                      <a:r>
                        <a:rPr kumimoji="1" lang="en-US" altLang="ja-JP" sz="1400" u="none" dirty="0" smtClean="0">
                          <a:solidFill>
                            <a:schemeClr val="tx1"/>
                          </a:solidFill>
                        </a:rPr>
                        <a:t>2011</a:t>
                      </a:r>
                      <a:r>
                        <a:rPr kumimoji="1" lang="ja-JP" altLang="en-US" sz="1400" u="none" dirty="0" smtClean="0">
                          <a:solidFill>
                            <a:schemeClr val="tx1"/>
                          </a:solidFill>
                        </a:rPr>
                        <a:t>年度からは、生徒数に応じて決める「パーヘッドの原則」へ転換。</a:t>
                      </a:r>
                      <a:endParaRPr kumimoji="1" lang="ja-JP" altLang="en-US" sz="1400" u="none"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u="none" dirty="0" smtClean="0">
                          <a:solidFill>
                            <a:schemeClr val="tx1"/>
                          </a:solidFill>
                        </a:rPr>
                        <a:t>・私立高校生の比率が上昇。公立・私立高校間の生徒流動化が実現、定着。　</a:t>
                      </a:r>
                    </a:p>
                    <a:p>
                      <a:pPr marL="92075" indent="-92075"/>
                      <a:r>
                        <a:rPr kumimoji="1" lang="en-US" altLang="ja-JP" sz="1400" u="none" dirty="0" smtClean="0">
                          <a:solidFill>
                            <a:schemeClr val="tx1"/>
                          </a:solidFill>
                        </a:rPr>
                        <a:t>-2010</a:t>
                      </a:r>
                      <a:r>
                        <a:rPr kumimoji="1" lang="ja-JP" altLang="en-US" sz="1400" u="none" dirty="0" smtClean="0">
                          <a:solidFill>
                            <a:schemeClr val="tx1"/>
                          </a:solidFill>
                        </a:rPr>
                        <a:t>年：</a:t>
                      </a:r>
                      <a:r>
                        <a:rPr kumimoji="1" lang="en-US" altLang="ja-JP" sz="1400" u="none" dirty="0" smtClean="0">
                          <a:solidFill>
                            <a:schemeClr val="tx1"/>
                          </a:solidFill>
                        </a:rPr>
                        <a:t>27.4%</a:t>
                      </a:r>
                      <a:r>
                        <a:rPr kumimoji="1" lang="ja-JP" altLang="en-US" sz="1400" u="none" dirty="0" smtClean="0">
                          <a:solidFill>
                            <a:schemeClr val="tx1"/>
                          </a:solidFill>
                        </a:rPr>
                        <a:t>（</a:t>
                      </a:r>
                      <a:r>
                        <a:rPr kumimoji="1" lang="en-US" altLang="ja-JP" sz="1400" u="none" dirty="0" smtClean="0">
                          <a:solidFill>
                            <a:schemeClr val="tx1"/>
                          </a:solidFill>
                        </a:rPr>
                        <a:t>17,990</a:t>
                      </a:r>
                      <a:r>
                        <a:rPr kumimoji="1" lang="ja-JP" altLang="en-US" sz="1400" u="none" dirty="0" smtClean="0">
                          <a:solidFill>
                            <a:schemeClr val="tx1"/>
                          </a:solidFill>
                        </a:rPr>
                        <a:t>人）</a:t>
                      </a:r>
                    </a:p>
                    <a:p>
                      <a:pPr marL="0" indent="0"/>
                      <a:r>
                        <a:rPr kumimoji="1" lang="en-US" altLang="ja-JP" sz="1400" u="none" dirty="0" smtClean="0">
                          <a:solidFill>
                            <a:schemeClr val="tx1"/>
                          </a:solidFill>
                        </a:rPr>
                        <a:t>-2018</a:t>
                      </a:r>
                      <a:r>
                        <a:rPr kumimoji="1" lang="ja-JP" altLang="en-US" sz="1400" u="none" dirty="0" smtClean="0">
                          <a:solidFill>
                            <a:schemeClr val="tx1"/>
                          </a:solidFill>
                        </a:rPr>
                        <a:t>年：</a:t>
                      </a:r>
                      <a:r>
                        <a:rPr kumimoji="1" lang="en-US" altLang="ja-JP" sz="1400" u="none" dirty="0" smtClean="0">
                          <a:solidFill>
                            <a:schemeClr val="tx1"/>
                          </a:solidFill>
                        </a:rPr>
                        <a:t>34.5%</a:t>
                      </a:r>
                      <a:r>
                        <a:rPr kumimoji="1" lang="ja-JP" altLang="en-US" sz="1400" u="none" dirty="0" smtClean="0">
                          <a:solidFill>
                            <a:schemeClr val="tx1"/>
                          </a:solidFill>
                        </a:rPr>
                        <a:t>（</a:t>
                      </a:r>
                      <a:r>
                        <a:rPr kumimoji="1" lang="en-US" altLang="ja-JP" sz="1400" u="none" dirty="0" smtClean="0">
                          <a:solidFill>
                            <a:schemeClr val="tx1"/>
                          </a:solidFill>
                        </a:rPr>
                        <a:t>22,203</a:t>
                      </a:r>
                      <a:r>
                        <a:rPr kumimoji="1" lang="ja-JP" altLang="en-US" sz="1400" u="none" dirty="0" smtClean="0">
                          <a:solidFill>
                            <a:schemeClr val="tx1"/>
                          </a:solidFill>
                        </a:rPr>
                        <a:t>人）</a:t>
                      </a:r>
                      <a:endParaRPr kumimoji="1" lang="en-US" altLang="ja-JP" sz="1400" u="none" dirty="0" smtClean="0">
                        <a:solidFill>
                          <a:schemeClr val="tx1"/>
                        </a:solidFill>
                      </a:endParaRPr>
                    </a:p>
                    <a:p>
                      <a:pPr marL="0" indent="0"/>
                      <a:endParaRPr kumimoji="1" lang="en-US" altLang="ja-JP" sz="1400" u="none" dirty="0" smtClean="0">
                        <a:solidFill>
                          <a:schemeClr val="tx1"/>
                        </a:solidFill>
                      </a:endParaRPr>
                    </a:p>
                    <a:p>
                      <a:pPr marL="0" indent="0"/>
                      <a:r>
                        <a:rPr kumimoji="1" lang="ja-JP" altLang="en-US" sz="1400" u="none" dirty="0" smtClean="0">
                          <a:solidFill>
                            <a:schemeClr val="tx1"/>
                          </a:solidFill>
                        </a:rPr>
                        <a:t>・昼間の高校の進学率が上昇。</a:t>
                      </a:r>
                      <a:endParaRPr kumimoji="1" lang="en-US" altLang="ja-JP" sz="1400" u="none" dirty="0" smtClean="0">
                        <a:solidFill>
                          <a:schemeClr val="tx1"/>
                        </a:solidFill>
                      </a:endParaRPr>
                    </a:p>
                    <a:p>
                      <a:pPr marL="92075" indent="-92075"/>
                      <a:r>
                        <a:rPr kumimoji="1" lang="en-US" altLang="ja-JP" sz="1400" u="none" dirty="0" smtClean="0">
                          <a:solidFill>
                            <a:schemeClr val="tx1"/>
                          </a:solidFill>
                        </a:rPr>
                        <a:t>-2010</a:t>
                      </a:r>
                      <a:r>
                        <a:rPr kumimoji="1" lang="ja-JP" altLang="en-US" sz="1400" u="none" dirty="0" smtClean="0">
                          <a:solidFill>
                            <a:schemeClr val="tx1"/>
                          </a:solidFill>
                        </a:rPr>
                        <a:t>年：</a:t>
                      </a:r>
                      <a:r>
                        <a:rPr kumimoji="1" lang="en-US" altLang="ja-JP" sz="1400" u="none" dirty="0" smtClean="0">
                          <a:solidFill>
                            <a:schemeClr val="tx1"/>
                          </a:solidFill>
                        </a:rPr>
                        <a:t>92.1%</a:t>
                      </a:r>
                      <a:endParaRPr kumimoji="1" lang="ja-JP" altLang="en-US" sz="1400" u="none" dirty="0" smtClean="0">
                        <a:solidFill>
                          <a:schemeClr val="tx1"/>
                        </a:solidFill>
                      </a:endParaRPr>
                    </a:p>
                    <a:p>
                      <a:pPr marL="0" indent="0"/>
                      <a:r>
                        <a:rPr kumimoji="1" lang="en-US" altLang="ja-JP" sz="1400" u="none" dirty="0" smtClean="0">
                          <a:solidFill>
                            <a:schemeClr val="tx1"/>
                          </a:solidFill>
                        </a:rPr>
                        <a:t>-2018</a:t>
                      </a:r>
                      <a:r>
                        <a:rPr kumimoji="1" lang="ja-JP" altLang="en-US" sz="1400" u="none" dirty="0" smtClean="0">
                          <a:solidFill>
                            <a:schemeClr val="tx1"/>
                          </a:solidFill>
                        </a:rPr>
                        <a:t>年：</a:t>
                      </a:r>
                      <a:r>
                        <a:rPr kumimoji="1" lang="en-US" altLang="ja-JP" sz="1400" u="none" dirty="0" smtClean="0">
                          <a:solidFill>
                            <a:schemeClr val="tx1"/>
                          </a:solidFill>
                        </a:rPr>
                        <a:t>93.5%</a:t>
                      </a:r>
                    </a:p>
                    <a:p>
                      <a:pPr marL="0" indent="0"/>
                      <a:endParaRPr kumimoji="1" lang="en-US" altLang="ja-JP" sz="1400" u="none" dirty="0" smtClean="0">
                        <a:solidFill>
                          <a:schemeClr val="tx1"/>
                        </a:solidFill>
                      </a:endParaRPr>
                    </a:p>
                    <a:p>
                      <a:pPr marL="0" indent="0"/>
                      <a:r>
                        <a:rPr kumimoji="1" lang="ja-JP" altLang="en-US" sz="1400" u="none" dirty="0" smtClean="0">
                          <a:solidFill>
                            <a:schemeClr val="tx1"/>
                          </a:solidFill>
                        </a:rPr>
                        <a:t>・高校中退率が減少。</a:t>
                      </a:r>
                      <a:endParaRPr kumimoji="1" lang="en-US" altLang="ja-JP" sz="1400" u="none" dirty="0" smtClean="0">
                        <a:solidFill>
                          <a:schemeClr val="tx1"/>
                        </a:solidFill>
                      </a:endParaRPr>
                    </a:p>
                    <a:p>
                      <a:pPr marL="92075" indent="-92075"/>
                      <a:r>
                        <a:rPr kumimoji="1" lang="en-US" altLang="ja-JP" sz="1400" u="none" dirty="0" smtClean="0">
                          <a:solidFill>
                            <a:schemeClr val="tx1"/>
                          </a:solidFill>
                        </a:rPr>
                        <a:t>-2010</a:t>
                      </a:r>
                      <a:r>
                        <a:rPr kumimoji="1" lang="ja-JP" altLang="en-US" sz="1400" u="none" dirty="0" smtClean="0">
                          <a:solidFill>
                            <a:schemeClr val="tx1"/>
                          </a:solidFill>
                        </a:rPr>
                        <a:t>年：</a:t>
                      </a:r>
                      <a:r>
                        <a:rPr kumimoji="1" lang="en-US" altLang="ja-JP" sz="1400" u="none" dirty="0" smtClean="0">
                          <a:solidFill>
                            <a:schemeClr val="tx1"/>
                          </a:solidFill>
                        </a:rPr>
                        <a:t>2.12%</a:t>
                      </a:r>
                      <a:endParaRPr kumimoji="1" lang="ja-JP" altLang="en-US" sz="1400" u="none" dirty="0" smtClean="0">
                        <a:solidFill>
                          <a:schemeClr val="tx1"/>
                        </a:solidFill>
                      </a:endParaRPr>
                    </a:p>
                    <a:p>
                      <a:pPr marL="0" indent="0"/>
                      <a:r>
                        <a:rPr kumimoji="1" lang="en-US" altLang="ja-JP" sz="1400" u="none" dirty="0" smtClean="0">
                          <a:solidFill>
                            <a:schemeClr val="tx1"/>
                          </a:solidFill>
                        </a:rPr>
                        <a:t>-2017</a:t>
                      </a:r>
                      <a:r>
                        <a:rPr kumimoji="1" lang="ja-JP" altLang="en-US" sz="1400" u="none" dirty="0" smtClean="0">
                          <a:solidFill>
                            <a:schemeClr val="tx1"/>
                          </a:solidFill>
                        </a:rPr>
                        <a:t>年：</a:t>
                      </a:r>
                      <a:r>
                        <a:rPr kumimoji="1" lang="en-US" altLang="ja-JP" sz="1400" u="none" dirty="0" smtClean="0">
                          <a:solidFill>
                            <a:schemeClr val="tx1"/>
                          </a:solidFill>
                        </a:rPr>
                        <a:t>1.03%</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6876256" y="6376243"/>
            <a:ext cx="2133600" cy="365125"/>
          </a:xfrm>
        </p:spPr>
        <p:txBody>
          <a:bodyPr/>
          <a:lstStyle/>
          <a:p>
            <a:fld id="{63BC356D-1576-478B-8647-1361C6E9DFF7}" type="slidenum">
              <a:rPr kumimoji="1" lang="ja-JP" altLang="en-US" smtClean="0"/>
              <a:t>51</a:t>
            </a:fld>
            <a:endParaRPr kumimoji="1" lang="ja-JP" altLang="en-US" dirty="0"/>
          </a:p>
        </p:txBody>
      </p:sp>
    </p:spTree>
    <p:extLst>
      <p:ext uri="{BB962C8B-B14F-4D97-AF65-F5344CB8AC3E}">
        <p14:creationId xmlns:p14="http://schemas.microsoft.com/office/powerpoint/2010/main" val="769599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445314"/>
            <a:ext cx="8118884" cy="369332"/>
          </a:xfrm>
          <a:prstGeom prst="rect">
            <a:avLst/>
          </a:prstGeom>
          <a:noFill/>
        </p:spPr>
        <p:txBody>
          <a:bodyPr wrap="square" rtlCol="0">
            <a:spAutoFit/>
          </a:bodyPr>
          <a:lstStyle/>
          <a:p>
            <a:r>
              <a:rPr lang="ja-JP" altLang="en-US" dirty="0" smtClean="0"/>
              <a:t>■　私学無償化制度における改革の考え方の整理</a:t>
            </a:r>
            <a:endParaRPr kumimoji="1" lang="ja-JP" altLang="en-US" dirty="0"/>
          </a:p>
        </p:txBody>
      </p:sp>
      <p:sp>
        <p:nvSpPr>
          <p:cNvPr id="4" name="テキスト ボックス 3"/>
          <p:cNvSpPr txBox="1"/>
          <p:nvPr/>
        </p:nvSpPr>
        <p:spPr>
          <a:xfrm>
            <a:off x="2537756" y="805756"/>
            <a:ext cx="1944216" cy="369332"/>
          </a:xfrm>
          <a:prstGeom prst="rect">
            <a:avLst/>
          </a:prstGeom>
          <a:noFill/>
        </p:spPr>
        <p:txBody>
          <a:bodyPr wrap="square" rtlCol="0">
            <a:spAutoFit/>
          </a:bodyPr>
          <a:lstStyle/>
          <a:p>
            <a:pPr algn="ctr"/>
            <a:r>
              <a:rPr kumimoji="1" lang="en-US" altLang="ja-JP" u="sng" dirty="0" smtClean="0"/>
              <a:t>Before</a:t>
            </a:r>
            <a:endParaRPr kumimoji="1" lang="ja-JP" altLang="en-US" u="sng" dirty="0"/>
          </a:p>
        </p:txBody>
      </p:sp>
      <p:sp>
        <p:nvSpPr>
          <p:cNvPr id="5" name="テキスト ボックス 4"/>
          <p:cNvSpPr txBox="1"/>
          <p:nvPr/>
        </p:nvSpPr>
        <p:spPr>
          <a:xfrm>
            <a:off x="6012160" y="802928"/>
            <a:ext cx="1944216" cy="369332"/>
          </a:xfrm>
          <a:prstGeom prst="rect">
            <a:avLst/>
          </a:prstGeom>
          <a:noFill/>
        </p:spPr>
        <p:txBody>
          <a:bodyPr wrap="square" rtlCol="0">
            <a:spAutoFit/>
          </a:bodyPr>
          <a:lstStyle/>
          <a:p>
            <a:pPr algn="ctr"/>
            <a:r>
              <a:rPr kumimoji="1" lang="en-US" altLang="ja-JP" u="sng" dirty="0" smtClean="0"/>
              <a:t>After</a:t>
            </a:r>
            <a:endParaRPr kumimoji="1" lang="ja-JP" altLang="en-US" u="sng" dirty="0"/>
          </a:p>
        </p:txBody>
      </p:sp>
      <p:sp>
        <p:nvSpPr>
          <p:cNvPr id="6" name="テキスト ボックス 5"/>
          <p:cNvSpPr txBox="1"/>
          <p:nvPr/>
        </p:nvSpPr>
        <p:spPr>
          <a:xfrm>
            <a:off x="179512" y="1224260"/>
            <a:ext cx="2016224" cy="369332"/>
          </a:xfrm>
          <a:prstGeom prst="rect">
            <a:avLst/>
          </a:prstGeom>
          <a:noFill/>
          <a:ln>
            <a:solidFill>
              <a:schemeClr val="bg1">
                <a:lumMod val="85000"/>
              </a:schemeClr>
            </a:solidFill>
          </a:ln>
        </p:spPr>
        <p:txBody>
          <a:bodyPr wrap="square" rtlCol="0">
            <a:noAutofit/>
          </a:bodyPr>
          <a:lstStyle/>
          <a:p>
            <a:r>
              <a:rPr lang="ja-JP" altLang="en-US" dirty="0"/>
              <a:t>①</a:t>
            </a:r>
            <a:r>
              <a:rPr lang="ja-JP" altLang="en-US" dirty="0" smtClean="0"/>
              <a:t>政策</a:t>
            </a:r>
            <a:r>
              <a:rPr lang="ja-JP" altLang="en-US" dirty="0"/>
              <a:t>理念</a:t>
            </a:r>
            <a:endParaRPr kumimoji="1" lang="ja-JP" altLang="en-US" dirty="0"/>
          </a:p>
        </p:txBody>
      </p:sp>
      <p:sp>
        <p:nvSpPr>
          <p:cNvPr id="7" name="テキスト ボックス 6"/>
          <p:cNvSpPr txBox="1"/>
          <p:nvPr/>
        </p:nvSpPr>
        <p:spPr>
          <a:xfrm>
            <a:off x="2339752" y="1209594"/>
            <a:ext cx="2376264" cy="584775"/>
          </a:xfrm>
          <a:prstGeom prst="rect">
            <a:avLst/>
          </a:prstGeom>
          <a:noFill/>
          <a:ln>
            <a:solidFill>
              <a:schemeClr val="bg1">
                <a:lumMod val="85000"/>
              </a:schemeClr>
            </a:solidFill>
          </a:ln>
        </p:spPr>
        <p:txBody>
          <a:bodyPr wrap="square" rtlCol="0">
            <a:noAutofit/>
          </a:bodyPr>
          <a:lstStyle/>
          <a:p>
            <a:r>
              <a:rPr kumimoji="1" lang="ja-JP" altLang="en-US" sz="1600" dirty="0" smtClean="0"/>
              <a:t>学校・行政の供給側の論理が優先</a:t>
            </a:r>
            <a:endParaRPr kumimoji="1" lang="ja-JP" altLang="en-US" sz="1600" dirty="0"/>
          </a:p>
        </p:txBody>
      </p:sp>
      <p:sp>
        <p:nvSpPr>
          <p:cNvPr id="8" name="テキスト ボックス 7"/>
          <p:cNvSpPr txBox="1"/>
          <p:nvPr/>
        </p:nvSpPr>
        <p:spPr>
          <a:xfrm>
            <a:off x="5272112" y="1209594"/>
            <a:ext cx="3744416" cy="584775"/>
          </a:xfrm>
          <a:prstGeom prst="rect">
            <a:avLst/>
          </a:prstGeom>
          <a:noFill/>
          <a:ln>
            <a:solidFill>
              <a:schemeClr val="bg1">
                <a:lumMod val="85000"/>
              </a:schemeClr>
            </a:solidFill>
          </a:ln>
        </p:spPr>
        <p:txBody>
          <a:bodyPr wrap="square" rtlCol="0">
            <a:noAutofit/>
          </a:bodyPr>
          <a:lstStyle/>
          <a:p>
            <a:r>
              <a:rPr kumimoji="1" lang="ja-JP" altLang="en-US" sz="1600" dirty="0" smtClean="0"/>
              <a:t>・エンドユーザーの視点から私学助成を再構築</a:t>
            </a:r>
            <a:endParaRPr kumimoji="1" lang="ja-JP" altLang="en-US" sz="1600" dirty="0"/>
          </a:p>
        </p:txBody>
      </p:sp>
      <p:sp>
        <p:nvSpPr>
          <p:cNvPr id="9" name="二等辺三角形 8"/>
          <p:cNvSpPr/>
          <p:nvPr/>
        </p:nvSpPr>
        <p:spPr>
          <a:xfrm rot="5400000">
            <a:off x="3411014" y="3389382"/>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5516" y="1866050"/>
            <a:ext cx="2016224" cy="664885"/>
          </a:xfrm>
          <a:prstGeom prst="rect">
            <a:avLst/>
          </a:prstGeom>
          <a:noFill/>
          <a:ln>
            <a:solidFill>
              <a:schemeClr val="bg1">
                <a:lumMod val="85000"/>
              </a:schemeClr>
            </a:solidFill>
          </a:ln>
        </p:spPr>
        <p:txBody>
          <a:bodyPr wrap="square" rtlCol="0">
            <a:noAutofit/>
          </a:bodyPr>
          <a:lstStyle/>
          <a:p>
            <a:r>
              <a:rPr lang="ja-JP" altLang="en-US" dirty="0"/>
              <a:t>②</a:t>
            </a:r>
            <a:r>
              <a:rPr lang="ja-JP" altLang="en-US" dirty="0" smtClean="0"/>
              <a:t>自由</a:t>
            </a:r>
            <a:r>
              <a:rPr lang="ja-JP" altLang="en-US" dirty="0"/>
              <a:t>な学校</a:t>
            </a:r>
            <a:r>
              <a:rPr lang="ja-JP" altLang="en-US" dirty="0" smtClean="0"/>
              <a:t>選択の機会の保証</a:t>
            </a:r>
            <a:endParaRPr kumimoji="1" lang="ja-JP" altLang="en-US" dirty="0"/>
          </a:p>
        </p:txBody>
      </p:sp>
      <p:sp>
        <p:nvSpPr>
          <p:cNvPr id="11" name="テキスト ボックス 10"/>
          <p:cNvSpPr txBox="1"/>
          <p:nvPr/>
        </p:nvSpPr>
        <p:spPr>
          <a:xfrm>
            <a:off x="2382522" y="1866033"/>
            <a:ext cx="2376264" cy="2072942"/>
          </a:xfrm>
          <a:prstGeom prst="rect">
            <a:avLst/>
          </a:prstGeom>
          <a:noFill/>
          <a:ln>
            <a:solidFill>
              <a:schemeClr val="bg1">
                <a:lumMod val="85000"/>
              </a:schemeClr>
            </a:solidFill>
          </a:ln>
        </p:spPr>
        <p:txBody>
          <a:bodyPr wrap="square" rtlCol="0">
            <a:noAutofit/>
          </a:bodyPr>
          <a:lstStyle/>
          <a:p>
            <a:r>
              <a:rPr lang="ja-JP" altLang="en-US" sz="1600" dirty="0" smtClean="0"/>
              <a:t>・２０１０年度、国は国公立高校生の授業料不徴収、私立高校生への就学支援制度をスタートさせたが、公立・私立間の授業料に大きな格差が残り、学校選択の際に経済的事情が影響</a:t>
            </a:r>
            <a:endParaRPr lang="ja-JP" altLang="en-US" sz="1600" dirty="0"/>
          </a:p>
        </p:txBody>
      </p:sp>
      <p:sp>
        <p:nvSpPr>
          <p:cNvPr id="12" name="テキスト ボックス 11"/>
          <p:cNvSpPr txBox="1"/>
          <p:nvPr/>
        </p:nvSpPr>
        <p:spPr>
          <a:xfrm>
            <a:off x="5308116" y="1866051"/>
            <a:ext cx="3708412" cy="1375091"/>
          </a:xfrm>
          <a:prstGeom prst="rect">
            <a:avLst/>
          </a:prstGeom>
          <a:noFill/>
          <a:ln>
            <a:solidFill>
              <a:schemeClr val="bg1">
                <a:lumMod val="85000"/>
              </a:schemeClr>
            </a:solidFill>
          </a:ln>
        </p:spPr>
        <p:txBody>
          <a:bodyPr wrap="square" rtlCol="0">
            <a:noAutofit/>
          </a:bodyPr>
          <a:lstStyle/>
          <a:p>
            <a:r>
              <a:rPr lang="ja-JP" altLang="en-US" sz="1600" dirty="0" smtClean="0"/>
              <a:t>・２０１１年度より、生徒の７割を対象に、授業料を公立同様の無償化もしくは低額負担化とする大幅な支援の拡充。家庭の経済的事情に関わらず、高校進学段階で自由な学校選択の機会を保障</a:t>
            </a:r>
            <a:endParaRPr lang="ja-JP" altLang="en-US" sz="1600" dirty="0"/>
          </a:p>
        </p:txBody>
      </p:sp>
      <p:sp>
        <p:nvSpPr>
          <p:cNvPr id="13" name="テキスト ボックス 12"/>
          <p:cNvSpPr txBox="1"/>
          <p:nvPr/>
        </p:nvSpPr>
        <p:spPr>
          <a:xfrm>
            <a:off x="254100" y="4030588"/>
            <a:ext cx="2016224" cy="945396"/>
          </a:xfrm>
          <a:prstGeom prst="rect">
            <a:avLst/>
          </a:prstGeom>
          <a:noFill/>
          <a:ln>
            <a:solidFill>
              <a:schemeClr val="bg1">
                <a:lumMod val="85000"/>
              </a:schemeClr>
            </a:solidFill>
          </a:ln>
        </p:spPr>
        <p:txBody>
          <a:bodyPr wrap="square" rtlCol="0">
            <a:noAutofit/>
          </a:bodyPr>
          <a:lstStyle/>
          <a:p>
            <a:r>
              <a:rPr lang="ja-JP" altLang="en-US" dirty="0"/>
              <a:t>③</a:t>
            </a:r>
            <a:r>
              <a:rPr kumimoji="1" lang="ja-JP" altLang="en-US" dirty="0" smtClean="0"/>
              <a:t>学校間の切磋琢磨による教育の質の向上</a:t>
            </a:r>
            <a:endParaRPr kumimoji="1" lang="ja-JP" altLang="en-US" dirty="0"/>
          </a:p>
        </p:txBody>
      </p:sp>
      <p:sp>
        <p:nvSpPr>
          <p:cNvPr id="17" name="テキスト ボックス 16"/>
          <p:cNvSpPr txBox="1"/>
          <p:nvPr/>
        </p:nvSpPr>
        <p:spPr>
          <a:xfrm>
            <a:off x="2389627" y="4030606"/>
            <a:ext cx="2376264" cy="1323439"/>
          </a:xfrm>
          <a:prstGeom prst="rect">
            <a:avLst/>
          </a:prstGeom>
          <a:noFill/>
          <a:ln>
            <a:solidFill>
              <a:schemeClr val="bg1">
                <a:lumMod val="85000"/>
              </a:schemeClr>
            </a:solidFill>
          </a:ln>
        </p:spPr>
        <p:txBody>
          <a:bodyPr wrap="square" rtlCol="0">
            <a:noAutofit/>
          </a:bodyPr>
          <a:lstStyle/>
          <a:p>
            <a:r>
              <a:rPr kumimoji="1" lang="ja-JP" altLang="en-US" sz="1600" dirty="0" smtClean="0"/>
              <a:t>・公立・私立間で生徒の受入枠を協議して設定（「公私７・３枠」）。公私の切磋琢磨が起こらない環境</a:t>
            </a:r>
            <a:endParaRPr kumimoji="1" lang="ja-JP" altLang="en-US" sz="1600" dirty="0"/>
          </a:p>
        </p:txBody>
      </p:sp>
      <p:sp>
        <p:nvSpPr>
          <p:cNvPr id="18" name="テキスト ボックス 17"/>
          <p:cNvSpPr txBox="1"/>
          <p:nvPr/>
        </p:nvSpPr>
        <p:spPr>
          <a:xfrm>
            <a:off x="5321996" y="4030588"/>
            <a:ext cx="3694541" cy="1077218"/>
          </a:xfrm>
          <a:prstGeom prst="rect">
            <a:avLst/>
          </a:prstGeom>
          <a:noFill/>
          <a:ln>
            <a:solidFill>
              <a:schemeClr val="bg1">
                <a:lumMod val="85000"/>
              </a:schemeClr>
            </a:solidFill>
          </a:ln>
        </p:spPr>
        <p:txBody>
          <a:bodyPr wrap="square" rtlCol="0">
            <a:noAutofit/>
          </a:bodyPr>
          <a:lstStyle/>
          <a:p>
            <a:r>
              <a:rPr lang="ja-JP" altLang="en-US" sz="1600" dirty="0" smtClean="0"/>
              <a:t>・公私それぞれが受入枠を確保し、公私トータルで高校進学予定者数を上回る募集人員を確保する仕組みにより、学校間の切磋琢磨の環境を整備</a:t>
            </a:r>
            <a:endParaRPr kumimoji="1" lang="ja-JP" altLang="en-US" sz="1600" dirty="0"/>
          </a:p>
        </p:txBody>
      </p:sp>
      <p:sp>
        <p:nvSpPr>
          <p:cNvPr id="19" name="テキスト ボックス 18"/>
          <p:cNvSpPr txBox="1"/>
          <p:nvPr/>
        </p:nvSpPr>
        <p:spPr>
          <a:xfrm>
            <a:off x="251520" y="5482429"/>
            <a:ext cx="2016224" cy="898917"/>
          </a:xfrm>
          <a:prstGeom prst="rect">
            <a:avLst/>
          </a:prstGeom>
          <a:noFill/>
          <a:ln>
            <a:solidFill>
              <a:schemeClr val="bg1">
                <a:lumMod val="85000"/>
              </a:schemeClr>
            </a:solidFill>
          </a:ln>
        </p:spPr>
        <p:txBody>
          <a:bodyPr wrap="square" rtlCol="0">
            <a:noAutofit/>
          </a:bodyPr>
          <a:lstStyle/>
          <a:p>
            <a:r>
              <a:rPr lang="ja-JP" altLang="en-US" dirty="0"/>
              <a:t>④</a:t>
            </a:r>
            <a:r>
              <a:rPr kumimoji="1" lang="ja-JP" altLang="en-US" dirty="0" smtClean="0"/>
              <a:t>私立高校への経常費補助金の配分方法の転換</a:t>
            </a:r>
            <a:endParaRPr kumimoji="1" lang="ja-JP" altLang="en-US" dirty="0"/>
          </a:p>
        </p:txBody>
      </p:sp>
      <p:sp>
        <p:nvSpPr>
          <p:cNvPr id="20" name="テキスト ボックス 19"/>
          <p:cNvSpPr txBox="1"/>
          <p:nvPr/>
        </p:nvSpPr>
        <p:spPr>
          <a:xfrm>
            <a:off x="2387048" y="5460363"/>
            <a:ext cx="2376264" cy="1323439"/>
          </a:xfrm>
          <a:prstGeom prst="rect">
            <a:avLst/>
          </a:prstGeom>
          <a:noFill/>
          <a:ln>
            <a:solidFill>
              <a:schemeClr val="bg1">
                <a:lumMod val="85000"/>
              </a:schemeClr>
            </a:solidFill>
          </a:ln>
        </p:spPr>
        <p:txBody>
          <a:bodyPr wrap="square" rtlCol="0">
            <a:noAutofit/>
          </a:bodyPr>
          <a:lstStyle/>
          <a:p>
            <a:r>
              <a:rPr kumimoji="1" lang="ja-JP" altLang="en-US" sz="1600" dirty="0" smtClean="0"/>
              <a:t>・授業料水準などの配分基準により、学校間で、生徒一人当たり単価に大きな配分格差</a:t>
            </a:r>
            <a:r>
              <a:rPr kumimoji="1" lang="en-US" altLang="ja-JP" sz="1600" dirty="0" smtClean="0"/>
              <a:t>(</a:t>
            </a:r>
            <a:r>
              <a:rPr kumimoji="1" lang="ja-JP" altLang="en-US" sz="1600" dirty="0" smtClean="0"/>
              <a:t>２１年度で４倍</a:t>
            </a:r>
            <a:r>
              <a:rPr kumimoji="1" lang="en-US" altLang="ja-JP" sz="1600" dirty="0" smtClean="0"/>
              <a:t>)</a:t>
            </a:r>
            <a:endParaRPr kumimoji="1" lang="ja-JP" altLang="en-US" sz="1600" dirty="0"/>
          </a:p>
        </p:txBody>
      </p:sp>
      <p:sp>
        <p:nvSpPr>
          <p:cNvPr id="21" name="テキスト ボックス 20"/>
          <p:cNvSpPr txBox="1"/>
          <p:nvPr/>
        </p:nvSpPr>
        <p:spPr>
          <a:xfrm>
            <a:off x="5319416" y="5460363"/>
            <a:ext cx="3697121" cy="830997"/>
          </a:xfrm>
          <a:prstGeom prst="rect">
            <a:avLst/>
          </a:prstGeom>
          <a:noFill/>
          <a:ln>
            <a:solidFill>
              <a:schemeClr val="bg1">
                <a:lumMod val="85000"/>
              </a:schemeClr>
            </a:solidFill>
          </a:ln>
        </p:spPr>
        <p:txBody>
          <a:bodyPr wrap="square" rtlCol="0">
            <a:noAutofit/>
          </a:bodyPr>
          <a:lstStyle/>
          <a:p>
            <a:r>
              <a:rPr lang="ja-JP" altLang="en-US" sz="1600" dirty="0" smtClean="0"/>
              <a:t>・「パーヘッド</a:t>
            </a:r>
            <a:r>
              <a:rPr lang="en-US" altLang="ja-JP" sz="1600" dirty="0" smtClean="0"/>
              <a:t>(per head)</a:t>
            </a:r>
            <a:r>
              <a:rPr lang="ja-JP" altLang="en-US" sz="1600" dirty="0" smtClean="0"/>
              <a:t>の原則」（原則として生徒単価均等）で配分する制度に転換し、学校間の切磋琢磨を促す環境を整備</a:t>
            </a:r>
            <a:endParaRPr kumimoji="1" lang="ja-JP" altLang="en-US" sz="1600" dirty="0"/>
          </a:p>
        </p:txBody>
      </p:sp>
      <p:sp>
        <p:nvSpPr>
          <p:cNvPr id="22" name="テキスト ボックス 21"/>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２．（５</a:t>
            </a:r>
            <a:r>
              <a:rPr lang="ja-JP" altLang="en-US" sz="1600" u="sng" dirty="0"/>
              <a:t>５</a:t>
            </a:r>
            <a:r>
              <a:rPr lang="ja-JP" altLang="en-US" sz="1600" u="sng" dirty="0" smtClean="0"/>
              <a:t>）</a:t>
            </a:r>
            <a:endParaRPr lang="en-US" altLang="ja-JP" sz="1600" u="sng" dirty="0" smtClean="0"/>
          </a:p>
        </p:txBody>
      </p:sp>
      <p:sp>
        <p:nvSpPr>
          <p:cNvPr id="14" name="スライド番号プレースホルダー 13"/>
          <p:cNvSpPr>
            <a:spLocks noGrp="1"/>
          </p:cNvSpPr>
          <p:nvPr>
            <p:ph type="sldNum" sz="quarter" idx="12"/>
          </p:nvPr>
        </p:nvSpPr>
        <p:spPr/>
        <p:txBody>
          <a:bodyPr/>
          <a:lstStyle/>
          <a:p>
            <a:fld id="{63BC356D-1576-478B-8647-1361C6E9DFF7}" type="slidenum">
              <a:rPr kumimoji="1" lang="ja-JP" altLang="en-US" smtClean="0"/>
              <a:t>52</a:t>
            </a:fld>
            <a:endParaRPr kumimoji="1" lang="ja-JP" altLang="en-US"/>
          </a:p>
        </p:txBody>
      </p:sp>
    </p:spTree>
    <p:extLst>
      <p:ext uri="{BB962C8B-B14F-4D97-AF65-F5344CB8AC3E}">
        <p14:creationId xmlns:p14="http://schemas.microsoft.com/office/powerpoint/2010/main" val="3856648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TeradaTa\Desktop\現行制度.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993"/>
            <a:ext cx="691590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179512" y="220448"/>
            <a:ext cx="8229600" cy="404664"/>
          </a:xfrm>
        </p:spPr>
        <p:txBody>
          <a:bodyPr>
            <a:normAutofit/>
          </a:bodyPr>
          <a:lstStyle/>
          <a:p>
            <a:pPr algn="l"/>
            <a:r>
              <a:rPr kumimoji="1" lang="ja-JP" altLang="en-US" sz="1600" dirty="0" smtClean="0"/>
              <a:t>■私立高校等授業料支援補助金の制度概要イメージ</a:t>
            </a:r>
            <a:endParaRPr kumimoji="1" lang="ja-JP" altLang="en-US" sz="1600" dirty="0"/>
          </a:p>
        </p:txBody>
      </p:sp>
      <p:sp>
        <p:nvSpPr>
          <p:cNvPr id="7" name="正方形/長方形 6"/>
          <p:cNvSpPr/>
          <p:nvPr/>
        </p:nvSpPr>
        <p:spPr>
          <a:xfrm>
            <a:off x="0" y="1917993"/>
            <a:ext cx="12596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4355976" y="1935927"/>
            <a:ext cx="4896544" cy="4255494"/>
            <a:chOff x="4355976" y="1935927"/>
            <a:chExt cx="4896544" cy="4255494"/>
          </a:xfrm>
        </p:grpSpPr>
        <p:pic>
          <p:nvPicPr>
            <p:cNvPr id="5" name="Picture 6" descr="D:\TeradaTa\Desktop\無題.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08000" y="1965045"/>
              <a:ext cx="4644000" cy="422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4355976" y="1935927"/>
              <a:ext cx="4896544" cy="34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179512" y="1773977"/>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2010</a:t>
            </a:r>
            <a:r>
              <a:rPr kumimoji="1" lang="ja-JP" altLang="en-US" sz="1600" dirty="0" smtClean="0"/>
              <a:t>年度の制度</a:t>
            </a:r>
            <a:endParaRPr kumimoji="1" lang="ja-JP" altLang="en-US" sz="1600" dirty="0"/>
          </a:p>
        </p:txBody>
      </p:sp>
      <p:sp>
        <p:nvSpPr>
          <p:cNvPr id="10" name="正方形/長方形 9"/>
          <p:cNvSpPr/>
          <p:nvPr/>
        </p:nvSpPr>
        <p:spPr>
          <a:xfrm>
            <a:off x="5220072" y="1773977"/>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2011</a:t>
            </a:r>
            <a:r>
              <a:rPr kumimoji="1" lang="ja-JP" altLang="en-US" sz="1600" dirty="0" smtClean="0"/>
              <a:t>年度～</a:t>
            </a:r>
            <a:r>
              <a:rPr kumimoji="1" lang="ja-JP" altLang="en-US" sz="1600" dirty="0" err="1" smtClean="0"/>
              <a:t>の</a:t>
            </a:r>
            <a:r>
              <a:rPr kumimoji="1" lang="ja-JP" altLang="en-US" sz="1600" dirty="0" smtClean="0"/>
              <a:t>制度</a:t>
            </a:r>
            <a:endParaRPr kumimoji="1" lang="ja-JP" altLang="en-US" sz="1600" dirty="0"/>
          </a:p>
        </p:txBody>
      </p:sp>
      <p:sp>
        <p:nvSpPr>
          <p:cNvPr id="11" name="テキスト ボックス 10"/>
          <p:cNvSpPr txBox="1"/>
          <p:nvPr/>
        </p:nvSpPr>
        <p:spPr>
          <a:xfrm>
            <a:off x="5148064" y="6238473"/>
            <a:ext cx="3995936" cy="261610"/>
          </a:xfrm>
          <a:prstGeom prst="rect">
            <a:avLst/>
          </a:prstGeom>
          <a:noFill/>
        </p:spPr>
        <p:txBody>
          <a:bodyPr wrap="square" rtlCol="0">
            <a:spAutoFit/>
          </a:bodyPr>
          <a:lstStyle/>
          <a:p>
            <a:r>
              <a:rPr kumimoji="1" lang="en-US" altLang="ja-JP" sz="1100" dirty="0" smtClean="0"/>
              <a:t>※</a:t>
            </a:r>
            <a:r>
              <a:rPr kumimoji="1" lang="ja-JP" altLang="en-US" sz="1100" dirty="0" smtClean="0"/>
              <a:t>　</a:t>
            </a:r>
            <a:r>
              <a:rPr kumimoji="1" lang="en-US" altLang="ja-JP" sz="1100" dirty="0" smtClean="0"/>
              <a:t>2014</a:t>
            </a:r>
            <a:r>
              <a:rPr kumimoji="1" lang="ja-JP" altLang="en-US" sz="1100" dirty="0" smtClean="0"/>
              <a:t>年度は、国の就学支援金の増額などの変更がある</a:t>
            </a:r>
            <a:endParaRPr kumimoji="1" lang="ja-JP" altLang="en-US" sz="1100" dirty="0"/>
          </a:p>
        </p:txBody>
      </p:sp>
      <p:sp>
        <p:nvSpPr>
          <p:cNvPr id="12" name="テキスト ボックス 11"/>
          <p:cNvSpPr txBox="1"/>
          <p:nvPr/>
        </p:nvSpPr>
        <p:spPr>
          <a:xfrm>
            <a:off x="209815" y="620694"/>
            <a:ext cx="8928992" cy="830997"/>
          </a:xfrm>
          <a:prstGeom prst="rect">
            <a:avLst/>
          </a:prstGeom>
          <a:noFill/>
        </p:spPr>
        <p:txBody>
          <a:bodyPr wrap="square" rtlCol="0">
            <a:spAutoFit/>
          </a:bodyPr>
          <a:lstStyle/>
          <a:p>
            <a:r>
              <a:rPr kumimoji="1" lang="ja-JP" altLang="en-US" sz="1600" dirty="0" smtClean="0"/>
              <a:t>　</a:t>
            </a:r>
            <a:r>
              <a:rPr kumimoji="1" lang="en-US" altLang="ja-JP" sz="1600" dirty="0" smtClean="0"/>
              <a:t>2011</a:t>
            </a:r>
            <a:r>
              <a:rPr kumimoji="1" lang="ja-JP" altLang="en-US" sz="1600" dirty="0" smtClean="0"/>
              <a:t>年度の新</a:t>
            </a:r>
            <a:r>
              <a:rPr kumimoji="1" lang="en-US" altLang="ja-JP" sz="1600" dirty="0" smtClean="0"/>
              <a:t>1</a:t>
            </a:r>
            <a:r>
              <a:rPr kumimoji="1" lang="ja-JP" altLang="en-US" sz="1600" dirty="0" smtClean="0"/>
              <a:t>年生より、私立高校生等授業料支援補助金を</a:t>
            </a:r>
            <a:endParaRPr kumimoji="1" lang="en-US" altLang="ja-JP" sz="1600" dirty="0" smtClean="0"/>
          </a:p>
          <a:p>
            <a:r>
              <a:rPr lang="ja-JP" altLang="en-US" sz="1600" dirty="0" smtClean="0"/>
              <a:t>・所</a:t>
            </a:r>
            <a:r>
              <a:rPr lang="ja-JP" altLang="en-US" sz="1600" dirty="0"/>
              <a:t>得中位の世帯（年収</a:t>
            </a:r>
            <a:r>
              <a:rPr lang="en-US" altLang="ja-JP" sz="1600" dirty="0"/>
              <a:t>610</a:t>
            </a:r>
            <a:r>
              <a:rPr lang="ja-JP" altLang="en-US" sz="1600" dirty="0"/>
              <a:t>万円未満世帯）の生徒まで授業料を無償とし、</a:t>
            </a:r>
          </a:p>
          <a:p>
            <a:r>
              <a:rPr lang="ja-JP" altLang="en-US" sz="1600" dirty="0" smtClean="0"/>
              <a:t>・生徒</a:t>
            </a:r>
            <a:r>
              <a:rPr lang="ja-JP" altLang="en-US" sz="1600" dirty="0"/>
              <a:t>の</a:t>
            </a:r>
            <a:r>
              <a:rPr lang="en-US" altLang="ja-JP" sz="1600" dirty="0"/>
              <a:t>70</a:t>
            </a:r>
            <a:r>
              <a:rPr lang="ja-JP" altLang="en-US" sz="1600" dirty="0"/>
              <a:t>％（年収</a:t>
            </a:r>
            <a:r>
              <a:rPr lang="en-US" altLang="ja-JP" sz="1600" dirty="0"/>
              <a:t>800</a:t>
            </a:r>
            <a:r>
              <a:rPr lang="ja-JP" altLang="en-US" sz="1600" dirty="0"/>
              <a:t>万円未満世帯）までは保護者負担が</a:t>
            </a:r>
            <a:r>
              <a:rPr lang="en-US" altLang="ja-JP" sz="1600" dirty="0"/>
              <a:t>10</a:t>
            </a:r>
            <a:r>
              <a:rPr lang="ja-JP" altLang="en-US" sz="1600" dirty="0"/>
              <a:t>万円で収まる</a:t>
            </a:r>
            <a:r>
              <a:rPr lang="ja-JP" altLang="en-US" sz="1600" dirty="0" smtClean="0"/>
              <a:t>ように、大幅に拡充</a:t>
            </a:r>
            <a:endParaRPr kumimoji="1" lang="ja-JP" altLang="en-US" sz="1600" dirty="0"/>
          </a:p>
        </p:txBody>
      </p:sp>
      <p:sp>
        <p:nvSpPr>
          <p:cNvPr id="14" name="テキスト ボックス 13"/>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２．（５</a:t>
            </a:r>
            <a:r>
              <a:rPr lang="ja-JP" altLang="en-US" sz="1600" u="sng" dirty="0"/>
              <a:t>５</a:t>
            </a:r>
            <a:r>
              <a:rPr lang="ja-JP" altLang="en-US" sz="1600" u="sng" dirty="0" smtClean="0"/>
              <a:t>）</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53</a:t>
            </a:fld>
            <a:endParaRPr kumimoji="1" lang="ja-JP" altLang="en-US" dirty="0"/>
          </a:p>
        </p:txBody>
      </p:sp>
    </p:spTree>
    <p:extLst>
      <p:ext uri="{BB962C8B-B14F-4D97-AF65-F5344CB8AC3E}">
        <p14:creationId xmlns:p14="http://schemas.microsoft.com/office/powerpoint/2010/main" val="1376591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78248" y="620688"/>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2016</a:t>
            </a:r>
            <a:r>
              <a:rPr kumimoji="1" lang="ja-JP" altLang="en-US" sz="1600" dirty="0" smtClean="0"/>
              <a:t>年度～</a:t>
            </a:r>
            <a:r>
              <a:rPr kumimoji="1" lang="ja-JP" altLang="en-US" sz="1600" dirty="0" err="1" smtClean="0"/>
              <a:t>の</a:t>
            </a:r>
            <a:r>
              <a:rPr kumimoji="1" lang="ja-JP" altLang="en-US" sz="1600" dirty="0" smtClean="0"/>
              <a:t>制度</a:t>
            </a:r>
            <a:endParaRPr kumimoji="1" lang="ja-JP" altLang="en-US" sz="1600" dirty="0"/>
          </a:p>
        </p:txBody>
      </p:sp>
      <p:sp>
        <p:nvSpPr>
          <p:cNvPr id="4" name="テキスト ボックス 3"/>
          <p:cNvSpPr txBox="1"/>
          <p:nvPr/>
        </p:nvSpPr>
        <p:spPr>
          <a:xfrm>
            <a:off x="215017" y="332674"/>
            <a:ext cx="6889273" cy="2554545"/>
          </a:xfrm>
          <a:prstGeom prst="rect">
            <a:avLst/>
          </a:prstGeom>
          <a:noFill/>
        </p:spPr>
        <p:txBody>
          <a:bodyPr wrap="square" rtlCol="0">
            <a:spAutoFit/>
          </a:bodyPr>
          <a:lstStyle/>
          <a:p>
            <a:r>
              <a:rPr kumimoji="1" lang="ja-JP" altLang="en-US" sz="1600" dirty="0" smtClean="0"/>
              <a:t>　</a:t>
            </a:r>
            <a:r>
              <a:rPr kumimoji="1" lang="en-US" altLang="ja-JP" sz="1600" dirty="0" smtClean="0"/>
              <a:t>2016</a:t>
            </a:r>
            <a:r>
              <a:rPr kumimoji="1" lang="ja-JP" altLang="en-US" sz="1600" dirty="0" smtClean="0"/>
              <a:t>年度の新</a:t>
            </a:r>
            <a:r>
              <a:rPr kumimoji="1" lang="en-US" altLang="ja-JP" sz="1600" dirty="0" smtClean="0"/>
              <a:t>1</a:t>
            </a:r>
            <a:r>
              <a:rPr kumimoji="1" lang="ja-JP" altLang="en-US" sz="1600" dirty="0" smtClean="0"/>
              <a:t>年生より、私立高校生等授業料支援補助金については、</a:t>
            </a:r>
            <a:endParaRPr kumimoji="1" lang="en-US" altLang="ja-JP" sz="1600" dirty="0" smtClean="0"/>
          </a:p>
          <a:p>
            <a:r>
              <a:rPr lang="ja-JP" altLang="en-US" sz="1600" dirty="0" smtClean="0"/>
              <a:t>年収</a:t>
            </a:r>
            <a:r>
              <a:rPr lang="en-US" altLang="ja-JP" sz="1600" dirty="0" smtClean="0"/>
              <a:t>590</a:t>
            </a:r>
            <a:r>
              <a:rPr lang="ja-JP" altLang="en-US" sz="1600" dirty="0" smtClean="0"/>
              <a:t>万円</a:t>
            </a:r>
            <a:r>
              <a:rPr lang="ja-JP" altLang="en-US" sz="1600" dirty="0"/>
              <a:t>未満</a:t>
            </a:r>
            <a:r>
              <a:rPr lang="ja-JP" altLang="en-US" sz="1600" dirty="0" smtClean="0"/>
              <a:t>世帯の生徒まで</a:t>
            </a:r>
            <a:r>
              <a:rPr lang="ja-JP" altLang="en-US" sz="1600" dirty="0"/>
              <a:t>授業料を</a:t>
            </a:r>
            <a:r>
              <a:rPr lang="ja-JP" altLang="en-US" sz="1600" dirty="0" smtClean="0"/>
              <a:t>無償とし、</a:t>
            </a:r>
            <a:endParaRPr lang="en-US" altLang="ja-JP" sz="1600" dirty="0" smtClean="0"/>
          </a:p>
          <a:p>
            <a:endParaRPr lang="en-US" altLang="ja-JP" sz="1600" dirty="0" smtClean="0"/>
          </a:p>
          <a:p>
            <a:r>
              <a:rPr lang="ja-JP" altLang="en-US" sz="1600" dirty="0" smtClean="0"/>
              <a:t>　</a:t>
            </a:r>
            <a:r>
              <a:rPr lang="en-US" altLang="ja-JP" sz="1600" dirty="0" smtClean="0"/>
              <a:t>(</a:t>
            </a:r>
            <a:r>
              <a:rPr lang="ja-JP" altLang="en-US" sz="1600" dirty="0"/>
              <a:t>子</a:t>
            </a:r>
            <a:r>
              <a:rPr lang="ja-JP" altLang="en-US" sz="1600" dirty="0" smtClean="0"/>
              <a:t>どもが</a:t>
            </a:r>
            <a:r>
              <a:rPr lang="en-US" altLang="ja-JP" sz="1600" dirty="0" smtClean="0"/>
              <a:t>3</a:t>
            </a:r>
            <a:r>
              <a:rPr lang="ja-JP" altLang="en-US" sz="1600" dirty="0" smtClean="0"/>
              <a:t>人以上の世帯の場合</a:t>
            </a:r>
            <a:r>
              <a:rPr lang="en-US" altLang="ja-JP" sz="1600" dirty="0" smtClean="0"/>
              <a:t>)</a:t>
            </a:r>
            <a:endParaRPr lang="en-US" altLang="ja-JP" sz="1600" dirty="0"/>
          </a:p>
          <a:p>
            <a:r>
              <a:rPr lang="ja-JP" altLang="en-US" sz="1600" dirty="0" smtClean="0"/>
              <a:t>　　・年収</a:t>
            </a:r>
            <a:r>
              <a:rPr lang="en-US" altLang="ja-JP" sz="1600" dirty="0" smtClean="0"/>
              <a:t>590</a:t>
            </a:r>
            <a:r>
              <a:rPr lang="ja-JP" altLang="en-US" sz="1600" dirty="0" smtClean="0"/>
              <a:t>万円以上</a:t>
            </a:r>
            <a:r>
              <a:rPr lang="en-US" altLang="ja-JP" sz="1600" dirty="0" smtClean="0"/>
              <a:t>800</a:t>
            </a:r>
            <a:r>
              <a:rPr lang="ja-JP" altLang="en-US" sz="1600" dirty="0" smtClean="0"/>
              <a:t>万円未満世帯の保護者負担を</a:t>
            </a:r>
            <a:r>
              <a:rPr lang="en-US" altLang="ja-JP" sz="1600" dirty="0"/>
              <a:t>1</a:t>
            </a:r>
            <a:r>
              <a:rPr lang="en-US" altLang="ja-JP" sz="1600" dirty="0" smtClean="0"/>
              <a:t>0</a:t>
            </a:r>
            <a:r>
              <a:rPr lang="ja-JP" altLang="en-US" sz="1600" dirty="0" smtClean="0"/>
              <a:t>万円</a:t>
            </a:r>
            <a:endParaRPr lang="en-US" altLang="ja-JP" sz="1600" dirty="0" smtClean="0"/>
          </a:p>
          <a:p>
            <a:r>
              <a:rPr lang="ja-JP" altLang="en-US" sz="1600" dirty="0" smtClean="0"/>
              <a:t>　　・年収</a:t>
            </a:r>
            <a:r>
              <a:rPr lang="en-US" altLang="ja-JP" sz="1600" dirty="0" smtClean="0"/>
              <a:t>800</a:t>
            </a:r>
            <a:r>
              <a:rPr lang="ja-JP" altLang="en-US" sz="1600" dirty="0" smtClean="0"/>
              <a:t>万円以上</a:t>
            </a:r>
            <a:r>
              <a:rPr lang="en-US" altLang="ja-JP" sz="1600" dirty="0" smtClean="0"/>
              <a:t>910</a:t>
            </a:r>
            <a:r>
              <a:rPr lang="ja-JP" altLang="en-US" sz="1600" dirty="0" smtClean="0"/>
              <a:t>万円未満世帯の保護者負担を</a:t>
            </a:r>
            <a:r>
              <a:rPr lang="en-US" altLang="ja-JP" sz="1600" dirty="0" smtClean="0"/>
              <a:t>20</a:t>
            </a:r>
            <a:r>
              <a:rPr lang="ja-JP" altLang="en-US" sz="1600" dirty="0" smtClean="0"/>
              <a:t>万円</a:t>
            </a:r>
            <a:endParaRPr lang="en-US" altLang="ja-JP" sz="1600" dirty="0" smtClean="0"/>
          </a:p>
          <a:p>
            <a:endParaRPr lang="en-US" altLang="ja-JP" sz="1600" dirty="0" smtClean="0"/>
          </a:p>
          <a:p>
            <a:r>
              <a:rPr lang="ja-JP" altLang="en-US" sz="1600" dirty="0" smtClean="0"/>
              <a:t>　</a:t>
            </a:r>
            <a:r>
              <a:rPr lang="en-US" altLang="ja-JP" sz="1600" dirty="0" smtClean="0"/>
              <a:t>(</a:t>
            </a:r>
            <a:r>
              <a:rPr lang="ja-JP" altLang="en-US" sz="1600" dirty="0" smtClean="0"/>
              <a:t>子どもが</a:t>
            </a:r>
            <a:r>
              <a:rPr lang="en-US" altLang="ja-JP" sz="1600" dirty="0" smtClean="0"/>
              <a:t>2</a:t>
            </a:r>
            <a:r>
              <a:rPr lang="ja-JP" altLang="en-US" sz="1600" dirty="0" smtClean="0"/>
              <a:t>人以下の世帯の場合</a:t>
            </a:r>
            <a:r>
              <a:rPr lang="en-US" altLang="ja-JP" sz="1600" dirty="0" smtClean="0"/>
              <a:t>)</a:t>
            </a:r>
            <a:endParaRPr lang="ja-JP" altLang="en-US" sz="1600" dirty="0"/>
          </a:p>
          <a:p>
            <a:r>
              <a:rPr lang="ja-JP" altLang="en-US" sz="1600" dirty="0" smtClean="0"/>
              <a:t>　　・年収</a:t>
            </a:r>
            <a:r>
              <a:rPr lang="en-US" altLang="ja-JP" sz="1600" dirty="0" smtClean="0"/>
              <a:t>590</a:t>
            </a:r>
            <a:r>
              <a:rPr lang="ja-JP" altLang="en-US" sz="1600" dirty="0" smtClean="0"/>
              <a:t>万円以上</a:t>
            </a:r>
            <a:r>
              <a:rPr lang="en-US" altLang="ja-JP" sz="1600" dirty="0" smtClean="0"/>
              <a:t>800</a:t>
            </a:r>
            <a:r>
              <a:rPr lang="ja-JP" altLang="en-US" sz="1600" dirty="0"/>
              <a:t>万</a:t>
            </a:r>
            <a:r>
              <a:rPr lang="ja-JP" altLang="en-US" sz="1600" dirty="0" smtClean="0"/>
              <a:t>円</a:t>
            </a:r>
            <a:r>
              <a:rPr lang="ja-JP" altLang="en-US" sz="1600" dirty="0"/>
              <a:t>未満</a:t>
            </a:r>
            <a:r>
              <a:rPr lang="ja-JP" altLang="en-US" sz="1600" dirty="0" smtClean="0"/>
              <a:t>世帯の保護者負担を</a:t>
            </a:r>
            <a:r>
              <a:rPr lang="en-US" altLang="ja-JP" sz="1600" dirty="0" smtClean="0"/>
              <a:t>20</a:t>
            </a:r>
            <a:r>
              <a:rPr lang="ja-JP" altLang="en-US" sz="1600" dirty="0" smtClean="0"/>
              <a:t>万円</a:t>
            </a:r>
            <a:endParaRPr lang="en-US" altLang="ja-JP" sz="1600" dirty="0" smtClean="0"/>
          </a:p>
          <a:p>
            <a:r>
              <a:rPr kumimoji="1" lang="ja-JP" altLang="en-US" sz="1600" dirty="0"/>
              <a:t>となる</a:t>
            </a:r>
            <a:r>
              <a:rPr kumimoji="1" lang="ja-JP" altLang="en-US" sz="1600" dirty="0" smtClean="0"/>
              <a:t>よう支援</a:t>
            </a:r>
            <a:endParaRPr kumimoji="1" lang="ja-JP" altLang="en-US" sz="1600" dirty="0"/>
          </a:p>
        </p:txBody>
      </p:sp>
      <p:sp>
        <p:nvSpPr>
          <p:cNvPr id="5" name="テキスト ボックス 4"/>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２．（５</a:t>
            </a:r>
            <a:r>
              <a:rPr lang="ja-JP" altLang="en-US" sz="1600" u="sng" dirty="0"/>
              <a:t>５</a:t>
            </a:r>
            <a:r>
              <a:rPr lang="ja-JP" altLang="en-US" sz="1600" u="sng" dirty="0" smtClean="0"/>
              <a:t>）</a:t>
            </a:r>
            <a:endParaRPr lang="en-US" altLang="ja-JP" sz="1600" u="sng" dirty="0" smtClean="0"/>
          </a:p>
        </p:txBody>
      </p:sp>
      <p:sp>
        <p:nvSpPr>
          <p:cNvPr id="70" name="正方形/長方形 69"/>
          <p:cNvSpPr/>
          <p:nvPr/>
        </p:nvSpPr>
        <p:spPr>
          <a:xfrm>
            <a:off x="498430" y="3068978"/>
            <a:ext cx="2444900" cy="276999"/>
          </a:xfrm>
          <a:prstGeom prst="rect">
            <a:avLst/>
          </a:prstGeom>
        </p:spPr>
        <p:txBody>
          <a:bodyPr wrap="none">
            <a:spAutoFit/>
          </a:bodyPr>
          <a:lstStyle/>
          <a:p>
            <a:pPr algn="ctr"/>
            <a:r>
              <a:rPr lang="ja-JP" altLang="en-US" sz="1200" dirty="0">
                <a:latin typeface="ＭＳ Ｐゴシック" panose="020B0600070205080204" pitchFamily="50" charset="-128"/>
                <a:ea typeface="ＭＳ Ｐゴシック" panose="020B0600070205080204" pitchFamily="50" charset="-128"/>
                <a:cs typeface="Meiryo UI" pitchFamily="50" charset="-128"/>
              </a:rPr>
              <a:t>（子どもが三人以上の世帯の場合）</a:t>
            </a:r>
          </a:p>
        </p:txBody>
      </p:sp>
      <p:sp>
        <p:nvSpPr>
          <p:cNvPr id="71" name="正方形/長方形 70"/>
          <p:cNvSpPr/>
          <p:nvPr/>
        </p:nvSpPr>
        <p:spPr>
          <a:xfrm>
            <a:off x="4716823" y="2996970"/>
            <a:ext cx="2444900" cy="276999"/>
          </a:xfrm>
          <a:prstGeom prst="rect">
            <a:avLst/>
          </a:prstGeom>
        </p:spPr>
        <p:txBody>
          <a:bodyPr wrap="none">
            <a:spAutoFit/>
          </a:bodyPr>
          <a:lstStyle/>
          <a:p>
            <a:pPr algn="ctr"/>
            <a:r>
              <a:rPr lang="ja-JP" altLang="en-US" sz="1200" dirty="0">
                <a:latin typeface="ＭＳ Ｐゴシック" panose="020B0600070205080204" pitchFamily="50" charset="-128"/>
                <a:ea typeface="ＭＳ Ｐゴシック" panose="020B0600070205080204" pitchFamily="50" charset="-128"/>
                <a:cs typeface="Meiryo UI" pitchFamily="50" charset="-128"/>
              </a:rPr>
              <a:t>（子どもが二人以下の世帯の場合）</a:t>
            </a:r>
          </a:p>
        </p:txBody>
      </p:sp>
      <p:grpSp>
        <p:nvGrpSpPr>
          <p:cNvPr id="166" name="グループ化 165"/>
          <p:cNvGrpSpPr/>
          <p:nvPr/>
        </p:nvGrpSpPr>
        <p:grpSpPr>
          <a:xfrm>
            <a:off x="4313607" y="3335508"/>
            <a:ext cx="4794900" cy="3337189"/>
            <a:chOff x="4644008" y="3335490"/>
            <a:chExt cx="4320480" cy="3337189"/>
          </a:xfrm>
        </p:grpSpPr>
        <p:grpSp>
          <p:nvGrpSpPr>
            <p:cNvPr id="111" name="グループ化 110"/>
            <p:cNvGrpSpPr/>
            <p:nvPr/>
          </p:nvGrpSpPr>
          <p:grpSpPr>
            <a:xfrm>
              <a:off x="4644008" y="3357572"/>
              <a:ext cx="4320480" cy="3315107"/>
              <a:chOff x="-39904" y="412801"/>
              <a:chExt cx="9761754" cy="6306362"/>
            </a:xfrm>
          </p:grpSpPr>
          <p:sp>
            <p:nvSpPr>
              <p:cNvPr id="112" name="テキスト ボックス 111"/>
              <p:cNvSpPr txBox="1"/>
              <p:nvPr/>
            </p:nvSpPr>
            <p:spPr>
              <a:xfrm>
                <a:off x="1749751" y="6307292"/>
                <a:ext cx="943812"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250</a:t>
                </a:r>
                <a:endParaRPr kumimoji="1" lang="ja-JP" altLang="en-US" sz="800" dirty="0">
                  <a:latin typeface="Meiryo UI" pitchFamily="50" charset="-128"/>
                  <a:ea typeface="Meiryo UI" pitchFamily="50" charset="-128"/>
                  <a:cs typeface="Meiryo UI" pitchFamily="50" charset="-128"/>
                </a:endParaRPr>
              </a:p>
            </p:txBody>
          </p:sp>
          <p:sp>
            <p:nvSpPr>
              <p:cNvPr id="113" name="テキスト ボックス 112"/>
              <p:cNvSpPr txBox="1"/>
              <p:nvPr/>
            </p:nvSpPr>
            <p:spPr>
              <a:xfrm>
                <a:off x="-38819" y="6309322"/>
                <a:ext cx="1626869" cy="409841"/>
              </a:xfrm>
              <a:prstGeom prst="rect">
                <a:avLst/>
              </a:prstGeom>
              <a:noFill/>
            </p:spPr>
            <p:txBody>
              <a:bodyPr wrap="square" rtlCol="0">
                <a:spAutoFit/>
              </a:bodyPr>
              <a:lstStyle/>
              <a:p>
                <a:pPr algn="ctr"/>
                <a:r>
                  <a:rPr kumimoji="1" lang="ja-JP" altLang="en-US" sz="800" dirty="0" smtClean="0">
                    <a:latin typeface="Meiryo UI" pitchFamily="50" charset="-128"/>
                    <a:ea typeface="Meiryo UI" pitchFamily="50" charset="-128"/>
                    <a:cs typeface="Meiryo UI" pitchFamily="50" charset="-128"/>
                  </a:rPr>
                  <a:t>年収</a:t>
                </a:r>
                <a:r>
                  <a:rPr kumimoji="1" lang="en-US" altLang="ja-JP" sz="800" dirty="0" smtClean="0">
                    <a:latin typeface="Meiryo UI" pitchFamily="50" charset="-128"/>
                    <a:ea typeface="Meiryo UI" pitchFamily="50" charset="-128"/>
                    <a:cs typeface="Meiryo UI" pitchFamily="50" charset="-128"/>
                  </a:rPr>
                  <a:t>(</a:t>
                </a:r>
                <a:r>
                  <a:rPr kumimoji="1" lang="ja-JP" altLang="en-US" sz="800" dirty="0" smtClean="0">
                    <a:latin typeface="Meiryo UI" pitchFamily="50" charset="-128"/>
                    <a:ea typeface="Meiryo UI" pitchFamily="50" charset="-128"/>
                    <a:cs typeface="Meiryo UI" pitchFamily="50" charset="-128"/>
                  </a:rPr>
                  <a:t>万円</a:t>
                </a:r>
                <a:r>
                  <a:rPr kumimoji="1" lang="en-US" altLang="ja-JP"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p:txBody>
          </p:sp>
          <p:sp>
            <p:nvSpPr>
              <p:cNvPr id="114" name="テキスト ボックス 113"/>
              <p:cNvSpPr txBox="1"/>
              <p:nvPr/>
            </p:nvSpPr>
            <p:spPr>
              <a:xfrm>
                <a:off x="3204364" y="6307293"/>
                <a:ext cx="943812"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350</a:t>
                </a:r>
                <a:endParaRPr kumimoji="1" lang="ja-JP" altLang="en-US" sz="800" dirty="0">
                  <a:latin typeface="Meiryo UI" pitchFamily="50" charset="-128"/>
                  <a:ea typeface="Meiryo UI" pitchFamily="50" charset="-128"/>
                  <a:cs typeface="Meiryo UI" pitchFamily="50" charset="-128"/>
                </a:endParaRPr>
              </a:p>
            </p:txBody>
          </p:sp>
          <p:sp>
            <p:nvSpPr>
              <p:cNvPr id="115" name="テキスト ボックス 114"/>
              <p:cNvSpPr txBox="1"/>
              <p:nvPr/>
            </p:nvSpPr>
            <p:spPr>
              <a:xfrm>
                <a:off x="8486899" y="6301905"/>
                <a:ext cx="1048678"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910</a:t>
                </a:r>
                <a:endParaRPr kumimoji="1" lang="ja-JP" altLang="en-US" sz="800" dirty="0">
                  <a:latin typeface="Meiryo UI" pitchFamily="50" charset="-128"/>
                  <a:ea typeface="Meiryo UI" pitchFamily="50" charset="-128"/>
                  <a:cs typeface="Meiryo UI" pitchFamily="50" charset="-128"/>
                </a:endParaRPr>
              </a:p>
            </p:txBody>
          </p:sp>
          <p:sp>
            <p:nvSpPr>
              <p:cNvPr id="116" name="テキスト ボックス 115"/>
              <p:cNvSpPr txBox="1"/>
              <p:nvPr/>
            </p:nvSpPr>
            <p:spPr>
              <a:xfrm>
                <a:off x="37740" y="1242806"/>
                <a:ext cx="739537" cy="878230"/>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58</a:t>
                </a:r>
                <a:r>
                  <a:rPr kumimoji="1" lang="ja-JP" altLang="en-US" sz="800" dirty="0" smtClean="0">
                    <a:latin typeface="Meiryo UI" pitchFamily="50" charset="-128"/>
                    <a:ea typeface="Meiryo UI" pitchFamily="50" charset="-128"/>
                    <a:cs typeface="Meiryo UI" pitchFamily="50" charset="-128"/>
                  </a:rPr>
                  <a:t>万円</a:t>
                </a:r>
                <a:endParaRPr kumimoji="1" lang="ja-JP" altLang="en-US" sz="800" dirty="0">
                  <a:latin typeface="Meiryo UI" pitchFamily="50" charset="-128"/>
                  <a:ea typeface="Meiryo UI" pitchFamily="50" charset="-128"/>
                  <a:cs typeface="Meiryo UI" pitchFamily="50" charset="-128"/>
                </a:endParaRPr>
              </a:p>
            </p:txBody>
          </p:sp>
          <p:sp>
            <p:nvSpPr>
              <p:cNvPr id="117" name="テキスト ボックス 116"/>
              <p:cNvSpPr txBox="1"/>
              <p:nvPr/>
            </p:nvSpPr>
            <p:spPr>
              <a:xfrm>
                <a:off x="-39904" y="412801"/>
                <a:ext cx="1550311" cy="409841"/>
              </a:xfrm>
              <a:prstGeom prst="rect">
                <a:avLst/>
              </a:prstGeom>
              <a:noFill/>
            </p:spPr>
            <p:txBody>
              <a:bodyPr wrap="square" rtlCol="0">
                <a:spAutoFit/>
              </a:bodyPr>
              <a:lstStyle/>
              <a:p>
                <a:pPr algn="dist"/>
                <a:r>
                  <a:rPr kumimoji="1" lang="ja-JP" altLang="en-US" sz="800" dirty="0" smtClean="0">
                    <a:latin typeface="Meiryo UI" pitchFamily="50" charset="-128"/>
                    <a:ea typeface="Meiryo UI" pitchFamily="50" charset="-128"/>
                    <a:cs typeface="Meiryo UI" pitchFamily="50" charset="-128"/>
                  </a:rPr>
                  <a:t>授業料</a:t>
                </a:r>
                <a:endParaRPr kumimoji="1" lang="ja-JP" altLang="en-US" sz="800" dirty="0">
                  <a:latin typeface="Meiryo UI" pitchFamily="50" charset="-128"/>
                  <a:ea typeface="Meiryo UI" pitchFamily="50" charset="-128"/>
                  <a:cs typeface="Meiryo UI" pitchFamily="50" charset="-128"/>
                </a:endParaRPr>
              </a:p>
            </p:txBody>
          </p:sp>
          <p:sp>
            <p:nvSpPr>
              <p:cNvPr id="118" name="テキスト ボックス 117"/>
              <p:cNvSpPr txBox="1"/>
              <p:nvPr/>
            </p:nvSpPr>
            <p:spPr>
              <a:xfrm>
                <a:off x="7797873" y="6301905"/>
                <a:ext cx="943812"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800</a:t>
                </a:r>
                <a:endParaRPr kumimoji="1" lang="ja-JP" altLang="en-US" sz="800" dirty="0">
                  <a:latin typeface="Meiryo UI" pitchFamily="50" charset="-128"/>
                  <a:ea typeface="Meiryo UI" pitchFamily="50" charset="-128"/>
                  <a:cs typeface="Meiryo UI" pitchFamily="50" charset="-128"/>
                </a:endParaRPr>
              </a:p>
            </p:txBody>
          </p:sp>
          <p:sp>
            <p:nvSpPr>
              <p:cNvPr id="119" name="テキスト ボックス 118"/>
              <p:cNvSpPr txBox="1"/>
              <p:nvPr/>
            </p:nvSpPr>
            <p:spPr>
              <a:xfrm>
                <a:off x="5654238" y="6307293"/>
                <a:ext cx="1258417"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590</a:t>
                </a:r>
              </a:p>
            </p:txBody>
          </p:sp>
          <p:sp>
            <p:nvSpPr>
              <p:cNvPr id="120" name="テキスト ボックス 119"/>
              <p:cNvSpPr txBox="1"/>
              <p:nvPr/>
            </p:nvSpPr>
            <p:spPr>
              <a:xfrm>
                <a:off x="37740" y="2743940"/>
                <a:ext cx="739537" cy="878230"/>
              </a:xfrm>
              <a:prstGeom prst="rect">
                <a:avLst/>
              </a:prstGeom>
              <a:noFill/>
            </p:spPr>
            <p:txBody>
              <a:bodyPr wrap="square" rtlCol="0">
                <a:spAutoFit/>
              </a:bodyPr>
              <a:lstStyle/>
              <a:p>
                <a:pPr algn="ctr"/>
                <a:r>
                  <a:rPr lang="en-US" altLang="ja-JP" sz="800" dirty="0">
                    <a:latin typeface="Meiryo UI" pitchFamily="50" charset="-128"/>
                    <a:ea typeface="Meiryo UI" pitchFamily="50" charset="-128"/>
                    <a:cs typeface="Meiryo UI" pitchFamily="50" charset="-128"/>
                  </a:rPr>
                  <a:t>3</a:t>
                </a:r>
                <a:r>
                  <a:rPr kumimoji="1" lang="en-US" altLang="ja-JP" sz="800" dirty="0" smtClean="0">
                    <a:latin typeface="Meiryo UI" pitchFamily="50" charset="-128"/>
                    <a:ea typeface="Meiryo UI" pitchFamily="50" charset="-128"/>
                    <a:cs typeface="Meiryo UI" pitchFamily="50" charset="-128"/>
                  </a:rPr>
                  <a:t>8</a:t>
                </a:r>
                <a:r>
                  <a:rPr kumimoji="1" lang="ja-JP" altLang="en-US" sz="800" dirty="0" smtClean="0">
                    <a:latin typeface="Meiryo UI" pitchFamily="50" charset="-128"/>
                    <a:ea typeface="Meiryo UI" pitchFamily="50" charset="-128"/>
                    <a:cs typeface="Meiryo UI" pitchFamily="50" charset="-128"/>
                  </a:rPr>
                  <a:t>万円</a:t>
                </a:r>
                <a:endParaRPr kumimoji="1" lang="ja-JP" altLang="en-US" sz="800" dirty="0">
                  <a:latin typeface="Meiryo UI" pitchFamily="50" charset="-128"/>
                  <a:ea typeface="Meiryo UI" pitchFamily="50" charset="-128"/>
                  <a:cs typeface="Meiryo UI" pitchFamily="50" charset="-128"/>
                </a:endParaRPr>
              </a:p>
            </p:txBody>
          </p:sp>
          <p:grpSp>
            <p:nvGrpSpPr>
              <p:cNvPr id="121" name="グループ化 120"/>
              <p:cNvGrpSpPr/>
              <p:nvPr/>
            </p:nvGrpSpPr>
            <p:grpSpPr>
              <a:xfrm>
                <a:off x="589771" y="548680"/>
                <a:ext cx="9132079" cy="5851973"/>
                <a:chOff x="589771" y="548680"/>
                <a:chExt cx="9132079" cy="5851973"/>
              </a:xfrm>
            </p:grpSpPr>
            <p:sp>
              <p:nvSpPr>
                <p:cNvPr id="122" name="正方形/長方形 121"/>
                <p:cNvSpPr/>
                <p:nvPr/>
              </p:nvSpPr>
              <p:spPr>
                <a:xfrm>
                  <a:off x="3729113" y="741621"/>
                  <a:ext cx="5971563" cy="547812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800"/>
                </a:p>
              </p:txBody>
            </p:sp>
            <p:sp>
              <p:nvSpPr>
                <p:cNvPr id="123" name="正方形/長方形 122"/>
                <p:cNvSpPr/>
                <p:nvPr/>
              </p:nvSpPr>
              <p:spPr>
                <a:xfrm>
                  <a:off x="803326" y="2943989"/>
                  <a:ext cx="5435654" cy="3256330"/>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800"/>
                </a:p>
              </p:txBody>
            </p:sp>
            <p:sp>
              <p:nvSpPr>
                <p:cNvPr id="124" name="正方形/長方形 123"/>
                <p:cNvSpPr/>
                <p:nvPr/>
              </p:nvSpPr>
              <p:spPr>
                <a:xfrm>
                  <a:off x="803326" y="1389177"/>
                  <a:ext cx="5435654" cy="4811142"/>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800"/>
                </a:p>
              </p:txBody>
            </p:sp>
            <p:sp>
              <p:nvSpPr>
                <p:cNvPr id="125" name="正方形/長方形 124"/>
                <p:cNvSpPr/>
                <p:nvPr/>
              </p:nvSpPr>
              <p:spPr>
                <a:xfrm>
                  <a:off x="803326" y="722195"/>
                  <a:ext cx="7448515" cy="653588"/>
                </a:xfrm>
                <a:prstGeom prst="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800" dirty="0" smtClean="0">
                      <a:latin typeface="Meiryo UI" pitchFamily="50" charset="-128"/>
                      <a:ea typeface="Meiryo UI" pitchFamily="50" charset="-128"/>
                      <a:cs typeface="Meiryo UI" pitchFamily="50" charset="-128"/>
                    </a:rPr>
                    <a:t>キ　ャ　ッ　プ　制</a:t>
                  </a:r>
                  <a:endParaRPr kumimoji="1" lang="ja-JP" altLang="en-US" sz="800" dirty="0">
                    <a:latin typeface="Meiryo UI" pitchFamily="50" charset="-128"/>
                    <a:ea typeface="Meiryo UI" pitchFamily="50" charset="-128"/>
                    <a:cs typeface="Meiryo UI" pitchFamily="50" charset="-128"/>
                  </a:endParaRPr>
                </a:p>
              </p:txBody>
            </p:sp>
            <p:cxnSp>
              <p:nvCxnSpPr>
                <p:cNvPr id="126" name="直線コネクタ 125"/>
                <p:cNvCxnSpPr/>
                <p:nvPr/>
              </p:nvCxnSpPr>
              <p:spPr>
                <a:xfrm flipV="1">
                  <a:off x="2238796" y="1389177"/>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7" name="直線コネクタ 126"/>
                <p:cNvCxnSpPr/>
                <p:nvPr/>
              </p:nvCxnSpPr>
              <p:spPr>
                <a:xfrm flipV="1">
                  <a:off x="3674268" y="1375783"/>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8" name="直線コネクタ 127"/>
                <p:cNvCxnSpPr/>
                <p:nvPr/>
              </p:nvCxnSpPr>
              <p:spPr>
                <a:xfrm flipV="1">
                  <a:off x="8995084" y="5156203"/>
                  <a:ext cx="0" cy="116544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29" name="テキスト ボックス 128"/>
                <p:cNvSpPr txBox="1"/>
                <p:nvPr/>
              </p:nvSpPr>
              <p:spPr>
                <a:xfrm>
                  <a:off x="711473" y="1519802"/>
                  <a:ext cx="1649028"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(283,000</a:t>
                  </a:r>
                  <a:r>
                    <a:rPr kumimoji="1" lang="ja-JP" altLang="en-US" sz="800" dirty="0" smtClean="0">
                      <a:latin typeface="Meiryo UI" pitchFamily="50" charset="-128"/>
                      <a:ea typeface="Meiryo UI" pitchFamily="50" charset="-128"/>
                      <a:cs typeface="Meiryo UI" pitchFamily="50" charset="-128"/>
                    </a:rPr>
                    <a:t>円</a:t>
                  </a:r>
                  <a:r>
                    <a:rPr kumimoji="1" lang="en-US" altLang="ja-JP"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p:txBody>
            </p:sp>
            <p:sp>
              <p:nvSpPr>
                <p:cNvPr id="130" name="テキスト ボックス 129"/>
                <p:cNvSpPr txBox="1"/>
                <p:nvPr/>
              </p:nvSpPr>
              <p:spPr>
                <a:xfrm>
                  <a:off x="2137887" y="1519802"/>
                  <a:ext cx="1649407"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(342,400</a:t>
                  </a:r>
                  <a:r>
                    <a:rPr kumimoji="1" lang="ja-JP" altLang="en-US" sz="800" dirty="0" smtClean="0">
                      <a:latin typeface="Meiryo UI" pitchFamily="50" charset="-128"/>
                      <a:ea typeface="Meiryo UI" pitchFamily="50" charset="-128"/>
                      <a:cs typeface="Meiryo UI" pitchFamily="50" charset="-128"/>
                    </a:rPr>
                    <a:t>円</a:t>
                  </a:r>
                  <a:r>
                    <a:rPr kumimoji="1" lang="en-US" altLang="ja-JP"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p:txBody>
            </p:sp>
            <p:sp>
              <p:nvSpPr>
                <p:cNvPr id="131" name="テキスト ボックス 130"/>
                <p:cNvSpPr txBox="1"/>
                <p:nvPr/>
              </p:nvSpPr>
              <p:spPr>
                <a:xfrm>
                  <a:off x="4004514" y="1537140"/>
                  <a:ext cx="2052377"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(401,800</a:t>
                  </a:r>
                  <a:r>
                    <a:rPr kumimoji="1" lang="ja-JP" altLang="en-US" sz="800" dirty="0" smtClean="0">
                      <a:latin typeface="Meiryo UI" pitchFamily="50" charset="-128"/>
                      <a:ea typeface="Meiryo UI" pitchFamily="50" charset="-128"/>
                      <a:cs typeface="Meiryo UI" pitchFamily="50" charset="-128"/>
                    </a:rPr>
                    <a:t>円</a:t>
                  </a:r>
                  <a:r>
                    <a:rPr kumimoji="1" lang="en-US" altLang="ja-JP"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p:txBody>
            </p:sp>
            <p:cxnSp>
              <p:nvCxnSpPr>
                <p:cNvPr id="132" name="直線コネクタ 131"/>
                <p:cNvCxnSpPr/>
                <p:nvPr/>
              </p:nvCxnSpPr>
              <p:spPr>
                <a:xfrm>
                  <a:off x="777273" y="1375789"/>
                  <a:ext cx="8944577" cy="21565"/>
                </a:xfrm>
                <a:prstGeom prst="line">
                  <a:avLst/>
                </a:prstGeom>
              </p:spPr>
              <p:style>
                <a:lnRef idx="1">
                  <a:schemeClr val="accent1"/>
                </a:lnRef>
                <a:fillRef idx="0">
                  <a:schemeClr val="accent1"/>
                </a:fillRef>
                <a:effectRef idx="0">
                  <a:schemeClr val="accent1"/>
                </a:effectRef>
                <a:fontRef idx="minor">
                  <a:schemeClr val="tx1"/>
                </a:fontRef>
              </p:style>
            </p:cxnSp>
            <p:sp>
              <p:nvSpPr>
                <p:cNvPr id="133" name="正方形/長方形 132"/>
                <p:cNvSpPr/>
                <p:nvPr/>
              </p:nvSpPr>
              <p:spPr>
                <a:xfrm>
                  <a:off x="6238978" y="2959960"/>
                  <a:ext cx="2028800" cy="2224500"/>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800"/>
                </a:p>
              </p:txBody>
            </p:sp>
            <p:sp>
              <p:nvSpPr>
                <p:cNvPr id="134" name="テキスト ボックス 133"/>
                <p:cNvSpPr txBox="1"/>
                <p:nvPr/>
              </p:nvSpPr>
              <p:spPr>
                <a:xfrm>
                  <a:off x="6398572" y="3115015"/>
                  <a:ext cx="1802852" cy="409841"/>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(261,200</a:t>
                  </a:r>
                  <a:r>
                    <a:rPr kumimoji="1" lang="ja-JP" altLang="en-US" sz="800" dirty="0" smtClean="0">
                      <a:latin typeface="Meiryo UI" pitchFamily="50" charset="-128"/>
                      <a:ea typeface="Meiryo UI" pitchFamily="50" charset="-128"/>
                      <a:cs typeface="Meiryo UI" pitchFamily="50" charset="-128"/>
                    </a:rPr>
                    <a:t>円</a:t>
                  </a:r>
                  <a:r>
                    <a:rPr kumimoji="1" lang="en-US" altLang="ja-JP"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p:txBody>
            </p:sp>
            <p:cxnSp>
              <p:nvCxnSpPr>
                <p:cNvPr id="135" name="直線矢印コネクタ 134"/>
                <p:cNvCxnSpPr/>
                <p:nvPr/>
              </p:nvCxnSpPr>
              <p:spPr>
                <a:xfrm>
                  <a:off x="6698329" y="1410748"/>
                  <a:ext cx="0" cy="1533247"/>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6315537" y="1554059"/>
                  <a:ext cx="1837403" cy="644035"/>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20</a:t>
                  </a:r>
                  <a:r>
                    <a:rPr kumimoji="1" lang="ja-JP" altLang="en-US" sz="800" dirty="0" smtClean="0">
                      <a:latin typeface="Meiryo UI" pitchFamily="50" charset="-128"/>
                      <a:ea typeface="Meiryo UI" pitchFamily="50" charset="-128"/>
                      <a:cs typeface="Meiryo UI" pitchFamily="50" charset="-128"/>
                    </a:rPr>
                    <a:t>万円</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負担</a:t>
                  </a:r>
                  <a:endParaRPr kumimoji="1" lang="en-US" altLang="ja-JP" sz="800" dirty="0" smtClean="0">
                    <a:latin typeface="Meiryo UI" pitchFamily="50" charset="-128"/>
                    <a:ea typeface="Meiryo UI" pitchFamily="50" charset="-128"/>
                    <a:cs typeface="Meiryo UI" pitchFamily="50" charset="-128"/>
                  </a:endParaRPr>
                </a:p>
              </p:txBody>
            </p:sp>
            <p:sp>
              <p:nvSpPr>
                <p:cNvPr id="137" name="正方形/長方形 136"/>
                <p:cNvSpPr/>
                <p:nvPr/>
              </p:nvSpPr>
              <p:spPr>
                <a:xfrm>
                  <a:off x="8258246" y="736105"/>
                  <a:ext cx="1454612" cy="639678"/>
                </a:xfrm>
                <a:prstGeom prst="rect">
                  <a:avLst/>
                </a:prstGeom>
                <a:pattFill prst="wdUpDiag">
                  <a:fgClr>
                    <a:schemeClr val="accent1"/>
                  </a:fgClr>
                  <a:bgClr>
                    <a:schemeClr val="bg1"/>
                  </a:bgClr>
                </a:pattFill>
                <a:ln w="19050"/>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800" dirty="0">
                    <a:latin typeface="Meiryo UI" pitchFamily="50" charset="-128"/>
                    <a:ea typeface="Meiryo UI" pitchFamily="50" charset="-128"/>
                    <a:cs typeface="Meiryo UI" pitchFamily="50" charset="-128"/>
                  </a:endParaRPr>
                </a:p>
              </p:txBody>
            </p:sp>
            <p:cxnSp>
              <p:nvCxnSpPr>
                <p:cNvPr id="138" name="直線コネクタ 137"/>
                <p:cNvCxnSpPr/>
                <p:nvPr/>
              </p:nvCxnSpPr>
              <p:spPr>
                <a:xfrm>
                  <a:off x="8251840" y="741625"/>
                  <a:ext cx="3202" cy="2218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p:cNvCxnSpPr>
                  <a:stCxn id="118" idx="0"/>
                </p:cNvCxnSpPr>
                <p:nvPr/>
              </p:nvCxnSpPr>
              <p:spPr>
                <a:xfrm flipH="1" flipV="1">
                  <a:off x="8251839" y="2943989"/>
                  <a:ext cx="17940" cy="3357915"/>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40" name="正方形/長方形 139"/>
                <p:cNvSpPr/>
                <p:nvPr/>
              </p:nvSpPr>
              <p:spPr>
                <a:xfrm>
                  <a:off x="803326" y="5156203"/>
                  <a:ext cx="8191760" cy="10441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800"/>
                </a:p>
              </p:txBody>
            </p:sp>
            <p:sp>
              <p:nvSpPr>
                <p:cNvPr id="141" name="テキスト ボックス 140"/>
                <p:cNvSpPr txBox="1"/>
                <p:nvPr/>
              </p:nvSpPr>
              <p:spPr>
                <a:xfrm>
                  <a:off x="6769298" y="5401392"/>
                  <a:ext cx="1813681" cy="409841"/>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118,800</a:t>
                  </a:r>
                  <a:r>
                    <a:rPr kumimoji="1" lang="ja-JP" altLang="en-US" sz="800" dirty="0" smtClean="0">
                      <a:solidFill>
                        <a:schemeClr val="bg1"/>
                      </a:solidFill>
                      <a:latin typeface="Meiryo UI" pitchFamily="50" charset="-128"/>
                      <a:ea typeface="Meiryo UI" pitchFamily="50" charset="-128"/>
                      <a:cs typeface="Meiryo UI" pitchFamily="50" charset="-128"/>
                    </a:rPr>
                    <a:t>円</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142" name="正方形/長方形 141"/>
                <p:cNvSpPr/>
                <p:nvPr/>
              </p:nvSpPr>
              <p:spPr>
                <a:xfrm>
                  <a:off x="803326" y="4697443"/>
                  <a:ext cx="5435654" cy="150287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800"/>
                </a:p>
              </p:txBody>
            </p:sp>
            <p:sp>
              <p:nvSpPr>
                <p:cNvPr id="143" name="正方形/長方形 142"/>
                <p:cNvSpPr/>
                <p:nvPr/>
              </p:nvSpPr>
              <p:spPr>
                <a:xfrm>
                  <a:off x="803326" y="4112087"/>
                  <a:ext cx="2870944" cy="20882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800"/>
                </a:p>
              </p:txBody>
            </p:sp>
            <p:sp>
              <p:nvSpPr>
                <p:cNvPr id="144" name="正方形/長方形 143"/>
                <p:cNvSpPr/>
                <p:nvPr/>
              </p:nvSpPr>
              <p:spPr>
                <a:xfrm>
                  <a:off x="803324" y="3392008"/>
                  <a:ext cx="1435472" cy="28083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800"/>
                </a:p>
              </p:txBody>
            </p:sp>
            <p:sp>
              <p:nvSpPr>
                <p:cNvPr id="145" name="テキスト ボックス 144"/>
                <p:cNvSpPr txBox="1"/>
                <p:nvPr/>
              </p:nvSpPr>
              <p:spPr>
                <a:xfrm>
                  <a:off x="962412" y="3536025"/>
                  <a:ext cx="1117296" cy="409841"/>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2.5</a:t>
                  </a:r>
                  <a:r>
                    <a:rPr kumimoji="1" lang="ja-JP" altLang="en-US" sz="800" dirty="0" smtClean="0">
                      <a:solidFill>
                        <a:schemeClr val="bg1"/>
                      </a:solidFill>
                      <a:latin typeface="Meiryo UI" pitchFamily="50" charset="-128"/>
                      <a:ea typeface="Meiryo UI" pitchFamily="50" charset="-128"/>
                      <a:cs typeface="Meiryo UI" pitchFamily="50" charset="-128"/>
                    </a:rPr>
                    <a:t>倍</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146" name="テキスト ボックス 145"/>
                <p:cNvSpPr txBox="1"/>
                <p:nvPr/>
              </p:nvSpPr>
              <p:spPr>
                <a:xfrm>
                  <a:off x="2411053" y="4318820"/>
                  <a:ext cx="1117296" cy="409841"/>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2</a:t>
                  </a:r>
                  <a:r>
                    <a:rPr kumimoji="1" lang="ja-JP" altLang="en-US" sz="800" dirty="0" smtClean="0">
                      <a:solidFill>
                        <a:schemeClr val="bg1"/>
                      </a:solidFill>
                      <a:latin typeface="Meiryo UI" pitchFamily="50" charset="-128"/>
                      <a:ea typeface="Meiryo UI" pitchFamily="50" charset="-128"/>
                      <a:cs typeface="Meiryo UI" pitchFamily="50" charset="-128"/>
                    </a:rPr>
                    <a:t>倍</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147" name="テキスト ボックス 146"/>
                <p:cNvSpPr txBox="1"/>
                <p:nvPr/>
              </p:nvSpPr>
              <p:spPr>
                <a:xfrm>
                  <a:off x="4401576" y="4822875"/>
                  <a:ext cx="1117296" cy="409841"/>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1.5</a:t>
                  </a:r>
                  <a:r>
                    <a:rPr kumimoji="1" lang="ja-JP" altLang="en-US" sz="800" dirty="0" smtClean="0">
                      <a:solidFill>
                        <a:schemeClr val="bg1"/>
                      </a:solidFill>
                      <a:latin typeface="Meiryo UI" pitchFamily="50" charset="-128"/>
                      <a:ea typeface="Meiryo UI" pitchFamily="50" charset="-128"/>
                      <a:cs typeface="Meiryo UI" pitchFamily="50" charset="-128"/>
                    </a:rPr>
                    <a:t>倍</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148" name="テキスト ボックス 147"/>
                <p:cNvSpPr txBox="1"/>
                <p:nvPr/>
              </p:nvSpPr>
              <p:spPr>
                <a:xfrm>
                  <a:off x="2041399" y="4771199"/>
                  <a:ext cx="1813681" cy="409841"/>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237,600</a:t>
                  </a:r>
                  <a:r>
                    <a:rPr kumimoji="1" lang="ja-JP" altLang="en-US" sz="800" dirty="0" smtClean="0">
                      <a:solidFill>
                        <a:schemeClr val="bg1"/>
                      </a:solidFill>
                      <a:latin typeface="Meiryo UI" pitchFamily="50" charset="-128"/>
                      <a:ea typeface="Meiryo UI" pitchFamily="50" charset="-128"/>
                      <a:cs typeface="Meiryo UI" pitchFamily="50" charset="-128"/>
                    </a:rPr>
                    <a:t>円</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149" name="テキスト ボックス 148"/>
                <p:cNvSpPr txBox="1"/>
                <p:nvPr/>
              </p:nvSpPr>
              <p:spPr>
                <a:xfrm>
                  <a:off x="589771" y="3968076"/>
                  <a:ext cx="1813681" cy="409841"/>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297,000</a:t>
                  </a:r>
                  <a:r>
                    <a:rPr kumimoji="1" lang="ja-JP" altLang="en-US" sz="800" dirty="0" smtClean="0">
                      <a:solidFill>
                        <a:schemeClr val="bg1"/>
                      </a:solidFill>
                      <a:latin typeface="Meiryo UI" pitchFamily="50" charset="-128"/>
                      <a:ea typeface="Meiryo UI" pitchFamily="50" charset="-128"/>
                      <a:cs typeface="Meiryo UI" pitchFamily="50" charset="-128"/>
                    </a:rPr>
                    <a:t>円</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150" name="テキスト ボックス 149"/>
                <p:cNvSpPr txBox="1"/>
                <p:nvPr/>
              </p:nvSpPr>
              <p:spPr>
                <a:xfrm>
                  <a:off x="1588050" y="5677100"/>
                  <a:ext cx="4172437" cy="40984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dist"/>
                  <a:r>
                    <a:rPr kumimoji="1" lang="ja-JP" altLang="en-US" sz="800" dirty="0" smtClean="0">
                      <a:solidFill>
                        <a:schemeClr val="bg1"/>
                      </a:solidFill>
                      <a:latin typeface="Meiryo UI" pitchFamily="50" charset="-128"/>
                      <a:ea typeface="Meiryo UI" pitchFamily="50" charset="-128"/>
                      <a:cs typeface="Meiryo UI" pitchFamily="50" charset="-128"/>
                    </a:rPr>
                    <a:t>国の就学支援金</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151" name="テキスト ボックス 150"/>
                <p:cNvSpPr txBox="1"/>
                <p:nvPr/>
              </p:nvSpPr>
              <p:spPr>
                <a:xfrm>
                  <a:off x="4031923" y="5192214"/>
                  <a:ext cx="1813681" cy="409841"/>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178,200</a:t>
                  </a:r>
                  <a:r>
                    <a:rPr kumimoji="1" lang="ja-JP" altLang="en-US" sz="800" dirty="0" smtClean="0">
                      <a:solidFill>
                        <a:schemeClr val="bg1"/>
                      </a:solidFill>
                      <a:latin typeface="Meiryo UI" pitchFamily="50" charset="-128"/>
                      <a:ea typeface="Meiryo UI" pitchFamily="50" charset="-128"/>
                      <a:cs typeface="Meiryo UI" pitchFamily="50" charset="-128"/>
                    </a:rPr>
                    <a:t>円</a:t>
                  </a:r>
                  <a:endParaRPr kumimoji="1" lang="ja-JP" altLang="en-US" sz="800" dirty="0">
                    <a:solidFill>
                      <a:schemeClr val="bg1"/>
                    </a:solidFill>
                    <a:latin typeface="Meiryo UI" pitchFamily="50" charset="-128"/>
                    <a:ea typeface="Meiryo UI" pitchFamily="50" charset="-128"/>
                    <a:cs typeface="Meiryo UI" pitchFamily="50" charset="-128"/>
                  </a:endParaRPr>
                </a:p>
              </p:txBody>
            </p:sp>
            <p:cxnSp>
              <p:nvCxnSpPr>
                <p:cNvPr id="152" name="直線コネクタ 151"/>
                <p:cNvCxnSpPr/>
                <p:nvPr/>
              </p:nvCxnSpPr>
              <p:spPr>
                <a:xfrm flipV="1">
                  <a:off x="8267779" y="6200321"/>
                  <a:ext cx="0" cy="12933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53" name="直線コネクタ 152"/>
                <p:cNvCxnSpPr/>
                <p:nvPr/>
              </p:nvCxnSpPr>
              <p:spPr>
                <a:xfrm flipH="1" flipV="1">
                  <a:off x="6238980" y="1455933"/>
                  <a:ext cx="2" cy="494472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54" name="テキスト ボックス 153"/>
                <p:cNvSpPr txBox="1"/>
                <p:nvPr/>
              </p:nvSpPr>
              <p:spPr>
                <a:xfrm>
                  <a:off x="1544938" y="2743937"/>
                  <a:ext cx="3981042" cy="4098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dist"/>
                  <a:r>
                    <a:rPr kumimoji="1" lang="ja-JP" altLang="en-US" sz="800" dirty="0" smtClean="0">
                      <a:latin typeface="Meiryo UI" pitchFamily="50" charset="-128"/>
                      <a:ea typeface="Meiryo UI" pitchFamily="50" charset="-128"/>
                      <a:cs typeface="Meiryo UI" pitchFamily="50" charset="-128"/>
                    </a:rPr>
                    <a:t>府の授業料支援補助金</a:t>
                  </a:r>
                  <a:endParaRPr kumimoji="1" lang="ja-JP" altLang="en-US" sz="800" dirty="0">
                    <a:latin typeface="Meiryo UI" pitchFamily="50" charset="-128"/>
                    <a:ea typeface="Meiryo UI" pitchFamily="50" charset="-128"/>
                    <a:cs typeface="Meiryo UI" pitchFamily="50" charset="-128"/>
                  </a:endParaRPr>
                </a:p>
              </p:txBody>
            </p:sp>
            <p:cxnSp>
              <p:nvCxnSpPr>
                <p:cNvPr id="155" name="直線コネクタ 154"/>
                <p:cNvCxnSpPr/>
                <p:nvPr/>
              </p:nvCxnSpPr>
              <p:spPr>
                <a:xfrm>
                  <a:off x="8897364" y="548680"/>
                  <a:ext cx="226932" cy="385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a:off x="8466126" y="1426713"/>
                  <a:ext cx="0" cy="3729490"/>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8609688" y="1537140"/>
                  <a:ext cx="802283" cy="878230"/>
                </a:xfrm>
                <a:prstGeom prst="rect">
                  <a:avLst/>
                </a:prstGeom>
                <a:noFill/>
              </p:spPr>
              <p:txBody>
                <a:bodyPr wrap="square" rtlCol="0">
                  <a:spAutoFit/>
                </a:bodyPr>
                <a:lstStyle/>
                <a:p>
                  <a:r>
                    <a:rPr lang="en-US" altLang="ja-JP" sz="800" dirty="0" smtClean="0">
                      <a:latin typeface="Meiryo UI" pitchFamily="50" charset="-128"/>
                      <a:ea typeface="Meiryo UI" pitchFamily="50" charset="-128"/>
                      <a:cs typeface="Meiryo UI" pitchFamily="50" charset="-128"/>
                    </a:rPr>
                    <a:t>46</a:t>
                  </a:r>
                  <a:r>
                    <a:rPr kumimoji="1" lang="ja-JP" altLang="en-US" sz="800" dirty="0" smtClean="0">
                      <a:latin typeface="Meiryo UI" pitchFamily="50" charset="-128"/>
                      <a:ea typeface="Meiryo UI" pitchFamily="50" charset="-128"/>
                      <a:cs typeface="Meiryo UI" pitchFamily="50" charset="-128"/>
                    </a:rPr>
                    <a:t>万円</a:t>
                  </a:r>
                  <a:endParaRPr kumimoji="1" lang="en-US" altLang="ja-JP" sz="800" dirty="0" smtClean="0">
                    <a:latin typeface="Meiryo UI" pitchFamily="50" charset="-128"/>
                    <a:ea typeface="Meiryo UI" pitchFamily="50" charset="-128"/>
                    <a:cs typeface="Meiryo UI" pitchFamily="50" charset="-128"/>
                  </a:endParaRPr>
                </a:p>
                <a:p>
                  <a:r>
                    <a:rPr kumimoji="1" lang="ja-JP" altLang="en-US" sz="800" dirty="0" smtClean="0">
                      <a:latin typeface="Meiryo UI" pitchFamily="50" charset="-128"/>
                      <a:ea typeface="Meiryo UI" pitchFamily="50" charset="-128"/>
                      <a:cs typeface="Meiryo UI" pitchFamily="50" charset="-128"/>
                    </a:rPr>
                    <a:t>負担</a:t>
                  </a:r>
                  <a:endParaRPr kumimoji="1" lang="en-US" altLang="ja-JP" sz="800" dirty="0" smtClean="0">
                    <a:latin typeface="Meiryo UI" pitchFamily="50" charset="-128"/>
                    <a:ea typeface="Meiryo UI" pitchFamily="50" charset="-128"/>
                    <a:cs typeface="Meiryo UI" pitchFamily="50" charset="-128"/>
                  </a:endParaRPr>
                </a:p>
              </p:txBody>
            </p:sp>
            <p:cxnSp>
              <p:nvCxnSpPr>
                <p:cNvPr id="158" name="直線矢印コネクタ 157"/>
                <p:cNvCxnSpPr/>
                <p:nvPr/>
              </p:nvCxnSpPr>
              <p:spPr>
                <a:xfrm>
                  <a:off x="9623297" y="1426713"/>
                  <a:ext cx="0" cy="4793032"/>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8823923" y="4105354"/>
                  <a:ext cx="776083" cy="1346619"/>
                </a:xfrm>
                <a:prstGeom prst="rect">
                  <a:avLst/>
                </a:prstGeom>
                <a:noFill/>
              </p:spPr>
              <p:txBody>
                <a:bodyPr wrap="square" rtlCol="0">
                  <a:spAutoFit/>
                </a:bodyPr>
                <a:lstStyle/>
                <a:p>
                  <a:pPr algn="r"/>
                  <a:r>
                    <a:rPr kumimoji="1" lang="en-US" altLang="ja-JP" sz="800" dirty="0" smtClean="0">
                      <a:latin typeface="Meiryo UI" pitchFamily="50" charset="-128"/>
                      <a:ea typeface="Meiryo UI" pitchFamily="50" charset="-128"/>
                      <a:cs typeface="Meiryo UI" pitchFamily="50" charset="-128"/>
                    </a:rPr>
                    <a:t>58</a:t>
                  </a:r>
                  <a:r>
                    <a:rPr kumimoji="1" lang="ja-JP" altLang="en-US" sz="800" dirty="0" smtClean="0">
                      <a:latin typeface="Meiryo UI" pitchFamily="50" charset="-128"/>
                      <a:ea typeface="Meiryo UI" pitchFamily="50" charset="-128"/>
                      <a:cs typeface="Meiryo UI" pitchFamily="50" charset="-128"/>
                    </a:rPr>
                    <a:t>万円</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負担</a:t>
                  </a:r>
                  <a:endParaRPr kumimoji="1" lang="en-US" altLang="ja-JP" sz="800" dirty="0" smtClean="0">
                    <a:latin typeface="Meiryo UI" pitchFamily="50" charset="-128"/>
                    <a:ea typeface="Meiryo UI" pitchFamily="50" charset="-128"/>
                    <a:cs typeface="Meiryo UI" pitchFamily="50" charset="-128"/>
                  </a:endParaRPr>
                </a:p>
              </p:txBody>
            </p:sp>
          </p:grpSp>
        </p:grpSp>
        <p:sp>
          <p:nvSpPr>
            <p:cNvPr id="165" name="テキスト ボックス 164"/>
            <p:cNvSpPr txBox="1"/>
            <p:nvPr/>
          </p:nvSpPr>
          <p:spPr>
            <a:xfrm>
              <a:off x="7924044" y="3335490"/>
              <a:ext cx="896428"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キャップ制なし</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5" name="グループ化 174"/>
          <p:cNvGrpSpPr/>
          <p:nvPr/>
        </p:nvGrpSpPr>
        <p:grpSpPr>
          <a:xfrm>
            <a:off x="-70420" y="3335507"/>
            <a:ext cx="4384024" cy="3349505"/>
            <a:chOff x="259944" y="3530427"/>
            <a:chExt cx="4384024" cy="3155337"/>
          </a:xfrm>
        </p:grpSpPr>
        <p:grpSp>
          <p:nvGrpSpPr>
            <p:cNvPr id="167" name="グループ化 166"/>
            <p:cNvGrpSpPr/>
            <p:nvPr/>
          </p:nvGrpSpPr>
          <p:grpSpPr>
            <a:xfrm>
              <a:off x="259944" y="3530427"/>
              <a:ext cx="4384024" cy="2994917"/>
              <a:chOff x="259944" y="3530427"/>
              <a:chExt cx="4384024" cy="2994917"/>
            </a:xfrm>
          </p:grpSpPr>
          <p:grpSp>
            <p:nvGrpSpPr>
              <p:cNvPr id="69" name="グループ化 68"/>
              <p:cNvGrpSpPr/>
              <p:nvPr/>
            </p:nvGrpSpPr>
            <p:grpSpPr>
              <a:xfrm>
                <a:off x="259944" y="3573016"/>
                <a:ext cx="4384024" cy="2952328"/>
                <a:chOff x="-107660" y="612085"/>
                <a:chExt cx="9956125" cy="5903967"/>
              </a:xfrm>
            </p:grpSpPr>
            <p:sp>
              <p:nvSpPr>
                <p:cNvPr id="6" name="正方形/長方形 5"/>
                <p:cNvSpPr/>
                <p:nvPr/>
              </p:nvSpPr>
              <p:spPr>
                <a:xfrm>
                  <a:off x="3811921" y="840294"/>
                  <a:ext cx="5976153" cy="538084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800"/>
                </a:p>
              </p:txBody>
            </p:sp>
            <p:sp>
              <p:nvSpPr>
                <p:cNvPr id="7" name="正方形/長方形 6"/>
                <p:cNvSpPr/>
                <p:nvPr/>
              </p:nvSpPr>
              <p:spPr>
                <a:xfrm>
                  <a:off x="803326" y="2348880"/>
                  <a:ext cx="7448515" cy="4032448"/>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800"/>
                </a:p>
              </p:txBody>
            </p:sp>
            <p:sp>
              <p:nvSpPr>
                <p:cNvPr id="8" name="正方形/長方形 7"/>
                <p:cNvSpPr/>
                <p:nvPr/>
              </p:nvSpPr>
              <p:spPr>
                <a:xfrm>
                  <a:off x="803326" y="1570186"/>
                  <a:ext cx="5435654" cy="4811142"/>
                </a:xfrm>
                <a:prstGeom prst="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800"/>
                </a:p>
              </p:txBody>
            </p:sp>
            <p:sp>
              <p:nvSpPr>
                <p:cNvPr id="9" name="正方形/長方形 8"/>
                <p:cNvSpPr/>
                <p:nvPr/>
              </p:nvSpPr>
              <p:spPr>
                <a:xfrm>
                  <a:off x="803326" y="5337212"/>
                  <a:ext cx="8191760" cy="10441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800"/>
                </a:p>
              </p:txBody>
            </p:sp>
            <p:sp>
              <p:nvSpPr>
                <p:cNvPr id="10" name="正方形/長方形 9"/>
                <p:cNvSpPr/>
                <p:nvPr/>
              </p:nvSpPr>
              <p:spPr>
                <a:xfrm>
                  <a:off x="803326" y="4878453"/>
                  <a:ext cx="5435654" cy="150287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800"/>
                </a:p>
              </p:txBody>
            </p:sp>
            <p:sp>
              <p:nvSpPr>
                <p:cNvPr id="11" name="正方形/長方形 10"/>
                <p:cNvSpPr/>
                <p:nvPr/>
              </p:nvSpPr>
              <p:spPr>
                <a:xfrm>
                  <a:off x="803326" y="4293096"/>
                  <a:ext cx="2870944" cy="20882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800"/>
                </a:p>
              </p:txBody>
            </p:sp>
            <p:sp>
              <p:nvSpPr>
                <p:cNvPr id="12" name="正方形/長方形 11"/>
                <p:cNvSpPr/>
                <p:nvPr/>
              </p:nvSpPr>
              <p:spPr>
                <a:xfrm>
                  <a:off x="803324" y="3573017"/>
                  <a:ext cx="1435472" cy="28083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800"/>
                </a:p>
              </p:txBody>
            </p:sp>
            <p:sp>
              <p:nvSpPr>
                <p:cNvPr id="13" name="テキスト ボックス 12"/>
                <p:cNvSpPr txBox="1"/>
                <p:nvPr/>
              </p:nvSpPr>
              <p:spPr>
                <a:xfrm>
                  <a:off x="36739" y="1325541"/>
                  <a:ext cx="739533" cy="869704"/>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58</a:t>
                  </a:r>
                  <a:r>
                    <a:rPr kumimoji="1" lang="ja-JP" altLang="en-US" sz="800" dirty="0" smtClean="0">
                      <a:latin typeface="Meiryo UI" pitchFamily="50" charset="-128"/>
                      <a:ea typeface="Meiryo UI" pitchFamily="50" charset="-128"/>
                      <a:cs typeface="Meiryo UI" pitchFamily="50" charset="-128"/>
                    </a:rPr>
                    <a:t>万円</a:t>
                  </a:r>
                  <a:endParaRPr kumimoji="1" lang="ja-JP" altLang="en-US" sz="800" dirty="0">
                    <a:latin typeface="Meiryo UI" pitchFamily="50" charset="-128"/>
                    <a:ea typeface="Meiryo UI" pitchFamily="50" charset="-128"/>
                    <a:cs typeface="Meiryo UI" pitchFamily="50" charset="-128"/>
                  </a:endParaRPr>
                </a:p>
              </p:txBody>
            </p:sp>
            <p:sp>
              <p:nvSpPr>
                <p:cNvPr id="14" name="正方形/長方形 13"/>
                <p:cNvSpPr/>
                <p:nvPr/>
              </p:nvSpPr>
              <p:spPr>
                <a:xfrm>
                  <a:off x="803326" y="903204"/>
                  <a:ext cx="7448515" cy="653588"/>
                </a:xfrm>
                <a:prstGeom prst="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800" dirty="0" smtClean="0">
                      <a:latin typeface="Meiryo UI" pitchFamily="50" charset="-128"/>
                      <a:ea typeface="Meiryo UI" pitchFamily="50" charset="-128"/>
                      <a:cs typeface="Meiryo UI" pitchFamily="50" charset="-128"/>
                    </a:rPr>
                    <a:t>キ　ャ　ッ　プ　制</a:t>
                  </a:r>
                  <a:endParaRPr kumimoji="1" lang="ja-JP" altLang="en-US" sz="8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107660" y="612085"/>
                  <a:ext cx="1289112" cy="405862"/>
                </a:xfrm>
                <a:prstGeom prst="rect">
                  <a:avLst/>
                </a:prstGeom>
                <a:noFill/>
              </p:spPr>
              <p:txBody>
                <a:bodyPr wrap="square" rtlCol="0">
                  <a:spAutoFit/>
                </a:bodyPr>
                <a:lstStyle/>
                <a:p>
                  <a:pPr algn="dist"/>
                  <a:r>
                    <a:rPr kumimoji="1" lang="ja-JP" altLang="en-US" sz="800" dirty="0" smtClean="0">
                      <a:latin typeface="Meiryo UI" pitchFamily="50" charset="-128"/>
                      <a:ea typeface="Meiryo UI" pitchFamily="50" charset="-128"/>
                      <a:cs typeface="Meiryo UI" pitchFamily="50" charset="-128"/>
                    </a:rPr>
                    <a:t>授業料</a:t>
                  </a:r>
                  <a:endParaRPr kumimoji="1" lang="ja-JP" altLang="en-US" sz="800" dirty="0">
                    <a:latin typeface="Meiryo UI" pitchFamily="50" charset="-128"/>
                    <a:ea typeface="Meiryo UI" pitchFamily="50" charset="-128"/>
                    <a:cs typeface="Meiryo UI" pitchFamily="50" charset="-128"/>
                  </a:endParaRPr>
                </a:p>
              </p:txBody>
            </p:sp>
            <p:cxnSp>
              <p:nvCxnSpPr>
                <p:cNvPr id="16" name="直線コネクタ 15"/>
                <p:cNvCxnSpPr/>
                <p:nvPr/>
              </p:nvCxnSpPr>
              <p:spPr>
                <a:xfrm flipV="1">
                  <a:off x="2238796" y="1570186"/>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V="1">
                  <a:off x="3674268" y="1556792"/>
                  <a:ext cx="0" cy="494586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H="1" flipV="1">
                  <a:off x="6238978" y="1570186"/>
                  <a:ext cx="2" cy="494472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8995084" y="5337212"/>
                  <a:ext cx="0" cy="116544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1588049" y="5858109"/>
                  <a:ext cx="4172440" cy="40586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dist"/>
                  <a:r>
                    <a:rPr kumimoji="1" lang="ja-JP" altLang="en-US" sz="800" dirty="0" smtClean="0">
                      <a:solidFill>
                        <a:schemeClr val="bg1"/>
                      </a:solidFill>
                      <a:latin typeface="Meiryo UI" pitchFamily="50" charset="-128"/>
                      <a:ea typeface="Meiryo UI" pitchFamily="50" charset="-128"/>
                      <a:cs typeface="Meiryo UI" pitchFamily="50" charset="-128"/>
                    </a:rPr>
                    <a:t>国の就学支援金</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962410" y="3717031"/>
                  <a:ext cx="1117299" cy="405862"/>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2.5</a:t>
                  </a:r>
                  <a:r>
                    <a:rPr kumimoji="1" lang="ja-JP" altLang="en-US" sz="800" dirty="0" smtClean="0">
                      <a:solidFill>
                        <a:schemeClr val="bg1"/>
                      </a:solidFill>
                      <a:latin typeface="Meiryo UI" pitchFamily="50" charset="-128"/>
                      <a:ea typeface="Meiryo UI" pitchFamily="50" charset="-128"/>
                      <a:cs typeface="Meiryo UI" pitchFamily="50" charset="-128"/>
                    </a:rPr>
                    <a:t>倍</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411054" y="4509120"/>
                  <a:ext cx="1117299" cy="405862"/>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2</a:t>
                  </a:r>
                  <a:r>
                    <a:rPr kumimoji="1" lang="ja-JP" altLang="en-US" sz="800" dirty="0" smtClean="0">
                      <a:solidFill>
                        <a:schemeClr val="bg1"/>
                      </a:solidFill>
                      <a:latin typeface="Meiryo UI" pitchFamily="50" charset="-128"/>
                      <a:ea typeface="Meiryo UI" pitchFamily="50" charset="-128"/>
                      <a:cs typeface="Meiryo UI" pitchFamily="50" charset="-128"/>
                    </a:rPr>
                    <a:t>倍</a:t>
                  </a:r>
                  <a:endParaRPr kumimoji="1" lang="ja-JP" altLang="en-US" sz="800" dirty="0">
                    <a:solidFill>
                      <a:schemeClr val="bg1"/>
                    </a:solidFill>
                    <a:latin typeface="Meiryo UI" pitchFamily="50" charset="-128"/>
                    <a:ea typeface="Meiryo UI" pitchFamily="50" charset="-128"/>
                    <a:cs typeface="Meiryo UI" pitchFamily="50" charset="-128"/>
                  </a:endParaRPr>
                </a:p>
              </p:txBody>
            </p:sp>
            <p:cxnSp>
              <p:nvCxnSpPr>
                <p:cNvPr id="23" name="直線矢印コネクタ 22"/>
                <p:cNvCxnSpPr/>
                <p:nvPr/>
              </p:nvCxnSpPr>
              <p:spPr>
                <a:xfrm>
                  <a:off x="6545212" y="1591752"/>
                  <a:ext cx="0" cy="757129"/>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81318" y="4149086"/>
                  <a:ext cx="1658835" cy="405862"/>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297,000</a:t>
                  </a:r>
                  <a:r>
                    <a:rPr kumimoji="1" lang="ja-JP" altLang="en-US" sz="800" dirty="0" smtClean="0">
                      <a:solidFill>
                        <a:schemeClr val="bg1"/>
                      </a:solidFill>
                      <a:latin typeface="Meiryo UI" pitchFamily="50" charset="-128"/>
                      <a:ea typeface="Meiryo UI" pitchFamily="50" charset="-128"/>
                      <a:cs typeface="Meiryo UI" pitchFamily="50" charset="-128"/>
                    </a:rPr>
                    <a:t>円</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2122130" y="4941174"/>
                  <a:ext cx="1658835" cy="405862"/>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237,600</a:t>
                  </a:r>
                  <a:r>
                    <a:rPr kumimoji="1" lang="ja-JP" altLang="en-US" sz="800" dirty="0" smtClean="0">
                      <a:solidFill>
                        <a:schemeClr val="bg1"/>
                      </a:solidFill>
                      <a:latin typeface="Meiryo UI" pitchFamily="50" charset="-128"/>
                      <a:ea typeface="Meiryo UI" pitchFamily="50" charset="-128"/>
                      <a:cs typeface="Meiryo UI" pitchFamily="50" charset="-128"/>
                    </a:rPr>
                    <a:t>円</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4401575" y="4996137"/>
                  <a:ext cx="1117299" cy="405862"/>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1.5</a:t>
                  </a:r>
                  <a:r>
                    <a:rPr kumimoji="1" lang="ja-JP" altLang="en-US" sz="800" dirty="0" smtClean="0">
                      <a:solidFill>
                        <a:schemeClr val="bg1"/>
                      </a:solidFill>
                      <a:latin typeface="Meiryo UI" pitchFamily="50" charset="-128"/>
                      <a:ea typeface="Meiryo UI" pitchFamily="50" charset="-128"/>
                      <a:cs typeface="Meiryo UI" pitchFamily="50" charset="-128"/>
                    </a:rPr>
                    <a:t>倍</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28" name="テキスト ボックス 27"/>
                <p:cNvSpPr txBox="1"/>
                <p:nvPr/>
              </p:nvSpPr>
              <p:spPr>
                <a:xfrm>
                  <a:off x="3939584" y="5376607"/>
                  <a:ext cx="1658835" cy="405862"/>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178,200</a:t>
                  </a:r>
                  <a:r>
                    <a:rPr kumimoji="1" lang="ja-JP" altLang="en-US" sz="800" dirty="0" smtClean="0">
                      <a:solidFill>
                        <a:schemeClr val="bg1"/>
                      </a:solidFill>
                      <a:latin typeface="Meiryo UI" pitchFamily="50" charset="-128"/>
                      <a:ea typeface="Meiryo UI" pitchFamily="50" charset="-128"/>
                      <a:cs typeface="Meiryo UI" pitchFamily="50" charset="-128"/>
                    </a:rPr>
                    <a:t>円</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6676958" y="5582403"/>
                  <a:ext cx="1658835" cy="405862"/>
                </a:xfrm>
                <a:prstGeom prst="rect">
                  <a:avLst/>
                </a:prstGeom>
                <a:noFill/>
              </p:spPr>
              <p:txBody>
                <a:bodyPr wrap="square" rtlCol="0">
                  <a:spAutoFit/>
                </a:bodyPr>
                <a:lstStyle/>
                <a:p>
                  <a:pPr algn="ctr"/>
                  <a:r>
                    <a:rPr kumimoji="1" lang="en-US" altLang="ja-JP" sz="800" dirty="0" smtClean="0">
                      <a:solidFill>
                        <a:schemeClr val="bg1"/>
                      </a:solidFill>
                      <a:latin typeface="Meiryo UI" pitchFamily="50" charset="-128"/>
                      <a:ea typeface="Meiryo UI" pitchFamily="50" charset="-128"/>
                      <a:cs typeface="Meiryo UI" pitchFamily="50" charset="-128"/>
                    </a:rPr>
                    <a:t>118,800</a:t>
                  </a:r>
                  <a:r>
                    <a:rPr kumimoji="1" lang="ja-JP" altLang="en-US" sz="800" dirty="0" smtClean="0">
                      <a:solidFill>
                        <a:schemeClr val="bg1"/>
                      </a:solidFill>
                      <a:latin typeface="Meiryo UI" pitchFamily="50" charset="-128"/>
                      <a:ea typeface="Meiryo UI" pitchFamily="50" charset="-128"/>
                      <a:cs typeface="Meiryo UI" pitchFamily="50" charset="-128"/>
                    </a:rPr>
                    <a:t>円</a:t>
                  </a:r>
                  <a:endParaRPr kumimoji="1" lang="ja-JP" altLang="en-US" sz="800" dirty="0">
                    <a:solidFill>
                      <a:schemeClr val="bg1"/>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1544938" y="2924943"/>
                  <a:ext cx="3981045" cy="40586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dist"/>
                  <a:r>
                    <a:rPr kumimoji="1" lang="ja-JP" altLang="en-US" sz="800" dirty="0" smtClean="0">
                      <a:latin typeface="Meiryo UI" pitchFamily="50" charset="-128"/>
                      <a:ea typeface="Meiryo UI" pitchFamily="50" charset="-128"/>
                      <a:cs typeface="Meiryo UI" pitchFamily="50" charset="-128"/>
                    </a:rPr>
                    <a:t>府の授業料支援補助金</a:t>
                  </a:r>
                  <a:endParaRPr kumimoji="1" lang="ja-JP" altLang="en-US" sz="800"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626572" y="1700808"/>
                  <a:ext cx="1863120" cy="405862"/>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283,000</a:t>
                  </a:r>
                  <a:r>
                    <a:rPr kumimoji="1" lang="ja-JP" altLang="en-US" sz="800" dirty="0" smtClean="0">
                      <a:latin typeface="Meiryo UI" pitchFamily="50" charset="-128"/>
                      <a:ea typeface="Meiryo UI" pitchFamily="50" charset="-128"/>
                      <a:cs typeface="Meiryo UI" pitchFamily="50" charset="-128"/>
                    </a:rPr>
                    <a:t>円</a:t>
                  </a:r>
                  <a:endParaRPr kumimoji="1" lang="ja-JP" altLang="en-US" sz="8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1999102" y="1700808"/>
                  <a:ext cx="1863120" cy="405862"/>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342,400</a:t>
                  </a:r>
                  <a:r>
                    <a:rPr kumimoji="1" lang="ja-JP" altLang="en-US" sz="800" dirty="0" smtClean="0">
                      <a:latin typeface="Meiryo UI" pitchFamily="50" charset="-128"/>
                      <a:ea typeface="Meiryo UI" pitchFamily="50" charset="-128"/>
                      <a:cs typeface="Meiryo UI" pitchFamily="50" charset="-128"/>
                    </a:rPr>
                    <a:t>円</a:t>
                  </a:r>
                  <a:endParaRPr kumimoji="1" lang="ja-JP" altLang="en-US" sz="8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3897180" y="1718147"/>
                  <a:ext cx="1863120" cy="405862"/>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401,800</a:t>
                  </a:r>
                  <a:r>
                    <a:rPr kumimoji="1" lang="ja-JP" altLang="en-US" sz="800" dirty="0" smtClean="0">
                      <a:latin typeface="Meiryo UI" pitchFamily="50" charset="-128"/>
                      <a:ea typeface="Meiryo UI" pitchFamily="50" charset="-128"/>
                      <a:cs typeface="Meiryo UI" pitchFamily="50" charset="-128"/>
                    </a:rPr>
                    <a:t>円</a:t>
                  </a:r>
                  <a:endParaRPr kumimoji="1" lang="ja-JP" altLang="en-US" sz="800" dirty="0">
                    <a:latin typeface="Meiryo UI" pitchFamily="50" charset="-128"/>
                    <a:ea typeface="Meiryo UI" pitchFamily="50" charset="-128"/>
                    <a:cs typeface="Meiryo UI" pitchFamily="50" charset="-128"/>
                  </a:endParaRPr>
                </a:p>
              </p:txBody>
            </p:sp>
            <p:cxnSp>
              <p:nvCxnSpPr>
                <p:cNvPr id="34" name="直線コネクタ 33"/>
                <p:cNvCxnSpPr/>
                <p:nvPr/>
              </p:nvCxnSpPr>
              <p:spPr>
                <a:xfrm flipH="1" flipV="1">
                  <a:off x="8251840" y="2348881"/>
                  <a:ext cx="4785" cy="2988330"/>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6468654" y="2420893"/>
                  <a:ext cx="1607731" cy="405862"/>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361,200</a:t>
                  </a:r>
                  <a:r>
                    <a:rPr kumimoji="1" lang="ja-JP" altLang="en-US" sz="800" dirty="0" smtClean="0">
                      <a:latin typeface="Meiryo UI" pitchFamily="50" charset="-128"/>
                      <a:ea typeface="Meiryo UI" pitchFamily="50" charset="-128"/>
                      <a:cs typeface="Meiryo UI" pitchFamily="50" charset="-128"/>
                    </a:rPr>
                    <a:t>円</a:t>
                  </a:r>
                  <a:endParaRPr kumimoji="1" lang="ja-JP" altLang="en-US" sz="800" dirty="0">
                    <a:latin typeface="Meiryo UI" pitchFamily="50" charset="-128"/>
                    <a:ea typeface="Meiryo UI" pitchFamily="50" charset="-128"/>
                    <a:cs typeface="Meiryo UI" pitchFamily="50" charset="-128"/>
                  </a:endParaRPr>
                </a:p>
              </p:txBody>
            </p:sp>
            <p:cxnSp>
              <p:nvCxnSpPr>
                <p:cNvPr id="36" name="直線矢印コネクタ 35"/>
                <p:cNvCxnSpPr/>
                <p:nvPr/>
              </p:nvCxnSpPr>
              <p:spPr>
                <a:xfrm>
                  <a:off x="8398361" y="1578363"/>
                  <a:ext cx="0" cy="1533247"/>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77273" y="1556798"/>
                  <a:ext cx="8944577" cy="21565"/>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450109" y="3645028"/>
                  <a:ext cx="1763143" cy="405862"/>
                </a:xfrm>
                <a:prstGeom prst="rect">
                  <a:avLst/>
                </a:prstGeom>
                <a:noFill/>
                <a:ln>
                  <a:solidFill>
                    <a:schemeClr val="accent1"/>
                  </a:solidFill>
                </a:ln>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261,200</a:t>
                  </a:r>
                  <a:r>
                    <a:rPr kumimoji="1" lang="ja-JP" altLang="en-US" sz="800" dirty="0" smtClean="0">
                      <a:latin typeface="Meiryo UI" pitchFamily="50" charset="-128"/>
                      <a:ea typeface="Meiryo UI" pitchFamily="50" charset="-128"/>
                      <a:cs typeface="Meiryo UI" pitchFamily="50" charset="-128"/>
                    </a:rPr>
                    <a:t>円</a:t>
                  </a:r>
                  <a:endParaRPr kumimoji="1" lang="ja-JP" altLang="en-US" sz="800" dirty="0">
                    <a:latin typeface="Meiryo UI" pitchFamily="50" charset="-128"/>
                    <a:ea typeface="Meiryo UI" pitchFamily="50" charset="-128"/>
                    <a:cs typeface="Meiryo UI" pitchFamily="50" charset="-128"/>
                  </a:endParaRPr>
                </a:p>
              </p:txBody>
            </p:sp>
            <p:sp>
              <p:nvSpPr>
                <p:cNvPr id="40" name="正方形/長方形 39"/>
                <p:cNvSpPr/>
                <p:nvPr/>
              </p:nvSpPr>
              <p:spPr>
                <a:xfrm>
                  <a:off x="8258246" y="917114"/>
                  <a:ext cx="1454612" cy="639678"/>
                </a:xfrm>
                <a:prstGeom prst="rect">
                  <a:avLst/>
                </a:prstGeom>
                <a:pattFill prst="wdUpDiag">
                  <a:fgClr>
                    <a:schemeClr val="accent1"/>
                  </a:fgClr>
                  <a:bgClr>
                    <a:schemeClr val="bg1"/>
                  </a:bgClr>
                </a:pattFill>
                <a:ln w="19050">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800" dirty="0">
                    <a:latin typeface="Meiryo UI" pitchFamily="50" charset="-128"/>
                    <a:ea typeface="Meiryo UI" pitchFamily="50" charset="-128"/>
                    <a:cs typeface="Meiryo UI" pitchFamily="50" charset="-128"/>
                  </a:endParaRPr>
                </a:p>
              </p:txBody>
            </p:sp>
            <p:cxnSp>
              <p:nvCxnSpPr>
                <p:cNvPr id="41" name="直線コネクタ 40"/>
                <p:cNvCxnSpPr/>
                <p:nvPr/>
              </p:nvCxnSpPr>
              <p:spPr>
                <a:xfrm flipV="1">
                  <a:off x="8267779" y="6381330"/>
                  <a:ext cx="0" cy="129336"/>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37739" y="2196475"/>
                  <a:ext cx="739533" cy="869704"/>
                </a:xfrm>
                <a:prstGeom prst="rect">
                  <a:avLst/>
                </a:prstGeom>
                <a:noFill/>
              </p:spPr>
              <p:txBody>
                <a:bodyPr wrap="square" rtlCol="0">
                  <a:spAutoFit/>
                </a:bodyPr>
                <a:lstStyle/>
                <a:p>
                  <a:pPr algn="ctr"/>
                  <a:r>
                    <a:rPr lang="en-US" altLang="ja-JP" sz="800" dirty="0" smtClean="0">
                      <a:latin typeface="Meiryo UI" pitchFamily="50" charset="-128"/>
                      <a:ea typeface="Meiryo UI" pitchFamily="50" charset="-128"/>
                      <a:cs typeface="Meiryo UI" pitchFamily="50" charset="-128"/>
                    </a:rPr>
                    <a:t>4</a:t>
                  </a:r>
                  <a:r>
                    <a:rPr kumimoji="1" lang="en-US" altLang="ja-JP" sz="800" dirty="0" smtClean="0">
                      <a:latin typeface="Meiryo UI" pitchFamily="50" charset="-128"/>
                      <a:ea typeface="Meiryo UI" pitchFamily="50" charset="-128"/>
                      <a:cs typeface="Meiryo UI" pitchFamily="50" charset="-128"/>
                    </a:rPr>
                    <a:t>8</a:t>
                  </a:r>
                  <a:r>
                    <a:rPr kumimoji="1" lang="ja-JP" altLang="en-US" sz="800" dirty="0" smtClean="0">
                      <a:latin typeface="Meiryo UI" pitchFamily="50" charset="-128"/>
                      <a:ea typeface="Meiryo UI" pitchFamily="50" charset="-128"/>
                      <a:cs typeface="Meiryo UI" pitchFamily="50" charset="-128"/>
                    </a:rPr>
                    <a:t>万</a:t>
                  </a:r>
                  <a:endParaRPr kumimoji="1" lang="en-US" altLang="ja-JP" sz="800" dirty="0" smtClean="0">
                    <a:latin typeface="Meiryo UI" pitchFamily="50" charset="-128"/>
                    <a:ea typeface="Meiryo UI" pitchFamily="50" charset="-128"/>
                    <a:cs typeface="Meiryo UI" pitchFamily="50" charset="-128"/>
                  </a:endParaRPr>
                </a:p>
                <a:p>
                  <a:pPr algn="ctr"/>
                  <a:r>
                    <a:rPr lang="ja-JP" altLang="en-US" sz="800" dirty="0" smtClean="0">
                      <a:latin typeface="Meiryo UI" pitchFamily="50" charset="-128"/>
                      <a:ea typeface="Meiryo UI" pitchFamily="50" charset="-128"/>
                      <a:cs typeface="Meiryo UI" pitchFamily="50" charset="-128"/>
                    </a:rPr>
                    <a:t>円</a:t>
                  </a:r>
                  <a:endParaRPr kumimoji="1" lang="ja-JP" altLang="en-US" sz="800" dirty="0">
                    <a:latin typeface="Meiryo UI" pitchFamily="50" charset="-128"/>
                    <a:ea typeface="Meiryo UI" pitchFamily="50" charset="-128"/>
                    <a:cs typeface="Meiryo UI" pitchFamily="50" charset="-128"/>
                  </a:endParaRPr>
                </a:p>
              </p:txBody>
            </p:sp>
            <p:sp>
              <p:nvSpPr>
                <p:cNvPr id="43" name="テキスト ボックス 42"/>
                <p:cNvSpPr txBox="1"/>
                <p:nvPr/>
              </p:nvSpPr>
              <p:spPr>
                <a:xfrm>
                  <a:off x="37739" y="3089013"/>
                  <a:ext cx="739533" cy="869704"/>
                </a:xfrm>
                <a:prstGeom prst="rect">
                  <a:avLst/>
                </a:prstGeom>
                <a:noFill/>
              </p:spPr>
              <p:txBody>
                <a:bodyPr wrap="square" rtlCol="0">
                  <a:spAutoFit/>
                </a:bodyPr>
                <a:lstStyle/>
                <a:p>
                  <a:pPr algn="ctr"/>
                  <a:r>
                    <a:rPr lang="en-US" altLang="ja-JP" sz="800" dirty="0" smtClean="0">
                      <a:latin typeface="Meiryo UI" pitchFamily="50" charset="-128"/>
                      <a:ea typeface="Meiryo UI" pitchFamily="50" charset="-128"/>
                      <a:cs typeface="Meiryo UI" pitchFamily="50" charset="-128"/>
                    </a:rPr>
                    <a:t>3</a:t>
                  </a:r>
                  <a:r>
                    <a:rPr kumimoji="1" lang="en-US" altLang="ja-JP" sz="800" dirty="0" smtClean="0">
                      <a:latin typeface="Meiryo UI" pitchFamily="50" charset="-128"/>
                      <a:ea typeface="Meiryo UI" pitchFamily="50" charset="-128"/>
                      <a:cs typeface="Meiryo UI" pitchFamily="50" charset="-128"/>
                    </a:rPr>
                    <a:t>8</a:t>
                  </a:r>
                  <a:r>
                    <a:rPr kumimoji="1" lang="ja-JP" altLang="en-US" sz="800" dirty="0" smtClean="0">
                      <a:latin typeface="Meiryo UI" pitchFamily="50" charset="-128"/>
                      <a:ea typeface="Meiryo UI" pitchFamily="50" charset="-128"/>
                      <a:cs typeface="Meiryo UI" pitchFamily="50" charset="-128"/>
                    </a:rPr>
                    <a:t>万円</a:t>
                  </a:r>
                  <a:endParaRPr kumimoji="1" lang="ja-JP" altLang="en-US" sz="800" dirty="0">
                    <a:latin typeface="Meiryo UI" pitchFamily="50" charset="-128"/>
                    <a:ea typeface="Meiryo UI" pitchFamily="50" charset="-128"/>
                    <a:cs typeface="Meiryo UI" pitchFamily="50" charset="-128"/>
                  </a:endParaRPr>
                </a:p>
              </p:txBody>
            </p:sp>
            <p:cxnSp>
              <p:nvCxnSpPr>
                <p:cNvPr id="44" name="直線コネクタ 43"/>
                <p:cNvCxnSpPr/>
                <p:nvPr/>
              </p:nvCxnSpPr>
              <p:spPr>
                <a:xfrm>
                  <a:off x="8768154" y="844116"/>
                  <a:ext cx="226932" cy="385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251840" y="922634"/>
                  <a:ext cx="3202" cy="2218339"/>
                </a:xfrm>
                <a:prstGeom prst="line">
                  <a:avLst/>
                </a:prstGeom>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8251841" y="3140970"/>
                  <a:ext cx="743247" cy="2184504"/>
                </a:xfrm>
                <a:prstGeom prst="rect">
                  <a:avLst/>
                </a:prstGeom>
                <a:gradFill>
                  <a:gsLst>
                    <a:gs pos="0">
                      <a:schemeClr val="accent5">
                        <a:tint val="50000"/>
                        <a:satMod val="300000"/>
                      </a:schemeClr>
                    </a:gs>
                    <a:gs pos="12000">
                      <a:schemeClr val="accent5">
                        <a:tint val="37000"/>
                        <a:satMod val="300000"/>
                      </a:schemeClr>
                    </a:gs>
                    <a:gs pos="100000">
                      <a:schemeClr val="accent5">
                        <a:tint val="15000"/>
                        <a:satMod val="350000"/>
                      </a:schemeClr>
                    </a:gs>
                  </a:gsLst>
                  <a:lin ang="16200000" scaled="1"/>
                </a:gradFill>
                <a:ln w="19050"/>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800"/>
                </a:p>
              </p:txBody>
            </p:sp>
            <p:cxnSp>
              <p:nvCxnSpPr>
                <p:cNvPr id="47" name="直線コネクタ 46"/>
                <p:cNvCxnSpPr/>
                <p:nvPr/>
              </p:nvCxnSpPr>
              <p:spPr>
                <a:xfrm flipV="1">
                  <a:off x="8076384" y="3573021"/>
                  <a:ext cx="370673" cy="21050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8768153" y="4248289"/>
                  <a:ext cx="1080312" cy="869704"/>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58</a:t>
                  </a:r>
                  <a:r>
                    <a:rPr kumimoji="1" lang="ja-JP" altLang="en-US" sz="800" dirty="0" smtClean="0">
                      <a:latin typeface="Meiryo UI" pitchFamily="50" charset="-128"/>
                      <a:ea typeface="Meiryo UI" pitchFamily="50" charset="-128"/>
                      <a:cs typeface="Meiryo UI" pitchFamily="50" charset="-128"/>
                    </a:rPr>
                    <a:t>万円</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負担</a:t>
                  </a:r>
                  <a:endParaRPr kumimoji="1" lang="en-US" altLang="ja-JP" sz="800" dirty="0" smtClean="0">
                    <a:latin typeface="Meiryo UI" pitchFamily="50" charset="-128"/>
                    <a:ea typeface="Meiryo UI" pitchFamily="50" charset="-128"/>
                    <a:cs typeface="Meiryo UI" pitchFamily="50" charset="-128"/>
                  </a:endParaRPr>
                </a:p>
              </p:txBody>
            </p:sp>
            <p:cxnSp>
              <p:nvCxnSpPr>
                <p:cNvPr id="49" name="直線矢印コネクタ 48"/>
                <p:cNvCxnSpPr/>
                <p:nvPr/>
              </p:nvCxnSpPr>
              <p:spPr>
                <a:xfrm>
                  <a:off x="9668109" y="1613486"/>
                  <a:ext cx="0" cy="4773605"/>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708526" y="1637110"/>
                  <a:ext cx="1246304" cy="637782"/>
                </a:xfrm>
                <a:prstGeom prst="rect">
                  <a:avLst/>
                </a:prstGeom>
                <a:noFill/>
                <a:ln w="25400">
                  <a:solidFill>
                    <a:schemeClr val="tx1"/>
                  </a:solidFill>
                </a:ln>
              </p:spPr>
              <p:txBody>
                <a:bodyPr wrap="square" rtlCol="0">
                  <a:spAutoFit/>
                </a:bodyPr>
                <a:lstStyle/>
                <a:p>
                  <a:pPr algn="ctr"/>
                  <a:r>
                    <a:rPr lang="en-US" altLang="ja-JP" sz="800" dirty="0" smtClean="0"/>
                    <a:t>10</a:t>
                  </a:r>
                  <a:r>
                    <a:rPr lang="ja-JP" altLang="en-US" sz="800" dirty="0" smtClean="0"/>
                    <a:t>万円</a:t>
                  </a:r>
                  <a:r>
                    <a:rPr lang="ja-JP" altLang="en-US" sz="800" dirty="0"/>
                    <a:t>負担</a:t>
                  </a:r>
                  <a:endParaRPr kumimoji="1" lang="en-US" altLang="ja-JP" sz="800" dirty="0" smtClean="0"/>
                </a:p>
              </p:txBody>
            </p:sp>
            <p:sp>
              <p:nvSpPr>
                <p:cNvPr id="53" name="テキスト ボックス 52"/>
                <p:cNvSpPr txBox="1"/>
                <p:nvPr/>
              </p:nvSpPr>
              <p:spPr>
                <a:xfrm>
                  <a:off x="8440114" y="1916227"/>
                  <a:ext cx="1227994" cy="637782"/>
                </a:xfrm>
                <a:prstGeom prst="rect">
                  <a:avLst/>
                </a:prstGeom>
                <a:noFill/>
                <a:ln w="25400">
                  <a:solidFill>
                    <a:schemeClr val="tx1"/>
                  </a:solidFill>
                </a:ln>
              </p:spPr>
              <p:txBody>
                <a:bodyPr wrap="square" rtlCol="0">
                  <a:spAutoFit/>
                </a:bodyPr>
                <a:lstStyle/>
                <a:p>
                  <a:pPr algn="ctr"/>
                  <a:r>
                    <a:rPr lang="en-US" altLang="ja-JP" sz="800" dirty="0">
                      <a:latin typeface="Meiryo UI" pitchFamily="50" charset="-128"/>
                      <a:ea typeface="Meiryo UI" pitchFamily="50" charset="-128"/>
                      <a:cs typeface="Meiryo UI" pitchFamily="50" charset="-128"/>
                    </a:rPr>
                    <a:t>20</a:t>
                  </a:r>
                  <a:r>
                    <a:rPr lang="ja-JP" altLang="en-US" sz="800" dirty="0">
                      <a:latin typeface="Meiryo UI" pitchFamily="50" charset="-128"/>
                      <a:ea typeface="Meiryo UI" pitchFamily="50" charset="-128"/>
                      <a:cs typeface="Meiryo UI" pitchFamily="50" charset="-128"/>
                    </a:rPr>
                    <a:t>万円</a:t>
                  </a:r>
                  <a:r>
                    <a:rPr lang="ja-JP" altLang="en-US" sz="800" dirty="0" smtClean="0">
                      <a:latin typeface="Meiryo UI" pitchFamily="50" charset="-128"/>
                      <a:ea typeface="Meiryo UI" pitchFamily="50" charset="-128"/>
                      <a:cs typeface="Meiryo UI" pitchFamily="50" charset="-128"/>
                    </a:rPr>
                    <a:t>負担</a:t>
                  </a:r>
                  <a:endParaRPr lang="en-US" altLang="ja-JP" sz="800" dirty="0">
                    <a:latin typeface="Meiryo UI" pitchFamily="50" charset="-128"/>
                    <a:ea typeface="Meiryo UI" pitchFamily="50" charset="-128"/>
                    <a:cs typeface="Meiryo UI" pitchFamily="50" charset="-128"/>
                  </a:endParaRPr>
                </a:p>
              </p:txBody>
            </p:sp>
          </p:grpSp>
          <p:sp>
            <p:nvSpPr>
              <p:cNvPr id="164" name="テキスト ボックス 163"/>
              <p:cNvSpPr txBox="1"/>
              <p:nvPr/>
            </p:nvSpPr>
            <p:spPr>
              <a:xfrm>
                <a:off x="3509690" y="3530427"/>
                <a:ext cx="896428" cy="202955"/>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キャップ制なし</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9" name="テキスト ボックス 168"/>
            <p:cNvSpPr txBox="1"/>
            <p:nvPr/>
          </p:nvSpPr>
          <p:spPr>
            <a:xfrm>
              <a:off x="1054043" y="6481743"/>
              <a:ext cx="417724" cy="202955"/>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250</a:t>
              </a:r>
              <a:endParaRPr kumimoji="1" lang="ja-JP" altLang="en-US" sz="800" dirty="0">
                <a:latin typeface="Meiryo UI" pitchFamily="50" charset="-128"/>
                <a:ea typeface="Meiryo UI" pitchFamily="50" charset="-128"/>
                <a:cs typeface="Meiryo UI" pitchFamily="50" charset="-128"/>
              </a:endParaRPr>
            </a:p>
          </p:txBody>
        </p:sp>
        <p:sp>
          <p:nvSpPr>
            <p:cNvPr id="170" name="テキスト ボックス 169"/>
            <p:cNvSpPr txBox="1"/>
            <p:nvPr/>
          </p:nvSpPr>
          <p:spPr>
            <a:xfrm>
              <a:off x="262435" y="6482809"/>
              <a:ext cx="725205" cy="202955"/>
            </a:xfrm>
            <a:prstGeom prst="rect">
              <a:avLst/>
            </a:prstGeom>
            <a:noFill/>
          </p:spPr>
          <p:txBody>
            <a:bodyPr wrap="square" rtlCol="0">
              <a:spAutoFit/>
            </a:bodyPr>
            <a:lstStyle/>
            <a:p>
              <a:pPr algn="ctr"/>
              <a:r>
                <a:rPr kumimoji="1" lang="ja-JP" altLang="en-US" sz="800" dirty="0" smtClean="0">
                  <a:latin typeface="Meiryo UI" pitchFamily="50" charset="-128"/>
                  <a:ea typeface="Meiryo UI" pitchFamily="50" charset="-128"/>
                  <a:cs typeface="Meiryo UI" pitchFamily="50" charset="-128"/>
                </a:rPr>
                <a:t>年収</a:t>
              </a:r>
              <a:r>
                <a:rPr kumimoji="1" lang="en-US" altLang="ja-JP" sz="800" dirty="0" smtClean="0">
                  <a:latin typeface="Meiryo UI" pitchFamily="50" charset="-128"/>
                  <a:ea typeface="Meiryo UI" pitchFamily="50" charset="-128"/>
                  <a:cs typeface="Meiryo UI" pitchFamily="50" charset="-128"/>
                </a:rPr>
                <a:t>(</a:t>
              </a:r>
              <a:r>
                <a:rPr kumimoji="1" lang="ja-JP" altLang="en-US" sz="800" dirty="0" smtClean="0">
                  <a:latin typeface="Meiryo UI" pitchFamily="50" charset="-128"/>
                  <a:ea typeface="Meiryo UI" pitchFamily="50" charset="-128"/>
                  <a:cs typeface="Meiryo UI" pitchFamily="50" charset="-128"/>
                </a:rPr>
                <a:t>万円</a:t>
              </a:r>
              <a:r>
                <a:rPr kumimoji="1" lang="en-US" altLang="ja-JP"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p:txBody>
        </p:sp>
        <p:sp>
          <p:nvSpPr>
            <p:cNvPr id="171" name="テキスト ボックス 170"/>
            <p:cNvSpPr txBox="1"/>
            <p:nvPr/>
          </p:nvSpPr>
          <p:spPr>
            <a:xfrm>
              <a:off x="1697844" y="6481743"/>
              <a:ext cx="417724" cy="202955"/>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350</a:t>
              </a:r>
              <a:endParaRPr kumimoji="1" lang="ja-JP" altLang="en-US" sz="800" dirty="0">
                <a:latin typeface="Meiryo UI" pitchFamily="50" charset="-128"/>
                <a:ea typeface="Meiryo UI" pitchFamily="50" charset="-128"/>
                <a:cs typeface="Meiryo UI" pitchFamily="50" charset="-128"/>
              </a:endParaRPr>
            </a:p>
          </p:txBody>
        </p:sp>
        <p:sp>
          <p:nvSpPr>
            <p:cNvPr id="172" name="テキスト ボックス 171"/>
            <p:cNvSpPr txBox="1"/>
            <p:nvPr/>
          </p:nvSpPr>
          <p:spPr>
            <a:xfrm>
              <a:off x="4035855" y="6478911"/>
              <a:ext cx="464137" cy="202955"/>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910</a:t>
              </a:r>
              <a:endParaRPr kumimoji="1" lang="ja-JP" altLang="en-US" sz="800" dirty="0">
                <a:latin typeface="Meiryo UI" pitchFamily="50" charset="-128"/>
                <a:ea typeface="Meiryo UI" pitchFamily="50" charset="-128"/>
                <a:cs typeface="Meiryo UI" pitchFamily="50" charset="-128"/>
              </a:endParaRPr>
            </a:p>
          </p:txBody>
        </p:sp>
        <p:sp>
          <p:nvSpPr>
            <p:cNvPr id="173" name="テキスト ボックス 172"/>
            <p:cNvSpPr txBox="1"/>
            <p:nvPr/>
          </p:nvSpPr>
          <p:spPr>
            <a:xfrm>
              <a:off x="3730897" y="6478911"/>
              <a:ext cx="417724" cy="202955"/>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800</a:t>
              </a:r>
              <a:endParaRPr kumimoji="1" lang="ja-JP" altLang="en-US" sz="800" dirty="0">
                <a:latin typeface="Meiryo UI" pitchFamily="50" charset="-128"/>
                <a:ea typeface="Meiryo UI" pitchFamily="50" charset="-128"/>
                <a:cs typeface="Meiryo UI" pitchFamily="50" charset="-128"/>
              </a:endParaRPr>
            </a:p>
          </p:txBody>
        </p:sp>
        <p:sp>
          <p:nvSpPr>
            <p:cNvPr id="174" name="テキスト ボックス 173"/>
            <p:cNvSpPr txBox="1"/>
            <p:nvPr/>
          </p:nvSpPr>
          <p:spPr>
            <a:xfrm>
              <a:off x="2782140" y="6481743"/>
              <a:ext cx="556966" cy="202955"/>
            </a:xfrm>
            <a:prstGeom prst="rect">
              <a:avLst/>
            </a:prstGeom>
            <a:noFill/>
          </p:spPr>
          <p:txBody>
            <a:bodyPr wrap="square" rtlCol="0">
              <a:spAutoFit/>
            </a:bodyPr>
            <a:lstStyle/>
            <a:p>
              <a:pPr algn="ctr"/>
              <a:r>
                <a:rPr kumimoji="1" lang="en-US" altLang="ja-JP" sz="800" dirty="0" smtClean="0">
                  <a:latin typeface="Meiryo UI" pitchFamily="50" charset="-128"/>
                  <a:ea typeface="Meiryo UI" pitchFamily="50" charset="-128"/>
                  <a:cs typeface="Meiryo UI" pitchFamily="50" charset="-128"/>
                </a:rPr>
                <a:t>590</a:t>
              </a:r>
            </a:p>
          </p:txBody>
        </p:sp>
      </p:grpSp>
      <p:sp>
        <p:nvSpPr>
          <p:cNvPr id="24" name="スライド番号プレースホルダー 23"/>
          <p:cNvSpPr>
            <a:spLocks noGrp="1"/>
          </p:cNvSpPr>
          <p:nvPr>
            <p:ph type="sldNum" sz="quarter" idx="12"/>
          </p:nvPr>
        </p:nvSpPr>
        <p:spPr/>
        <p:txBody>
          <a:bodyPr/>
          <a:lstStyle/>
          <a:p>
            <a:fld id="{63BC356D-1576-478B-8647-1361C6E9DFF7}" type="slidenum">
              <a:rPr kumimoji="1" lang="ja-JP" altLang="en-US" smtClean="0"/>
              <a:t>54</a:t>
            </a:fld>
            <a:endParaRPr kumimoji="1" lang="ja-JP" altLang="en-US"/>
          </a:p>
        </p:txBody>
      </p:sp>
    </p:spTree>
    <p:extLst>
      <p:ext uri="{BB962C8B-B14F-4D97-AF65-F5344CB8AC3E}">
        <p14:creationId xmlns:p14="http://schemas.microsoft.com/office/powerpoint/2010/main" val="27507056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948272" y="620688"/>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2019</a:t>
            </a:r>
            <a:r>
              <a:rPr kumimoji="1" lang="ja-JP" altLang="en-US" sz="1600" dirty="0" smtClean="0"/>
              <a:t>年度～</a:t>
            </a:r>
            <a:r>
              <a:rPr kumimoji="1" lang="ja-JP" altLang="en-US" sz="1600" dirty="0" err="1" smtClean="0"/>
              <a:t>の</a:t>
            </a:r>
            <a:r>
              <a:rPr kumimoji="1" lang="ja-JP" altLang="en-US" sz="1600" dirty="0" smtClean="0"/>
              <a:t>制度</a:t>
            </a:r>
            <a:endParaRPr kumimoji="1" lang="ja-JP" altLang="en-US" sz="1600" dirty="0"/>
          </a:p>
        </p:txBody>
      </p:sp>
      <p:sp>
        <p:nvSpPr>
          <p:cNvPr id="4" name="テキスト ボックス 3"/>
          <p:cNvSpPr txBox="1"/>
          <p:nvPr/>
        </p:nvSpPr>
        <p:spPr>
          <a:xfrm>
            <a:off x="215017" y="332674"/>
            <a:ext cx="7456877" cy="3046988"/>
          </a:xfrm>
          <a:prstGeom prst="rect">
            <a:avLst/>
          </a:prstGeom>
          <a:noFill/>
        </p:spPr>
        <p:txBody>
          <a:bodyPr wrap="square" rtlCol="0">
            <a:spAutoFit/>
          </a:bodyPr>
          <a:lstStyle/>
          <a:p>
            <a:r>
              <a:rPr kumimoji="1" lang="ja-JP" altLang="en-US" sz="1600" dirty="0" smtClean="0"/>
              <a:t>　</a:t>
            </a:r>
            <a:r>
              <a:rPr kumimoji="1" lang="en-US" altLang="ja-JP" sz="1600" dirty="0" smtClean="0"/>
              <a:t>2019</a:t>
            </a:r>
            <a:r>
              <a:rPr kumimoji="1" lang="ja-JP" altLang="en-US" sz="1600" dirty="0" smtClean="0"/>
              <a:t>年度の新</a:t>
            </a:r>
            <a:r>
              <a:rPr kumimoji="1" lang="en-US" altLang="ja-JP" sz="1600" dirty="0" smtClean="0"/>
              <a:t>1</a:t>
            </a:r>
            <a:r>
              <a:rPr kumimoji="1" lang="ja-JP" altLang="en-US" sz="1600" dirty="0" smtClean="0"/>
              <a:t>年生より、私立高校生等授業料支援補助金については、</a:t>
            </a:r>
            <a:endParaRPr kumimoji="1" lang="en-US" altLang="ja-JP" sz="1600" dirty="0" smtClean="0"/>
          </a:p>
          <a:p>
            <a:r>
              <a:rPr lang="ja-JP" altLang="en-US" sz="1600" dirty="0" smtClean="0"/>
              <a:t>年収</a:t>
            </a:r>
            <a:r>
              <a:rPr lang="en-US" altLang="ja-JP" sz="1600" dirty="0" smtClean="0"/>
              <a:t>590</a:t>
            </a:r>
            <a:r>
              <a:rPr lang="ja-JP" altLang="en-US" sz="1600" dirty="0" smtClean="0"/>
              <a:t>万円</a:t>
            </a:r>
            <a:r>
              <a:rPr lang="ja-JP" altLang="en-US" sz="1600" dirty="0"/>
              <a:t>未満</a:t>
            </a:r>
            <a:r>
              <a:rPr lang="ja-JP" altLang="en-US" sz="1600" dirty="0" smtClean="0"/>
              <a:t>世帯の生徒まで</a:t>
            </a:r>
            <a:r>
              <a:rPr lang="ja-JP" altLang="en-US" sz="1600" dirty="0"/>
              <a:t>授業料を</a:t>
            </a:r>
            <a:r>
              <a:rPr lang="ja-JP" altLang="en-US" sz="1600" dirty="0" smtClean="0"/>
              <a:t>無償とし、</a:t>
            </a:r>
            <a:endParaRPr lang="en-US" altLang="ja-JP" sz="1600" dirty="0" smtClean="0"/>
          </a:p>
          <a:p>
            <a:endParaRPr lang="en-US" altLang="ja-JP" sz="1600" dirty="0" smtClean="0"/>
          </a:p>
          <a:p>
            <a:r>
              <a:rPr lang="ja-JP" altLang="en-US" sz="1600" dirty="0" smtClean="0"/>
              <a:t>　</a:t>
            </a:r>
            <a:r>
              <a:rPr lang="en-US" altLang="ja-JP" sz="1600" dirty="0" smtClean="0"/>
              <a:t>(</a:t>
            </a:r>
            <a:r>
              <a:rPr lang="ja-JP" altLang="en-US" sz="1600" dirty="0"/>
              <a:t>子</a:t>
            </a:r>
            <a:r>
              <a:rPr lang="ja-JP" altLang="en-US" sz="1600" dirty="0" smtClean="0"/>
              <a:t>どもが</a:t>
            </a:r>
            <a:r>
              <a:rPr lang="en-US" altLang="ja-JP" sz="1600" dirty="0" smtClean="0"/>
              <a:t>2</a:t>
            </a:r>
            <a:r>
              <a:rPr lang="ja-JP" altLang="en-US" sz="1600" dirty="0" smtClean="0"/>
              <a:t>人以上の世帯の場合</a:t>
            </a:r>
            <a:r>
              <a:rPr lang="en-US" altLang="ja-JP" sz="1600" dirty="0" smtClean="0"/>
              <a:t>)</a:t>
            </a:r>
            <a:r>
              <a:rPr lang="ja-JP" altLang="en-US" sz="1600" dirty="0" smtClean="0"/>
              <a:t>　</a:t>
            </a:r>
            <a:r>
              <a:rPr lang="en-US" altLang="ja-JP" sz="1600" dirty="0" smtClean="0"/>
              <a:t>※</a:t>
            </a:r>
            <a:r>
              <a:rPr lang="ja-JP" altLang="en-US" sz="1600" dirty="0" smtClean="0"/>
              <a:t>多子世帯の要件を拡充</a:t>
            </a:r>
            <a:endParaRPr lang="en-US" altLang="ja-JP" sz="1600" dirty="0"/>
          </a:p>
          <a:p>
            <a:r>
              <a:rPr lang="ja-JP" altLang="en-US" sz="1600" dirty="0" smtClean="0"/>
              <a:t>　　・年収</a:t>
            </a:r>
            <a:r>
              <a:rPr lang="en-US" altLang="ja-JP" sz="1600" dirty="0" smtClean="0"/>
              <a:t>590</a:t>
            </a:r>
            <a:r>
              <a:rPr lang="ja-JP" altLang="en-US" sz="1600" dirty="0" smtClean="0"/>
              <a:t>万円以上</a:t>
            </a:r>
            <a:r>
              <a:rPr lang="en-US" altLang="ja-JP" sz="1600" dirty="0" smtClean="0"/>
              <a:t>800</a:t>
            </a:r>
            <a:r>
              <a:rPr lang="ja-JP" altLang="en-US" sz="1600" dirty="0" smtClean="0"/>
              <a:t>万円未満世帯の生徒まで授業料を無償（子ども３人以上）</a:t>
            </a:r>
            <a:endParaRPr lang="en-US" altLang="ja-JP" sz="1600" dirty="0" smtClean="0"/>
          </a:p>
          <a:p>
            <a:r>
              <a:rPr lang="ja-JP" altLang="en-US" sz="1600" dirty="0"/>
              <a:t>　</a:t>
            </a:r>
            <a:r>
              <a:rPr lang="ja-JP" altLang="en-US" sz="1600" dirty="0" smtClean="0"/>
              <a:t>　　　　　　　　　　　　　　　　　　　　　　　　　　保護者負担を</a:t>
            </a:r>
            <a:r>
              <a:rPr lang="en-US" altLang="ja-JP" sz="1600" dirty="0" smtClean="0"/>
              <a:t>10</a:t>
            </a:r>
            <a:r>
              <a:rPr lang="ja-JP" altLang="en-US" sz="1600" dirty="0" smtClean="0"/>
              <a:t>万円（子ども２人）</a:t>
            </a:r>
            <a:endParaRPr lang="en-US" altLang="ja-JP" sz="1600" dirty="0" smtClean="0"/>
          </a:p>
          <a:p>
            <a:r>
              <a:rPr lang="ja-JP" altLang="en-US" sz="1600" dirty="0" smtClean="0"/>
              <a:t>　　・年収</a:t>
            </a:r>
            <a:r>
              <a:rPr lang="en-US" altLang="ja-JP" sz="1600" dirty="0" smtClean="0"/>
              <a:t>800</a:t>
            </a:r>
            <a:r>
              <a:rPr lang="ja-JP" altLang="en-US" sz="1600" dirty="0" smtClean="0"/>
              <a:t>万円以上</a:t>
            </a:r>
            <a:r>
              <a:rPr lang="en-US" altLang="ja-JP" sz="1600" dirty="0" smtClean="0"/>
              <a:t>910</a:t>
            </a:r>
            <a:r>
              <a:rPr lang="ja-JP" altLang="en-US" sz="1600" dirty="0" smtClean="0"/>
              <a:t>万円未満世帯の保護者負担を</a:t>
            </a:r>
            <a:r>
              <a:rPr lang="en-US" altLang="ja-JP" sz="1600" dirty="0"/>
              <a:t>1</a:t>
            </a:r>
            <a:r>
              <a:rPr lang="en-US" altLang="ja-JP" sz="1600" dirty="0" smtClean="0"/>
              <a:t>0</a:t>
            </a:r>
            <a:r>
              <a:rPr lang="ja-JP" altLang="en-US" sz="1600" dirty="0" smtClean="0"/>
              <a:t>万円（子ども３人以上）</a:t>
            </a:r>
            <a:endParaRPr lang="en-US" altLang="ja-JP" sz="1600" dirty="0" smtClean="0"/>
          </a:p>
          <a:p>
            <a:r>
              <a:rPr lang="ja-JP" altLang="en-US" sz="1600" dirty="0" smtClean="0"/>
              <a:t>　　　　　　　　　　　　　　　　　　　　　　　　　　　保護者</a:t>
            </a:r>
            <a:r>
              <a:rPr lang="ja-JP" altLang="en-US" sz="1600" dirty="0"/>
              <a:t>負担</a:t>
            </a:r>
            <a:r>
              <a:rPr lang="ja-JP" altLang="en-US" sz="1600" dirty="0" smtClean="0"/>
              <a:t>を</a:t>
            </a:r>
            <a:r>
              <a:rPr lang="en-US" altLang="ja-JP" sz="1600" dirty="0" smtClean="0"/>
              <a:t>30</a:t>
            </a:r>
            <a:r>
              <a:rPr lang="ja-JP" altLang="en-US" sz="1600" dirty="0"/>
              <a:t>万</a:t>
            </a:r>
            <a:r>
              <a:rPr lang="ja-JP" altLang="en-US" sz="1600" dirty="0" smtClean="0"/>
              <a:t>円（子ども２人）</a:t>
            </a:r>
            <a:endParaRPr lang="en-US" altLang="ja-JP" sz="1600" dirty="0"/>
          </a:p>
          <a:p>
            <a:endParaRPr lang="en-US" altLang="ja-JP" sz="1600" dirty="0" smtClean="0"/>
          </a:p>
          <a:p>
            <a:r>
              <a:rPr lang="ja-JP" altLang="en-US" sz="1600" dirty="0" smtClean="0"/>
              <a:t>　</a:t>
            </a:r>
            <a:r>
              <a:rPr lang="en-US" altLang="ja-JP" sz="1600" dirty="0" smtClean="0"/>
              <a:t>(</a:t>
            </a:r>
            <a:r>
              <a:rPr lang="ja-JP" altLang="en-US" sz="1600" dirty="0" smtClean="0"/>
              <a:t>子どもが</a:t>
            </a:r>
            <a:r>
              <a:rPr lang="en-US" altLang="ja-JP" sz="1600" dirty="0"/>
              <a:t>1</a:t>
            </a:r>
            <a:r>
              <a:rPr lang="ja-JP" altLang="en-US" sz="1600" dirty="0" smtClean="0"/>
              <a:t>人以下の世帯の場合</a:t>
            </a:r>
            <a:r>
              <a:rPr lang="en-US" altLang="ja-JP" sz="1600" dirty="0" smtClean="0"/>
              <a:t>)</a:t>
            </a:r>
            <a:endParaRPr lang="ja-JP" altLang="en-US" sz="1600" dirty="0"/>
          </a:p>
          <a:p>
            <a:r>
              <a:rPr lang="ja-JP" altLang="en-US" sz="1600" dirty="0" smtClean="0"/>
              <a:t>　　・年収</a:t>
            </a:r>
            <a:r>
              <a:rPr lang="en-US" altLang="ja-JP" sz="1600" dirty="0" smtClean="0"/>
              <a:t>590</a:t>
            </a:r>
            <a:r>
              <a:rPr lang="ja-JP" altLang="en-US" sz="1600" dirty="0" smtClean="0"/>
              <a:t>万円以上</a:t>
            </a:r>
            <a:r>
              <a:rPr lang="en-US" altLang="ja-JP" sz="1600" dirty="0" smtClean="0"/>
              <a:t>800</a:t>
            </a:r>
            <a:r>
              <a:rPr lang="ja-JP" altLang="en-US" sz="1600" dirty="0"/>
              <a:t>万</a:t>
            </a:r>
            <a:r>
              <a:rPr lang="ja-JP" altLang="en-US" sz="1600" dirty="0" smtClean="0"/>
              <a:t>円</a:t>
            </a:r>
            <a:r>
              <a:rPr lang="ja-JP" altLang="en-US" sz="1600" dirty="0"/>
              <a:t>未満</a:t>
            </a:r>
            <a:r>
              <a:rPr lang="ja-JP" altLang="en-US" sz="1600" dirty="0" smtClean="0"/>
              <a:t>世帯の保護者負担を</a:t>
            </a:r>
            <a:r>
              <a:rPr lang="en-US" altLang="ja-JP" sz="1600" dirty="0" smtClean="0"/>
              <a:t>20</a:t>
            </a:r>
            <a:r>
              <a:rPr lang="ja-JP" altLang="en-US" sz="1600" dirty="0" smtClean="0"/>
              <a:t>万円</a:t>
            </a:r>
            <a:endParaRPr lang="en-US" altLang="ja-JP" sz="1600" dirty="0" smtClean="0"/>
          </a:p>
          <a:p>
            <a:r>
              <a:rPr kumimoji="1" lang="ja-JP" altLang="en-US" sz="1600" dirty="0" smtClean="0"/>
              <a:t>と</a:t>
            </a:r>
            <a:r>
              <a:rPr kumimoji="1" lang="ja-JP" altLang="en-US" sz="1600" dirty="0"/>
              <a:t>なる</a:t>
            </a:r>
            <a:r>
              <a:rPr kumimoji="1" lang="ja-JP" altLang="en-US" sz="1600" dirty="0" smtClean="0"/>
              <a:t>よう支援</a:t>
            </a:r>
            <a:endParaRPr kumimoji="1" lang="ja-JP" altLang="en-US" sz="1600" dirty="0"/>
          </a:p>
        </p:txBody>
      </p:sp>
      <p:sp>
        <p:nvSpPr>
          <p:cNvPr id="5" name="テキスト ボックス 4"/>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２．（５</a:t>
            </a:r>
            <a:r>
              <a:rPr lang="ja-JP" altLang="en-US" sz="1600" u="sng" dirty="0"/>
              <a:t>５</a:t>
            </a:r>
            <a:r>
              <a:rPr lang="ja-JP" altLang="en-US" sz="1600" u="sng" dirty="0" smtClean="0"/>
              <a:t>）</a:t>
            </a:r>
            <a:endParaRPr lang="en-US" altLang="ja-JP" sz="1600" u="sng" dirty="0" smtClean="0"/>
          </a:p>
        </p:txBody>
      </p:sp>
      <p:pic>
        <p:nvPicPr>
          <p:cNvPr id="8" name="図 7"/>
          <p:cNvPicPr>
            <a:picLocks noChangeAspect="1"/>
          </p:cNvPicPr>
          <p:nvPr/>
        </p:nvPicPr>
        <p:blipFill>
          <a:blip r:embed="rId2"/>
          <a:stretch>
            <a:fillRect/>
          </a:stretch>
        </p:blipFill>
        <p:spPr>
          <a:xfrm>
            <a:off x="-36513" y="3675860"/>
            <a:ext cx="4546825" cy="3209523"/>
          </a:xfrm>
          <a:prstGeom prst="rect">
            <a:avLst/>
          </a:prstGeom>
        </p:spPr>
      </p:pic>
      <p:pic>
        <p:nvPicPr>
          <p:cNvPr id="9" name="図 8"/>
          <p:cNvPicPr>
            <a:picLocks noChangeAspect="1"/>
          </p:cNvPicPr>
          <p:nvPr/>
        </p:nvPicPr>
        <p:blipFill>
          <a:blip r:embed="rId3"/>
          <a:stretch>
            <a:fillRect/>
          </a:stretch>
        </p:blipFill>
        <p:spPr>
          <a:xfrm>
            <a:off x="4605114" y="3675861"/>
            <a:ext cx="4546823" cy="3209523"/>
          </a:xfrm>
          <a:prstGeom prst="rect">
            <a:avLst/>
          </a:prstGeom>
        </p:spPr>
      </p:pic>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55</a:t>
            </a:fld>
            <a:endParaRPr kumimoji="1" lang="ja-JP" altLang="en-US"/>
          </a:p>
        </p:txBody>
      </p:sp>
    </p:spTree>
    <p:extLst>
      <p:ext uri="{BB962C8B-B14F-4D97-AF65-F5344CB8AC3E}">
        <p14:creationId xmlns:p14="http://schemas.microsoft.com/office/powerpoint/2010/main" val="26460017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95536" y="339638"/>
            <a:ext cx="8748464" cy="338554"/>
          </a:xfrm>
          <a:prstGeom prst="rect">
            <a:avLst/>
          </a:prstGeom>
          <a:noFill/>
        </p:spPr>
        <p:txBody>
          <a:bodyPr wrap="square" rtlCol="0">
            <a:spAutoFit/>
          </a:bodyPr>
          <a:lstStyle/>
          <a:p>
            <a:r>
              <a:rPr kumimoji="1" lang="ja-JP" altLang="en-US" sz="1600" dirty="0" smtClean="0"/>
              <a:t>■＜</a:t>
            </a:r>
            <a:r>
              <a:rPr kumimoji="1" lang="en-US" altLang="ja-JP" sz="1600" dirty="0" smtClean="0"/>
              <a:t>outcome</a:t>
            </a:r>
            <a:r>
              <a:rPr kumimoji="1" lang="ja-JP" altLang="en-US" sz="1600" dirty="0" smtClean="0"/>
              <a:t>＞公立・私立高校　入学者割合の推移</a:t>
            </a:r>
            <a:endParaRPr kumimoji="1" lang="ja-JP" altLang="en-US" sz="1600" dirty="0"/>
          </a:p>
        </p:txBody>
      </p:sp>
      <p:sp>
        <p:nvSpPr>
          <p:cNvPr id="12" name="テキスト ボックス 11"/>
          <p:cNvSpPr txBox="1"/>
          <p:nvPr/>
        </p:nvSpPr>
        <p:spPr>
          <a:xfrm>
            <a:off x="539552" y="743163"/>
            <a:ext cx="8280920" cy="584775"/>
          </a:xfrm>
          <a:prstGeom prst="rect">
            <a:avLst/>
          </a:prstGeom>
          <a:noFill/>
        </p:spPr>
        <p:txBody>
          <a:bodyPr wrap="square" rtlCol="0">
            <a:spAutoFit/>
          </a:bodyPr>
          <a:lstStyle/>
          <a:p>
            <a:r>
              <a:rPr kumimoji="1" lang="ja-JP" altLang="en-US" sz="1600" dirty="0" smtClean="0"/>
              <a:t>　</a:t>
            </a:r>
            <a:r>
              <a:rPr kumimoji="1" lang="en-US" altLang="ja-JP" sz="1600" dirty="0" smtClean="0"/>
              <a:t>2011</a:t>
            </a:r>
            <a:r>
              <a:rPr kumimoji="1" lang="ja-JP" altLang="en-US" sz="1600" dirty="0" smtClean="0"/>
              <a:t>年度より私学無償化制度が開始され、府内公立中学校卒業者の私立高校への入学割合が増加し、</a:t>
            </a:r>
            <a:r>
              <a:rPr lang="ja-JP" altLang="en-US" sz="1600" dirty="0"/>
              <a:t>３</a:t>
            </a:r>
            <a:r>
              <a:rPr kumimoji="1" lang="ja-JP" altLang="en-US" sz="1600" dirty="0" smtClean="0"/>
              <a:t>割を上回った。</a:t>
            </a:r>
            <a:endParaRPr kumimoji="1" lang="ja-JP" altLang="en-US" sz="1600" dirty="0"/>
          </a:p>
        </p:txBody>
      </p:sp>
      <p:sp>
        <p:nvSpPr>
          <p:cNvPr id="16" name="テキスト ボックス 15"/>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２．（５</a:t>
            </a:r>
            <a:r>
              <a:rPr lang="ja-JP" altLang="en-US" sz="1600" u="sng" dirty="0"/>
              <a:t>５</a:t>
            </a:r>
            <a:r>
              <a:rPr lang="ja-JP" altLang="en-US" sz="1600" u="sng" dirty="0" smtClean="0"/>
              <a:t>）</a:t>
            </a:r>
            <a:endParaRPr lang="en-US" altLang="ja-JP" sz="1600" u="sng" dirty="0" smtClean="0"/>
          </a:p>
        </p:txBody>
      </p:sp>
      <p:graphicFrame>
        <p:nvGraphicFramePr>
          <p:cNvPr id="7" name="グラフ 6"/>
          <p:cNvGraphicFramePr>
            <a:graphicFrameLocks/>
          </p:cNvGraphicFramePr>
          <p:nvPr>
            <p:extLst>
              <p:ext uri="{D42A27DB-BD31-4B8C-83A1-F6EECF244321}">
                <p14:modId xmlns:p14="http://schemas.microsoft.com/office/powerpoint/2010/main" val="3952235468"/>
              </p:ext>
            </p:extLst>
          </p:nvPr>
        </p:nvGraphicFramePr>
        <p:xfrm>
          <a:off x="341784" y="1732166"/>
          <a:ext cx="8478688" cy="4881768"/>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2826060" y="1486771"/>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公立</a:t>
            </a:r>
            <a:endParaRPr kumimoji="1" lang="ja-JP" altLang="en-US" dirty="0"/>
          </a:p>
        </p:txBody>
      </p:sp>
      <p:sp>
        <p:nvSpPr>
          <p:cNvPr id="9" name="正方形/長方形 8"/>
          <p:cNvSpPr/>
          <p:nvPr/>
        </p:nvSpPr>
        <p:spPr>
          <a:xfrm>
            <a:off x="6749978" y="1486771"/>
            <a:ext cx="1584176"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私立</a:t>
            </a:r>
            <a:endParaRPr kumimoji="1" lang="ja-JP" altLang="en-US" dirty="0"/>
          </a:p>
        </p:txBody>
      </p:sp>
      <p:cxnSp>
        <p:nvCxnSpPr>
          <p:cNvPr id="10" name="直線コネクタ 9"/>
          <p:cNvCxnSpPr/>
          <p:nvPr/>
        </p:nvCxnSpPr>
        <p:spPr>
          <a:xfrm>
            <a:off x="0" y="2756545"/>
            <a:ext cx="8532000" cy="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8522475" y="2589287"/>
            <a:ext cx="720520" cy="400110"/>
          </a:xfrm>
          <a:prstGeom prst="rect">
            <a:avLst/>
          </a:prstGeom>
          <a:noFill/>
        </p:spPr>
        <p:txBody>
          <a:bodyPr wrap="square" rtlCol="0">
            <a:spAutoFit/>
          </a:bodyPr>
          <a:lstStyle/>
          <a:p>
            <a:r>
              <a:rPr kumimoji="1" lang="ja-JP" altLang="en-US" sz="1000" dirty="0" smtClean="0"/>
              <a:t>私学無償化ｽﾀｰﾄ</a:t>
            </a:r>
            <a:endParaRPr kumimoji="1" lang="ja-JP" altLang="en-US" sz="1000" dirty="0"/>
          </a:p>
        </p:txBody>
      </p:sp>
      <p:sp>
        <p:nvSpPr>
          <p:cNvPr id="15" name="テキスト ボックス 14"/>
          <p:cNvSpPr txBox="1"/>
          <p:nvPr/>
        </p:nvSpPr>
        <p:spPr>
          <a:xfrm>
            <a:off x="322389" y="1662916"/>
            <a:ext cx="648072" cy="253916"/>
          </a:xfrm>
          <a:prstGeom prst="rect">
            <a:avLst/>
          </a:prstGeom>
          <a:noFill/>
        </p:spPr>
        <p:txBody>
          <a:bodyPr wrap="square" rtlCol="0">
            <a:spAutoFit/>
          </a:bodyPr>
          <a:lstStyle/>
          <a:p>
            <a:r>
              <a:rPr kumimoji="1" lang="ja-JP" altLang="en-US" sz="1050" dirty="0" smtClean="0"/>
              <a:t>（年度）</a:t>
            </a:r>
            <a:endParaRPr kumimoji="1" lang="ja-JP" altLang="en-US" sz="1050" dirty="0"/>
          </a:p>
        </p:txBody>
      </p:sp>
      <p:cxnSp>
        <p:nvCxnSpPr>
          <p:cNvPr id="17" name="直線コネクタ 16"/>
          <p:cNvCxnSpPr/>
          <p:nvPr/>
        </p:nvCxnSpPr>
        <p:spPr>
          <a:xfrm>
            <a:off x="6266394" y="1774809"/>
            <a:ext cx="0" cy="457909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8" name="左矢印 17"/>
          <p:cNvSpPr/>
          <p:nvPr/>
        </p:nvSpPr>
        <p:spPr>
          <a:xfrm>
            <a:off x="8282508" y="2591297"/>
            <a:ext cx="288472" cy="360000"/>
          </a:xfrm>
          <a:prstGeom prst="leftArrow">
            <a:avLst>
              <a:gd name="adj1" fmla="val 50000"/>
              <a:gd name="adj2" fmla="val 56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56</a:t>
            </a:fld>
            <a:endParaRPr kumimoji="1" lang="ja-JP" altLang="en-US"/>
          </a:p>
        </p:txBody>
      </p:sp>
    </p:spTree>
    <p:extLst>
      <p:ext uri="{BB962C8B-B14F-4D97-AF65-F5344CB8AC3E}">
        <p14:creationId xmlns:p14="http://schemas.microsoft.com/office/powerpoint/2010/main" val="19842369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206" y="216024"/>
            <a:ext cx="8587946" cy="620688"/>
          </a:xfrm>
        </p:spPr>
        <p:txBody>
          <a:bodyPr>
            <a:normAutofit/>
          </a:bodyPr>
          <a:lstStyle/>
          <a:p>
            <a:pPr algn="l"/>
            <a:r>
              <a:rPr kumimoji="1" lang="ja-JP" altLang="en-US" sz="1600" dirty="0" smtClean="0">
                <a:latin typeface="+mn-ea"/>
                <a:ea typeface="+mn-ea"/>
              </a:rPr>
              <a:t>■関連データ：私学助成の予算額の推移</a:t>
            </a:r>
            <a:endParaRPr kumimoji="1" lang="ja-JP" altLang="en-US" sz="1600" dirty="0">
              <a:latin typeface="+mn-ea"/>
              <a:ea typeface="+mn-ea"/>
            </a:endParaRPr>
          </a:p>
        </p:txBody>
      </p:sp>
      <p:sp>
        <p:nvSpPr>
          <p:cNvPr id="30" name="テキスト ボックス 29"/>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２．（５</a:t>
            </a:r>
            <a:r>
              <a:rPr lang="ja-JP" altLang="en-US" sz="1600" u="sng" dirty="0"/>
              <a:t>５</a:t>
            </a:r>
            <a:r>
              <a:rPr lang="ja-JP" altLang="en-US" sz="1600" u="sng" dirty="0" smtClean="0"/>
              <a:t>）</a:t>
            </a:r>
            <a:endParaRPr lang="en-US" altLang="ja-JP" sz="1600" u="sng" dirty="0" smtClean="0"/>
          </a:p>
        </p:txBody>
      </p:sp>
      <p:sp>
        <p:nvSpPr>
          <p:cNvPr id="7" name="テキスト ボックス 6"/>
          <p:cNvSpPr txBox="1"/>
          <p:nvPr/>
        </p:nvSpPr>
        <p:spPr>
          <a:xfrm>
            <a:off x="181206" y="836712"/>
            <a:ext cx="8207218" cy="338554"/>
          </a:xfrm>
          <a:prstGeom prst="rect">
            <a:avLst/>
          </a:prstGeom>
          <a:noFill/>
        </p:spPr>
        <p:txBody>
          <a:bodyPr wrap="square" rtlCol="0">
            <a:spAutoFit/>
          </a:bodyPr>
          <a:lstStyle/>
          <a:p>
            <a:r>
              <a:rPr lang="ja-JP" altLang="en-US" sz="1600" dirty="0" smtClean="0"/>
              <a:t>私立高校等授業料支援補助金（府から生徒・保護者へ補助）</a:t>
            </a:r>
            <a:endParaRPr lang="ja-JP" altLang="en-US" sz="1600" dirty="0"/>
          </a:p>
        </p:txBody>
      </p:sp>
      <p:sp>
        <p:nvSpPr>
          <p:cNvPr id="8" name="テキスト ボックス 7"/>
          <p:cNvSpPr txBox="1"/>
          <p:nvPr/>
        </p:nvSpPr>
        <p:spPr>
          <a:xfrm>
            <a:off x="181206" y="3691281"/>
            <a:ext cx="4320480" cy="338554"/>
          </a:xfrm>
          <a:prstGeom prst="rect">
            <a:avLst/>
          </a:prstGeom>
          <a:noFill/>
        </p:spPr>
        <p:txBody>
          <a:bodyPr wrap="square" rtlCol="0">
            <a:spAutoFit/>
          </a:bodyPr>
          <a:lstStyle/>
          <a:p>
            <a:r>
              <a:rPr lang="ja-JP" altLang="en-US" sz="1600" dirty="0" smtClean="0"/>
              <a:t>経常費補助金（府</a:t>
            </a:r>
            <a:r>
              <a:rPr lang="ja-JP" altLang="en-US" sz="1600" dirty="0"/>
              <a:t>から全日制私立高校へ</a:t>
            </a:r>
            <a:r>
              <a:rPr lang="ja-JP" altLang="en-US" sz="1600" dirty="0" smtClean="0"/>
              <a:t>補助）</a:t>
            </a:r>
            <a:endParaRPr lang="ja-JP" altLang="en-US" sz="1600" dirty="0"/>
          </a:p>
        </p:txBody>
      </p:sp>
      <p:sp>
        <p:nvSpPr>
          <p:cNvPr id="9" name="テキスト ボックス 8"/>
          <p:cNvSpPr txBox="1"/>
          <p:nvPr/>
        </p:nvSpPr>
        <p:spPr>
          <a:xfrm>
            <a:off x="7668344" y="682841"/>
            <a:ext cx="1368152" cy="307777"/>
          </a:xfrm>
          <a:prstGeom prst="rect">
            <a:avLst/>
          </a:prstGeom>
          <a:noFill/>
        </p:spPr>
        <p:txBody>
          <a:bodyPr wrap="square" rtlCol="0">
            <a:spAutoFit/>
          </a:bodyPr>
          <a:lstStyle/>
          <a:p>
            <a:pPr algn="r"/>
            <a:r>
              <a:rPr lang="ja-JP" altLang="en-US" sz="1400" dirty="0" smtClean="0">
                <a:solidFill>
                  <a:prstClr val="black"/>
                </a:solidFill>
              </a:rPr>
              <a:t>単位：億円</a:t>
            </a:r>
            <a:endParaRPr lang="ja-JP" altLang="en-US" sz="1400" dirty="0">
              <a:solidFill>
                <a:prstClr val="black"/>
              </a:solidFill>
            </a:endParaRPr>
          </a:p>
        </p:txBody>
      </p:sp>
      <p:sp>
        <p:nvSpPr>
          <p:cNvPr id="10" name="テキスト ボックス 9"/>
          <p:cNvSpPr txBox="1"/>
          <p:nvPr/>
        </p:nvSpPr>
        <p:spPr>
          <a:xfrm>
            <a:off x="7578080" y="4220219"/>
            <a:ext cx="1368152" cy="307777"/>
          </a:xfrm>
          <a:prstGeom prst="rect">
            <a:avLst/>
          </a:prstGeom>
          <a:noFill/>
        </p:spPr>
        <p:txBody>
          <a:bodyPr wrap="square" rtlCol="0">
            <a:spAutoFit/>
          </a:bodyPr>
          <a:lstStyle/>
          <a:p>
            <a:pPr algn="r"/>
            <a:r>
              <a:rPr lang="ja-JP" altLang="en-US" sz="1400" dirty="0" smtClean="0">
                <a:solidFill>
                  <a:prstClr val="black"/>
                </a:solidFill>
              </a:rPr>
              <a:t>単位：億円</a:t>
            </a:r>
            <a:endParaRPr lang="ja-JP" altLang="en-US" sz="1400" dirty="0">
              <a:solidFill>
                <a:prstClr val="black"/>
              </a:solidFill>
            </a:endParaRPr>
          </a:p>
        </p:txBody>
      </p:sp>
      <p:graphicFrame>
        <p:nvGraphicFramePr>
          <p:cNvPr id="16" name="グラフ 15"/>
          <p:cNvGraphicFramePr>
            <a:graphicFrameLocks/>
          </p:cNvGraphicFramePr>
          <p:nvPr>
            <p:extLst/>
          </p:nvPr>
        </p:nvGraphicFramePr>
        <p:xfrm>
          <a:off x="495778" y="3999062"/>
          <a:ext cx="7578074" cy="2526282"/>
        </p:xfrm>
        <a:graphic>
          <a:graphicData uri="http://schemas.openxmlformats.org/drawingml/2006/chart">
            <c:chart xmlns:c="http://schemas.openxmlformats.org/drawingml/2006/chart" xmlns:r="http://schemas.openxmlformats.org/officeDocument/2006/relationships" r:id="rId2"/>
          </a:graphicData>
        </a:graphic>
      </p:graphicFrame>
      <p:sp>
        <p:nvSpPr>
          <p:cNvPr id="5" name="上矢印 4"/>
          <p:cNvSpPr/>
          <p:nvPr/>
        </p:nvSpPr>
        <p:spPr>
          <a:xfrm rot="4774240">
            <a:off x="3818577" y="3804118"/>
            <a:ext cx="273305" cy="2095962"/>
          </a:xfrm>
          <a:prstGeom prst="upArrow">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p>
        </p:txBody>
      </p:sp>
      <p:graphicFrame>
        <p:nvGraphicFramePr>
          <p:cNvPr id="13" name="グラフ 12"/>
          <p:cNvGraphicFramePr>
            <a:graphicFrameLocks/>
          </p:cNvGraphicFramePr>
          <p:nvPr>
            <p:extLst/>
          </p:nvPr>
        </p:nvGraphicFramePr>
        <p:xfrm>
          <a:off x="342377" y="1076355"/>
          <a:ext cx="8318617" cy="2684926"/>
        </p:xfrm>
        <a:graphic>
          <a:graphicData uri="http://schemas.openxmlformats.org/drawingml/2006/chart">
            <c:chart xmlns:c="http://schemas.openxmlformats.org/drawingml/2006/chart" xmlns:r="http://schemas.openxmlformats.org/officeDocument/2006/relationships" r:id="rId3"/>
          </a:graphicData>
        </a:graphic>
      </p:graphicFrame>
      <p:sp>
        <p:nvSpPr>
          <p:cNvPr id="17" name="上矢印 16"/>
          <p:cNvSpPr/>
          <p:nvPr/>
        </p:nvSpPr>
        <p:spPr>
          <a:xfrm rot="4395145">
            <a:off x="3682653" y="683013"/>
            <a:ext cx="329503" cy="2493597"/>
          </a:xfrm>
          <a:prstGeom prst="upArrow">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p>
        </p:txBody>
      </p:sp>
      <p:sp>
        <p:nvSpPr>
          <p:cNvPr id="4" name="テキスト ボックス 3"/>
          <p:cNvSpPr txBox="1"/>
          <p:nvPr/>
        </p:nvSpPr>
        <p:spPr>
          <a:xfrm>
            <a:off x="899592" y="3212976"/>
            <a:ext cx="1440159" cy="400110"/>
          </a:xfrm>
          <a:prstGeom prst="rect">
            <a:avLst/>
          </a:prstGeom>
          <a:noFill/>
        </p:spPr>
        <p:txBody>
          <a:bodyPr wrap="square" rtlCol="0">
            <a:spAutoFit/>
          </a:bodyPr>
          <a:lstStyle/>
          <a:p>
            <a:r>
              <a:rPr kumimoji="1" lang="ja-JP" altLang="en-US" sz="1000" dirty="0" smtClean="0"/>
              <a:t>所得に応じた補助</a:t>
            </a:r>
            <a:endParaRPr kumimoji="1" lang="en-US" altLang="ja-JP" sz="1000" dirty="0" smtClean="0"/>
          </a:p>
          <a:p>
            <a:r>
              <a:rPr kumimoji="1" lang="en-US" altLang="ja-JP" sz="1000" dirty="0" smtClean="0"/>
              <a:t>(</a:t>
            </a:r>
            <a:r>
              <a:rPr kumimoji="1" lang="ja-JP" altLang="en-US" sz="1000" dirty="0" smtClean="0"/>
              <a:t>公私間に授業料格差</a:t>
            </a:r>
            <a:r>
              <a:rPr kumimoji="1" lang="en-US" altLang="ja-JP" sz="1000" dirty="0" smtClean="0"/>
              <a:t>)</a:t>
            </a:r>
            <a:endParaRPr kumimoji="1" lang="ja-JP" altLang="en-US" sz="1000" dirty="0"/>
          </a:p>
        </p:txBody>
      </p:sp>
      <p:sp>
        <p:nvSpPr>
          <p:cNvPr id="18" name="テキスト ボックス 17"/>
          <p:cNvSpPr txBox="1"/>
          <p:nvPr/>
        </p:nvSpPr>
        <p:spPr>
          <a:xfrm>
            <a:off x="2411760" y="3140968"/>
            <a:ext cx="736070" cy="553998"/>
          </a:xfrm>
          <a:prstGeom prst="rect">
            <a:avLst/>
          </a:prstGeom>
          <a:noFill/>
        </p:spPr>
        <p:txBody>
          <a:bodyPr wrap="square" rtlCol="0">
            <a:spAutoFit/>
          </a:bodyPr>
          <a:lstStyle/>
          <a:p>
            <a:r>
              <a:rPr kumimoji="1" lang="en-US" altLang="ja-JP" sz="1000" dirty="0" smtClean="0"/>
              <a:t>350</a:t>
            </a:r>
            <a:r>
              <a:rPr kumimoji="1" lang="ja-JP" altLang="en-US" sz="1000" dirty="0" smtClean="0"/>
              <a:t>万円未満無償化</a:t>
            </a:r>
            <a:endParaRPr kumimoji="1" lang="ja-JP" altLang="en-US" sz="1000" dirty="0"/>
          </a:p>
        </p:txBody>
      </p:sp>
      <p:sp>
        <p:nvSpPr>
          <p:cNvPr id="19" name="テキスト ボックス 18"/>
          <p:cNvSpPr txBox="1"/>
          <p:nvPr/>
        </p:nvSpPr>
        <p:spPr>
          <a:xfrm>
            <a:off x="4515006" y="3336086"/>
            <a:ext cx="1944216" cy="246221"/>
          </a:xfrm>
          <a:prstGeom prst="rect">
            <a:avLst/>
          </a:prstGeom>
          <a:noFill/>
        </p:spPr>
        <p:txBody>
          <a:bodyPr wrap="square" rtlCol="0">
            <a:spAutoFit/>
          </a:bodyPr>
          <a:lstStyle/>
          <a:p>
            <a:pPr algn="ctr"/>
            <a:r>
              <a:rPr lang="ja-JP" altLang="en-US" sz="1000" dirty="0"/>
              <a:t>中間</a:t>
            </a:r>
            <a:r>
              <a:rPr lang="ja-JP" altLang="en-US" sz="1000" dirty="0" smtClean="0"/>
              <a:t>所得層まで授業料無償化</a:t>
            </a:r>
            <a:endParaRPr kumimoji="1" lang="ja-JP" altLang="en-US" sz="1000" dirty="0"/>
          </a:p>
        </p:txBody>
      </p:sp>
      <p:cxnSp>
        <p:nvCxnSpPr>
          <p:cNvPr id="11" name="直線コネクタ 10"/>
          <p:cNvCxnSpPr/>
          <p:nvPr/>
        </p:nvCxnSpPr>
        <p:spPr>
          <a:xfrm>
            <a:off x="2467778" y="1175266"/>
            <a:ext cx="0" cy="2519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059832" y="1175266"/>
            <a:ext cx="0" cy="2519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275856" y="4135065"/>
            <a:ext cx="0" cy="22863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206908" y="6021288"/>
            <a:ext cx="1852924" cy="400110"/>
          </a:xfrm>
          <a:prstGeom prst="rect">
            <a:avLst/>
          </a:prstGeom>
          <a:noFill/>
        </p:spPr>
        <p:txBody>
          <a:bodyPr wrap="square" rtlCol="0">
            <a:spAutoFit/>
          </a:bodyPr>
          <a:lstStyle/>
          <a:p>
            <a:r>
              <a:rPr kumimoji="1" lang="ja-JP" altLang="en-US" sz="1000" dirty="0" smtClean="0"/>
              <a:t>教育水準や授業料水準等の基準により配分</a:t>
            </a:r>
            <a:endParaRPr kumimoji="1" lang="ja-JP" altLang="en-US" sz="1000" dirty="0"/>
          </a:p>
        </p:txBody>
      </p:sp>
      <p:sp>
        <p:nvSpPr>
          <p:cNvPr id="25" name="テキスト ボックス 24"/>
          <p:cNvSpPr txBox="1"/>
          <p:nvPr/>
        </p:nvSpPr>
        <p:spPr>
          <a:xfrm>
            <a:off x="4084172" y="6037822"/>
            <a:ext cx="3080116" cy="400110"/>
          </a:xfrm>
          <a:prstGeom prst="rect">
            <a:avLst/>
          </a:prstGeom>
          <a:noFill/>
        </p:spPr>
        <p:txBody>
          <a:bodyPr wrap="square" rtlCol="0">
            <a:spAutoFit/>
          </a:bodyPr>
          <a:lstStyle/>
          <a:p>
            <a:r>
              <a:rPr kumimoji="1" lang="ja-JP" altLang="en-US" sz="1000" dirty="0" smtClean="0"/>
              <a:t>生徒単価均等</a:t>
            </a:r>
            <a:r>
              <a:rPr kumimoji="1" lang="en-US" altLang="ja-JP" sz="1000" dirty="0" smtClean="0"/>
              <a:t>(</a:t>
            </a:r>
            <a:r>
              <a:rPr kumimoji="1" lang="ja-JP" altLang="en-US" sz="1000" dirty="0" smtClean="0"/>
              <a:t>パーヘッド</a:t>
            </a:r>
            <a:r>
              <a:rPr kumimoji="1" lang="en-US" altLang="ja-JP" sz="1000" dirty="0" smtClean="0"/>
              <a:t>)</a:t>
            </a:r>
            <a:r>
              <a:rPr kumimoji="1" lang="ja-JP" altLang="en-US" sz="1000" dirty="0" smtClean="0"/>
              <a:t>の原則を導入し、生徒が集まった学校に多く支出</a:t>
            </a:r>
            <a:endParaRPr kumimoji="1" lang="ja-JP" altLang="en-US" sz="1000"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57</a:t>
            </a:fld>
            <a:endParaRPr kumimoji="1" lang="ja-JP" altLang="en-US"/>
          </a:p>
        </p:txBody>
      </p:sp>
    </p:spTree>
    <p:extLst>
      <p:ext uri="{BB962C8B-B14F-4D97-AF65-F5344CB8AC3E}">
        <p14:creationId xmlns:p14="http://schemas.microsoft.com/office/powerpoint/2010/main" val="22039037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684" y="0"/>
            <a:ext cx="602684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rPr>
              <a:t>（８）健康・医療（</a:t>
            </a:r>
            <a:r>
              <a:rPr lang="ja-JP" altLang="en-US" sz="1600" b="1" u="sng" dirty="0" smtClean="0">
                <a:solidFill>
                  <a:schemeClr val="bg1"/>
                </a:solidFill>
              </a:rPr>
              <a:t>健康</a:t>
            </a:r>
            <a:r>
              <a:rPr lang="ja-JP" altLang="en-US" sz="1600" b="1" u="sng" dirty="0">
                <a:solidFill>
                  <a:schemeClr val="bg1"/>
                </a:solidFill>
              </a:rPr>
              <a:t>寿命の</a:t>
            </a:r>
            <a:r>
              <a:rPr lang="ja-JP" altLang="en-US" sz="1600" b="1" u="sng" dirty="0" smtClean="0">
                <a:solidFill>
                  <a:schemeClr val="bg1"/>
                </a:solidFill>
              </a:rPr>
              <a:t>延伸）</a:t>
            </a:r>
            <a:endParaRPr lang="en-US" altLang="ja-JP" sz="1600" b="1" u="sng" dirty="0">
              <a:solidFill>
                <a:schemeClr val="bg1"/>
              </a:solidFill>
            </a:endParaRPr>
          </a:p>
        </p:txBody>
      </p:sp>
      <p:graphicFrame>
        <p:nvGraphicFramePr>
          <p:cNvPr id="7" name="表 6"/>
          <p:cNvGraphicFramePr>
            <a:graphicFrameLocks noGrp="1"/>
          </p:cNvGraphicFramePr>
          <p:nvPr>
            <p:extLst/>
          </p:nvPr>
        </p:nvGraphicFramePr>
        <p:xfrm>
          <a:off x="179512" y="587712"/>
          <a:ext cx="8712968" cy="590465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33816">
                <a:tc>
                  <a:txBody>
                    <a:bodyPr/>
                    <a:lstStyle/>
                    <a:p>
                      <a:pPr algn="l"/>
                      <a:r>
                        <a:rPr kumimoji="1" lang="ja-JP" altLang="en-US" sz="1400" dirty="0" smtClean="0">
                          <a:solidFill>
                            <a:schemeClr val="tx1"/>
                          </a:solidFill>
                          <a:latin typeface="+mn-ea"/>
                          <a:ea typeface="+mn-ea"/>
                        </a:rPr>
                        <a:t>・健康寿命が全国に比べて低い</a:t>
                      </a:r>
                      <a:br>
                        <a:rPr kumimoji="1" lang="ja-JP" altLang="en-US" sz="1400" dirty="0" smtClean="0">
                          <a:solidFill>
                            <a:schemeClr val="tx1"/>
                          </a:solidFill>
                          <a:latin typeface="+mn-ea"/>
                          <a:ea typeface="+mn-ea"/>
                        </a:rPr>
                      </a:br>
                      <a:r>
                        <a:rPr kumimoji="1" lang="ja-JP" altLang="en-US" sz="1400" baseline="0" dirty="0" smtClean="0">
                          <a:solidFill>
                            <a:schemeClr val="tx1"/>
                          </a:solidFill>
                          <a:latin typeface="+mn-ea"/>
                          <a:ea typeface="+mn-ea"/>
                        </a:rPr>
                        <a:t> </a:t>
                      </a:r>
                      <a:r>
                        <a:rPr kumimoji="1" lang="en-US" altLang="ja-JP" sz="1400" dirty="0" smtClean="0">
                          <a:solidFill>
                            <a:schemeClr val="tx1"/>
                          </a:solidFill>
                          <a:latin typeface="+mn-ea"/>
                          <a:ea typeface="+mn-ea"/>
                        </a:rPr>
                        <a:t>2010</a:t>
                      </a:r>
                      <a:r>
                        <a:rPr kumimoji="1" lang="ja-JP" altLang="en-US" sz="1400" dirty="0" smtClean="0">
                          <a:solidFill>
                            <a:schemeClr val="tx1"/>
                          </a:solidFill>
                          <a:latin typeface="+mn-ea"/>
                          <a:ea typeface="+mn-ea"/>
                        </a:rPr>
                        <a:t>年：</a:t>
                      </a:r>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 男性</a:t>
                      </a:r>
                      <a:r>
                        <a:rPr kumimoji="1" lang="en-US" altLang="ja-JP" sz="1400" dirty="0" smtClean="0">
                          <a:solidFill>
                            <a:schemeClr val="tx1"/>
                          </a:solidFill>
                          <a:latin typeface="+mn-ea"/>
                          <a:ea typeface="+mn-ea"/>
                        </a:rPr>
                        <a:t>69.39</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44</a:t>
                      </a:r>
                      <a:r>
                        <a:rPr kumimoji="1" lang="ja-JP" altLang="en-US" sz="1400" dirty="0" smtClean="0">
                          <a:solidFill>
                            <a:schemeClr val="tx1"/>
                          </a:solidFill>
                          <a:latin typeface="+mn-ea"/>
                          <a:ea typeface="+mn-ea"/>
                        </a:rPr>
                        <a:t>位</a:t>
                      </a:r>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 女性</a:t>
                      </a:r>
                      <a:r>
                        <a:rPr kumimoji="1" lang="en-US" altLang="ja-JP" sz="1400" dirty="0" smtClean="0">
                          <a:solidFill>
                            <a:schemeClr val="tx1"/>
                          </a:solidFill>
                          <a:latin typeface="+mn-ea"/>
                          <a:ea typeface="+mn-ea"/>
                        </a:rPr>
                        <a:t>72.55</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45</a:t>
                      </a:r>
                      <a:r>
                        <a:rPr kumimoji="1" lang="ja-JP" altLang="en-US" sz="1400" dirty="0" smtClean="0">
                          <a:solidFill>
                            <a:schemeClr val="tx1"/>
                          </a:solidFill>
                          <a:latin typeface="+mn-ea"/>
                          <a:ea typeface="+mn-ea"/>
                        </a:rPr>
                        <a:t>位</a:t>
                      </a:r>
                      <a:endParaRPr kumimoji="1" lang="en-US" altLang="ja-JP" sz="1400" dirty="0" smtClean="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mn-ea"/>
                          <a:ea typeface="+mn-ea"/>
                        </a:rPr>
                        <a:t>・生涯を通じて、心身ともに自立し、健やかで質の高い生活を送ることができるよう、「健康寿命の延伸」をめざす。</a:t>
                      </a:r>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・市町村の健康指標の状況や健康課題などに応じた効果的な施策展開に取組み、「健康格差の縮小」をめざす。</a:t>
                      </a:r>
                      <a:endParaRPr kumimoji="1" lang="en-US" altLang="ja-JP" sz="14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indent="-88900" algn="l"/>
                      <a:r>
                        <a:rPr kumimoji="1" lang="ja-JP" altLang="en-US" sz="1400" dirty="0" smtClean="0">
                          <a:solidFill>
                            <a:schemeClr val="tx1"/>
                          </a:solidFill>
                          <a:latin typeface="+mn-ea"/>
                          <a:ea typeface="+mn-ea"/>
                        </a:rPr>
                        <a:t>・</a:t>
                      </a:r>
                      <a:r>
                        <a:rPr kumimoji="1" lang="zh-TW" altLang="en-US" sz="1400" dirty="0" smtClean="0">
                          <a:solidFill>
                            <a:schemeClr val="tx1"/>
                          </a:solidFill>
                          <a:latin typeface="ＭＳ ゴシック" panose="020B0609070205080204" pitchFamily="49" charset="-128"/>
                          <a:ea typeface="ＭＳ ゴシック" panose="020B0609070205080204" pitchFamily="49" charset="-128"/>
                        </a:rPr>
                        <a:t>第</a:t>
                      </a:r>
                      <a:r>
                        <a:rPr kumimoji="1" lang="en-US" altLang="zh-TW" sz="1400" dirty="0" smtClean="0">
                          <a:solidFill>
                            <a:schemeClr val="tx1"/>
                          </a:solidFill>
                          <a:latin typeface="ＭＳ ゴシック" panose="020B0609070205080204" pitchFamily="49" charset="-128"/>
                          <a:ea typeface="ＭＳ ゴシック" panose="020B0609070205080204" pitchFamily="49" charset="-128"/>
                        </a:rPr>
                        <a:t>2</a:t>
                      </a:r>
                      <a:r>
                        <a:rPr kumimoji="1" lang="zh-TW" altLang="en-US" sz="1400" dirty="0" smtClean="0">
                          <a:solidFill>
                            <a:schemeClr val="tx1"/>
                          </a:solidFill>
                          <a:latin typeface="ＭＳ ゴシック" panose="020B0609070205080204" pitchFamily="49" charset="-128"/>
                          <a:ea typeface="ＭＳ ゴシック" panose="020B0609070205080204" pitchFamily="49" charset="-128"/>
                        </a:rPr>
                        <a:t>次大阪府健康増進計画</a:t>
                      </a:r>
                      <a:r>
                        <a:rPr kumimoji="1" lang="ja-JP" altLang="en-US" sz="1400" dirty="0" smtClean="0">
                          <a:solidFill>
                            <a:schemeClr val="tx1"/>
                          </a:solidFill>
                          <a:latin typeface="+mn-ea"/>
                          <a:ea typeface="+mn-ea"/>
                        </a:rPr>
                        <a:t>を策定</a:t>
                      </a:r>
                      <a:r>
                        <a:rPr kumimoji="1" lang="en-US" altLang="ja-JP" sz="1400" dirty="0" smtClean="0">
                          <a:solidFill>
                            <a:schemeClr val="tx1"/>
                          </a:solidFill>
                          <a:latin typeface="+mn-ea"/>
                          <a:ea typeface="+mn-ea"/>
                        </a:rPr>
                        <a:t>(2013</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4</a:t>
                      </a:r>
                      <a:r>
                        <a:rPr kumimoji="1" lang="ja-JP" altLang="en-US" sz="1400" dirty="0" smtClean="0">
                          <a:solidFill>
                            <a:schemeClr val="tx1"/>
                          </a:solidFill>
                          <a:latin typeface="+mn-ea"/>
                          <a:ea typeface="+mn-ea"/>
                        </a:rPr>
                        <a:t>月</a:t>
                      </a:r>
                      <a:r>
                        <a:rPr kumimoji="1" lang="en-US" altLang="ja-JP" sz="1400" dirty="0" smtClean="0">
                          <a:solidFill>
                            <a:schemeClr val="tx1"/>
                          </a:solidFill>
                          <a:latin typeface="+mn-ea"/>
                          <a:ea typeface="+mn-ea"/>
                        </a:rPr>
                        <a:t>)</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・データ分析による健康課題の明確化</a:t>
                      </a:r>
                    </a:p>
                    <a:p>
                      <a:pPr marL="88900" indent="-88900" algn="l"/>
                      <a:r>
                        <a:rPr kumimoji="1" lang="ja-JP" altLang="en-US" sz="1400" dirty="0" smtClean="0">
                          <a:solidFill>
                            <a:schemeClr val="tx1"/>
                          </a:solidFill>
                          <a:latin typeface="+mn-ea"/>
                          <a:ea typeface="+mn-ea"/>
                        </a:rPr>
                        <a:t>・市町村の健康づくりの推進</a:t>
                      </a:r>
                      <a:endParaRPr kumimoji="1" lang="en-US" altLang="ja-JP" sz="1400" dirty="0" smtClean="0">
                        <a:solidFill>
                          <a:schemeClr val="tx1"/>
                        </a:solidFill>
                        <a:latin typeface="+mn-ea"/>
                        <a:ea typeface="+mn-ea"/>
                      </a:endParaRPr>
                    </a:p>
                    <a:p>
                      <a:pPr marL="88900" indent="-88900" algn="l"/>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健康マイレージ事業を導入する市町村へ補助</a:t>
                      </a:r>
                      <a:endParaRPr kumimoji="1" lang="en-US" altLang="ja-JP" sz="140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・中小企業の健康づくりの推進</a:t>
                      </a:r>
                      <a:endParaRPr kumimoji="1" lang="en-US" altLang="ja-JP" sz="140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大阪府健康づくりアワードの実施</a:t>
                      </a:r>
                      <a:endParaRPr kumimoji="1" lang="en-US" altLang="ja-JP" sz="140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健康経営セミナーを開催</a:t>
                      </a:r>
                      <a:endParaRPr kumimoji="1" lang="en-US" altLang="ja-JP" sz="1400" dirty="0" smtClean="0">
                        <a:solidFill>
                          <a:schemeClr val="tx1"/>
                        </a:solidFill>
                        <a:latin typeface="+mn-ea"/>
                        <a:ea typeface="+mn-ea"/>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・府民への働きかけ</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各種媒体を活用して、府民に対して健康情報を発信</a:t>
                      </a: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各項目ごとの取組み内容や進捗状況について以降のページに別掲</a:t>
                      </a:r>
                      <a:r>
                        <a:rPr kumimoji="1" lang="ja-JP" altLang="en-US" sz="1400" dirty="0" smtClean="0">
                          <a:solidFill>
                            <a:schemeClr val="tx1"/>
                          </a:solidFill>
                        </a:rPr>
                        <a:t>。</a:t>
                      </a:r>
                    </a:p>
                    <a:p>
                      <a:endParaRPr kumimoji="1" lang="ja-JP" altLang="en-US"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・健康寿命は男女ともに</a:t>
                      </a: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　延伸</a:t>
                      </a: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solidFill>
                            <a:schemeClr val="tx1"/>
                          </a:solidFill>
                          <a:latin typeface="+mn-ea"/>
                          <a:ea typeface="+mn-ea"/>
                        </a:rPr>
                        <a:t> 2016</a:t>
                      </a:r>
                      <a:r>
                        <a:rPr kumimoji="1" lang="ja-JP" altLang="en-US" sz="1400" dirty="0" smtClean="0">
                          <a:solidFill>
                            <a:schemeClr val="tx1"/>
                          </a:solidFill>
                          <a:latin typeface="+mn-ea"/>
                          <a:ea typeface="+mn-ea"/>
                        </a:rPr>
                        <a:t>年：</a:t>
                      </a: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 男性</a:t>
                      </a:r>
                      <a:r>
                        <a:rPr kumimoji="1" lang="en-US" altLang="ja-JP" sz="1400" dirty="0" smtClean="0">
                          <a:solidFill>
                            <a:schemeClr val="tx1"/>
                          </a:solidFill>
                          <a:latin typeface="+mn-ea"/>
                          <a:ea typeface="+mn-ea"/>
                        </a:rPr>
                        <a:t>71.50</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39</a:t>
                      </a:r>
                      <a:r>
                        <a:rPr kumimoji="1" lang="ja-JP" altLang="en-US" sz="1400" dirty="0" smtClean="0">
                          <a:solidFill>
                            <a:schemeClr val="tx1"/>
                          </a:solidFill>
                          <a:latin typeface="+mn-ea"/>
                          <a:ea typeface="+mn-ea"/>
                        </a:rPr>
                        <a:t>位</a:t>
                      </a: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 女性</a:t>
                      </a:r>
                      <a:r>
                        <a:rPr kumimoji="1" lang="en-US" altLang="ja-JP" sz="1400" dirty="0" smtClean="0">
                          <a:solidFill>
                            <a:schemeClr val="tx1"/>
                          </a:solidFill>
                          <a:latin typeface="+mn-ea"/>
                          <a:ea typeface="+mn-ea"/>
                        </a:rPr>
                        <a:t>74.46</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34</a:t>
                      </a:r>
                      <a:r>
                        <a:rPr kumimoji="1" lang="ja-JP" altLang="en-US" sz="1400" dirty="0" smtClean="0">
                          <a:solidFill>
                            <a:schemeClr val="tx1"/>
                          </a:solidFill>
                          <a:latin typeface="+mn-ea"/>
                          <a:ea typeface="+mn-ea"/>
                        </a:rPr>
                        <a:t>位</a:t>
                      </a: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・特定健康診査の受診率</a:t>
                      </a: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solidFill>
                            <a:schemeClr val="tx1"/>
                          </a:solidFill>
                          <a:latin typeface="+mn-ea"/>
                          <a:ea typeface="+mn-ea"/>
                        </a:rPr>
                        <a:t> 2011</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39.8%(44.7%)</a:t>
                      </a:r>
                      <a:endParaRPr kumimoji="1" lang="en-US" altLang="ja-JP" sz="1400" baseline="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solidFill>
                            <a:schemeClr val="tx1"/>
                          </a:solidFill>
                          <a:latin typeface="+mn-ea"/>
                          <a:ea typeface="+mn-ea"/>
                        </a:rPr>
                        <a:t> 2015</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45.6%(50.1%)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 )</a:t>
                      </a:r>
                      <a:r>
                        <a:rPr kumimoji="1" lang="ja-JP" altLang="en-US" sz="1400" dirty="0" smtClean="0">
                          <a:solidFill>
                            <a:schemeClr val="tx1"/>
                          </a:solidFill>
                          <a:latin typeface="+mn-ea"/>
                          <a:ea typeface="+mn-ea"/>
                        </a:rPr>
                        <a:t>は全国平均</a:t>
                      </a:r>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aseline="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solidFill>
                            <a:schemeClr val="tx1"/>
                          </a:solidFill>
                          <a:latin typeface="+mn-ea"/>
                          <a:ea typeface="+mn-ea"/>
                        </a:rPr>
                        <a:t>・特定保健指導の実施率</a:t>
                      </a:r>
                      <a:endParaRPr kumimoji="1" lang="en-US" altLang="ja-JP" sz="1400" baseline="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solidFill>
                            <a:schemeClr val="tx1"/>
                          </a:solidFill>
                          <a:latin typeface="+mn-ea"/>
                          <a:ea typeface="+mn-ea"/>
                        </a:rPr>
                        <a:t>  2011</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11.1%(15.0%)</a:t>
                      </a:r>
                      <a:endParaRPr kumimoji="1" lang="en-US" altLang="ja-JP" sz="1400" baseline="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solidFill>
                            <a:schemeClr val="tx1"/>
                          </a:solidFill>
                          <a:latin typeface="+mn-ea"/>
                          <a:ea typeface="+mn-ea"/>
                        </a:rPr>
                        <a:t>　</a:t>
                      </a:r>
                      <a:r>
                        <a:rPr kumimoji="1" lang="en-US" altLang="ja-JP" sz="1400" baseline="0" dirty="0" smtClean="0">
                          <a:solidFill>
                            <a:schemeClr val="tx1"/>
                          </a:solidFill>
                          <a:latin typeface="+mn-ea"/>
                          <a:ea typeface="+mn-ea"/>
                        </a:rPr>
                        <a:t>2015</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13.1%(17.5%)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 )</a:t>
                      </a:r>
                      <a:r>
                        <a:rPr kumimoji="1" lang="ja-JP" altLang="en-US" sz="1400" dirty="0" smtClean="0">
                          <a:solidFill>
                            <a:schemeClr val="tx1"/>
                          </a:solidFill>
                          <a:latin typeface="+mn-ea"/>
                          <a:ea typeface="+mn-ea"/>
                        </a:rPr>
                        <a:t>は全国平均</a:t>
                      </a:r>
                      <a:endParaRPr kumimoji="1" lang="en-US" altLang="ja-JP" sz="1400" dirty="0" smtClean="0">
                        <a:solidFill>
                          <a:schemeClr val="tx1"/>
                        </a:solidFill>
                        <a:latin typeface="+mn-ea"/>
                        <a:ea typeface="+mn-ea"/>
                      </a:endParaRPr>
                    </a:p>
                    <a:p>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58</a:t>
            </a:fld>
            <a:endParaRPr kumimoji="1" lang="ja-JP" altLang="en-US"/>
          </a:p>
        </p:txBody>
      </p:sp>
      <p:sp>
        <p:nvSpPr>
          <p:cNvPr id="5" name="テキスト ボックス 4"/>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３．</a:t>
            </a:r>
            <a:endParaRPr lang="en-US" altLang="ja-JP" sz="1600" u="sng" dirty="0" smtClean="0"/>
          </a:p>
        </p:txBody>
      </p:sp>
    </p:spTree>
    <p:extLst>
      <p:ext uri="{BB962C8B-B14F-4D97-AF65-F5344CB8AC3E}">
        <p14:creationId xmlns:p14="http://schemas.microsoft.com/office/powerpoint/2010/main" val="1253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a:t>
            </a:fld>
            <a:endParaRPr lang="ja-JP" altLang="en-US"/>
          </a:p>
        </p:txBody>
      </p:sp>
      <p:cxnSp>
        <p:nvCxnSpPr>
          <p:cNvPr id="5" name="直線コネクタ 4"/>
          <p:cNvCxnSpPr/>
          <p:nvPr/>
        </p:nvCxnSpPr>
        <p:spPr>
          <a:xfrm>
            <a:off x="122514" y="457690"/>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55640" y="26913"/>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276542428"/>
              </p:ext>
            </p:extLst>
          </p:nvPr>
        </p:nvGraphicFramePr>
        <p:xfrm>
          <a:off x="345924" y="588064"/>
          <a:ext cx="8481179" cy="6110067"/>
        </p:xfrm>
        <a:graphic>
          <a:graphicData uri="http://schemas.openxmlformats.org/drawingml/2006/table">
            <a:tbl>
              <a:tblPr>
                <a:tableStyleId>{5940675A-B579-460E-94D1-54222C63F5DA}</a:tableStyleId>
              </a:tblPr>
              <a:tblGrid>
                <a:gridCol w="640125">
                  <a:extLst>
                    <a:ext uri="{9D8B030D-6E8A-4147-A177-3AD203B41FA5}">
                      <a16:colId xmlns:a16="http://schemas.microsoft.com/office/drawing/2014/main" val="2541869489"/>
                    </a:ext>
                  </a:extLst>
                </a:gridCol>
                <a:gridCol w="560154">
                  <a:extLst>
                    <a:ext uri="{9D8B030D-6E8A-4147-A177-3AD203B41FA5}">
                      <a16:colId xmlns:a16="http://schemas.microsoft.com/office/drawing/2014/main" val="2035349440"/>
                    </a:ext>
                  </a:extLst>
                </a:gridCol>
                <a:gridCol w="661900">
                  <a:extLst>
                    <a:ext uri="{9D8B030D-6E8A-4147-A177-3AD203B41FA5}">
                      <a16:colId xmlns:a16="http://schemas.microsoft.com/office/drawing/2014/main" val="2189861016"/>
                    </a:ext>
                  </a:extLst>
                </a:gridCol>
                <a:gridCol w="661900">
                  <a:extLst>
                    <a:ext uri="{9D8B030D-6E8A-4147-A177-3AD203B41FA5}">
                      <a16:colId xmlns:a16="http://schemas.microsoft.com/office/drawing/2014/main" val="3571769297"/>
                    </a:ext>
                  </a:extLst>
                </a:gridCol>
                <a:gridCol w="661900">
                  <a:extLst>
                    <a:ext uri="{9D8B030D-6E8A-4147-A177-3AD203B41FA5}">
                      <a16:colId xmlns:a16="http://schemas.microsoft.com/office/drawing/2014/main" val="3745058198"/>
                    </a:ext>
                  </a:extLst>
                </a:gridCol>
                <a:gridCol w="661900">
                  <a:extLst>
                    <a:ext uri="{9D8B030D-6E8A-4147-A177-3AD203B41FA5}">
                      <a16:colId xmlns:a16="http://schemas.microsoft.com/office/drawing/2014/main" val="704232565"/>
                    </a:ext>
                  </a:extLst>
                </a:gridCol>
                <a:gridCol w="661900">
                  <a:extLst>
                    <a:ext uri="{9D8B030D-6E8A-4147-A177-3AD203B41FA5}">
                      <a16:colId xmlns:a16="http://schemas.microsoft.com/office/drawing/2014/main" val="1739153846"/>
                    </a:ext>
                  </a:extLst>
                </a:gridCol>
                <a:gridCol w="661900">
                  <a:extLst>
                    <a:ext uri="{9D8B030D-6E8A-4147-A177-3AD203B41FA5}">
                      <a16:colId xmlns:a16="http://schemas.microsoft.com/office/drawing/2014/main" val="190185676"/>
                    </a:ext>
                  </a:extLst>
                </a:gridCol>
                <a:gridCol w="661900">
                  <a:extLst>
                    <a:ext uri="{9D8B030D-6E8A-4147-A177-3AD203B41FA5}">
                      <a16:colId xmlns:a16="http://schemas.microsoft.com/office/drawing/2014/main" val="1708044234"/>
                    </a:ext>
                  </a:extLst>
                </a:gridCol>
                <a:gridCol w="661900">
                  <a:extLst>
                    <a:ext uri="{9D8B030D-6E8A-4147-A177-3AD203B41FA5}">
                      <a16:colId xmlns:a16="http://schemas.microsoft.com/office/drawing/2014/main" val="2196267527"/>
                    </a:ext>
                  </a:extLst>
                </a:gridCol>
                <a:gridCol w="661900">
                  <a:extLst>
                    <a:ext uri="{9D8B030D-6E8A-4147-A177-3AD203B41FA5}">
                      <a16:colId xmlns:a16="http://schemas.microsoft.com/office/drawing/2014/main" val="1501723481"/>
                    </a:ext>
                  </a:extLst>
                </a:gridCol>
                <a:gridCol w="661900">
                  <a:extLst>
                    <a:ext uri="{9D8B030D-6E8A-4147-A177-3AD203B41FA5}">
                      <a16:colId xmlns:a16="http://schemas.microsoft.com/office/drawing/2014/main" val="3206339905"/>
                    </a:ext>
                  </a:extLst>
                </a:gridCol>
                <a:gridCol w="661900">
                  <a:extLst>
                    <a:ext uri="{9D8B030D-6E8A-4147-A177-3AD203B41FA5}">
                      <a16:colId xmlns:a16="http://schemas.microsoft.com/office/drawing/2014/main" val="4085420709"/>
                    </a:ext>
                  </a:extLst>
                </a:gridCol>
              </a:tblGrid>
              <a:tr h="131028">
                <a:tc gridSpan="2">
                  <a:txBody>
                    <a:bodyPr/>
                    <a:lstStyle/>
                    <a:p>
                      <a:pPr algn="ctr"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hMerge="1">
                  <a:txBody>
                    <a:bodyPr/>
                    <a:lstStyle/>
                    <a:p>
                      <a:pPr algn="ctr"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extLst>
                  <a:ext uri="{0D108BD9-81ED-4DB2-BD59-A6C34878D82A}">
                    <a16:rowId xmlns:a16="http://schemas.microsoft.com/office/drawing/2014/main" val="894804585"/>
                  </a:ext>
                </a:extLst>
              </a:tr>
              <a:tr h="1214483">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６</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経営</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形態</a:t>
                      </a:r>
                      <a:r>
                        <a:rPr lang="en-US" altLang="ja-JP" sz="800" b="1" u="none" strike="noStrike" dirty="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独法化</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●産業技術</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総</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合</a:t>
                      </a:r>
                      <a:r>
                        <a:rPr lang="ja-JP" altLang="en-US" sz="800" u="none" strike="noStrike" dirty="0">
                          <a:solidFill>
                            <a:schemeClr val="tx1"/>
                          </a:solidFill>
                          <a:effectLst/>
                          <a:latin typeface="Meiryo UI" panose="020B0604030504040204" pitchFamily="50" charset="-128"/>
                          <a:ea typeface="Meiryo UI" panose="020B0604030504040204" pitchFamily="50" charset="-128"/>
                        </a:rPr>
                        <a:t>研究所を</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独</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法化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●環境農林</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水</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産</a:t>
                      </a:r>
                      <a:r>
                        <a:rPr lang="ja-JP" altLang="en-US" sz="800" u="none" strike="noStrike" dirty="0">
                          <a:solidFill>
                            <a:schemeClr val="tx1"/>
                          </a:solidFill>
                          <a:effectLst/>
                          <a:latin typeface="Meiryo UI" panose="020B0604030504040204" pitchFamily="50" charset="-128"/>
                          <a:ea typeface="Meiryo UI" panose="020B0604030504040204" pitchFamily="50" charset="-128"/>
                        </a:rPr>
                        <a:t>総合</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研究所</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を独法化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●府市の研究所を統合し、</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地独</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大阪産業技術研究所を創設</a:t>
                      </a:r>
                    </a:p>
                    <a:p>
                      <a:pPr algn="l" fontAlgn="t"/>
                      <a:endParaRPr lang="ja-JP" altLang="en-US" sz="800" u="none" strike="noStrike" dirty="0" smtClean="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3153853717"/>
                  </a:ext>
                </a:extLst>
              </a:tr>
              <a:tr h="841850">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７</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市町村</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との連携</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強化</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●「大阪発“地</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方分権改革”</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ビジョン」</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●「特例</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市並み</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の</a:t>
                      </a:r>
                      <a:r>
                        <a:rPr lang="ja-JP" altLang="en-US" sz="800" u="none" strike="noStrike" dirty="0">
                          <a:solidFill>
                            <a:schemeClr val="tx1"/>
                          </a:solidFill>
                          <a:effectLst/>
                          <a:latin typeface="Meiryo UI" panose="020B0604030504040204" pitchFamily="50" charset="-128"/>
                          <a:ea typeface="Meiryo UI" panose="020B0604030504040204" pitchFamily="50" charset="-128"/>
                        </a:rPr>
                        <a:t>権限移譲</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の推進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●地域</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維持管</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理</a:t>
                      </a:r>
                      <a:r>
                        <a:rPr lang="ja-JP" altLang="en-US" sz="800" u="none" strike="noStrike" dirty="0">
                          <a:solidFill>
                            <a:schemeClr val="tx1"/>
                          </a:solidFill>
                          <a:effectLst/>
                          <a:latin typeface="Meiryo UI" panose="020B0604030504040204" pitchFamily="50" charset="-128"/>
                          <a:ea typeface="Meiryo UI" panose="020B0604030504040204" pitchFamily="50" charset="-128"/>
                        </a:rPr>
                        <a:t>連携</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プラット</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フォーム</a:t>
                      </a:r>
                      <a:r>
                        <a:rPr lang="ja-JP" altLang="en-US" sz="800" u="none" strike="noStrike" dirty="0">
                          <a:solidFill>
                            <a:schemeClr val="tx1"/>
                          </a:solidFill>
                          <a:effectLst/>
                          <a:latin typeface="Meiryo UI" panose="020B0604030504040204" pitchFamily="50" charset="-128"/>
                          <a:ea typeface="Meiryo UI" panose="020B0604030504040204" pitchFamily="50" charset="-128"/>
                        </a:rPr>
                        <a:t>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大阪府域地</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方</a:t>
                      </a:r>
                      <a:r>
                        <a:rPr lang="zh-TW" altLang="en-US" sz="800" u="none" strike="noStrike" dirty="0">
                          <a:solidFill>
                            <a:schemeClr val="tx1"/>
                          </a:solidFill>
                          <a:effectLst/>
                          <a:latin typeface="Meiryo UI" panose="020B0604030504040204" pitchFamily="50" charset="-128"/>
                          <a:ea typeface="Meiryo UI" panose="020B0604030504040204" pitchFamily="50" charset="-128"/>
                        </a:rPr>
                        <a:t>税</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徴収機</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構</a:t>
                      </a:r>
                      <a:r>
                        <a:rPr lang="zh-TW" altLang="en-US" sz="800" u="none" strike="noStrike" dirty="0">
                          <a:solidFill>
                            <a:schemeClr val="tx1"/>
                          </a:solidFill>
                          <a:effectLst/>
                          <a:latin typeface="Meiryo UI" panose="020B0604030504040204" pitchFamily="50" charset="-128"/>
                          <a:ea typeface="Meiryo UI" panose="020B0604030504040204" pitchFamily="50" charset="-128"/>
                        </a:rPr>
                        <a:t>設置</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●自治体</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クラウ</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ド</a:t>
                      </a:r>
                      <a:r>
                        <a:rPr lang="ja-JP" altLang="en-US" sz="800" u="none" strike="noStrike" dirty="0">
                          <a:solidFill>
                            <a:schemeClr val="tx1"/>
                          </a:solidFill>
                          <a:effectLst/>
                          <a:latin typeface="Meiryo UI" panose="020B0604030504040204" pitchFamily="50" charset="-128"/>
                          <a:ea typeface="Meiryo UI" panose="020B0604030504040204" pitchFamily="50" charset="-128"/>
                        </a:rPr>
                        <a:t>検討会設置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●「大阪発”地</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方分権改革”</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ビジョン改訂</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版」</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3310536403"/>
                  </a:ext>
                </a:extLst>
              </a:tr>
              <a:tr h="759342">
                <a:tc rowSpan="3">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８</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府</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市</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連携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統合本部</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大阪府</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市統</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合本部設置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●特別区</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設置</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協</a:t>
                      </a:r>
                      <a:r>
                        <a:rPr lang="ja-JP" altLang="en-US" sz="800" u="none" strike="noStrike" dirty="0">
                          <a:solidFill>
                            <a:schemeClr val="tx1"/>
                          </a:solidFill>
                          <a:effectLst/>
                          <a:latin typeface="Meiryo UI" panose="020B0604030504040204" pitchFamily="50" charset="-128"/>
                          <a:ea typeface="Meiryo UI" panose="020B0604030504040204" pitchFamily="50" charset="-128"/>
                        </a:rPr>
                        <a:t>議会を設置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●大都市局</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を</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共同</a:t>
                      </a:r>
                      <a:r>
                        <a:rPr lang="ja-JP" altLang="en-US" sz="800" u="none" strike="noStrike" dirty="0">
                          <a:solidFill>
                            <a:schemeClr val="tx1"/>
                          </a:solidFill>
                          <a:effectLst/>
                          <a:latin typeface="Meiryo UI" panose="020B0604030504040204" pitchFamily="50" charset="-128"/>
                          <a:ea typeface="Meiryo UI" panose="020B0604030504040204" pitchFamily="50" charset="-128"/>
                        </a:rPr>
                        <a:t>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●副首都</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推進</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本部</a:t>
                      </a:r>
                      <a:r>
                        <a:rPr lang="ja-JP" altLang="en-US" sz="800" u="none" strike="noStrike" dirty="0">
                          <a:solidFill>
                            <a:schemeClr val="tx1"/>
                          </a:solidFill>
                          <a:effectLst/>
                          <a:latin typeface="Meiryo UI" panose="020B0604030504040204" pitchFamily="50" charset="-128"/>
                          <a:ea typeface="Meiryo UI" panose="020B0604030504040204" pitchFamily="50" charset="-128"/>
                        </a:rPr>
                        <a:t>を設置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●副首都</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推進</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局</a:t>
                      </a:r>
                      <a:r>
                        <a:rPr lang="ja-JP" altLang="en-US" sz="800" u="none" strike="noStrike" dirty="0">
                          <a:solidFill>
                            <a:schemeClr val="tx1"/>
                          </a:solidFill>
                          <a:effectLst/>
                          <a:latin typeface="Meiryo UI" panose="020B0604030504040204" pitchFamily="50" charset="-128"/>
                          <a:ea typeface="Meiryo UI" panose="020B0604030504040204" pitchFamily="50" charset="-128"/>
                        </a:rPr>
                        <a:t>を共同設置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●「副首都</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ビ</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ジョン」</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大都市制度 </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a:solidFill>
                            <a:schemeClr val="tx1"/>
                          </a:solidFill>
                          <a:effectLst/>
                          <a:latin typeface="Meiryo UI" panose="020B0604030504040204" pitchFamily="50" charset="-128"/>
                          <a:ea typeface="Meiryo UI" panose="020B0604030504040204" pitchFamily="50" charset="-128"/>
                        </a:rPr>
                        <a:t>特別区設置</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p>
                    <a:p>
                      <a:pPr algn="l" rtl="0" fontAlgn="ctr"/>
                      <a:r>
                        <a:rPr lang="ja-JP" altLang="en-US"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協</a:t>
                      </a:r>
                      <a:r>
                        <a:rPr lang="ja-JP" altLang="en-US" sz="800" u="none" strike="noStrike" dirty="0">
                          <a:solidFill>
                            <a:schemeClr val="tx1"/>
                          </a:solidFill>
                          <a:effectLst/>
                          <a:latin typeface="Meiryo UI" panose="020B0604030504040204" pitchFamily="50" charset="-128"/>
                          <a:ea typeface="Meiryo UI" panose="020B0604030504040204" pitchFamily="50" charset="-128"/>
                        </a:rPr>
                        <a:t>議会を設置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4087062495"/>
                  </a:ext>
                </a:extLst>
              </a:tr>
              <a:tr h="882420">
                <a:tc vMerge="1">
                  <a:txBody>
                    <a:bodyPr/>
                    <a:lstStyle/>
                    <a:p>
                      <a:pPr algn="l" rtl="0" fontAlgn="ctr"/>
                      <a:endParaRPr lang="ja-JP" altLang="en-US" sz="800" b="0" i="0" u="none" strike="noStrike">
                        <a:solidFill>
                          <a:srgbClr val="FFFFFF"/>
                        </a:solidFill>
                        <a:effectLst/>
                        <a:latin typeface="Meiryo UI" panose="020B0604030504040204" pitchFamily="50" charset="-128"/>
                        <a:ea typeface="Meiryo UI" panose="020B0604030504040204" pitchFamily="50" charset="-128"/>
                      </a:endParaRPr>
                    </a:p>
                  </a:txBody>
                  <a:tcPr marL="1577" marR="1577" marT="1577" marB="0" anchor="ctr"/>
                </a:tc>
                <a:tc>
                  <a:txBody>
                    <a:bodyPr/>
                    <a:lstStyle/>
                    <a:p>
                      <a:pPr algn="l" rtl="0" fontAlgn="ctr"/>
                      <a:r>
                        <a:rPr lang="ja-JP" altLang="en-US" sz="800" b="1" u="none" strike="noStrike">
                          <a:solidFill>
                            <a:schemeClr val="bg1"/>
                          </a:solidFill>
                          <a:effectLst/>
                          <a:latin typeface="Meiryo UI" panose="020B0604030504040204" pitchFamily="50" charset="-128"/>
                          <a:ea typeface="Meiryo UI" panose="020B0604030504040204" pitchFamily="50" charset="-128"/>
                        </a:rPr>
                        <a:t>組織統合</a:t>
                      </a:r>
                      <a:endParaRPr lang="ja-JP" altLang="en-US"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●府市の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信用</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保証</a:t>
                      </a:r>
                      <a:r>
                        <a:rPr lang="ja-JP" altLang="en-US" sz="800" u="none" strike="noStrike" dirty="0">
                          <a:solidFill>
                            <a:schemeClr val="tx1"/>
                          </a:solidFill>
                          <a:effectLst/>
                          <a:latin typeface="Meiryo UI" panose="020B0604030504040204" pitchFamily="50" charset="-128"/>
                          <a:ea typeface="Meiryo UI" panose="020B0604030504040204" pitchFamily="50" charset="-128"/>
                        </a:rPr>
                        <a:t>協会が</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合</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併し</a:t>
                      </a: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信</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用</a:t>
                      </a:r>
                      <a:r>
                        <a:rPr lang="ja-JP" altLang="en-US" sz="800" u="none" strike="noStrike" dirty="0">
                          <a:solidFill>
                            <a:schemeClr val="tx1"/>
                          </a:solidFill>
                          <a:effectLst/>
                          <a:latin typeface="Meiryo UI" panose="020B0604030504040204" pitchFamily="50" charset="-128"/>
                          <a:ea typeface="Meiryo UI" panose="020B0604030504040204" pitchFamily="50" charset="-128"/>
                        </a:rPr>
                        <a:t>保証協会</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に</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府市</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消防学</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校</a:t>
                      </a:r>
                      <a:r>
                        <a:rPr lang="ja-JP" altLang="en-US" sz="800" u="none" strike="noStrike" dirty="0">
                          <a:solidFill>
                            <a:schemeClr val="tx1"/>
                          </a:solidFill>
                          <a:effectLst/>
                          <a:latin typeface="Meiryo UI" panose="020B0604030504040204" pitchFamily="50" charset="-128"/>
                          <a:ea typeface="Meiryo UI" panose="020B0604030504040204" pitchFamily="50" charset="-128"/>
                        </a:rPr>
                        <a:t>を一元化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●府市の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地方</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衛生</a:t>
                      </a:r>
                      <a:r>
                        <a:rPr lang="ja-JP" altLang="en-US" sz="800" u="none" strike="noStrike" dirty="0">
                          <a:solidFill>
                            <a:schemeClr val="tx1"/>
                          </a:solidFill>
                          <a:effectLst/>
                          <a:latin typeface="Meiryo UI" panose="020B0604030504040204" pitchFamily="50" charset="-128"/>
                          <a:ea typeface="Meiryo UI" panose="020B0604030504040204" pitchFamily="50" charset="-128"/>
                        </a:rPr>
                        <a:t>研究所</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を</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統合</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し、</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地</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独</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健康</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安全</a:t>
                      </a:r>
                      <a:r>
                        <a:rPr lang="ja-JP" altLang="en-US" sz="800" u="none" strike="noStrike" dirty="0">
                          <a:solidFill>
                            <a:schemeClr val="tx1"/>
                          </a:solidFill>
                          <a:effectLst/>
                          <a:latin typeface="Meiryo UI" panose="020B0604030504040204" pitchFamily="50" charset="-128"/>
                          <a:ea typeface="Meiryo UI" panose="020B0604030504040204" pitchFamily="50" charset="-128"/>
                        </a:rPr>
                        <a:t>基盤</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研究</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所</a:t>
                      </a:r>
                      <a:r>
                        <a:rPr lang="ja-JP" altLang="en-US" sz="800" u="none" strike="noStrike" dirty="0">
                          <a:solidFill>
                            <a:schemeClr val="tx1"/>
                          </a:solidFill>
                          <a:effectLst/>
                          <a:latin typeface="Meiryo UI" panose="020B0604030504040204" pitchFamily="50" charset="-128"/>
                          <a:ea typeface="Meiryo UI" panose="020B0604030504040204" pitchFamily="50" charset="-128"/>
                        </a:rPr>
                        <a:t>を設立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2108620720"/>
                  </a:ext>
                </a:extLst>
              </a:tr>
              <a:tr h="580868">
                <a:tc vMerge="1">
                  <a:txBody>
                    <a:bodyPr/>
                    <a:lstStyle/>
                    <a:p>
                      <a:pPr algn="l" rtl="0" fontAlgn="ctr"/>
                      <a:endParaRPr lang="ja-JP" altLang="en-US" sz="800" b="0" i="0" u="none" strike="noStrike">
                        <a:solidFill>
                          <a:srgbClr val="FFFFFF"/>
                        </a:solidFill>
                        <a:effectLst/>
                        <a:latin typeface="Meiryo UI" panose="020B0604030504040204" pitchFamily="50" charset="-128"/>
                        <a:ea typeface="Meiryo UI" panose="020B0604030504040204" pitchFamily="50" charset="-128"/>
                      </a:endParaRPr>
                    </a:p>
                  </a:txBody>
                  <a:tcPr marL="1577" marR="1577" marT="1577" marB="0" anchor="ctr"/>
                </a:tc>
                <a:tc>
                  <a:txBody>
                    <a:bodyPr/>
                    <a:lstStyle/>
                    <a:p>
                      <a:pPr algn="l" rtl="0" fontAlgn="ctr"/>
                      <a:r>
                        <a:rPr lang="ja-JP" altLang="en-US" sz="800" b="1" u="none" strike="noStrike">
                          <a:solidFill>
                            <a:schemeClr val="bg1"/>
                          </a:solidFill>
                          <a:effectLst/>
                          <a:latin typeface="Meiryo UI" panose="020B0604030504040204" pitchFamily="50" charset="-128"/>
                          <a:ea typeface="Meiryo UI" panose="020B0604030504040204" pitchFamily="50" charset="-128"/>
                        </a:rPr>
                        <a:t>事業連携</a:t>
                      </a:r>
                      <a:endParaRPr lang="ja-JP" altLang="en-US" sz="800" b="1" i="0" u="none" strike="noStrike">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●大阪市内</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府営</a:t>
                      </a:r>
                      <a:r>
                        <a:rPr lang="ja-JP" altLang="en-US" sz="800" u="none" strike="noStrike" dirty="0">
                          <a:solidFill>
                            <a:schemeClr val="tx1"/>
                          </a:solidFill>
                          <a:effectLst/>
                          <a:latin typeface="Meiryo UI" panose="020B0604030504040204" pitchFamily="50" charset="-128"/>
                          <a:ea typeface="Meiryo UI" panose="020B0604030504040204" pitchFamily="50" charset="-128"/>
                        </a:rPr>
                        <a:t>住宅</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を</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大阪市</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に</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移管</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2321023414"/>
                  </a:ext>
                </a:extLst>
              </a:tr>
              <a:tr h="1700076">
                <a:tc gridSpan="2">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９</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hMerge="1">
                  <a:txBody>
                    <a:bodyPr/>
                    <a:lstStyle/>
                    <a:p>
                      <a:pPr algn="l"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1577" marR="1577" marT="1577" marB="0" anchor="ctr">
                    <a:solidFill>
                      <a:schemeClr val="tx1">
                        <a:lumMod val="50000"/>
                        <a:lumOff val="50000"/>
                      </a:schemeClr>
                    </a:solidFill>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●大阪府経営</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企画会議設置</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府庁</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ホスピタ</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リティ向上調</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査実施</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予算編成過</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程公表</a:t>
                      </a:r>
                      <a:r>
                        <a:rPr lang="ja-JP" altLang="en-US" sz="800" u="none" strike="noStrike" dirty="0">
                          <a:solidFill>
                            <a:schemeClr val="tx1"/>
                          </a:solidFill>
                          <a:effectLst/>
                          <a:latin typeface="Meiryo UI" panose="020B0604030504040204" pitchFamily="50" charset="-128"/>
                          <a:ea typeface="Meiryo UI" panose="020B0604030504040204" pitchFamily="50" charset="-128"/>
                        </a:rPr>
                        <a:t>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●政策ﾏｰｹﾃｨﾝｸ･ﾞﾘｻｰﾁﾁｰﾑ発足</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(2008.3)</a:t>
                      </a:r>
                      <a:endParaRPr lang="ja-JP" altLang="en-US"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●大阪府</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戦略</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本部会議設置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●公の施設</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等</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の利用者満足</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度調査開始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●規制条例の</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総点検</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●府民の声</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見</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える</a:t>
                      </a:r>
                      <a:r>
                        <a:rPr lang="ja-JP" altLang="en-US" sz="800" u="none" strike="noStrike" dirty="0">
                          <a:solidFill>
                            <a:schemeClr val="tx1"/>
                          </a:solidFill>
                          <a:effectLst/>
                          <a:latin typeface="Meiryo UI" panose="020B0604030504040204" pitchFamily="50" charset="-128"/>
                          <a:ea typeface="Meiryo UI" panose="020B0604030504040204" pitchFamily="50" charset="-128"/>
                        </a:rPr>
                        <a:t>化開始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●監査</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事務局</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業務</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民間委</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託</a:t>
                      </a:r>
                      <a:r>
                        <a:rPr lang="ja-JP" altLang="en-US" sz="800" u="none" strike="noStrike" dirty="0">
                          <a:solidFill>
                            <a:schemeClr val="tx1"/>
                          </a:solidFill>
                          <a:effectLst/>
                          <a:latin typeface="Meiryo UI" panose="020B0604030504040204" pitchFamily="50" charset="-128"/>
                          <a:ea typeface="Meiryo UI" panose="020B0604030504040204" pitchFamily="50" charset="-128"/>
                        </a:rPr>
                        <a:t>開始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国と地方の関</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係再構築</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関</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西広域連合設</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立</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●業規制条例</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の見直し</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●新公</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会計制</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度</a:t>
                      </a:r>
                      <a:r>
                        <a:rPr lang="zh-TW" altLang="en-US" sz="800" u="none" strike="noStrike" dirty="0">
                          <a:solidFill>
                            <a:schemeClr val="tx1"/>
                          </a:solidFill>
                          <a:effectLst/>
                          <a:latin typeface="Meiryo UI" panose="020B0604030504040204" pitchFamily="50" charset="-128"/>
                          <a:ea typeface="Meiryo UI" panose="020B0604030504040204" pitchFamily="50" charset="-128"/>
                        </a:rPr>
                        <a:t>導入</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●施策</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プロセス</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a:t>
                      </a:r>
                      <a:r>
                        <a:rPr lang="ja-JP" altLang="en-US" sz="800" u="none" strike="noStrike" dirty="0">
                          <a:solidFill>
                            <a:schemeClr val="tx1"/>
                          </a:solidFill>
                          <a:effectLst/>
                          <a:latin typeface="Meiryo UI" panose="020B0604030504040204" pitchFamily="50" charset="-128"/>
                          <a:ea typeface="Meiryo UI" panose="020B0604030504040204" pitchFamily="50" charset="-128"/>
                        </a:rPr>
                        <a:t>見える</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●公金支出</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情</a:t>
                      </a:r>
                      <a:endParaRPr lang="en-US" altLang="zh-TW"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800" u="none" strike="noStrike" dirty="0" smtClean="0">
                          <a:solidFill>
                            <a:schemeClr val="tx1"/>
                          </a:solidFill>
                          <a:effectLst/>
                          <a:latin typeface="Meiryo UI" panose="020B0604030504040204" pitchFamily="50" charset="-128"/>
                          <a:ea typeface="Meiryo UI" panose="020B0604030504040204" pitchFamily="50" charset="-128"/>
                        </a:rPr>
                        <a:t> </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報</a:t>
                      </a:r>
                      <a:r>
                        <a:rPr lang="zh-TW" altLang="en-US" sz="800" u="none" strike="noStrike" dirty="0">
                          <a:solidFill>
                            <a:schemeClr val="tx1"/>
                          </a:solidFill>
                          <a:effectLst/>
                          <a:latin typeface="Meiryo UI" panose="020B0604030504040204" pitchFamily="50" charset="-128"/>
                          <a:ea typeface="Meiryo UI" panose="020B0604030504040204" pitchFamily="50" charset="-128"/>
                        </a:rPr>
                        <a:t>公表開始</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●市町村</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国保</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a:t>
                      </a:r>
                      <a:r>
                        <a:rPr lang="ja-JP" altLang="en-US" sz="800" u="none" strike="noStrike" dirty="0">
                          <a:solidFill>
                            <a:schemeClr val="tx1"/>
                          </a:solidFill>
                          <a:effectLst/>
                          <a:latin typeface="Meiryo UI" panose="020B0604030504040204" pitchFamily="50" charset="-128"/>
                          <a:ea typeface="Meiryo UI" panose="020B0604030504040204" pitchFamily="50" charset="-128"/>
                        </a:rPr>
                        <a:t>府特別</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調整</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交付</a:t>
                      </a:r>
                      <a:r>
                        <a:rPr lang="ja-JP" altLang="en-US" sz="800" u="none" strike="noStrike" dirty="0">
                          <a:solidFill>
                            <a:schemeClr val="tx1"/>
                          </a:solidFill>
                          <a:effectLst/>
                          <a:latin typeface="Meiryo UI" panose="020B0604030504040204" pitchFamily="50" charset="-128"/>
                          <a:ea typeface="Meiryo UI" panose="020B0604030504040204" pitchFamily="50" charset="-128"/>
                        </a:rPr>
                        <a:t>金の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配分</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基準</a:t>
                      </a:r>
                      <a:r>
                        <a:rPr lang="ja-JP" altLang="en-US" sz="800" u="none" strike="noStrike" dirty="0">
                          <a:solidFill>
                            <a:schemeClr val="tx1"/>
                          </a:solidFill>
                          <a:effectLst/>
                          <a:latin typeface="Meiryo UI" panose="020B0604030504040204" pitchFamily="50" charset="-128"/>
                          <a:ea typeface="Meiryo UI" panose="020B0604030504040204" pitchFamily="50" charset="-128"/>
                        </a:rPr>
                        <a:t>を</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見直し</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●「府営住宅ス</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トック総合活用</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計画」改定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●規制条例・</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審査基準の</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点検</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●規制条例等</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　の点検</a:t>
                      </a: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1577" marR="1577" marT="1577" marB="0"/>
                </a:tc>
                <a:extLst>
                  <a:ext uri="{0D108BD9-81ED-4DB2-BD59-A6C34878D82A}">
                    <a16:rowId xmlns:a16="http://schemas.microsoft.com/office/drawing/2014/main" val="1204298813"/>
                  </a:ext>
                </a:extLst>
              </a:tr>
            </a:tbl>
          </a:graphicData>
        </a:graphic>
      </p:graphicFrame>
      <p:sp>
        <p:nvSpPr>
          <p:cNvPr id="7" name="テキスト ボックス 6"/>
          <p:cNvSpPr txBox="1"/>
          <p:nvPr/>
        </p:nvSpPr>
        <p:spPr>
          <a:xfrm>
            <a:off x="2973873" y="73079"/>
            <a:ext cx="3363421"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A</a:t>
            </a:r>
            <a:r>
              <a:rPr lang="ja-JP" altLang="en-US" b="1" dirty="0" smtClean="0">
                <a:latin typeface="Meiryo UI" panose="020B0604030504040204" pitchFamily="50" charset="-128"/>
                <a:ea typeface="Meiryo UI" panose="020B0604030504040204" pitchFamily="50" charset="-128"/>
              </a:rPr>
              <a:t>　いわゆる行政改革（</a:t>
            </a:r>
            <a:r>
              <a:rPr lang="ja-JP" altLang="en-US" b="1" dirty="0">
                <a:latin typeface="Meiryo UI" panose="020B0604030504040204" pitchFamily="50" charset="-128"/>
                <a:ea typeface="Meiryo UI" panose="020B0604030504040204" pitchFamily="50" charset="-128"/>
              </a:rPr>
              <a:t>大阪府）</a:t>
            </a:r>
          </a:p>
        </p:txBody>
      </p:sp>
    </p:spTree>
    <p:extLst>
      <p:ext uri="{BB962C8B-B14F-4D97-AF65-F5344CB8AC3E}">
        <p14:creationId xmlns:p14="http://schemas.microsoft.com/office/powerpoint/2010/main" val="2528107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79512" y="116632"/>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latin typeface="ＭＳ Ｐゴシック" panose="020B0600070205080204" pitchFamily="50" charset="-128"/>
                <a:ea typeface="ＭＳ Ｐゴシック" panose="020B0600070205080204" pitchFamily="50" charset="-128"/>
              </a:rPr>
              <a:t>①</a:t>
            </a:r>
            <a:r>
              <a:rPr lang="ja-JP" altLang="en-US" sz="1600" dirty="0" smtClean="0">
                <a:latin typeface="ＭＳ Ｐゴシック" panose="020B0600070205080204" pitchFamily="50" charset="-128"/>
                <a:ea typeface="ＭＳ Ｐゴシック" panose="020B0600070205080204" pitchFamily="50" charset="-128"/>
              </a:rPr>
              <a:t>大阪府健康増進計画</a:t>
            </a:r>
            <a:endParaRPr lang="ja-JP" altLang="en-US" sz="1600" dirty="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nvPr>
        </p:nvGraphicFramePr>
        <p:xfrm>
          <a:off x="330188" y="568729"/>
          <a:ext cx="8640960" cy="6000901"/>
        </p:xfrm>
        <a:graphic>
          <a:graphicData uri="http://schemas.openxmlformats.org/drawingml/2006/table">
            <a:tbl>
              <a:tblPr firstRow="1" bandRow="1">
                <a:tableStyleId>{5C22544A-7EE6-4342-B048-85BDC9FD1C3A}</a:tableStyleId>
              </a:tblPr>
              <a:tblGrid>
                <a:gridCol w="592118">
                  <a:extLst>
                    <a:ext uri="{9D8B030D-6E8A-4147-A177-3AD203B41FA5}">
                      <a16:colId xmlns:a16="http://schemas.microsoft.com/office/drawing/2014/main" val="20000"/>
                    </a:ext>
                  </a:extLst>
                </a:gridCol>
                <a:gridCol w="2576234">
                  <a:extLst>
                    <a:ext uri="{9D8B030D-6E8A-4147-A177-3AD203B41FA5}">
                      <a16:colId xmlns:a16="http://schemas.microsoft.com/office/drawing/2014/main" val="20001"/>
                    </a:ext>
                  </a:extLst>
                </a:gridCol>
                <a:gridCol w="2382754">
                  <a:extLst>
                    <a:ext uri="{9D8B030D-6E8A-4147-A177-3AD203B41FA5}">
                      <a16:colId xmlns:a16="http://schemas.microsoft.com/office/drawing/2014/main" val="20002"/>
                    </a:ext>
                  </a:extLst>
                </a:gridCol>
                <a:gridCol w="3089854">
                  <a:extLst>
                    <a:ext uri="{9D8B030D-6E8A-4147-A177-3AD203B41FA5}">
                      <a16:colId xmlns:a16="http://schemas.microsoft.com/office/drawing/2014/main" val="20003"/>
                    </a:ext>
                  </a:extLst>
                </a:gridCol>
              </a:tblGrid>
              <a:tr h="348966">
                <a:tc>
                  <a:txBody>
                    <a:bodyPr/>
                    <a:lstStyle/>
                    <a:p>
                      <a:endParaRPr kumimoji="1" lang="ja-JP" altLang="en-US" dirty="0"/>
                    </a:p>
                  </a:txBody>
                  <a:tcPr/>
                </a:tc>
                <a:tc>
                  <a:txBody>
                    <a:bodyPr/>
                    <a:lstStyle/>
                    <a:p>
                      <a:pPr algn="ctr"/>
                      <a:r>
                        <a:rPr kumimoji="1" lang="ja-JP" altLang="en-US" sz="1400" b="0" i="0" u="none" strike="noStrike" kern="1200" baseline="0" dirty="0" smtClean="0">
                          <a:solidFill>
                            <a:schemeClr val="lt1"/>
                          </a:solidFill>
                          <a:latin typeface="+mn-lt"/>
                          <a:ea typeface="+mn-ea"/>
                          <a:cs typeface="+mn-cs"/>
                        </a:rPr>
                        <a:t>大阪府健康増進計画</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第</a:t>
                      </a:r>
                      <a:r>
                        <a:rPr kumimoji="1" lang="en-US" altLang="ja-JP" sz="1400" b="0" dirty="0" smtClean="0"/>
                        <a:t>2</a:t>
                      </a:r>
                      <a:r>
                        <a:rPr kumimoji="1" lang="ja-JP" altLang="en-US" sz="1400" b="0" dirty="0" smtClean="0"/>
                        <a:t>次</a:t>
                      </a:r>
                      <a:r>
                        <a:rPr kumimoji="1" lang="ja-JP" altLang="en-US" sz="1400" b="0" i="0" u="none" strike="noStrike" kern="1200" baseline="0" dirty="0" smtClean="0">
                          <a:solidFill>
                            <a:schemeClr val="lt1"/>
                          </a:solidFill>
                          <a:latin typeface="+mn-lt"/>
                          <a:ea typeface="+mn-ea"/>
                          <a:cs typeface="+mn-cs"/>
                        </a:rPr>
                        <a:t>大阪府健康増進計画</a:t>
                      </a:r>
                      <a:endParaRPr kumimoji="1" lang="ja-JP" alt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第</a:t>
                      </a:r>
                      <a:r>
                        <a:rPr kumimoji="1" lang="en-US" altLang="ja-JP" sz="1400" b="0" dirty="0" smtClean="0"/>
                        <a:t>3</a:t>
                      </a:r>
                      <a:r>
                        <a:rPr kumimoji="1" lang="ja-JP" altLang="en-US" sz="1400" b="0" dirty="0" smtClean="0"/>
                        <a:t>次</a:t>
                      </a:r>
                      <a:r>
                        <a:rPr kumimoji="1" lang="ja-JP" altLang="en-US" sz="1400" b="0" i="0" u="none" strike="noStrike" kern="1200" baseline="0" dirty="0" smtClean="0">
                          <a:solidFill>
                            <a:schemeClr val="lt1"/>
                          </a:solidFill>
                          <a:latin typeface="+mn-lt"/>
                          <a:ea typeface="+mn-ea"/>
                          <a:cs typeface="+mn-cs"/>
                        </a:rPr>
                        <a:t>大阪府健康</a:t>
                      </a:r>
                      <a:r>
                        <a:rPr kumimoji="1" lang="ja-JP" altLang="en-US" sz="1400" b="0" i="0" u="none" strike="noStrike" kern="1200" baseline="0" smtClean="0">
                          <a:solidFill>
                            <a:schemeClr val="lt1"/>
                          </a:solidFill>
                          <a:latin typeface="+mn-lt"/>
                          <a:ea typeface="+mn-ea"/>
                          <a:cs typeface="+mn-cs"/>
                        </a:rPr>
                        <a:t>増進計画</a:t>
                      </a:r>
                      <a:endParaRPr kumimoji="1" lang="ja-JP" altLang="en-US" sz="1400" dirty="0" smtClean="0"/>
                    </a:p>
                  </a:txBody>
                  <a:tcPr/>
                </a:tc>
                <a:extLst>
                  <a:ext uri="{0D108BD9-81ED-4DB2-BD59-A6C34878D82A}">
                    <a16:rowId xmlns:a16="http://schemas.microsoft.com/office/drawing/2014/main" val="10000"/>
                  </a:ext>
                </a:extLst>
              </a:tr>
              <a:tr h="331621">
                <a:tc>
                  <a:txBody>
                    <a:bodyPr/>
                    <a:lstStyle/>
                    <a:p>
                      <a:r>
                        <a:rPr kumimoji="1" lang="ja-JP" altLang="en-US" sz="1400" dirty="0" smtClean="0"/>
                        <a:t>期間</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2008</a:t>
                      </a:r>
                      <a:r>
                        <a:rPr kumimoji="1" lang="ja-JP" altLang="en-US" sz="1400" b="0" i="0" u="none" strike="noStrike" kern="1200" baseline="0" dirty="0" smtClean="0">
                          <a:solidFill>
                            <a:schemeClr val="dk1"/>
                          </a:solidFill>
                          <a:latin typeface="+mn-lt"/>
                          <a:ea typeface="+mn-ea"/>
                          <a:cs typeface="+mn-cs"/>
                        </a:rPr>
                        <a:t>年</a:t>
                      </a:r>
                      <a:r>
                        <a:rPr kumimoji="1" lang="en-US" altLang="ja-JP" sz="1400" b="0" i="0" u="none" strike="noStrike" kern="1200" baseline="0" dirty="0" smtClean="0">
                          <a:solidFill>
                            <a:schemeClr val="dk1"/>
                          </a:solidFill>
                          <a:latin typeface="+mn-lt"/>
                          <a:ea typeface="+mn-ea"/>
                          <a:cs typeface="+mn-cs"/>
                        </a:rPr>
                        <a:t>8 </a:t>
                      </a:r>
                      <a:r>
                        <a:rPr kumimoji="1" lang="ja-JP" altLang="en-US" sz="1400" b="0" i="0" u="none" strike="noStrike" kern="1200" baseline="0" dirty="0" smtClean="0">
                          <a:solidFill>
                            <a:schemeClr val="dk1"/>
                          </a:solidFill>
                          <a:latin typeface="+mn-lt"/>
                          <a:ea typeface="+mn-ea"/>
                          <a:cs typeface="+mn-cs"/>
                        </a:rPr>
                        <a:t>月</a:t>
                      </a:r>
                      <a:r>
                        <a:rPr kumimoji="1" lang="en-US" altLang="ja-JP" sz="1400" b="0" i="0" u="none" strike="noStrike" kern="1200" baseline="0" dirty="0" smtClean="0">
                          <a:solidFill>
                            <a:schemeClr val="dk1"/>
                          </a:solidFill>
                          <a:latin typeface="+mn-lt"/>
                          <a:ea typeface="+mn-ea"/>
                          <a:cs typeface="+mn-cs"/>
                        </a:rPr>
                        <a:t>‐2013</a:t>
                      </a:r>
                      <a:r>
                        <a:rPr kumimoji="1" lang="ja-JP" altLang="en-US" sz="1400" b="0" i="0" u="none" strike="noStrike" kern="1200" baseline="0" dirty="0" smtClean="0">
                          <a:solidFill>
                            <a:schemeClr val="dk1"/>
                          </a:solidFill>
                          <a:latin typeface="+mn-lt"/>
                          <a:ea typeface="+mn-ea"/>
                          <a:cs typeface="+mn-cs"/>
                        </a:rPr>
                        <a:t>年</a:t>
                      </a:r>
                      <a:r>
                        <a:rPr kumimoji="1" lang="en-US" altLang="ja-JP" sz="1400" b="0" i="0" u="none" strike="noStrike" kern="1200" baseline="0" dirty="0" smtClean="0">
                          <a:solidFill>
                            <a:schemeClr val="dk1"/>
                          </a:solidFill>
                          <a:latin typeface="+mn-lt"/>
                          <a:ea typeface="+mn-ea"/>
                          <a:cs typeface="+mn-cs"/>
                        </a:rPr>
                        <a:t>3 </a:t>
                      </a:r>
                      <a:r>
                        <a:rPr kumimoji="1" lang="ja-JP" altLang="en-US" sz="1400" b="0" i="0" u="none" strike="noStrike" kern="1200" baseline="0" dirty="0" smtClean="0">
                          <a:solidFill>
                            <a:schemeClr val="dk1"/>
                          </a:solidFill>
                          <a:latin typeface="+mn-lt"/>
                          <a:ea typeface="+mn-ea"/>
                          <a:cs typeface="+mn-cs"/>
                        </a:rPr>
                        <a:t>月</a:t>
                      </a:r>
                      <a:endParaRPr kumimoji="1" lang="ja-JP" altLang="en-US" sz="1400" dirty="0"/>
                    </a:p>
                  </a:txBody>
                  <a:tcPr/>
                </a:tc>
                <a:tc>
                  <a:txBody>
                    <a:bodyPr/>
                    <a:lstStyle/>
                    <a:p>
                      <a:pPr algn="ctr"/>
                      <a:r>
                        <a:rPr kumimoji="1" lang="en-US" altLang="ja-JP" sz="1400" dirty="0" smtClean="0"/>
                        <a:t>2013</a:t>
                      </a:r>
                      <a:r>
                        <a:rPr kumimoji="1" lang="ja-JP" altLang="en-US" sz="1400" dirty="0" smtClean="0"/>
                        <a:t>年</a:t>
                      </a:r>
                      <a:r>
                        <a:rPr kumimoji="1" lang="en-US" altLang="ja-JP" sz="1400" dirty="0" smtClean="0"/>
                        <a:t>4 </a:t>
                      </a:r>
                      <a:r>
                        <a:rPr kumimoji="1" lang="ja-JP" altLang="en-US" sz="1400" dirty="0" smtClean="0"/>
                        <a:t>月</a:t>
                      </a:r>
                      <a:r>
                        <a:rPr kumimoji="1" lang="en-US" altLang="ja-JP" sz="1400" dirty="0" smtClean="0"/>
                        <a:t>‐2018</a:t>
                      </a:r>
                      <a:r>
                        <a:rPr kumimoji="1" lang="ja-JP" altLang="en-US" sz="1400" dirty="0" smtClean="0"/>
                        <a:t>年</a:t>
                      </a:r>
                      <a:r>
                        <a:rPr kumimoji="1" lang="en-US" altLang="ja-JP" sz="1400" dirty="0" smtClean="0"/>
                        <a:t>3 </a:t>
                      </a:r>
                      <a:r>
                        <a:rPr kumimoji="1" lang="ja-JP" altLang="en-US" sz="1400" dirty="0" smtClean="0"/>
                        <a:t>月</a:t>
                      </a:r>
                      <a:endParaRPr kumimoji="1" lang="ja-JP"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2018</a:t>
                      </a:r>
                      <a:r>
                        <a:rPr kumimoji="1" lang="ja-JP" altLang="en-US" sz="1400" dirty="0" smtClean="0"/>
                        <a:t>年</a:t>
                      </a:r>
                      <a:r>
                        <a:rPr kumimoji="1" lang="en-US" altLang="ja-JP" sz="1400" dirty="0" smtClean="0"/>
                        <a:t>4 </a:t>
                      </a:r>
                      <a:r>
                        <a:rPr kumimoji="1" lang="ja-JP" altLang="en-US" sz="1400" dirty="0" smtClean="0"/>
                        <a:t>月</a:t>
                      </a:r>
                      <a:r>
                        <a:rPr kumimoji="1" lang="en-US" altLang="ja-JP" sz="1400" dirty="0" smtClean="0"/>
                        <a:t>‐2024</a:t>
                      </a:r>
                      <a:r>
                        <a:rPr kumimoji="1" lang="ja-JP" altLang="en-US" sz="1400" dirty="0" smtClean="0"/>
                        <a:t>年</a:t>
                      </a:r>
                      <a:r>
                        <a:rPr kumimoji="1" lang="en-US" altLang="ja-JP" sz="1400" dirty="0" smtClean="0"/>
                        <a:t>3 </a:t>
                      </a:r>
                      <a:r>
                        <a:rPr kumimoji="1" lang="ja-JP" altLang="en-US" sz="1400" dirty="0" smtClean="0"/>
                        <a:t>月</a:t>
                      </a:r>
                    </a:p>
                  </a:txBody>
                  <a:tcPr/>
                </a:tc>
                <a:extLst>
                  <a:ext uri="{0D108BD9-81ED-4DB2-BD59-A6C34878D82A}">
                    <a16:rowId xmlns:a16="http://schemas.microsoft.com/office/drawing/2014/main" val="10001"/>
                  </a:ext>
                </a:extLst>
              </a:tr>
              <a:tr h="697932">
                <a:tc>
                  <a:txBody>
                    <a:bodyPr/>
                    <a:lstStyle/>
                    <a:p>
                      <a:r>
                        <a:rPr kumimoji="1" lang="ja-JP" altLang="en-US" sz="1400" dirty="0" smtClean="0"/>
                        <a:t>基本理念</a:t>
                      </a:r>
                      <a:endParaRPr kumimoji="1" lang="ja-JP" altLang="en-US" sz="1400" dirty="0"/>
                    </a:p>
                  </a:txBody>
                  <a:tcPr/>
                </a:tc>
                <a:tc>
                  <a:txBody>
                    <a:bodyPr/>
                    <a:lstStyle/>
                    <a:p>
                      <a:r>
                        <a:rPr kumimoji="1" lang="ja-JP" altLang="en-US" sz="1400" b="0" i="0" u="none" strike="noStrike" kern="1200" baseline="0" dirty="0" smtClean="0">
                          <a:solidFill>
                            <a:schemeClr val="dk1"/>
                          </a:solidFill>
                          <a:latin typeface="+mn-lt"/>
                          <a:ea typeface="+mn-ea"/>
                          <a:cs typeface="+mn-cs"/>
                        </a:rPr>
                        <a:t>全ての府民が健やかで心豊かに生活できる活力ある社会の実現</a:t>
                      </a:r>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0002"/>
                  </a:ext>
                </a:extLst>
              </a:tr>
              <a:tr h="901495">
                <a:tc>
                  <a:txBody>
                    <a:bodyPr/>
                    <a:lstStyle/>
                    <a:p>
                      <a:r>
                        <a:rPr kumimoji="1" lang="ja-JP" altLang="en-US" sz="1400" dirty="0" smtClean="0"/>
                        <a:t>基本目標</a:t>
                      </a:r>
                      <a:endParaRPr kumimoji="1" lang="ja-JP" altLang="en-US" sz="1400" dirty="0"/>
                    </a:p>
                  </a:txBody>
                  <a:tcPr/>
                </a:tc>
                <a:tc>
                  <a:txBody>
                    <a:bodyPr/>
                    <a:lstStyle/>
                    <a:p>
                      <a:r>
                        <a:rPr kumimoji="1" lang="ja-JP" altLang="en-US" sz="1400" b="0" i="0" u="none" strike="noStrike" kern="1200" baseline="0" dirty="0" smtClean="0">
                          <a:solidFill>
                            <a:schemeClr val="dk1"/>
                          </a:solidFill>
                          <a:latin typeface="+mn-lt"/>
                          <a:ea typeface="+mn-ea"/>
                          <a:cs typeface="+mn-cs"/>
                        </a:rPr>
                        <a:t>・壮･中年期死亡の減少</a:t>
                      </a:r>
                    </a:p>
                    <a:p>
                      <a:r>
                        <a:rPr kumimoji="1" lang="ja-JP" altLang="en-US" sz="1400" b="0" i="0" u="none" strike="noStrike" kern="1200" baseline="0" dirty="0" smtClean="0">
                          <a:solidFill>
                            <a:schemeClr val="dk1"/>
                          </a:solidFill>
                          <a:latin typeface="+mn-lt"/>
                          <a:ea typeface="+mn-ea"/>
                          <a:cs typeface="+mn-cs"/>
                        </a:rPr>
                        <a:t>・健康寿命</a:t>
                      </a:r>
                      <a:r>
                        <a:rPr kumimoji="1" lang="en-US" altLang="ja-JP" sz="1400" b="0" i="0" u="none" strike="noStrike" kern="1200" baseline="0" dirty="0" smtClean="0">
                          <a:solidFill>
                            <a:schemeClr val="dk1"/>
                          </a:solidFill>
                          <a:latin typeface="+mn-lt"/>
                          <a:ea typeface="+mn-ea"/>
                          <a:cs typeface="+mn-cs"/>
                        </a:rPr>
                        <a:t>(</a:t>
                      </a:r>
                      <a:r>
                        <a:rPr kumimoji="1" lang="ja-JP" altLang="en-US" sz="1400" b="0" i="0" u="none" strike="noStrike" kern="1200" baseline="0" dirty="0" smtClean="0">
                          <a:solidFill>
                            <a:schemeClr val="dk1"/>
                          </a:solidFill>
                          <a:latin typeface="+mn-lt"/>
                          <a:ea typeface="+mn-ea"/>
                          <a:cs typeface="+mn-cs"/>
                        </a:rPr>
                        <a:t>認知症や寝たきりにならない状態で生活できる期間</a:t>
                      </a:r>
                      <a:r>
                        <a:rPr kumimoji="1" lang="en-US" altLang="ja-JP" sz="1400" b="0" i="0" u="none" strike="noStrike" kern="1200" baseline="0" dirty="0" smtClean="0">
                          <a:solidFill>
                            <a:schemeClr val="dk1"/>
                          </a:solidFill>
                          <a:latin typeface="+mn-lt"/>
                          <a:ea typeface="+mn-ea"/>
                          <a:cs typeface="+mn-cs"/>
                        </a:rPr>
                        <a:t>)</a:t>
                      </a:r>
                      <a:r>
                        <a:rPr kumimoji="1" lang="ja-JP" altLang="en-US" sz="1400" b="0" i="0" u="none" strike="noStrike" kern="1200" baseline="0" dirty="0" smtClean="0">
                          <a:solidFill>
                            <a:schemeClr val="dk1"/>
                          </a:solidFill>
                          <a:latin typeface="+mn-lt"/>
                          <a:ea typeface="+mn-ea"/>
                          <a:cs typeface="+mn-cs"/>
                        </a:rPr>
                        <a:t>の延伸及び生活の質の向上</a:t>
                      </a:r>
                      <a:endParaRPr kumimoji="1" lang="ja-JP" altLang="en-US" sz="1400" dirty="0"/>
                    </a:p>
                  </a:txBody>
                  <a:tcPr/>
                </a:tc>
                <a:tc>
                  <a:txBody>
                    <a:bodyPr/>
                    <a:lstStyle/>
                    <a:p>
                      <a:r>
                        <a:rPr kumimoji="1" lang="ja-JP" altLang="en-US" sz="1400" b="0" i="0" u="none" strike="noStrike" kern="1200" baseline="0" dirty="0" smtClean="0">
                          <a:solidFill>
                            <a:schemeClr val="dk1"/>
                          </a:solidFill>
                          <a:latin typeface="+mn-lt"/>
                          <a:ea typeface="+mn-ea"/>
                          <a:cs typeface="+mn-cs"/>
                        </a:rPr>
                        <a:t>・健康寿命の延伸</a:t>
                      </a:r>
                    </a:p>
                    <a:p>
                      <a:r>
                        <a:rPr kumimoji="1" lang="ja-JP" altLang="en-US" sz="1400" b="0" i="0" u="none" strike="noStrike" kern="1200" baseline="0" dirty="0" smtClean="0">
                          <a:solidFill>
                            <a:schemeClr val="dk1"/>
                          </a:solidFill>
                          <a:latin typeface="+mn-lt"/>
                          <a:ea typeface="+mn-ea"/>
                          <a:cs typeface="+mn-cs"/>
                        </a:rPr>
                        <a:t>・健康格差の縮小</a:t>
                      </a:r>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0003"/>
                  </a:ext>
                </a:extLst>
              </a:tr>
              <a:tr h="1105058">
                <a:tc>
                  <a:txBody>
                    <a:bodyPr/>
                    <a:lstStyle/>
                    <a:p>
                      <a:r>
                        <a:rPr kumimoji="1" lang="ja-JP" altLang="en-US" sz="1400" dirty="0" smtClean="0"/>
                        <a:t>基本方針</a:t>
                      </a:r>
                      <a:endParaRPr kumimoji="1" lang="ja-JP" altLang="en-US" sz="1400" dirty="0"/>
                    </a:p>
                  </a:txBody>
                  <a:tcPr/>
                </a:tc>
                <a:tc>
                  <a:txBody>
                    <a:bodyPr/>
                    <a:lstStyle/>
                    <a:p>
                      <a:r>
                        <a:rPr kumimoji="1" lang="ja-JP" altLang="en-US" sz="1400" dirty="0" smtClean="0"/>
                        <a:t>・メタボリックシンドロームを中心とした生活習慣病対策の強化</a:t>
                      </a:r>
                    </a:p>
                    <a:p>
                      <a:r>
                        <a:rPr kumimoji="1" lang="ja-JP" altLang="en-US" sz="1400" dirty="0" smtClean="0"/>
                        <a:t>・特定健診・特定保健指導の受診率の向上</a:t>
                      </a:r>
                      <a:endParaRPr kumimoji="1" lang="ja-JP" altLang="en-US" sz="1400" dirty="0"/>
                    </a:p>
                  </a:txBody>
                  <a:tcPr/>
                </a:tc>
                <a:tc>
                  <a:txBody>
                    <a:bodyPr/>
                    <a:lstStyle/>
                    <a:p>
                      <a:r>
                        <a:rPr kumimoji="1" lang="ja-JP" altLang="en-US" sz="1400" dirty="0" smtClean="0"/>
                        <a:t>・ＮＣＤ（注）の予防とこころの健康</a:t>
                      </a:r>
                    </a:p>
                    <a:p>
                      <a:r>
                        <a:rPr kumimoji="1" lang="ja-JP" altLang="en-US" sz="1400" dirty="0" smtClean="0"/>
                        <a:t>・生活習慣と社会環境の改善*高血圧とたばこに重点を置いて取り組む</a:t>
                      </a:r>
                      <a:endParaRPr kumimoji="1" lang="ja-JP" altLang="en-US" sz="1400" dirty="0"/>
                    </a:p>
                  </a:txBody>
                  <a:tcPr/>
                </a:tc>
                <a:tc>
                  <a:txBody>
                    <a:bodyPr/>
                    <a:lstStyle/>
                    <a:p>
                      <a:r>
                        <a:rPr kumimoji="1" lang="ja-JP" altLang="en-US" sz="1400" dirty="0" smtClean="0"/>
                        <a:t>・生活習慣病の予防、早期発見、重症化予防</a:t>
                      </a:r>
                    </a:p>
                    <a:p>
                      <a:r>
                        <a:rPr kumimoji="1" lang="ja-JP" altLang="en-US" sz="1400" dirty="0" smtClean="0"/>
                        <a:t>・ライフステージに応じた取組み</a:t>
                      </a:r>
                    </a:p>
                    <a:p>
                      <a:r>
                        <a:rPr kumimoji="1" lang="ja-JP" altLang="en-US" sz="1400" dirty="0" smtClean="0"/>
                        <a:t>・</a:t>
                      </a:r>
                      <a:r>
                        <a:rPr kumimoji="1" lang="ja-JP" altLang="en-US" sz="1400" dirty="0" smtClean="0">
                          <a:solidFill>
                            <a:schemeClr val="tx1"/>
                          </a:solidFill>
                        </a:rPr>
                        <a:t>府民の健康づくりを支える社会環境整備</a:t>
                      </a:r>
                      <a:endParaRPr kumimoji="1" lang="ja-JP" altLang="en-US" sz="1400" dirty="0">
                        <a:solidFill>
                          <a:schemeClr val="tx1"/>
                        </a:solidFill>
                      </a:endParaRPr>
                    </a:p>
                  </a:txBody>
                  <a:tcPr/>
                </a:tc>
                <a:extLst>
                  <a:ext uri="{0D108BD9-81ED-4DB2-BD59-A6C34878D82A}">
                    <a16:rowId xmlns:a16="http://schemas.microsoft.com/office/drawing/2014/main" val="10004"/>
                  </a:ext>
                </a:extLst>
              </a:tr>
              <a:tr h="2355519">
                <a:tc>
                  <a:txBody>
                    <a:bodyPr/>
                    <a:lstStyle/>
                    <a:p>
                      <a:r>
                        <a:rPr kumimoji="1" lang="ja-JP" altLang="en-US" sz="1400" dirty="0" smtClean="0"/>
                        <a:t>取組</a:t>
                      </a:r>
                      <a:endParaRPr kumimoji="1" lang="ja-JP" altLang="en-US" sz="1400" dirty="0"/>
                    </a:p>
                  </a:txBody>
                  <a:tcPr/>
                </a:tc>
                <a:tc>
                  <a:txBody>
                    <a:bodyPr/>
                    <a:lstStyle/>
                    <a:p>
                      <a:r>
                        <a:rPr kumimoji="1" lang="ja-JP" altLang="en-US" sz="1400" dirty="0" smtClean="0"/>
                        <a:t>・７分野ごとに目標を提示</a:t>
                      </a:r>
                    </a:p>
                    <a:p>
                      <a:r>
                        <a:rPr kumimoji="1" lang="ja-JP" altLang="en-US" sz="1400" dirty="0" smtClean="0"/>
                        <a:t>①栄養</a:t>
                      </a:r>
                    </a:p>
                    <a:p>
                      <a:r>
                        <a:rPr kumimoji="1" lang="ja-JP" altLang="en-US" sz="1400" dirty="0" smtClean="0"/>
                        <a:t>②運動</a:t>
                      </a:r>
                      <a:endParaRPr kumimoji="1" lang="en-US" altLang="ja-JP" sz="1400" dirty="0" smtClean="0"/>
                    </a:p>
                    <a:p>
                      <a:r>
                        <a:rPr kumimoji="1" lang="en-US" altLang="ja-JP" sz="1400" dirty="0" smtClean="0"/>
                        <a:t>③</a:t>
                      </a:r>
                      <a:r>
                        <a:rPr kumimoji="1" lang="ja-JP" altLang="en-US" sz="1400" dirty="0" smtClean="0"/>
                        <a:t>休養</a:t>
                      </a:r>
                      <a:endParaRPr kumimoji="1" lang="en-US" altLang="ja-JP" sz="1400" dirty="0" smtClean="0"/>
                    </a:p>
                    <a:p>
                      <a:r>
                        <a:rPr kumimoji="1" lang="en-US" altLang="ja-JP" sz="1400" dirty="0" smtClean="0"/>
                        <a:t>④</a:t>
                      </a:r>
                      <a:r>
                        <a:rPr kumimoji="1" lang="ja-JP" altLang="en-US" sz="1400" dirty="0" smtClean="0"/>
                        <a:t>たばこ</a:t>
                      </a:r>
                      <a:endParaRPr kumimoji="1" lang="en-US" altLang="ja-JP" sz="1400" dirty="0" smtClean="0"/>
                    </a:p>
                    <a:p>
                      <a:r>
                        <a:rPr kumimoji="1" lang="en-US" altLang="ja-JP" sz="1400" dirty="0" smtClean="0"/>
                        <a:t>⑤</a:t>
                      </a:r>
                      <a:r>
                        <a:rPr kumimoji="1" lang="ja-JP" altLang="en-US" sz="1400" dirty="0" smtClean="0"/>
                        <a:t>歯と口</a:t>
                      </a:r>
                      <a:endParaRPr kumimoji="1" lang="en-US" altLang="ja-JP" sz="1400" dirty="0" smtClean="0"/>
                    </a:p>
                    <a:p>
                      <a:r>
                        <a:rPr kumimoji="1" lang="en-US" altLang="ja-JP" sz="1400" dirty="0" smtClean="0"/>
                        <a:t>⑥</a:t>
                      </a:r>
                      <a:r>
                        <a:rPr kumimoji="1" lang="ja-JP" altLang="en-US" sz="1400" dirty="0" smtClean="0"/>
                        <a:t>アルコール</a:t>
                      </a:r>
                      <a:endParaRPr kumimoji="1" lang="en-US" altLang="ja-JP" sz="1400" dirty="0" smtClean="0"/>
                    </a:p>
                    <a:p>
                      <a:r>
                        <a:rPr kumimoji="1" lang="en-US" altLang="ja-JP" sz="1400" dirty="0" smtClean="0"/>
                        <a:t>⑦</a:t>
                      </a:r>
                      <a:r>
                        <a:rPr kumimoji="1" lang="ja-JP" altLang="en-US" sz="1400" dirty="0" smtClean="0"/>
                        <a:t>健診</a:t>
                      </a:r>
                      <a:endParaRPr kumimoji="1" lang="ja-JP" altLang="en-US" sz="1400" dirty="0"/>
                    </a:p>
                  </a:txBody>
                  <a:tcPr/>
                </a:tc>
                <a:tc>
                  <a:txBody>
                    <a:bodyPr/>
                    <a:lstStyle/>
                    <a:p>
                      <a:r>
                        <a:rPr kumimoji="1" lang="ja-JP" altLang="en-US" sz="1400" dirty="0" smtClean="0"/>
                        <a:t>・７分野ごとに</a:t>
                      </a:r>
                      <a:r>
                        <a:rPr kumimoji="1" lang="en-US" altLang="ja-JP" sz="1400" dirty="0" smtClean="0"/>
                        <a:t>､</a:t>
                      </a:r>
                      <a:r>
                        <a:rPr kumimoji="1" lang="ja-JP" altLang="en-US" sz="1400" dirty="0" smtClean="0"/>
                        <a:t>生活習慣の改善に関する目標を提示</a:t>
                      </a:r>
                    </a:p>
                    <a:p>
                      <a:r>
                        <a:rPr kumimoji="1" lang="ja-JP" altLang="en-US" sz="1400" dirty="0" smtClean="0"/>
                        <a:t>①栄養</a:t>
                      </a:r>
                    </a:p>
                    <a:p>
                      <a:r>
                        <a:rPr kumimoji="1" lang="ja-JP" altLang="en-US" sz="1400" dirty="0" smtClean="0"/>
                        <a:t>②運動</a:t>
                      </a:r>
                      <a:endParaRPr kumimoji="1" lang="en-US" altLang="ja-JP" sz="1400" dirty="0" smtClean="0"/>
                    </a:p>
                    <a:p>
                      <a:r>
                        <a:rPr kumimoji="1" lang="en-US" altLang="ja-JP" sz="1400" dirty="0" smtClean="0"/>
                        <a:t>③</a:t>
                      </a:r>
                      <a:r>
                        <a:rPr kumimoji="1" lang="ja-JP" altLang="en-US" sz="1400" dirty="0" smtClean="0"/>
                        <a:t>休養</a:t>
                      </a:r>
                      <a:endParaRPr kumimoji="1" lang="en-US" altLang="ja-JP" sz="1400" dirty="0" smtClean="0"/>
                    </a:p>
                    <a:p>
                      <a:r>
                        <a:rPr kumimoji="1" lang="en-US" altLang="ja-JP" sz="1400" dirty="0" smtClean="0"/>
                        <a:t>④</a:t>
                      </a:r>
                      <a:r>
                        <a:rPr kumimoji="1" lang="ja-JP" altLang="en-US" sz="1400" dirty="0" smtClean="0"/>
                        <a:t>たばこ</a:t>
                      </a:r>
                      <a:endParaRPr kumimoji="1" lang="en-US" altLang="ja-JP" sz="1400" dirty="0" smtClean="0"/>
                    </a:p>
                    <a:p>
                      <a:r>
                        <a:rPr kumimoji="1" lang="en-US" altLang="ja-JP" sz="1400" dirty="0" smtClean="0"/>
                        <a:t>⑤</a:t>
                      </a:r>
                      <a:r>
                        <a:rPr kumimoji="1" lang="ja-JP" altLang="en-US" sz="1400" dirty="0" smtClean="0"/>
                        <a:t>歯と口</a:t>
                      </a:r>
                      <a:endParaRPr kumimoji="1" lang="en-US" altLang="ja-JP" sz="1400" dirty="0" smtClean="0"/>
                    </a:p>
                    <a:p>
                      <a:r>
                        <a:rPr kumimoji="1" lang="en-US" altLang="ja-JP" sz="1400" dirty="0" smtClean="0"/>
                        <a:t>⑥</a:t>
                      </a:r>
                      <a:r>
                        <a:rPr kumimoji="1" lang="ja-JP" altLang="en-US" sz="1400" dirty="0" smtClean="0"/>
                        <a:t>アルコール</a:t>
                      </a:r>
                      <a:endParaRPr kumimoji="1" lang="en-US" altLang="ja-JP" sz="1400" dirty="0" smtClean="0"/>
                    </a:p>
                    <a:p>
                      <a:r>
                        <a:rPr kumimoji="1" lang="en-US" altLang="ja-JP" sz="1400" dirty="0" smtClean="0"/>
                        <a:t>⑦</a:t>
                      </a:r>
                      <a:r>
                        <a:rPr kumimoji="1" lang="ja-JP" altLang="en-US" sz="1400" dirty="0" smtClean="0"/>
                        <a:t>こころ</a:t>
                      </a:r>
                      <a:endParaRPr kumimoji="1" lang="ja-JP" altLang="en-US" sz="1400" dirty="0"/>
                    </a:p>
                  </a:txBody>
                  <a:tcPr/>
                </a:tc>
                <a:tc>
                  <a:txBody>
                    <a:bodyPr/>
                    <a:lstStyle/>
                    <a:p>
                      <a:r>
                        <a:rPr kumimoji="1" lang="ja-JP" altLang="en-US" sz="1300" dirty="0" smtClean="0"/>
                        <a:t>・</a:t>
                      </a:r>
                      <a:r>
                        <a:rPr kumimoji="1" lang="en-US" altLang="ja-JP" sz="1300" dirty="0" smtClean="0"/>
                        <a:t>11 </a:t>
                      </a:r>
                      <a:r>
                        <a:rPr kumimoji="1" lang="ja-JP" altLang="en-US" sz="1300" dirty="0" smtClean="0"/>
                        <a:t>分野のもと</a:t>
                      </a:r>
                      <a:r>
                        <a:rPr kumimoji="1" lang="en-US" altLang="ja-JP" sz="1300" dirty="0" smtClean="0"/>
                        <a:t>､</a:t>
                      </a:r>
                      <a:r>
                        <a:rPr kumimoji="1" lang="ja-JP" altLang="en-US" sz="1300" dirty="0" smtClean="0"/>
                        <a:t>生活習慣の改善と早期発見・重症化予防等に関する目標を提示</a:t>
                      </a:r>
                    </a:p>
                    <a:p>
                      <a:r>
                        <a:rPr kumimoji="1" lang="en-US" altLang="ja-JP" sz="1300" dirty="0" smtClean="0"/>
                        <a:t>[Ⅰ</a:t>
                      </a:r>
                      <a:r>
                        <a:rPr kumimoji="1" lang="ja-JP" altLang="en-US" sz="1300" dirty="0" smtClean="0"/>
                        <a:t>生活習慣病の予防</a:t>
                      </a:r>
                      <a:r>
                        <a:rPr kumimoji="1" lang="en-US" altLang="ja-JP" sz="1300" dirty="0" smtClean="0"/>
                        <a:t>]</a:t>
                      </a:r>
                    </a:p>
                    <a:p>
                      <a:r>
                        <a:rPr kumimoji="1" lang="en-US" altLang="ja-JP" sz="1300" dirty="0" smtClean="0"/>
                        <a:t>①</a:t>
                      </a:r>
                      <a:r>
                        <a:rPr kumimoji="1" lang="ja-JP" altLang="en-US" sz="1300" dirty="0" smtClean="0"/>
                        <a:t>ヘルスリテラシー　</a:t>
                      </a:r>
                      <a:r>
                        <a:rPr kumimoji="1" lang="en-US" altLang="ja-JP" sz="1300" dirty="0" smtClean="0"/>
                        <a:t>②</a:t>
                      </a:r>
                      <a:r>
                        <a:rPr kumimoji="1" lang="ja-JP" altLang="en-US" sz="1300" dirty="0" smtClean="0"/>
                        <a:t>栄養・食生活</a:t>
                      </a:r>
                    </a:p>
                    <a:p>
                      <a:r>
                        <a:rPr kumimoji="1" lang="ja-JP" altLang="en-US" sz="1300" dirty="0" smtClean="0"/>
                        <a:t>③身体運動・運動　　</a:t>
                      </a:r>
                      <a:r>
                        <a:rPr kumimoji="1" lang="en-US" altLang="ja-JP" sz="1300" dirty="0" smtClean="0"/>
                        <a:t>④</a:t>
                      </a:r>
                      <a:r>
                        <a:rPr kumimoji="1" lang="ja-JP" altLang="en-US" sz="1300" dirty="0" smtClean="0"/>
                        <a:t>休養・睡眠</a:t>
                      </a:r>
                      <a:endParaRPr kumimoji="1" lang="en-US" altLang="ja-JP" sz="1300" dirty="0" smtClean="0"/>
                    </a:p>
                    <a:p>
                      <a:r>
                        <a:rPr kumimoji="1" lang="en-US" altLang="ja-JP" sz="1300" dirty="0" smtClean="0"/>
                        <a:t>⑤</a:t>
                      </a:r>
                      <a:r>
                        <a:rPr kumimoji="1" lang="ja-JP" altLang="en-US" sz="1300" dirty="0" smtClean="0"/>
                        <a:t>飲酒　　</a:t>
                      </a:r>
                      <a:r>
                        <a:rPr kumimoji="1" lang="en-US" altLang="ja-JP" sz="1300" dirty="0" smtClean="0"/>
                        <a:t>⑥</a:t>
                      </a:r>
                      <a:r>
                        <a:rPr kumimoji="1" lang="ja-JP" altLang="en-US" sz="1300" dirty="0" smtClean="0"/>
                        <a:t>喫煙　　</a:t>
                      </a:r>
                      <a:r>
                        <a:rPr kumimoji="1" lang="en-US" altLang="ja-JP" sz="1300" dirty="0" smtClean="0"/>
                        <a:t>⑦</a:t>
                      </a:r>
                      <a:r>
                        <a:rPr kumimoji="1" lang="ja-JP" altLang="en-US" sz="1300" dirty="0" smtClean="0"/>
                        <a:t>歯と口の健康</a:t>
                      </a:r>
                      <a:endParaRPr kumimoji="1" lang="en-US" altLang="ja-JP" sz="1300" dirty="0" smtClean="0"/>
                    </a:p>
                    <a:p>
                      <a:r>
                        <a:rPr kumimoji="1" lang="en-US" altLang="ja-JP" sz="1300" dirty="0" smtClean="0"/>
                        <a:t>⑧</a:t>
                      </a:r>
                      <a:r>
                        <a:rPr kumimoji="1" lang="ja-JP" altLang="en-US" sz="1300" dirty="0" smtClean="0"/>
                        <a:t>こころの健康</a:t>
                      </a:r>
                      <a:endParaRPr kumimoji="1" lang="en-US" altLang="ja-JP" sz="1300" dirty="0" smtClean="0"/>
                    </a:p>
                    <a:p>
                      <a:r>
                        <a:rPr kumimoji="1" lang="en-US" altLang="ja-JP" sz="1300" dirty="0" smtClean="0"/>
                        <a:t>[Ⅱ</a:t>
                      </a:r>
                      <a:r>
                        <a:rPr kumimoji="1" lang="ja-JP" altLang="en-US" sz="1300" dirty="0" smtClean="0"/>
                        <a:t>生活習慣病の早期発見・重症化予防</a:t>
                      </a:r>
                      <a:r>
                        <a:rPr kumimoji="1" lang="en-US" altLang="ja-JP" sz="1300" dirty="0" smtClean="0"/>
                        <a:t>]</a:t>
                      </a:r>
                    </a:p>
                    <a:p>
                      <a:r>
                        <a:rPr kumimoji="1" lang="en-US" altLang="ja-JP" sz="1300" dirty="0" smtClean="0">
                          <a:solidFill>
                            <a:schemeClr val="tx1"/>
                          </a:solidFill>
                        </a:rPr>
                        <a:t>①</a:t>
                      </a:r>
                      <a:r>
                        <a:rPr kumimoji="1" lang="ja-JP" altLang="en-US" sz="1300" dirty="0" smtClean="0">
                          <a:solidFill>
                            <a:schemeClr val="tx1"/>
                          </a:solidFill>
                        </a:rPr>
                        <a:t>けんしん　</a:t>
                      </a:r>
                      <a:r>
                        <a:rPr kumimoji="1" lang="en-US" altLang="ja-JP" sz="1300" dirty="0" smtClean="0">
                          <a:solidFill>
                            <a:schemeClr val="tx1"/>
                          </a:solidFill>
                        </a:rPr>
                        <a:t>②</a:t>
                      </a:r>
                      <a:r>
                        <a:rPr kumimoji="1" lang="ja-JP" altLang="en-US" sz="1300" dirty="0" smtClean="0">
                          <a:solidFill>
                            <a:schemeClr val="tx1"/>
                          </a:solidFill>
                        </a:rPr>
                        <a:t>重症化予防</a:t>
                      </a:r>
                    </a:p>
                    <a:p>
                      <a:r>
                        <a:rPr kumimoji="1" lang="en-US" altLang="ja-JP" sz="1300" dirty="0" smtClean="0">
                          <a:solidFill>
                            <a:schemeClr val="tx1"/>
                          </a:solidFill>
                        </a:rPr>
                        <a:t>[Ⅲ</a:t>
                      </a:r>
                      <a:r>
                        <a:rPr kumimoji="1" lang="ja-JP" altLang="en-US" sz="1300" dirty="0" smtClean="0">
                          <a:solidFill>
                            <a:schemeClr val="tx1"/>
                          </a:solidFill>
                        </a:rPr>
                        <a:t>府民の健康づくりを支える社会環境整備</a:t>
                      </a:r>
                      <a:r>
                        <a:rPr kumimoji="1" lang="en-US" altLang="ja-JP" sz="1300" dirty="0" smtClean="0">
                          <a:solidFill>
                            <a:schemeClr val="tx1"/>
                          </a:solidFill>
                        </a:rPr>
                        <a:t>]</a:t>
                      </a:r>
                    </a:p>
                    <a:p>
                      <a:r>
                        <a:rPr kumimoji="1" lang="ja-JP" altLang="en-US" sz="1300" dirty="0" smtClean="0">
                          <a:solidFill>
                            <a:schemeClr val="tx1"/>
                          </a:solidFill>
                        </a:rPr>
                        <a:t>社会環境整備</a:t>
                      </a:r>
                      <a:endParaRPr kumimoji="1" lang="ja-JP" altLang="en-US" sz="1300" dirty="0">
                        <a:solidFill>
                          <a:schemeClr val="tx1"/>
                        </a:solidFill>
                      </a:endParaRPr>
                    </a:p>
                  </a:txBody>
                  <a:tcPr/>
                </a:tc>
                <a:extLst>
                  <a:ext uri="{0D108BD9-81ED-4DB2-BD59-A6C34878D82A}">
                    <a16:rowId xmlns:a16="http://schemas.microsoft.com/office/drawing/2014/main" val="10005"/>
                  </a:ext>
                </a:extLst>
              </a:tr>
            </a:tbl>
          </a:graphicData>
        </a:graphic>
      </p:graphicFrame>
      <p:sp>
        <p:nvSpPr>
          <p:cNvPr id="23" name="右矢印 22"/>
          <p:cNvSpPr/>
          <p:nvPr/>
        </p:nvSpPr>
        <p:spPr>
          <a:xfrm>
            <a:off x="3668458" y="1484784"/>
            <a:ext cx="5133758" cy="432048"/>
          </a:xfrm>
          <a:prstGeom prst="rightArrow">
            <a:avLst>
              <a:gd name="adj1" fmla="val 70481"/>
              <a:gd name="adj2" fmla="val 8738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solidFill>
                  <a:schemeClr val="tx1"/>
                </a:solidFill>
              </a:rPr>
              <a:t>承継</a:t>
            </a:r>
            <a:endParaRPr kumimoji="1" lang="ja-JP" altLang="en-US" sz="1200" dirty="0">
              <a:solidFill>
                <a:schemeClr val="tx1"/>
              </a:solidFill>
            </a:endParaRPr>
          </a:p>
        </p:txBody>
      </p:sp>
      <p:sp>
        <p:nvSpPr>
          <p:cNvPr id="24" name="右矢印 23"/>
          <p:cNvSpPr/>
          <p:nvPr/>
        </p:nvSpPr>
        <p:spPr>
          <a:xfrm>
            <a:off x="6372200" y="2204864"/>
            <a:ext cx="2418928" cy="432048"/>
          </a:xfrm>
          <a:prstGeom prst="rightArrow">
            <a:avLst>
              <a:gd name="adj1" fmla="val 70481"/>
              <a:gd name="adj2" fmla="val 8738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solidFill>
                  <a:schemeClr val="tx1"/>
                </a:solidFill>
              </a:rPr>
              <a:t>承継</a:t>
            </a:r>
            <a:endParaRPr kumimoji="1" lang="ja-JP" altLang="en-US" sz="1200" dirty="0">
              <a:solidFill>
                <a:schemeClr val="tx1"/>
              </a:solidFill>
            </a:endParaRPr>
          </a:p>
        </p:txBody>
      </p:sp>
      <p:sp>
        <p:nvSpPr>
          <p:cNvPr id="27" name="テキスト ボックス 26"/>
          <p:cNvSpPr txBox="1"/>
          <p:nvPr/>
        </p:nvSpPr>
        <p:spPr>
          <a:xfrm>
            <a:off x="510208" y="6496992"/>
            <a:ext cx="8280920" cy="430887"/>
          </a:xfrm>
          <a:prstGeom prst="rect">
            <a:avLst/>
          </a:prstGeom>
          <a:noFill/>
        </p:spPr>
        <p:txBody>
          <a:bodyPr wrap="square" rtlCol="0">
            <a:spAutoFit/>
          </a:bodyPr>
          <a:lstStyle/>
          <a:p>
            <a:r>
              <a:rPr lang="ja-JP" altLang="en-US" sz="1100" dirty="0"/>
              <a:t>（</a:t>
            </a:r>
            <a:r>
              <a:rPr lang="ja-JP" altLang="en-US" sz="1100" dirty="0" smtClean="0"/>
              <a:t>注）</a:t>
            </a:r>
            <a:r>
              <a:rPr lang="ja-JP" altLang="en-US" sz="1100" dirty="0"/>
              <a:t>ＮＣＤ（エヌ・シー・ディー）</a:t>
            </a:r>
          </a:p>
          <a:p>
            <a:r>
              <a:rPr lang="ja-JP" altLang="en-US" sz="1100" dirty="0"/>
              <a:t>がん、循環器疾患（心疾患）、慢性呼吸器疾患および糖尿病を中心とする非感染性疾患のこと。</a:t>
            </a:r>
            <a:r>
              <a:rPr lang="en-US" altLang="ja-JP" sz="1100" dirty="0" err="1" smtClean="0"/>
              <a:t>NonCommunicable</a:t>
            </a:r>
            <a:r>
              <a:rPr lang="en-US" altLang="ja-JP" sz="1100" dirty="0" smtClean="0"/>
              <a:t> </a:t>
            </a:r>
            <a:r>
              <a:rPr lang="en-US" altLang="ja-JP" sz="1100" dirty="0"/>
              <a:t>Diseases </a:t>
            </a:r>
            <a:r>
              <a:rPr lang="ja-JP" altLang="en-US" sz="1100" dirty="0"/>
              <a:t>の略。</a:t>
            </a:r>
            <a:endParaRPr lang="en-US" altLang="ja-JP" sz="11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59</a:t>
            </a:fld>
            <a:endParaRPr kumimoji="1" lang="ja-JP" altLang="en-US"/>
          </a:p>
        </p:txBody>
      </p:sp>
      <p:sp>
        <p:nvSpPr>
          <p:cNvPr id="8" name="テキスト ボックス 7"/>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３．（５６）</a:t>
            </a:r>
            <a:endParaRPr lang="en-US" altLang="ja-JP" sz="1600" u="sng" dirty="0" smtClean="0"/>
          </a:p>
        </p:txBody>
      </p:sp>
    </p:spTree>
    <p:extLst>
      <p:ext uri="{BB962C8B-B14F-4D97-AF65-F5344CB8AC3E}">
        <p14:creationId xmlns:p14="http://schemas.microsoft.com/office/powerpoint/2010/main" val="11478558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347157"/>
            <a:ext cx="7704856" cy="338554"/>
          </a:xfrm>
          <a:prstGeom prst="rect">
            <a:avLst/>
          </a:prstGeom>
          <a:noFill/>
        </p:spPr>
        <p:txBody>
          <a:bodyPr wrap="square" rtlCol="0">
            <a:spAutoFit/>
          </a:bodyPr>
          <a:lstStyle/>
          <a:p>
            <a:r>
              <a:rPr lang="ja-JP" altLang="en-US" sz="1600" dirty="0" smtClean="0"/>
              <a:t>②健康づくりの取組み</a:t>
            </a:r>
            <a:endParaRPr kumimoji="1" lang="ja-JP" altLang="en-US" sz="1600" dirty="0"/>
          </a:p>
        </p:txBody>
      </p:sp>
      <p:sp>
        <p:nvSpPr>
          <p:cNvPr id="19" name="テキスト ボックス 18"/>
          <p:cNvSpPr txBox="1"/>
          <p:nvPr/>
        </p:nvSpPr>
        <p:spPr>
          <a:xfrm>
            <a:off x="215516" y="620688"/>
            <a:ext cx="7704856" cy="338554"/>
          </a:xfrm>
          <a:prstGeom prst="rect">
            <a:avLst/>
          </a:prstGeom>
          <a:noFill/>
        </p:spPr>
        <p:txBody>
          <a:bodyPr wrap="square" rtlCol="0">
            <a:spAutoFit/>
          </a:bodyPr>
          <a:lstStyle/>
          <a:p>
            <a:r>
              <a:rPr lang="ja-JP" altLang="en-US" sz="1600" dirty="0" smtClean="0"/>
              <a:t>■</a:t>
            </a:r>
            <a:r>
              <a:rPr lang="ja-JP" altLang="en-US" sz="1600" dirty="0"/>
              <a:t>取組み</a:t>
            </a:r>
            <a:r>
              <a:rPr lang="ja-JP" altLang="en-US" sz="1600" dirty="0" smtClean="0"/>
              <a:t>内容と進捗状況</a:t>
            </a:r>
            <a:endParaRPr kumimoji="1" lang="ja-JP" altLang="en-US" sz="1600" dirty="0"/>
          </a:p>
        </p:txBody>
      </p:sp>
      <p:graphicFrame>
        <p:nvGraphicFramePr>
          <p:cNvPr id="10" name="表 9"/>
          <p:cNvGraphicFramePr>
            <a:graphicFrameLocks noGrp="1"/>
          </p:cNvGraphicFramePr>
          <p:nvPr>
            <p:extLst/>
          </p:nvPr>
        </p:nvGraphicFramePr>
        <p:xfrm>
          <a:off x="215518" y="959242"/>
          <a:ext cx="8748971" cy="4450080"/>
        </p:xfrm>
        <a:graphic>
          <a:graphicData uri="http://schemas.openxmlformats.org/drawingml/2006/table">
            <a:tbl>
              <a:tblPr firstRow="1">
                <a:tableStyleId>{7DF18680-E054-41AD-8BC1-D1AEF772440D}</a:tableStyleId>
              </a:tblPr>
              <a:tblGrid>
                <a:gridCol w="1332146">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888433">
                  <a:extLst>
                    <a:ext uri="{9D8B030D-6E8A-4147-A177-3AD203B41FA5}">
                      <a16:colId xmlns:a16="http://schemas.microsoft.com/office/drawing/2014/main" val="20002"/>
                    </a:ext>
                  </a:extLst>
                </a:gridCol>
              </a:tblGrid>
              <a:tr h="309518">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特定健診等のデータ分析による健康課題の明確化</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・特定健診や医療保険等のデータ約</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350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万件を分析し、生活習慣病など、大阪の健康課題を明らかにする。</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50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代の府民の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人に</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人が中等度以上の高血圧。その７～８割が未治療者。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・肥満や糖尿病などの健康課題の明確化に取り組んだ。</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市町村の健康づくりの推進</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・健康マイレージ事業</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運動の実施や特定健診、がん検診の受診など府民の健康意識の向上を目的に、健康マイレージ事業（インセンティブ制度）を導入する市町村へ補助金を交付</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・健康マイレージ事業</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9</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市町村に補助</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市町村に補助</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市町村に補助</a:t>
                      </a:r>
                    </a:p>
                    <a:p>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中小企業の健康づくりの推進</a:t>
                      </a:r>
                      <a:endParaRPr kumimoji="1" lang="en-US" altLang="ja-JP" sz="1400" dirty="0" smtClean="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・大阪府健康づくりアワード</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府域における自主的な健康づくりの奨励・普及を目的に、職場や地域で健康づくりに取り組む企業・団体を表彰。取り組みやすい優れた事例を広く情報発信。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・健康経営セミナー</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企業における健康づくりの意識を高め、経営戦略として従業員の健康づくりに取り組む「健康経営」の考え方を普及</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・大阪府健康づくりアワードの表彰者数／応募者数</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職場部門、地域部門</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事業者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事業者、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団体</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/37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団体</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事業者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事業者、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団体</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団体</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事業者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/29</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事業者、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団体</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団体</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・健康経営セミナー等の開催</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回</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参加者</a:t>
                      </a:r>
                      <a:r>
                        <a:rPr kumimoji="1" lang="en-US" altLang="ja-JP" sz="1400" baseline="0" dirty="0" smtClean="0">
                          <a:solidFill>
                            <a:schemeClr val="tx1"/>
                          </a:solidFill>
                          <a:latin typeface="ＭＳ Ｐゴシック" panose="020B0600070205080204" pitchFamily="50" charset="-128"/>
                          <a:ea typeface="ＭＳ Ｐゴシック" panose="020B0600070205080204" pitchFamily="50" charset="-128"/>
                        </a:rPr>
                        <a:t>  805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回</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参加者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1,390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回</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参加者</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1,483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60</a:t>
            </a:fld>
            <a:endParaRPr kumimoji="1" lang="ja-JP" altLang="en-US"/>
          </a:p>
        </p:txBody>
      </p:sp>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３．（５６）</a:t>
            </a:r>
            <a:endParaRPr lang="en-US" altLang="ja-JP" sz="1600" u="sng" dirty="0" smtClean="0"/>
          </a:p>
        </p:txBody>
      </p:sp>
    </p:spTree>
    <p:extLst>
      <p:ext uri="{BB962C8B-B14F-4D97-AF65-F5344CB8AC3E}">
        <p14:creationId xmlns:p14="http://schemas.microsoft.com/office/powerpoint/2010/main" val="3127668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347157"/>
            <a:ext cx="7704856" cy="338554"/>
          </a:xfrm>
          <a:prstGeom prst="rect">
            <a:avLst/>
          </a:prstGeom>
          <a:noFill/>
        </p:spPr>
        <p:txBody>
          <a:bodyPr wrap="square" rtlCol="0">
            <a:spAutoFit/>
          </a:bodyPr>
          <a:lstStyle/>
          <a:p>
            <a:r>
              <a:rPr lang="ja-JP" altLang="en-US" sz="1600" dirty="0" smtClean="0"/>
              <a:t>②健康づくりの取組み</a:t>
            </a:r>
            <a:endParaRPr kumimoji="1" lang="ja-JP" altLang="en-US" sz="1600" dirty="0"/>
          </a:p>
        </p:txBody>
      </p:sp>
      <p:sp>
        <p:nvSpPr>
          <p:cNvPr id="19" name="テキスト ボックス 18"/>
          <p:cNvSpPr txBox="1"/>
          <p:nvPr/>
        </p:nvSpPr>
        <p:spPr>
          <a:xfrm>
            <a:off x="215516" y="620688"/>
            <a:ext cx="7704856" cy="338554"/>
          </a:xfrm>
          <a:prstGeom prst="rect">
            <a:avLst/>
          </a:prstGeom>
          <a:noFill/>
        </p:spPr>
        <p:txBody>
          <a:bodyPr wrap="square" rtlCol="0">
            <a:spAutoFit/>
          </a:bodyPr>
          <a:lstStyle/>
          <a:p>
            <a:r>
              <a:rPr lang="ja-JP" altLang="en-US" sz="1600" dirty="0" smtClean="0"/>
              <a:t>■</a:t>
            </a:r>
            <a:r>
              <a:rPr lang="ja-JP" altLang="en-US" sz="1600" dirty="0"/>
              <a:t>取組み</a:t>
            </a:r>
            <a:r>
              <a:rPr lang="ja-JP" altLang="en-US" sz="1600" dirty="0" smtClean="0"/>
              <a:t>内容と進捗状況</a:t>
            </a:r>
            <a:endParaRPr kumimoji="1" lang="ja-JP" altLang="en-US" sz="1600" dirty="0"/>
          </a:p>
        </p:txBody>
      </p:sp>
      <p:graphicFrame>
        <p:nvGraphicFramePr>
          <p:cNvPr id="10" name="表 9"/>
          <p:cNvGraphicFramePr>
            <a:graphicFrameLocks noGrp="1"/>
          </p:cNvGraphicFramePr>
          <p:nvPr>
            <p:extLst/>
          </p:nvPr>
        </p:nvGraphicFramePr>
        <p:xfrm>
          <a:off x="215518" y="959242"/>
          <a:ext cx="8748971" cy="3200400"/>
        </p:xfrm>
        <a:graphic>
          <a:graphicData uri="http://schemas.openxmlformats.org/drawingml/2006/table">
            <a:tbl>
              <a:tblPr firstRow="1">
                <a:tableStyleId>{7DF18680-E054-41AD-8BC1-D1AEF772440D}</a:tableStyleId>
              </a:tblPr>
              <a:tblGrid>
                <a:gridCol w="1332146">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888433">
                  <a:extLst>
                    <a:ext uri="{9D8B030D-6E8A-4147-A177-3AD203B41FA5}">
                      <a16:colId xmlns:a16="http://schemas.microsoft.com/office/drawing/2014/main" val="20002"/>
                    </a:ext>
                  </a:extLst>
                </a:gridCol>
              </a:tblGrid>
              <a:tr h="309518">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改革の内容</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成果・進捗状況</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府民への働きかけ</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・各種媒体を活用して、健康づくりに無関心な層も含め、多くの府民に対して健康情報を発信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・連携先である民間企業や保険者等のネットワークを活用し、効率的に情報発信。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企業と連携し啓発資料配布</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万部</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府政だよりに高血圧の啓発記事</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(286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万部</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薬局で啓発リーフレット</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万部</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健診受診促進ポスター</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(1,500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部</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府政だよりに糖尿病リスクの啓発記事</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(280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万部</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民間企業と連携し啓発チラシやメールマガジン、イベント等で情報発信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民間企業と連携し、セミナーやキャンペーンを実施</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府政だよりにがん検診の啓発記事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61</a:t>
            </a:fld>
            <a:endParaRPr kumimoji="1" lang="ja-JP" altLang="en-US"/>
          </a:p>
        </p:txBody>
      </p:sp>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３．（５６）</a:t>
            </a:r>
            <a:endParaRPr lang="en-US" altLang="ja-JP" sz="1600" u="sng" dirty="0" smtClean="0"/>
          </a:p>
        </p:txBody>
      </p:sp>
    </p:spTree>
    <p:extLst>
      <p:ext uri="{BB962C8B-B14F-4D97-AF65-F5344CB8AC3E}">
        <p14:creationId xmlns:p14="http://schemas.microsoft.com/office/powerpoint/2010/main" val="26414010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684" y="0"/>
            <a:ext cx="602684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rPr>
              <a:t>（８）健康・医療（</a:t>
            </a:r>
            <a:r>
              <a:rPr lang="ja-JP" altLang="en-US" sz="1600" b="1" u="sng" dirty="0" smtClean="0">
                <a:solidFill>
                  <a:schemeClr val="bg1"/>
                </a:solidFill>
              </a:rPr>
              <a:t>地域医療・救急医療体制等の充実）</a:t>
            </a:r>
            <a:endParaRPr lang="en-US" altLang="ja-JP" sz="1600" b="1" u="sng" dirty="0">
              <a:solidFill>
                <a:schemeClr val="bg1"/>
              </a:solidFill>
            </a:endParaRPr>
          </a:p>
        </p:txBody>
      </p:sp>
      <p:graphicFrame>
        <p:nvGraphicFramePr>
          <p:cNvPr id="7" name="表 6"/>
          <p:cNvGraphicFramePr>
            <a:graphicFrameLocks noGrp="1"/>
          </p:cNvGraphicFramePr>
          <p:nvPr>
            <p:extLst/>
          </p:nvPr>
        </p:nvGraphicFramePr>
        <p:xfrm>
          <a:off x="179512" y="587712"/>
          <a:ext cx="8712968" cy="6131560"/>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870430">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33816">
                <a:tc>
                  <a:txBody>
                    <a:bodyPr/>
                    <a:lstStyle/>
                    <a:p>
                      <a:pPr algn="l"/>
                      <a:r>
                        <a:rPr kumimoji="1" lang="ja-JP" altLang="en-US" sz="1200" dirty="0" smtClean="0">
                          <a:solidFill>
                            <a:schemeClr val="tx1"/>
                          </a:solidFill>
                          <a:latin typeface="+mn-ea"/>
                          <a:ea typeface="+mn-ea"/>
                        </a:rPr>
                        <a:t>・深刻な搬送困難事案が、府内及び近隣府県で発生した</a:t>
                      </a:r>
                    </a:p>
                    <a:p>
                      <a:pPr algn="l"/>
                      <a:r>
                        <a:rPr kumimoji="1" lang="ja-JP" altLang="en-US" sz="1200" dirty="0" smtClean="0">
                          <a:solidFill>
                            <a:schemeClr val="tx1"/>
                          </a:solidFill>
                          <a:latin typeface="+mn-ea"/>
                          <a:ea typeface="+mn-ea"/>
                        </a:rPr>
                        <a:t>（府内の事案）</a:t>
                      </a:r>
                    </a:p>
                    <a:p>
                      <a:pPr algn="l"/>
                      <a:r>
                        <a:rPr kumimoji="1" lang="en-US" altLang="ja-JP" sz="1200" dirty="0" smtClean="0">
                          <a:solidFill>
                            <a:schemeClr val="tx1"/>
                          </a:solidFill>
                          <a:latin typeface="+mn-ea"/>
                          <a:ea typeface="+mn-ea"/>
                        </a:rPr>
                        <a:t>-2007</a:t>
                      </a:r>
                      <a:r>
                        <a:rPr kumimoji="1" lang="ja-JP" altLang="en-US" sz="1200" dirty="0" smtClean="0">
                          <a:solidFill>
                            <a:schemeClr val="tx1"/>
                          </a:solidFill>
                          <a:latin typeface="+mn-ea"/>
                          <a:ea typeface="+mn-ea"/>
                        </a:rPr>
                        <a:t>年</a:t>
                      </a:r>
                      <a:r>
                        <a:rPr kumimoji="1" lang="en-US" altLang="ja-JP" sz="1200" dirty="0" smtClean="0">
                          <a:solidFill>
                            <a:schemeClr val="tx1"/>
                          </a:solidFill>
                          <a:latin typeface="+mn-ea"/>
                          <a:ea typeface="+mn-ea"/>
                        </a:rPr>
                        <a:t>12</a:t>
                      </a:r>
                      <a:r>
                        <a:rPr kumimoji="1" lang="ja-JP" altLang="en-US" sz="1200" dirty="0" smtClean="0">
                          <a:solidFill>
                            <a:schemeClr val="tx1"/>
                          </a:solidFill>
                          <a:latin typeface="+mn-ea"/>
                          <a:ea typeface="+mn-ea"/>
                        </a:rPr>
                        <a:t>月　嘔吐等で救急要請した傷病者が</a:t>
                      </a:r>
                      <a:r>
                        <a:rPr kumimoji="1" lang="en-US" altLang="ja-JP" sz="1200" dirty="0" smtClean="0">
                          <a:solidFill>
                            <a:schemeClr val="tx1"/>
                          </a:solidFill>
                          <a:latin typeface="+mn-ea"/>
                          <a:ea typeface="+mn-ea"/>
                        </a:rPr>
                        <a:t>30</a:t>
                      </a:r>
                      <a:r>
                        <a:rPr kumimoji="1" lang="ja-JP" altLang="en-US" sz="1200" dirty="0" smtClean="0">
                          <a:solidFill>
                            <a:schemeClr val="tx1"/>
                          </a:solidFill>
                          <a:latin typeface="+mn-ea"/>
                          <a:ea typeface="+mn-ea"/>
                        </a:rPr>
                        <a:t>病院に計</a:t>
                      </a:r>
                      <a:r>
                        <a:rPr kumimoji="1" lang="en-US" altLang="ja-JP" sz="1200" dirty="0" smtClean="0">
                          <a:solidFill>
                            <a:schemeClr val="tx1"/>
                          </a:solidFill>
                          <a:latin typeface="+mn-ea"/>
                          <a:ea typeface="+mn-ea"/>
                        </a:rPr>
                        <a:t>36</a:t>
                      </a:r>
                      <a:r>
                        <a:rPr kumimoji="1" lang="ja-JP" altLang="en-US" sz="1200" dirty="0" smtClean="0">
                          <a:solidFill>
                            <a:schemeClr val="tx1"/>
                          </a:solidFill>
                          <a:latin typeface="+mn-ea"/>
                          <a:ea typeface="+mn-ea"/>
                        </a:rPr>
                        <a:t>回受入れを断られる</a:t>
                      </a:r>
                    </a:p>
                    <a:p>
                      <a:pPr algn="l"/>
                      <a:r>
                        <a:rPr kumimoji="1" lang="en-US" altLang="ja-JP" sz="1200" dirty="0" smtClean="0">
                          <a:solidFill>
                            <a:schemeClr val="tx1"/>
                          </a:solidFill>
                          <a:latin typeface="+mn-ea"/>
                          <a:ea typeface="+mn-ea"/>
                        </a:rPr>
                        <a:t>-2008</a:t>
                      </a:r>
                      <a:r>
                        <a:rPr kumimoji="1" lang="ja-JP" altLang="en-US" sz="1200" dirty="0" smtClean="0">
                          <a:solidFill>
                            <a:schemeClr val="tx1"/>
                          </a:solidFill>
                          <a:latin typeface="+mn-ea"/>
                          <a:ea typeface="+mn-ea"/>
                        </a:rPr>
                        <a:t>年</a:t>
                      </a:r>
                      <a:r>
                        <a:rPr kumimoji="1" lang="en-US" altLang="ja-JP" sz="1200" dirty="0" smtClean="0">
                          <a:solidFill>
                            <a:schemeClr val="tx1"/>
                          </a:solidFill>
                          <a:latin typeface="+mn-ea"/>
                          <a:ea typeface="+mn-ea"/>
                        </a:rPr>
                        <a:t>1</a:t>
                      </a:r>
                      <a:r>
                        <a:rPr kumimoji="1" lang="ja-JP" altLang="en-US" sz="1200" dirty="0" smtClean="0">
                          <a:solidFill>
                            <a:schemeClr val="tx1"/>
                          </a:solidFill>
                          <a:latin typeface="+mn-ea"/>
                          <a:ea typeface="+mn-ea"/>
                        </a:rPr>
                        <a:t>月　交通事故傷病者が５救命救急センターに計</a:t>
                      </a:r>
                      <a:r>
                        <a:rPr kumimoji="1" lang="en-US" altLang="ja-JP" sz="1200" dirty="0" smtClean="0">
                          <a:solidFill>
                            <a:schemeClr val="tx1"/>
                          </a:solidFill>
                          <a:latin typeface="+mn-ea"/>
                          <a:ea typeface="+mn-ea"/>
                        </a:rPr>
                        <a:t>6</a:t>
                      </a:r>
                      <a:r>
                        <a:rPr kumimoji="1" lang="ja-JP" altLang="en-US" sz="1200" dirty="0" smtClean="0">
                          <a:solidFill>
                            <a:schemeClr val="tx1"/>
                          </a:solidFill>
                          <a:latin typeface="+mn-ea"/>
                          <a:ea typeface="+mn-ea"/>
                        </a:rPr>
                        <a:t>回受入れを断られる</a:t>
                      </a:r>
                    </a:p>
                    <a:p>
                      <a:pPr algn="l"/>
                      <a:endParaRPr kumimoji="1" lang="ja-JP" altLang="en-US" sz="1200" dirty="0" smtClean="0">
                        <a:solidFill>
                          <a:schemeClr val="tx1"/>
                        </a:solidFill>
                        <a:latin typeface="+mn-ea"/>
                        <a:ea typeface="+mn-ea"/>
                      </a:endParaRPr>
                    </a:p>
                    <a:p>
                      <a:pPr algn="l"/>
                      <a:r>
                        <a:rPr kumimoji="1" lang="ja-JP" altLang="en-US" sz="1200" dirty="0" smtClean="0">
                          <a:solidFill>
                            <a:schemeClr val="tx1"/>
                          </a:solidFill>
                          <a:latin typeface="+mn-ea"/>
                          <a:ea typeface="+mn-ea"/>
                        </a:rPr>
                        <a:t>・超高齢社会の到来に伴い、救急搬送件数のさらなる増加が見込まれる</a:t>
                      </a:r>
                    </a:p>
                    <a:p>
                      <a:pPr algn="l"/>
                      <a:endParaRPr kumimoji="1" lang="en-US" altLang="ja-JP" sz="1200" dirty="0" smtClean="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dirty="0" smtClean="0">
                          <a:solidFill>
                            <a:schemeClr val="tx1"/>
                          </a:solidFill>
                          <a:latin typeface="+mn-ea"/>
                          <a:ea typeface="+mn-ea"/>
                        </a:rPr>
                        <a:t>・救急告示医療機関を確保、維持しつつ、限られた医療資源を有効に活用し、迅速な救急搬送、医療機関での適切な治療が可能となる体制を構築する</a:t>
                      </a:r>
                    </a:p>
                    <a:p>
                      <a:pPr algn="l"/>
                      <a:endParaRPr kumimoji="1" lang="en-US" altLang="ja-JP" sz="12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200" dirty="0" smtClean="0">
                          <a:solidFill>
                            <a:schemeClr val="tx1"/>
                          </a:solidFill>
                        </a:rPr>
                        <a:t>・消防・医療機関が利用する大阪府広域災害・救急医療情報システム</a:t>
                      </a:r>
                      <a:r>
                        <a:rPr kumimoji="1" lang="ja-JP" altLang="en-US" sz="1200" strike="noStrike" dirty="0" smtClean="0">
                          <a:solidFill>
                            <a:schemeClr val="tx1"/>
                          </a:solidFill>
                        </a:rPr>
                        <a:t>の大幅な見直し（</a:t>
                      </a:r>
                      <a:r>
                        <a:rPr kumimoji="1" lang="en-US" altLang="ja-JP" sz="1200" strike="noStrike" dirty="0" smtClean="0">
                          <a:solidFill>
                            <a:schemeClr val="tx1"/>
                          </a:solidFill>
                        </a:rPr>
                        <a:t>2008</a:t>
                      </a:r>
                      <a:r>
                        <a:rPr kumimoji="1" lang="ja-JP" altLang="en-US" sz="1200" strike="noStrike" dirty="0" smtClean="0">
                          <a:solidFill>
                            <a:schemeClr val="tx1"/>
                          </a:solidFill>
                        </a:rPr>
                        <a:t>年</a:t>
                      </a:r>
                      <a:r>
                        <a:rPr kumimoji="1" lang="en-US" altLang="ja-JP" sz="1200" strike="noStrike" dirty="0" smtClean="0">
                          <a:solidFill>
                            <a:schemeClr val="tx1"/>
                          </a:solidFill>
                        </a:rPr>
                        <a:t>10</a:t>
                      </a:r>
                      <a:r>
                        <a:rPr kumimoji="1" lang="ja-JP" altLang="en-US" sz="1200" strike="noStrike" dirty="0" smtClean="0">
                          <a:solidFill>
                            <a:schemeClr val="tx1"/>
                          </a:solidFill>
                        </a:rPr>
                        <a:t>月）</a:t>
                      </a:r>
                      <a:endParaRPr kumimoji="1" lang="en-US" altLang="ja-JP" sz="1200" strike="noStrike" dirty="0" smtClean="0">
                        <a:solidFill>
                          <a:schemeClr val="tx1"/>
                        </a:solidFill>
                      </a:endParaRPr>
                    </a:p>
                    <a:p>
                      <a:pPr algn="l"/>
                      <a:r>
                        <a:rPr kumimoji="1" lang="en-US" altLang="ja-JP" sz="1200" strike="noStrike" dirty="0" smtClean="0">
                          <a:solidFill>
                            <a:schemeClr val="tx1"/>
                          </a:solidFill>
                        </a:rPr>
                        <a:t>-</a:t>
                      </a:r>
                      <a:r>
                        <a:rPr kumimoji="1" lang="ja-JP" altLang="en-US" sz="1200" strike="noStrike" dirty="0" smtClean="0">
                          <a:solidFill>
                            <a:schemeClr val="tx1"/>
                          </a:solidFill>
                        </a:rPr>
                        <a:t>ﾀｯﾁﾊﾟﾈﾙ</a:t>
                      </a:r>
                      <a:r>
                        <a:rPr kumimoji="1" lang="ja-JP" altLang="en-US" sz="1200" dirty="0" smtClean="0">
                          <a:solidFill>
                            <a:schemeClr val="tx1"/>
                          </a:solidFill>
                        </a:rPr>
                        <a:t>端末の導入</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消防の携帯電話による応需情報検索</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救急隊から医療機関への一斉搬送要請システムの導入</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・スマートフォン等を活用した「大阪府救急搬送支援・情報収集・集計分析システム」（</a:t>
                      </a:r>
                      <a:r>
                        <a:rPr kumimoji="1" lang="en-US" altLang="ja-JP" sz="1200" dirty="0" smtClean="0">
                          <a:solidFill>
                            <a:schemeClr val="tx1"/>
                          </a:solidFill>
                        </a:rPr>
                        <a:t>ORION</a:t>
                      </a:r>
                      <a:r>
                        <a:rPr kumimoji="1" lang="ja-JP" altLang="en-US" sz="1200" dirty="0" smtClean="0">
                          <a:solidFill>
                            <a:schemeClr val="tx1"/>
                          </a:solidFill>
                        </a:rPr>
                        <a:t>）を構築、導入開始（</a:t>
                      </a:r>
                      <a:r>
                        <a:rPr kumimoji="1"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1</a:t>
                      </a:r>
                      <a:r>
                        <a:rPr kumimoji="1" lang="ja-JP" altLang="en-US" sz="1200" dirty="0" smtClean="0">
                          <a:solidFill>
                            <a:schemeClr val="tx1"/>
                          </a:solidFill>
                        </a:rPr>
                        <a:t>月）</a:t>
                      </a:r>
                      <a:r>
                        <a:rPr kumimoji="1" lang="en-US" altLang="ja-JP" sz="1200" dirty="0" smtClean="0">
                          <a:solidFill>
                            <a:schemeClr val="tx1"/>
                          </a:solidFill>
                        </a:rPr>
                        <a:t>【</a:t>
                      </a:r>
                      <a:r>
                        <a:rPr kumimoji="1" lang="ja-JP" altLang="en-US" sz="1200" dirty="0" smtClean="0">
                          <a:solidFill>
                            <a:schemeClr val="tx1"/>
                          </a:solidFill>
                        </a:rPr>
                        <a:t>大都市圏で全国初</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-ICT</a:t>
                      </a:r>
                      <a:r>
                        <a:rPr kumimoji="1" lang="ja-JP" altLang="en-US" sz="1200" dirty="0" smtClean="0">
                          <a:solidFill>
                            <a:schemeClr val="tx1"/>
                          </a:solidFill>
                        </a:rPr>
                        <a:t>を用いた病院検索</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救急医療に関する情報の集約化</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集約された情報の集計・分析</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改正消防法に基づき策定した救急搬送・受入れのルール「大阪府傷病者の搬送及び受入れの実施基準</a:t>
                      </a:r>
                      <a:r>
                        <a:rPr kumimoji="1" lang="en-US" altLang="ja-JP" sz="1200" dirty="0" smtClean="0">
                          <a:solidFill>
                            <a:schemeClr val="tx1"/>
                          </a:solidFill>
                        </a:rPr>
                        <a:t>(2010</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r>
                        <a:rPr kumimoji="1" lang="en-US" altLang="ja-JP" sz="1200" dirty="0" smtClean="0">
                          <a:solidFill>
                            <a:schemeClr val="tx1"/>
                          </a:solidFill>
                        </a:rPr>
                        <a:t>)</a:t>
                      </a:r>
                      <a:r>
                        <a:rPr kumimoji="1" lang="ja-JP" altLang="en-US" sz="1200" dirty="0" smtClean="0">
                          <a:solidFill>
                            <a:schemeClr val="tx1"/>
                          </a:solidFill>
                        </a:rPr>
                        <a:t>の運用状況を検証する仕組みを構築</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・スマートフォン等を活用した「大阪府救急搬送支援・情報収集・集計分析システム」（</a:t>
                      </a:r>
                      <a:r>
                        <a:rPr kumimoji="1" lang="en-US" altLang="ja-JP" sz="1200" dirty="0" smtClean="0">
                          <a:solidFill>
                            <a:schemeClr val="tx1"/>
                          </a:solidFill>
                        </a:rPr>
                        <a:t>ORION</a:t>
                      </a:r>
                      <a:r>
                        <a:rPr kumimoji="1" lang="ja-JP" altLang="en-US" sz="1200" dirty="0" smtClean="0">
                          <a:solidFill>
                            <a:schemeClr val="tx1"/>
                          </a:solidFill>
                        </a:rPr>
                        <a:t>）を構築、導入開始（</a:t>
                      </a:r>
                      <a:r>
                        <a:rPr kumimoji="1" lang="en-US" altLang="ja-JP" sz="1200" dirty="0" smtClean="0">
                          <a:solidFill>
                            <a:schemeClr val="tx1"/>
                          </a:solidFill>
                        </a:rPr>
                        <a:t>2013</a:t>
                      </a:r>
                      <a:r>
                        <a:rPr kumimoji="1" lang="ja-JP" altLang="en-US" sz="1200" dirty="0" smtClean="0">
                          <a:solidFill>
                            <a:schemeClr val="tx1"/>
                          </a:solidFill>
                        </a:rPr>
                        <a:t>年</a:t>
                      </a:r>
                      <a:r>
                        <a:rPr kumimoji="1" lang="en-US" altLang="ja-JP" sz="1200" dirty="0" smtClean="0">
                          <a:solidFill>
                            <a:schemeClr val="tx1"/>
                          </a:solidFill>
                        </a:rPr>
                        <a:t>1</a:t>
                      </a:r>
                      <a:r>
                        <a:rPr kumimoji="1" lang="ja-JP" altLang="en-US" sz="1200" dirty="0" smtClean="0">
                          <a:solidFill>
                            <a:schemeClr val="tx1"/>
                          </a:solidFill>
                        </a:rPr>
                        <a:t>月）</a:t>
                      </a:r>
                      <a:r>
                        <a:rPr kumimoji="1" lang="en-US" altLang="ja-JP" sz="1200" dirty="0" smtClean="0">
                          <a:solidFill>
                            <a:schemeClr val="tx1"/>
                          </a:solidFill>
                        </a:rPr>
                        <a:t>【</a:t>
                      </a:r>
                      <a:r>
                        <a:rPr kumimoji="1" lang="ja-JP" altLang="en-US" sz="1200" dirty="0" smtClean="0">
                          <a:solidFill>
                            <a:schemeClr val="tx1"/>
                          </a:solidFill>
                        </a:rPr>
                        <a:t>大都市圏で全国初</a:t>
                      </a:r>
                      <a:r>
                        <a:rPr kumimoji="1" lang="en-US" altLang="ja-JP"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-ICT</a:t>
                      </a:r>
                      <a:r>
                        <a:rPr kumimoji="1" lang="ja-JP" altLang="en-US" sz="1200" dirty="0" smtClean="0">
                          <a:solidFill>
                            <a:schemeClr val="tx1"/>
                          </a:solidFill>
                        </a:rPr>
                        <a:t>を用いた病院検索</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救急医療に関する情報の集約化</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集約された情報の集計・分析</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a:t>
                      </a:r>
                      <a:r>
                        <a:rPr kumimoji="1" lang="ja-JP" altLang="en-US" sz="1200" dirty="0" smtClean="0">
                          <a:solidFill>
                            <a:schemeClr val="tx1"/>
                          </a:solidFill>
                        </a:rPr>
                        <a:t>改正消防法に基づき策定した救急搬送・受入れのルール「大阪府傷病者の搬送及び受入れの実施基準</a:t>
                      </a:r>
                      <a:r>
                        <a:rPr kumimoji="1" lang="en-US" altLang="ja-JP" sz="1200" dirty="0" smtClean="0">
                          <a:solidFill>
                            <a:schemeClr val="tx1"/>
                          </a:solidFill>
                        </a:rPr>
                        <a:t>(2010</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r>
                        <a:rPr kumimoji="1" lang="en-US" altLang="ja-JP" sz="1200" dirty="0" smtClean="0">
                          <a:solidFill>
                            <a:schemeClr val="tx1"/>
                          </a:solidFill>
                        </a:rPr>
                        <a:t>)</a:t>
                      </a:r>
                      <a:r>
                        <a:rPr kumimoji="1" lang="ja-JP" altLang="en-US" sz="1200" dirty="0" smtClean="0">
                          <a:solidFill>
                            <a:schemeClr val="tx1"/>
                          </a:solidFill>
                        </a:rPr>
                        <a:t>の運用状況を検証する仕組みを構築</a:t>
                      </a:r>
                      <a:endParaRPr kumimoji="1" lang="en-US" altLang="ja-JP" sz="1200" dirty="0" smtClean="0">
                        <a:solidFill>
                          <a:schemeClr val="tx1"/>
                        </a:solidFill>
                      </a:endParaRPr>
                    </a:p>
                    <a:p>
                      <a:endParaRPr kumimoji="1" lang="en-US" altLang="ja-JP" sz="1200" dirty="0" smtClean="0">
                        <a:solidFill>
                          <a:schemeClr val="tx1"/>
                        </a:solidFill>
                      </a:endParaRPr>
                    </a:p>
                    <a:p>
                      <a:endParaRPr kumimoji="1" lang="en-US" altLang="ja-JP" sz="1200" dirty="0" smtClean="0">
                        <a:solidFill>
                          <a:schemeClr val="tx1"/>
                        </a:solidFill>
                      </a:endParaRPr>
                    </a:p>
                    <a:p>
                      <a:pPr algn="l"/>
                      <a:r>
                        <a:rPr kumimoji="1" lang="ja-JP" altLang="en-US" sz="1200" dirty="0" smtClean="0">
                          <a:solidFill>
                            <a:schemeClr val="tx1"/>
                          </a:solidFill>
                        </a:rPr>
                        <a:t>・新たな大阪府救急・災害医療情報システムの運用開始</a:t>
                      </a:r>
                      <a:r>
                        <a:rPr kumimoji="1" lang="en-US" altLang="ja-JP" sz="1200" dirty="0" smtClean="0">
                          <a:solidFill>
                            <a:schemeClr val="tx1"/>
                          </a:solidFill>
                        </a:rPr>
                        <a:t>(2014</a:t>
                      </a:r>
                      <a:r>
                        <a:rPr kumimoji="1" lang="ja-JP" altLang="en-US" sz="1200" dirty="0" smtClean="0">
                          <a:solidFill>
                            <a:schemeClr val="tx1"/>
                          </a:solidFill>
                        </a:rPr>
                        <a:t>年</a:t>
                      </a:r>
                      <a:r>
                        <a:rPr kumimoji="1" lang="en-US" altLang="ja-JP" sz="1200" dirty="0" smtClean="0">
                          <a:solidFill>
                            <a:schemeClr val="tx1"/>
                          </a:solidFill>
                        </a:rPr>
                        <a:t>10</a:t>
                      </a:r>
                      <a:r>
                        <a:rPr kumimoji="1" lang="ja-JP" altLang="en-US" sz="1200" dirty="0" smtClean="0">
                          <a:solidFill>
                            <a:schemeClr val="tx1"/>
                          </a:solidFill>
                        </a:rPr>
                        <a:t>月</a:t>
                      </a:r>
                      <a:r>
                        <a:rPr kumimoji="1" lang="en-US" altLang="ja-JP" sz="1200" dirty="0" smtClean="0">
                          <a:solidFill>
                            <a:schemeClr val="tx1"/>
                          </a:solidFill>
                        </a:rPr>
                        <a:t>)</a:t>
                      </a:r>
                    </a:p>
                    <a:p>
                      <a:pPr algn="l"/>
                      <a:r>
                        <a:rPr kumimoji="1" lang="en-US" altLang="ja-JP" sz="1200" dirty="0" smtClean="0">
                          <a:solidFill>
                            <a:schemeClr val="tx1"/>
                          </a:solidFill>
                        </a:rPr>
                        <a:t>-</a:t>
                      </a:r>
                      <a:r>
                        <a:rPr kumimoji="1" lang="ja-JP" altLang="en-US" sz="1200" dirty="0" smtClean="0">
                          <a:solidFill>
                            <a:schemeClr val="tx1"/>
                          </a:solidFill>
                        </a:rPr>
                        <a:t>救急医療機関情報の精度・信頼性の向上</a:t>
                      </a:r>
                      <a:endParaRPr kumimoji="1" lang="en-US" altLang="ja-JP" sz="1200" dirty="0" smtClean="0">
                        <a:solidFill>
                          <a:schemeClr val="tx1"/>
                        </a:solidFill>
                      </a:endParaRPr>
                    </a:p>
                    <a:p>
                      <a:pPr algn="l"/>
                      <a:r>
                        <a:rPr kumimoji="1" lang="en-US" altLang="ja-JP" sz="1200" dirty="0" smtClean="0">
                          <a:solidFill>
                            <a:schemeClr val="tx1"/>
                          </a:solidFill>
                        </a:rPr>
                        <a:t>-</a:t>
                      </a:r>
                      <a:r>
                        <a:rPr kumimoji="1" lang="ja-JP" altLang="en-US" sz="1200" dirty="0" smtClean="0">
                          <a:solidFill>
                            <a:schemeClr val="tx1"/>
                          </a:solidFill>
                        </a:rPr>
                        <a:t>病院前・後情報を一元化したデータベースを構築</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・（導入消防本部の一例）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ORION</a:t>
                      </a:r>
                      <a:r>
                        <a:rPr kumimoji="1" lang="ja-JP" altLang="en-US" sz="1200" dirty="0" smtClean="0">
                          <a:solidFill>
                            <a:schemeClr val="tx1"/>
                          </a:solidFill>
                          <a:latin typeface="+mn-ea"/>
                          <a:ea typeface="+mn-ea"/>
                        </a:rPr>
                        <a:t>システム導入後、救急搬送が円滑化</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(2012</a:t>
                      </a:r>
                      <a:r>
                        <a:rPr kumimoji="1" lang="ja-JP" altLang="en-US" sz="1200" dirty="0" smtClean="0">
                          <a:solidFill>
                            <a:schemeClr val="tx1"/>
                          </a:solidFill>
                          <a:latin typeface="+mn-ea"/>
                          <a:ea typeface="+mn-ea"/>
                        </a:rPr>
                        <a:t>年</a:t>
                      </a:r>
                      <a:r>
                        <a:rPr kumimoji="1" lang="en-US" altLang="ja-JP" sz="1200" dirty="0" smtClean="0">
                          <a:solidFill>
                            <a:schemeClr val="tx1"/>
                          </a:solidFill>
                          <a:latin typeface="+mn-ea"/>
                          <a:ea typeface="+mn-ea"/>
                        </a:rPr>
                        <a:t>3</a:t>
                      </a:r>
                      <a:r>
                        <a:rPr kumimoji="1" lang="ja-JP" altLang="en-US" sz="1200" dirty="0" smtClean="0">
                          <a:solidFill>
                            <a:schemeClr val="tx1"/>
                          </a:solidFill>
                          <a:latin typeface="+mn-ea"/>
                          <a:ea typeface="+mn-ea"/>
                        </a:rPr>
                        <a:t>月～</a:t>
                      </a:r>
                      <a:r>
                        <a:rPr kumimoji="1" lang="en-US" altLang="ja-JP" sz="1200" dirty="0" smtClean="0">
                          <a:solidFill>
                            <a:schemeClr val="tx1"/>
                          </a:solidFill>
                          <a:latin typeface="+mn-ea"/>
                          <a:ea typeface="+mn-ea"/>
                        </a:rPr>
                        <a:t>8</a:t>
                      </a:r>
                      <a:r>
                        <a:rPr kumimoji="1" lang="ja-JP" altLang="en-US" sz="1200" dirty="0" smtClean="0">
                          <a:solidFill>
                            <a:schemeClr val="tx1"/>
                          </a:solidFill>
                          <a:latin typeface="+mn-ea"/>
                          <a:ea typeface="+mn-ea"/>
                        </a:rPr>
                        <a:t>月と</a:t>
                      </a:r>
                      <a:r>
                        <a:rPr kumimoji="1" lang="en-US" altLang="ja-JP" sz="1200" dirty="0" smtClean="0">
                          <a:solidFill>
                            <a:schemeClr val="tx1"/>
                          </a:solidFill>
                          <a:latin typeface="+mn-ea"/>
                          <a:ea typeface="+mn-ea"/>
                        </a:rPr>
                        <a:t>2013</a:t>
                      </a:r>
                      <a:r>
                        <a:rPr kumimoji="1" lang="ja-JP" altLang="en-US" sz="1200" dirty="0" smtClean="0">
                          <a:solidFill>
                            <a:schemeClr val="tx1"/>
                          </a:solidFill>
                          <a:latin typeface="+mn-ea"/>
                          <a:ea typeface="+mn-ea"/>
                        </a:rPr>
                        <a:t>年</a:t>
                      </a:r>
                      <a:r>
                        <a:rPr kumimoji="1" lang="en-US" altLang="ja-JP" sz="1200" dirty="0" smtClean="0">
                          <a:solidFill>
                            <a:schemeClr val="tx1"/>
                          </a:solidFill>
                          <a:latin typeface="+mn-ea"/>
                          <a:ea typeface="+mn-ea"/>
                        </a:rPr>
                        <a:t>3</a:t>
                      </a:r>
                      <a:r>
                        <a:rPr kumimoji="1" lang="ja-JP" altLang="en-US" sz="1200" dirty="0" smtClean="0">
                          <a:solidFill>
                            <a:schemeClr val="tx1"/>
                          </a:solidFill>
                          <a:latin typeface="+mn-ea"/>
                          <a:ea typeface="+mn-ea"/>
                        </a:rPr>
                        <a:t>月～</a:t>
                      </a:r>
                      <a:r>
                        <a:rPr kumimoji="1" lang="en-US" altLang="ja-JP" sz="1200" dirty="0" smtClean="0">
                          <a:solidFill>
                            <a:schemeClr val="tx1"/>
                          </a:solidFill>
                          <a:latin typeface="+mn-ea"/>
                          <a:ea typeface="+mn-ea"/>
                        </a:rPr>
                        <a:t>8</a:t>
                      </a:r>
                      <a:r>
                        <a:rPr kumimoji="1" lang="ja-JP" altLang="en-US" sz="1200" dirty="0" smtClean="0">
                          <a:solidFill>
                            <a:schemeClr val="tx1"/>
                          </a:solidFill>
                          <a:latin typeface="+mn-ea"/>
                          <a:ea typeface="+mn-ea"/>
                        </a:rPr>
                        <a:t>月を比較</a:t>
                      </a:r>
                      <a:r>
                        <a:rPr kumimoji="1" lang="en-US" altLang="ja-JP" sz="1200"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病院選定時間：</a:t>
                      </a:r>
                      <a:r>
                        <a:rPr kumimoji="1" lang="en-US" altLang="ja-JP" sz="1200" dirty="0" smtClean="0">
                          <a:solidFill>
                            <a:schemeClr val="tx1"/>
                          </a:solidFill>
                          <a:latin typeface="+mn-ea"/>
                          <a:ea typeface="+mn-ea"/>
                        </a:rPr>
                        <a:t>60</a:t>
                      </a:r>
                      <a:r>
                        <a:rPr kumimoji="1" lang="ja-JP" altLang="en-US" sz="1200" dirty="0" smtClean="0">
                          <a:solidFill>
                            <a:schemeClr val="tx1"/>
                          </a:solidFill>
                          <a:latin typeface="+mn-ea"/>
                          <a:ea typeface="+mn-ea"/>
                        </a:rPr>
                        <a:t>分以上要した症例が約</a:t>
                      </a:r>
                      <a:r>
                        <a:rPr kumimoji="1" lang="en-US" altLang="ja-JP" sz="1200" dirty="0" smtClean="0">
                          <a:solidFill>
                            <a:schemeClr val="tx1"/>
                          </a:solidFill>
                          <a:latin typeface="+mn-ea"/>
                          <a:ea typeface="+mn-ea"/>
                        </a:rPr>
                        <a:t>1</a:t>
                      </a:r>
                      <a:r>
                        <a:rPr kumimoji="1" lang="ja-JP" altLang="en-US" sz="1200" dirty="0" smtClean="0">
                          <a:solidFill>
                            <a:schemeClr val="tx1"/>
                          </a:solidFill>
                          <a:latin typeface="+mn-ea"/>
                          <a:ea typeface="+mn-ea"/>
                        </a:rPr>
                        <a:t>割減少</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搬送連絡回数：</a:t>
                      </a:r>
                      <a:r>
                        <a:rPr kumimoji="1" lang="en-US" altLang="ja-JP" sz="1200" dirty="0" smtClean="0">
                          <a:solidFill>
                            <a:schemeClr val="tx1"/>
                          </a:solidFill>
                          <a:latin typeface="+mn-ea"/>
                          <a:ea typeface="+mn-ea"/>
                        </a:rPr>
                        <a:t>1</a:t>
                      </a:r>
                      <a:r>
                        <a:rPr kumimoji="1" lang="ja-JP" altLang="en-US" sz="1200" dirty="0" smtClean="0">
                          <a:solidFill>
                            <a:schemeClr val="tx1"/>
                          </a:solidFill>
                          <a:latin typeface="+mn-ea"/>
                          <a:ea typeface="+mn-ea"/>
                        </a:rPr>
                        <a:t>回で搬送先が決定した症例が約</a:t>
                      </a:r>
                      <a:r>
                        <a:rPr kumimoji="1" lang="en-US" altLang="ja-JP" sz="1200" dirty="0" smtClean="0">
                          <a:solidFill>
                            <a:schemeClr val="tx1"/>
                          </a:solidFill>
                          <a:latin typeface="+mn-ea"/>
                          <a:ea typeface="+mn-ea"/>
                        </a:rPr>
                        <a:t>1,500</a:t>
                      </a:r>
                      <a:r>
                        <a:rPr kumimoji="1" lang="ja-JP" altLang="en-US" sz="1200" dirty="0" smtClean="0">
                          <a:solidFill>
                            <a:schemeClr val="tx1"/>
                          </a:solidFill>
                          <a:latin typeface="+mn-ea"/>
                          <a:ea typeface="+mn-ea"/>
                        </a:rPr>
                        <a:t>例増加（導入前</a:t>
                      </a:r>
                      <a:r>
                        <a:rPr kumimoji="1" lang="en-US" altLang="ja-JP" sz="1200" dirty="0" smtClean="0">
                          <a:solidFill>
                            <a:schemeClr val="tx1"/>
                          </a:solidFill>
                          <a:latin typeface="+mn-ea"/>
                          <a:ea typeface="+mn-ea"/>
                        </a:rPr>
                        <a:t>24,446</a:t>
                      </a:r>
                      <a:r>
                        <a:rPr kumimoji="1" lang="ja-JP" altLang="en-US" sz="1200" dirty="0" smtClean="0">
                          <a:solidFill>
                            <a:schemeClr val="tx1"/>
                          </a:solidFill>
                          <a:latin typeface="+mn-ea"/>
                          <a:ea typeface="+mn-ea"/>
                        </a:rPr>
                        <a:t>件→導入後</a:t>
                      </a:r>
                      <a:r>
                        <a:rPr kumimoji="1" lang="en-US" altLang="ja-JP" sz="1200" dirty="0" smtClean="0">
                          <a:solidFill>
                            <a:schemeClr val="tx1"/>
                          </a:solidFill>
                          <a:latin typeface="+mn-ea"/>
                          <a:ea typeface="+mn-ea"/>
                        </a:rPr>
                        <a:t>25,985</a:t>
                      </a:r>
                      <a:r>
                        <a:rPr kumimoji="1" lang="ja-JP" altLang="en-US" sz="1200" dirty="0" smtClean="0">
                          <a:solidFill>
                            <a:schemeClr val="tx1"/>
                          </a:solidFill>
                          <a:latin typeface="+mn-ea"/>
                          <a:ea typeface="+mn-ea"/>
                        </a:rPr>
                        <a:t>件）、</a:t>
                      </a:r>
                      <a:r>
                        <a:rPr kumimoji="1" lang="en-US" altLang="ja-JP" sz="1200" dirty="0" smtClean="0">
                          <a:solidFill>
                            <a:schemeClr val="tx1"/>
                          </a:solidFill>
                          <a:latin typeface="+mn-ea"/>
                          <a:ea typeface="+mn-ea"/>
                        </a:rPr>
                        <a:t>5</a:t>
                      </a:r>
                      <a:r>
                        <a:rPr kumimoji="1" lang="ja-JP" altLang="en-US" sz="1200" dirty="0" smtClean="0">
                          <a:solidFill>
                            <a:schemeClr val="tx1"/>
                          </a:solidFill>
                          <a:latin typeface="+mn-ea"/>
                          <a:ea typeface="+mn-ea"/>
                        </a:rPr>
                        <a:t>回以上要した症例が減少（導入前</a:t>
                      </a:r>
                      <a:r>
                        <a:rPr kumimoji="1" lang="en-US" altLang="ja-JP" sz="1200" dirty="0" smtClean="0">
                          <a:solidFill>
                            <a:schemeClr val="tx1"/>
                          </a:solidFill>
                          <a:latin typeface="+mn-ea"/>
                          <a:ea typeface="+mn-ea"/>
                        </a:rPr>
                        <a:t>6,238</a:t>
                      </a:r>
                      <a:r>
                        <a:rPr kumimoji="1" lang="ja-JP" altLang="en-US" sz="1200" dirty="0" smtClean="0">
                          <a:solidFill>
                            <a:schemeClr val="tx1"/>
                          </a:solidFill>
                          <a:latin typeface="+mn-ea"/>
                          <a:ea typeface="+mn-ea"/>
                        </a:rPr>
                        <a:t>件→</a:t>
                      </a:r>
                      <a:r>
                        <a:rPr kumimoji="1" lang="en-US" altLang="ja-JP" sz="1200" dirty="0" smtClean="0">
                          <a:solidFill>
                            <a:schemeClr val="tx1"/>
                          </a:solidFill>
                          <a:latin typeface="+mn-ea"/>
                          <a:ea typeface="+mn-ea"/>
                        </a:rPr>
                        <a:t>6,056</a:t>
                      </a:r>
                      <a:r>
                        <a:rPr kumimoji="1" lang="ja-JP" altLang="en-US" sz="1200" dirty="0" smtClean="0">
                          <a:solidFill>
                            <a:schemeClr val="tx1"/>
                          </a:solidFill>
                          <a:latin typeface="+mn-ea"/>
                          <a:ea typeface="+mn-ea"/>
                        </a:rPr>
                        <a:t>件）</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参考</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救急自動車による収容所要時間</a:t>
                      </a:r>
                      <a:r>
                        <a:rPr kumimoji="1" lang="en-US" altLang="ja-JP" sz="1200"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・救急自動車による病院等までの所要時間は、全国的に遅延傾向</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全国平均</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2002</a:t>
                      </a:r>
                      <a:r>
                        <a:rPr kumimoji="1" lang="ja-JP" altLang="en-US" sz="1200" dirty="0" smtClean="0">
                          <a:solidFill>
                            <a:schemeClr val="tx1"/>
                          </a:solidFill>
                          <a:latin typeface="+mn-ea"/>
                          <a:ea typeface="+mn-ea"/>
                        </a:rPr>
                        <a:t>年　</a:t>
                      </a:r>
                      <a:r>
                        <a:rPr kumimoji="1" lang="en-US" altLang="ja-JP" sz="1200" dirty="0" smtClean="0">
                          <a:solidFill>
                            <a:schemeClr val="tx1"/>
                          </a:solidFill>
                          <a:latin typeface="+mn-ea"/>
                          <a:ea typeface="+mn-ea"/>
                        </a:rPr>
                        <a:t>28.8</a:t>
                      </a:r>
                      <a:r>
                        <a:rPr kumimoji="1" lang="ja-JP" altLang="en-US" sz="1200" dirty="0" smtClean="0">
                          <a:solidFill>
                            <a:schemeClr val="tx1"/>
                          </a:solidFill>
                          <a:latin typeface="+mn-ea"/>
                          <a:ea typeface="+mn-ea"/>
                        </a:rPr>
                        <a:t>分</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2012</a:t>
                      </a:r>
                      <a:r>
                        <a:rPr kumimoji="1" lang="ja-JP" altLang="en-US" sz="1200" dirty="0" smtClean="0">
                          <a:solidFill>
                            <a:schemeClr val="tx1"/>
                          </a:solidFill>
                          <a:latin typeface="+mn-ea"/>
                          <a:ea typeface="+mn-ea"/>
                        </a:rPr>
                        <a:t>年　</a:t>
                      </a:r>
                      <a:r>
                        <a:rPr kumimoji="1" lang="en-US" altLang="ja-JP" sz="1200" dirty="0" smtClean="0">
                          <a:solidFill>
                            <a:schemeClr val="tx1"/>
                          </a:solidFill>
                          <a:latin typeface="+mn-ea"/>
                          <a:ea typeface="+mn-ea"/>
                        </a:rPr>
                        <a:t>38.7</a:t>
                      </a:r>
                      <a:r>
                        <a:rPr kumimoji="1" lang="ja-JP" altLang="en-US" sz="1200" dirty="0" smtClean="0">
                          <a:solidFill>
                            <a:schemeClr val="tx1"/>
                          </a:solidFill>
                          <a:latin typeface="+mn-ea"/>
                          <a:ea typeface="+mn-ea"/>
                        </a:rPr>
                        <a:t>分</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(2002</a:t>
                      </a:r>
                      <a:r>
                        <a:rPr kumimoji="1" lang="ja-JP" altLang="en-US" sz="1200" dirty="0" smtClean="0">
                          <a:solidFill>
                            <a:schemeClr val="tx1"/>
                          </a:solidFill>
                          <a:latin typeface="+mn-ea"/>
                          <a:ea typeface="+mn-ea"/>
                        </a:rPr>
                        <a:t>年比</a:t>
                      </a:r>
                      <a:r>
                        <a:rPr kumimoji="1" lang="en-US" altLang="ja-JP" sz="1200" dirty="0" smtClean="0">
                          <a:solidFill>
                            <a:schemeClr val="tx1"/>
                          </a:solidFill>
                          <a:latin typeface="+mn-ea"/>
                          <a:ea typeface="+mn-ea"/>
                        </a:rPr>
                        <a:t>9.9</a:t>
                      </a:r>
                      <a:r>
                        <a:rPr kumimoji="1" lang="ja-JP" altLang="en-US" sz="1200" dirty="0" smtClean="0">
                          <a:solidFill>
                            <a:schemeClr val="tx1"/>
                          </a:solidFill>
                          <a:latin typeface="+mn-ea"/>
                          <a:ea typeface="+mn-ea"/>
                        </a:rPr>
                        <a:t>分遅延</a:t>
                      </a:r>
                      <a:r>
                        <a:rPr kumimoji="1" lang="en-US" altLang="ja-JP" sz="1200"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n-ea"/>
                          <a:ea typeface="+mn-ea"/>
                        </a:rPr>
                        <a:t>⇒2016</a:t>
                      </a:r>
                      <a:r>
                        <a:rPr kumimoji="1" lang="ja-JP" altLang="en-US" sz="1200" dirty="0" smtClean="0">
                          <a:solidFill>
                            <a:schemeClr val="tx1"/>
                          </a:solidFill>
                          <a:latin typeface="+mn-ea"/>
                          <a:ea typeface="+mn-ea"/>
                        </a:rPr>
                        <a:t>年　</a:t>
                      </a:r>
                      <a:r>
                        <a:rPr kumimoji="1" lang="en-US" altLang="ja-JP" sz="1200" dirty="0" smtClean="0">
                          <a:solidFill>
                            <a:schemeClr val="tx1"/>
                          </a:solidFill>
                          <a:latin typeface="+mn-ea"/>
                          <a:ea typeface="+mn-ea"/>
                        </a:rPr>
                        <a:t>39.3</a:t>
                      </a:r>
                      <a:r>
                        <a:rPr kumimoji="1" lang="ja-JP" altLang="en-US" sz="1200" dirty="0" smtClean="0">
                          <a:solidFill>
                            <a:schemeClr val="tx1"/>
                          </a:solidFill>
                          <a:latin typeface="+mn-ea"/>
                          <a:ea typeface="+mn-ea"/>
                        </a:rPr>
                        <a:t>分</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(2002</a:t>
                      </a:r>
                      <a:r>
                        <a:rPr kumimoji="1" lang="ja-JP" altLang="en-US" sz="1200" dirty="0" smtClean="0">
                          <a:solidFill>
                            <a:schemeClr val="tx1"/>
                          </a:solidFill>
                          <a:latin typeface="+mn-ea"/>
                          <a:ea typeface="+mn-ea"/>
                        </a:rPr>
                        <a:t>年比</a:t>
                      </a:r>
                      <a:r>
                        <a:rPr kumimoji="1" lang="en-US" altLang="ja-JP" sz="1200" dirty="0" smtClean="0">
                          <a:solidFill>
                            <a:schemeClr val="tx1"/>
                          </a:solidFill>
                          <a:latin typeface="+mn-ea"/>
                          <a:ea typeface="+mn-ea"/>
                        </a:rPr>
                        <a:t>10.3</a:t>
                      </a:r>
                      <a:r>
                        <a:rPr kumimoji="1" lang="ja-JP" altLang="en-US" sz="1200" dirty="0" smtClean="0">
                          <a:solidFill>
                            <a:schemeClr val="tx1"/>
                          </a:solidFill>
                          <a:latin typeface="+mn-ea"/>
                          <a:ea typeface="+mn-ea"/>
                        </a:rPr>
                        <a:t>分遅延</a:t>
                      </a:r>
                      <a:r>
                        <a:rPr kumimoji="1" lang="en-US" altLang="ja-JP" sz="1200"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（消防白書より）</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2018</a:t>
                      </a:r>
                      <a:r>
                        <a:rPr kumimoji="1" lang="ja-JP" altLang="en-US" sz="1200" dirty="0" smtClean="0">
                          <a:solidFill>
                            <a:schemeClr val="tx1"/>
                          </a:solidFill>
                        </a:rPr>
                        <a:t>年</a:t>
                      </a:r>
                      <a:r>
                        <a:rPr kumimoji="1" lang="en-US" altLang="ja-JP" sz="1200" dirty="0" smtClean="0">
                          <a:solidFill>
                            <a:schemeClr val="tx1"/>
                          </a:solidFill>
                        </a:rPr>
                        <a:t>10</a:t>
                      </a:r>
                      <a:r>
                        <a:rPr kumimoji="1" lang="ja-JP" altLang="en-US" sz="1200" dirty="0" smtClean="0">
                          <a:solidFill>
                            <a:schemeClr val="tx1"/>
                          </a:solidFill>
                        </a:rPr>
                        <a:t>月末現在、</a:t>
                      </a:r>
                      <a:r>
                        <a:rPr kumimoji="1" lang="en-US" altLang="ja-JP" sz="1200" dirty="0" smtClean="0">
                          <a:solidFill>
                            <a:schemeClr val="tx1"/>
                          </a:solidFill>
                        </a:rPr>
                        <a:t>320</a:t>
                      </a:r>
                      <a:r>
                        <a:rPr kumimoji="1" lang="ja-JP" altLang="en-US" sz="1200" dirty="0" smtClean="0">
                          <a:solidFill>
                            <a:schemeClr val="tx1"/>
                          </a:solidFill>
                        </a:rPr>
                        <a:t>万件以上のデータを集積</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62</a:t>
            </a:fld>
            <a:endParaRPr kumimoji="1" lang="ja-JP" altLang="en-US"/>
          </a:p>
        </p:txBody>
      </p:sp>
      <p:sp>
        <p:nvSpPr>
          <p:cNvPr id="5" name="テキスト ボックス 4"/>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３．</a:t>
            </a:r>
            <a:endParaRPr lang="en-US" altLang="ja-JP" sz="1600" u="sng" dirty="0" smtClean="0"/>
          </a:p>
        </p:txBody>
      </p:sp>
    </p:spTree>
    <p:extLst>
      <p:ext uri="{BB962C8B-B14F-4D97-AF65-F5344CB8AC3E}">
        <p14:creationId xmlns:p14="http://schemas.microsoft.com/office/powerpoint/2010/main" val="2096927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684" y="0"/>
            <a:ext cx="602684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rPr>
              <a:t>（８）健康・医療（</a:t>
            </a:r>
            <a:r>
              <a:rPr lang="ja-JP" altLang="en-US" sz="1600" b="1" u="sng" dirty="0" smtClean="0">
                <a:solidFill>
                  <a:schemeClr val="bg1"/>
                </a:solidFill>
              </a:rPr>
              <a:t>がん対策の推進）</a:t>
            </a:r>
            <a:endParaRPr lang="en-US" altLang="ja-JP" sz="1600" b="1" u="sng" dirty="0">
              <a:solidFill>
                <a:schemeClr val="bg1"/>
              </a:solidFill>
            </a:endParaRPr>
          </a:p>
        </p:txBody>
      </p:sp>
      <p:graphicFrame>
        <p:nvGraphicFramePr>
          <p:cNvPr id="7" name="表 6"/>
          <p:cNvGraphicFramePr>
            <a:graphicFrameLocks noGrp="1"/>
          </p:cNvGraphicFramePr>
          <p:nvPr>
            <p:extLst/>
          </p:nvPr>
        </p:nvGraphicFramePr>
        <p:xfrm>
          <a:off x="179512" y="587712"/>
          <a:ext cx="8712968" cy="590465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33816">
                <a:tc>
                  <a:txBody>
                    <a:bodyPr/>
                    <a:lstStyle/>
                    <a:p>
                      <a:pPr algn="l"/>
                      <a:r>
                        <a:rPr kumimoji="1" lang="ja-JP" altLang="en-US" sz="1400" dirty="0" smtClean="0">
                          <a:solidFill>
                            <a:schemeClr val="tx1"/>
                          </a:solidFill>
                          <a:latin typeface="+mn-ea"/>
                          <a:ea typeface="+mn-ea"/>
                        </a:rPr>
                        <a:t>・大阪府の</a:t>
                      </a:r>
                      <a:r>
                        <a:rPr kumimoji="1" lang="en-US" altLang="ja-JP" sz="1400" dirty="0" smtClean="0">
                          <a:solidFill>
                            <a:schemeClr val="tx1"/>
                          </a:solidFill>
                          <a:latin typeface="+mn-ea"/>
                          <a:ea typeface="+mn-ea"/>
                        </a:rPr>
                        <a:t>75</a:t>
                      </a:r>
                      <a:r>
                        <a:rPr kumimoji="1" lang="ja-JP" altLang="en-US" sz="1400" dirty="0" smtClean="0">
                          <a:solidFill>
                            <a:schemeClr val="tx1"/>
                          </a:solidFill>
                          <a:latin typeface="+mn-ea"/>
                          <a:ea typeface="+mn-ea"/>
                        </a:rPr>
                        <a:t>歳未満のがん年齢調整死亡率は全国平均に比べ高い。</a:t>
                      </a:r>
                    </a:p>
                    <a:p>
                      <a:pPr algn="l"/>
                      <a:r>
                        <a:rPr kumimoji="1" lang="en-US" altLang="ja-JP" sz="1400" dirty="0" smtClean="0">
                          <a:solidFill>
                            <a:schemeClr val="tx1"/>
                          </a:solidFill>
                          <a:latin typeface="+mn-ea"/>
                          <a:ea typeface="+mn-ea"/>
                        </a:rPr>
                        <a:t>【2007</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人口</a:t>
                      </a:r>
                      <a:r>
                        <a:rPr kumimoji="1" lang="en-US" altLang="ja-JP" sz="1400" dirty="0" smtClean="0">
                          <a:solidFill>
                            <a:schemeClr val="tx1"/>
                          </a:solidFill>
                          <a:latin typeface="+mn-ea"/>
                          <a:ea typeface="+mn-ea"/>
                        </a:rPr>
                        <a:t>10</a:t>
                      </a:r>
                      <a:r>
                        <a:rPr kumimoji="1" lang="ja-JP" altLang="en-US" sz="1400" dirty="0" smtClean="0">
                          <a:solidFill>
                            <a:schemeClr val="tx1"/>
                          </a:solidFill>
                          <a:latin typeface="+mn-ea"/>
                          <a:ea typeface="+mn-ea"/>
                        </a:rPr>
                        <a:t>万対</a:t>
                      </a:r>
                    </a:p>
                    <a:p>
                      <a:pPr algn="l"/>
                      <a:r>
                        <a:rPr kumimoji="1" lang="ja-JP" altLang="en-US" sz="1400" dirty="0" smtClean="0">
                          <a:solidFill>
                            <a:schemeClr val="tx1"/>
                          </a:solidFill>
                          <a:latin typeface="+mn-ea"/>
                          <a:ea typeface="+mn-ea"/>
                        </a:rPr>
                        <a:t>　大阪府：</a:t>
                      </a:r>
                      <a:r>
                        <a:rPr kumimoji="1" lang="en-US" altLang="ja-JP" sz="1400" dirty="0" smtClean="0">
                          <a:solidFill>
                            <a:schemeClr val="tx1"/>
                          </a:solidFill>
                          <a:latin typeface="+mn-ea"/>
                          <a:ea typeface="+mn-ea"/>
                        </a:rPr>
                        <a:t>97.3</a:t>
                      </a:r>
                    </a:p>
                    <a:p>
                      <a:pPr algn="l"/>
                      <a:r>
                        <a:rPr kumimoji="1" lang="en-US" altLang="ja-JP" sz="1400" dirty="0" smtClean="0">
                          <a:solidFill>
                            <a:schemeClr val="tx1"/>
                          </a:solidFill>
                          <a:latin typeface="+mn-ea"/>
                          <a:ea typeface="+mn-ea"/>
                        </a:rPr>
                        <a:t>   </a:t>
                      </a:r>
                      <a:r>
                        <a:rPr kumimoji="1" lang="ja-JP" altLang="en-US" sz="1400" dirty="0" smtClean="0">
                          <a:solidFill>
                            <a:schemeClr val="tx1"/>
                          </a:solidFill>
                          <a:latin typeface="+mn-ea"/>
                          <a:ea typeface="+mn-ea"/>
                        </a:rPr>
                        <a:t>全　 国：</a:t>
                      </a:r>
                      <a:r>
                        <a:rPr kumimoji="1" lang="en-US" altLang="ja-JP" sz="1400" dirty="0" smtClean="0">
                          <a:solidFill>
                            <a:schemeClr val="tx1"/>
                          </a:solidFill>
                          <a:latin typeface="+mn-ea"/>
                          <a:ea typeface="+mn-ea"/>
                        </a:rPr>
                        <a:t>88.5</a:t>
                      </a: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・がん検診受診率</a:t>
                      </a:r>
                    </a:p>
                    <a:p>
                      <a:pPr algn="l"/>
                      <a:r>
                        <a:rPr kumimoji="1" lang="ja-JP" altLang="en-US" sz="1400" dirty="0" smtClean="0">
                          <a:solidFill>
                            <a:schemeClr val="tx1"/>
                          </a:solidFill>
                          <a:latin typeface="+mn-ea"/>
                          <a:ea typeface="+mn-ea"/>
                        </a:rPr>
                        <a:t>は全国最低レベル。</a:t>
                      </a:r>
                    </a:p>
                    <a:p>
                      <a:pPr algn="l"/>
                      <a:r>
                        <a:rPr kumimoji="1" lang="en-US" altLang="ja-JP" sz="1400" dirty="0" smtClean="0">
                          <a:solidFill>
                            <a:schemeClr val="tx1"/>
                          </a:solidFill>
                          <a:latin typeface="+mn-ea"/>
                          <a:ea typeface="+mn-ea"/>
                        </a:rPr>
                        <a:t>【2010</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a:t>
                      </a:r>
                    </a:p>
                    <a:p>
                      <a:pPr algn="l"/>
                      <a:r>
                        <a:rPr kumimoji="1" lang="ja-JP" altLang="en-US" sz="1400" dirty="0" smtClean="0">
                          <a:solidFill>
                            <a:schemeClr val="tx1"/>
                          </a:solidFill>
                          <a:latin typeface="+mn-ea"/>
                          <a:ea typeface="+mn-ea"/>
                        </a:rPr>
                        <a:t>胃がん：</a:t>
                      </a:r>
                      <a:r>
                        <a:rPr kumimoji="1" lang="en-US" altLang="ja-JP" sz="1400" dirty="0" smtClean="0">
                          <a:solidFill>
                            <a:schemeClr val="tx1"/>
                          </a:solidFill>
                          <a:latin typeface="+mn-ea"/>
                          <a:ea typeface="+mn-ea"/>
                        </a:rPr>
                        <a:t>23.0%(47</a:t>
                      </a:r>
                      <a:r>
                        <a:rPr kumimoji="1" lang="ja-JP" altLang="en-US" sz="1400" dirty="0" smtClean="0">
                          <a:solidFill>
                            <a:schemeClr val="tx1"/>
                          </a:solidFill>
                          <a:latin typeface="+mn-ea"/>
                          <a:ea typeface="+mn-ea"/>
                        </a:rPr>
                        <a:t>位</a:t>
                      </a:r>
                      <a:r>
                        <a:rPr kumimoji="1" lang="en-US" altLang="ja-JP" sz="1400" dirty="0" smtClean="0">
                          <a:solidFill>
                            <a:schemeClr val="tx1"/>
                          </a:solidFill>
                          <a:latin typeface="+mn-ea"/>
                          <a:ea typeface="+mn-ea"/>
                        </a:rPr>
                        <a:t>)</a:t>
                      </a:r>
                    </a:p>
                    <a:p>
                      <a:pPr algn="l"/>
                      <a:r>
                        <a:rPr kumimoji="1" lang="ja-JP" altLang="en-US" sz="1400" dirty="0" smtClean="0">
                          <a:solidFill>
                            <a:schemeClr val="tx1"/>
                          </a:solidFill>
                          <a:latin typeface="+mn-ea"/>
                          <a:ea typeface="+mn-ea"/>
                        </a:rPr>
                        <a:t>大腸がん：</a:t>
                      </a:r>
                      <a:r>
                        <a:rPr kumimoji="1" lang="en-US" altLang="ja-JP" sz="1400" dirty="0" smtClean="0">
                          <a:solidFill>
                            <a:schemeClr val="tx1"/>
                          </a:solidFill>
                          <a:latin typeface="+mn-ea"/>
                          <a:ea typeface="+mn-ea"/>
                        </a:rPr>
                        <a:t>19.5%(47</a:t>
                      </a:r>
                      <a:r>
                        <a:rPr kumimoji="1" lang="ja-JP" altLang="en-US" sz="1400" dirty="0" smtClean="0">
                          <a:solidFill>
                            <a:schemeClr val="tx1"/>
                          </a:solidFill>
                          <a:latin typeface="+mn-ea"/>
                          <a:ea typeface="+mn-ea"/>
                        </a:rPr>
                        <a:t>位</a:t>
                      </a:r>
                      <a:r>
                        <a:rPr kumimoji="1" lang="en-US" altLang="ja-JP" sz="1400" dirty="0" smtClean="0">
                          <a:solidFill>
                            <a:schemeClr val="tx1"/>
                          </a:solidFill>
                          <a:latin typeface="+mn-ea"/>
                          <a:ea typeface="+mn-ea"/>
                        </a:rPr>
                        <a:t>)</a:t>
                      </a:r>
                    </a:p>
                    <a:p>
                      <a:pPr algn="l"/>
                      <a:r>
                        <a:rPr kumimoji="1" lang="ja-JP" altLang="en-US" sz="1400" dirty="0" smtClean="0">
                          <a:solidFill>
                            <a:schemeClr val="tx1"/>
                          </a:solidFill>
                          <a:latin typeface="+mn-ea"/>
                          <a:ea typeface="+mn-ea"/>
                        </a:rPr>
                        <a:t>肺がん：</a:t>
                      </a:r>
                      <a:r>
                        <a:rPr kumimoji="1" lang="en-US" altLang="ja-JP" sz="1400" dirty="0" smtClean="0">
                          <a:solidFill>
                            <a:schemeClr val="tx1"/>
                          </a:solidFill>
                          <a:latin typeface="+mn-ea"/>
                          <a:ea typeface="+mn-ea"/>
                        </a:rPr>
                        <a:t>16.4%(47</a:t>
                      </a:r>
                      <a:r>
                        <a:rPr kumimoji="1" lang="ja-JP" altLang="en-US" sz="1400" dirty="0" smtClean="0">
                          <a:solidFill>
                            <a:schemeClr val="tx1"/>
                          </a:solidFill>
                          <a:latin typeface="+mn-ea"/>
                          <a:ea typeface="+mn-ea"/>
                        </a:rPr>
                        <a:t>位</a:t>
                      </a:r>
                      <a:r>
                        <a:rPr kumimoji="1" lang="en-US" altLang="ja-JP" sz="1400" dirty="0" smtClean="0">
                          <a:solidFill>
                            <a:schemeClr val="tx1"/>
                          </a:solidFill>
                          <a:latin typeface="+mn-ea"/>
                          <a:ea typeface="+mn-ea"/>
                        </a:rPr>
                        <a:t>)</a:t>
                      </a:r>
                    </a:p>
                    <a:p>
                      <a:pPr algn="l"/>
                      <a:r>
                        <a:rPr kumimoji="1" lang="ja-JP" altLang="en-US" sz="1400" dirty="0" smtClean="0">
                          <a:solidFill>
                            <a:schemeClr val="tx1"/>
                          </a:solidFill>
                          <a:latin typeface="+mn-ea"/>
                          <a:ea typeface="+mn-ea"/>
                        </a:rPr>
                        <a:t>乳がん：</a:t>
                      </a:r>
                      <a:r>
                        <a:rPr kumimoji="1" lang="en-US" altLang="ja-JP" sz="1400" dirty="0" smtClean="0">
                          <a:solidFill>
                            <a:schemeClr val="tx1"/>
                          </a:solidFill>
                          <a:latin typeface="+mn-ea"/>
                          <a:ea typeface="+mn-ea"/>
                        </a:rPr>
                        <a:t>32.5%(46</a:t>
                      </a:r>
                      <a:r>
                        <a:rPr kumimoji="1" lang="ja-JP" altLang="en-US" sz="1400" dirty="0" smtClean="0">
                          <a:solidFill>
                            <a:schemeClr val="tx1"/>
                          </a:solidFill>
                          <a:latin typeface="+mn-ea"/>
                          <a:ea typeface="+mn-ea"/>
                        </a:rPr>
                        <a:t>位</a:t>
                      </a:r>
                      <a:r>
                        <a:rPr kumimoji="1" lang="en-US" altLang="ja-JP" sz="1400" dirty="0" smtClean="0">
                          <a:solidFill>
                            <a:schemeClr val="tx1"/>
                          </a:solidFill>
                          <a:latin typeface="+mn-ea"/>
                          <a:ea typeface="+mn-ea"/>
                        </a:rPr>
                        <a:t>)</a:t>
                      </a:r>
                    </a:p>
                    <a:p>
                      <a:pPr algn="l"/>
                      <a:r>
                        <a:rPr kumimoji="1" lang="ja-JP" altLang="en-US" sz="1400" dirty="0" smtClean="0">
                          <a:solidFill>
                            <a:schemeClr val="tx1"/>
                          </a:solidFill>
                          <a:latin typeface="+mn-ea"/>
                          <a:ea typeface="+mn-ea"/>
                        </a:rPr>
                        <a:t>子宮頸がん：</a:t>
                      </a:r>
                      <a:r>
                        <a:rPr kumimoji="1" lang="en-US" altLang="ja-JP" sz="1400" dirty="0" smtClean="0">
                          <a:solidFill>
                            <a:schemeClr val="tx1"/>
                          </a:solidFill>
                          <a:latin typeface="+mn-ea"/>
                          <a:ea typeface="+mn-ea"/>
                        </a:rPr>
                        <a:t>33.0%(45</a:t>
                      </a:r>
                      <a:r>
                        <a:rPr kumimoji="1" lang="ja-JP" altLang="en-US" sz="1400" dirty="0" smtClean="0">
                          <a:solidFill>
                            <a:schemeClr val="tx1"/>
                          </a:solidFill>
                          <a:latin typeface="+mn-ea"/>
                          <a:ea typeface="+mn-ea"/>
                        </a:rPr>
                        <a:t>位</a:t>
                      </a:r>
                      <a:r>
                        <a:rPr kumimoji="1" lang="en-US" altLang="ja-JP" sz="1400" dirty="0" smtClean="0">
                          <a:solidFill>
                            <a:schemeClr val="tx1"/>
                          </a:solidFill>
                          <a:latin typeface="+mn-ea"/>
                          <a:ea typeface="+mn-ea"/>
                        </a:rPr>
                        <a:t>)</a:t>
                      </a:r>
                    </a:p>
                    <a:p>
                      <a:pPr algn="l"/>
                      <a:endParaRPr kumimoji="1" lang="en-US" altLang="ja-JP" sz="1400" dirty="0" smtClean="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・「がん予防の推進」、「がんの早期発見」、「がん医療の充実」を計画的に実施することにより、がん検診の受診率の向上、がんによる死亡の減少をめざす。</a:t>
                      </a:r>
                      <a:endParaRPr kumimoji="1" lang="en-US" altLang="ja-JP" sz="1400" dirty="0" smtClean="0">
                        <a:solidFill>
                          <a:schemeClr val="tx1"/>
                        </a:solidFill>
                      </a:endParaRPr>
                    </a:p>
                    <a:p>
                      <a:pPr algn="l"/>
                      <a:endParaRPr kumimoji="1" lang="en-US" altLang="ja-JP" sz="14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・大阪府がん対策推進条例の制定（</a:t>
                      </a:r>
                      <a:r>
                        <a:rPr kumimoji="1" lang="en-US" altLang="ja-JP" sz="1400" dirty="0" smtClean="0">
                          <a:solidFill>
                            <a:schemeClr val="tx1"/>
                          </a:solidFill>
                        </a:rPr>
                        <a:t>2011.3</a:t>
                      </a:r>
                      <a:r>
                        <a:rPr kumimoji="1" lang="ja-JP" altLang="en-US" sz="1400" dirty="0" smtClean="0">
                          <a:solidFill>
                            <a:schemeClr val="tx1"/>
                          </a:solidFill>
                        </a:rPr>
                        <a:t>）</a:t>
                      </a:r>
                    </a:p>
                    <a:p>
                      <a:r>
                        <a:rPr kumimoji="1" lang="ja-JP" altLang="en-US" sz="1400" dirty="0" smtClean="0">
                          <a:solidFill>
                            <a:schemeClr val="tx1"/>
                          </a:solidFill>
                        </a:rPr>
                        <a:t>・がん検診の精度管理体制の充実</a:t>
                      </a:r>
                    </a:p>
                    <a:p>
                      <a:r>
                        <a:rPr kumimoji="1" lang="ja-JP" altLang="en-US" sz="1400" dirty="0" smtClean="0">
                          <a:solidFill>
                            <a:schemeClr val="tx1"/>
                          </a:solidFill>
                        </a:rPr>
                        <a:t>・国指定・府指定のがん診療拠点病院の機能強化</a:t>
                      </a:r>
                    </a:p>
                    <a:p>
                      <a:r>
                        <a:rPr kumimoji="1" lang="ja-JP" altLang="en-US" sz="1400" dirty="0" smtClean="0">
                          <a:solidFill>
                            <a:schemeClr val="tx1"/>
                          </a:solidFill>
                        </a:rPr>
                        <a:t>・がん診療拠点病院等で構成する「大阪府がん診療連携協議会」や、二次医療圏毎に設置される「がん診療ネットワーク協議会」における連携体制の強化</a:t>
                      </a:r>
                    </a:p>
                    <a:p>
                      <a:r>
                        <a:rPr kumimoji="1" lang="ja-JP" altLang="en-US" sz="1400" dirty="0" smtClean="0">
                          <a:solidFill>
                            <a:schemeClr val="tx1"/>
                          </a:solidFill>
                        </a:rPr>
                        <a:t>・大阪国際がんセンターを移転開設</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a:t>
                      </a:r>
                      <a:r>
                        <a:rPr kumimoji="1" lang="en-US" altLang="ja-JP" sz="1400" dirty="0" smtClean="0">
                          <a:solidFill>
                            <a:schemeClr val="tx1"/>
                          </a:solidFill>
                        </a:rPr>
                        <a:t>)</a:t>
                      </a:r>
                    </a:p>
                    <a:p>
                      <a:r>
                        <a:rPr kumimoji="1" lang="ja-JP" altLang="en-US" sz="1400" dirty="0" smtClean="0">
                          <a:solidFill>
                            <a:schemeClr val="tx1"/>
                          </a:solidFill>
                        </a:rPr>
                        <a:t>・民設民営の重粒子線がん治療施設が開院 </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a:t>
                      </a:r>
                      <a:r>
                        <a:rPr kumimoji="1" lang="en-US" altLang="ja-JP" sz="1400" dirty="0" smtClean="0">
                          <a:solidFill>
                            <a:schemeClr val="tx1"/>
                          </a:solidFill>
                        </a:rPr>
                        <a:t>)</a:t>
                      </a:r>
                    </a:p>
                    <a:p>
                      <a:endParaRPr kumimoji="1" lang="ja-JP" altLang="en-US"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1400" dirty="0" smtClean="0">
                          <a:solidFill>
                            <a:schemeClr val="tx1"/>
                          </a:solidFill>
                        </a:rPr>
                        <a:t>・がん年齢調整死亡率</a:t>
                      </a:r>
                    </a:p>
                    <a:p>
                      <a:r>
                        <a:rPr kumimoji="1" lang="en-US" altLang="ja-JP" sz="1400" dirty="0" smtClean="0">
                          <a:solidFill>
                            <a:schemeClr val="tx1"/>
                          </a:solidFill>
                        </a:rPr>
                        <a:t>【2016</a:t>
                      </a:r>
                      <a:r>
                        <a:rPr kumimoji="1" lang="ja-JP" altLang="en-US" sz="1400" dirty="0" smtClean="0">
                          <a:solidFill>
                            <a:schemeClr val="tx1"/>
                          </a:solidFill>
                        </a:rPr>
                        <a:t>年</a:t>
                      </a:r>
                      <a:r>
                        <a:rPr kumimoji="1" lang="en-US" altLang="ja-JP" sz="1400" dirty="0" smtClean="0">
                          <a:solidFill>
                            <a:schemeClr val="tx1"/>
                          </a:solidFill>
                        </a:rPr>
                        <a:t>】※</a:t>
                      </a:r>
                      <a:r>
                        <a:rPr kumimoji="1" lang="ja-JP" altLang="en-US" sz="1400" dirty="0" smtClean="0">
                          <a:solidFill>
                            <a:schemeClr val="tx1"/>
                          </a:solidFill>
                        </a:rPr>
                        <a:t>人口</a:t>
                      </a:r>
                      <a:r>
                        <a:rPr kumimoji="1" lang="en-US" altLang="ja-JP" sz="1400" dirty="0" smtClean="0">
                          <a:solidFill>
                            <a:schemeClr val="tx1"/>
                          </a:solidFill>
                        </a:rPr>
                        <a:t>10</a:t>
                      </a:r>
                      <a:r>
                        <a:rPr kumimoji="1" lang="ja-JP" altLang="en-US" sz="1400" dirty="0" smtClean="0">
                          <a:solidFill>
                            <a:schemeClr val="tx1"/>
                          </a:solidFill>
                        </a:rPr>
                        <a:t>万対</a:t>
                      </a:r>
                    </a:p>
                    <a:p>
                      <a:r>
                        <a:rPr kumimoji="1" lang="ja-JP" altLang="en-US" sz="1400" dirty="0" smtClean="0">
                          <a:solidFill>
                            <a:schemeClr val="tx1"/>
                          </a:solidFill>
                        </a:rPr>
                        <a:t>　大阪府：</a:t>
                      </a:r>
                      <a:r>
                        <a:rPr kumimoji="1" lang="en-US" altLang="ja-JP" sz="1400" dirty="0" smtClean="0">
                          <a:solidFill>
                            <a:schemeClr val="tx1"/>
                          </a:solidFill>
                        </a:rPr>
                        <a:t>81.4</a:t>
                      </a:r>
                    </a:p>
                    <a:p>
                      <a:r>
                        <a:rPr kumimoji="1" lang="en-US" altLang="ja-JP" sz="1400" dirty="0" smtClean="0">
                          <a:solidFill>
                            <a:schemeClr val="tx1"/>
                          </a:solidFill>
                        </a:rPr>
                        <a:t>   </a:t>
                      </a:r>
                      <a:r>
                        <a:rPr kumimoji="1" lang="ja-JP" altLang="en-US" sz="1400" dirty="0" smtClean="0">
                          <a:solidFill>
                            <a:schemeClr val="tx1"/>
                          </a:solidFill>
                        </a:rPr>
                        <a:t>全　 国：</a:t>
                      </a:r>
                      <a:r>
                        <a:rPr kumimoji="1" lang="en-US" altLang="ja-JP" sz="1400" dirty="0" smtClean="0">
                          <a:solidFill>
                            <a:schemeClr val="tx1"/>
                          </a:solidFill>
                        </a:rPr>
                        <a:t>76.1</a:t>
                      </a:r>
                    </a:p>
                    <a:p>
                      <a:endParaRPr kumimoji="1" lang="en-US" altLang="ja-JP" sz="1400" dirty="0" smtClean="0">
                        <a:solidFill>
                          <a:schemeClr val="tx1"/>
                        </a:solidFill>
                      </a:endParaRPr>
                    </a:p>
                    <a:p>
                      <a:r>
                        <a:rPr kumimoji="1" lang="ja-JP" altLang="en-US" sz="1400" dirty="0" smtClean="0">
                          <a:solidFill>
                            <a:schemeClr val="tx1"/>
                          </a:solidFill>
                        </a:rPr>
                        <a:t>・がん検診受診率</a:t>
                      </a:r>
                    </a:p>
                    <a:p>
                      <a:r>
                        <a:rPr kumimoji="1" lang="en-US" altLang="ja-JP" sz="1400" dirty="0" smtClean="0">
                          <a:solidFill>
                            <a:schemeClr val="tx1"/>
                          </a:solidFill>
                        </a:rPr>
                        <a:t>【2016</a:t>
                      </a:r>
                      <a:r>
                        <a:rPr kumimoji="1" lang="ja-JP" altLang="en-US" sz="1400" dirty="0" smtClean="0">
                          <a:solidFill>
                            <a:schemeClr val="tx1"/>
                          </a:solidFill>
                        </a:rPr>
                        <a:t>年</a:t>
                      </a:r>
                      <a:r>
                        <a:rPr kumimoji="1" lang="en-US" altLang="ja-JP" sz="1400" dirty="0" smtClean="0">
                          <a:solidFill>
                            <a:schemeClr val="tx1"/>
                          </a:solidFill>
                        </a:rPr>
                        <a:t>】</a:t>
                      </a:r>
                    </a:p>
                    <a:p>
                      <a:r>
                        <a:rPr kumimoji="1" lang="ja-JP" altLang="en-US" sz="1400" dirty="0" smtClean="0">
                          <a:solidFill>
                            <a:schemeClr val="tx1"/>
                          </a:solidFill>
                        </a:rPr>
                        <a:t>胃がん：</a:t>
                      </a:r>
                      <a:r>
                        <a:rPr kumimoji="1" lang="en-US" altLang="ja-JP" sz="1400" dirty="0" smtClean="0">
                          <a:solidFill>
                            <a:schemeClr val="tx1"/>
                          </a:solidFill>
                        </a:rPr>
                        <a:t>33.7%(46</a:t>
                      </a:r>
                      <a:r>
                        <a:rPr kumimoji="1" lang="ja-JP" altLang="en-US" sz="1400" dirty="0" smtClean="0">
                          <a:solidFill>
                            <a:schemeClr val="tx1"/>
                          </a:solidFill>
                        </a:rPr>
                        <a:t>位</a:t>
                      </a:r>
                      <a:r>
                        <a:rPr kumimoji="1" lang="en-US" altLang="ja-JP" sz="1400" dirty="0" smtClean="0">
                          <a:solidFill>
                            <a:schemeClr val="tx1"/>
                          </a:solidFill>
                        </a:rPr>
                        <a:t>)</a:t>
                      </a:r>
                    </a:p>
                    <a:p>
                      <a:r>
                        <a:rPr kumimoji="1" lang="ja-JP" altLang="en-US" sz="1400" dirty="0" smtClean="0">
                          <a:solidFill>
                            <a:schemeClr val="tx1"/>
                          </a:solidFill>
                        </a:rPr>
                        <a:t>大腸がん：</a:t>
                      </a:r>
                      <a:r>
                        <a:rPr kumimoji="1" lang="en-US" altLang="ja-JP" sz="1400" dirty="0" smtClean="0">
                          <a:solidFill>
                            <a:schemeClr val="tx1"/>
                          </a:solidFill>
                        </a:rPr>
                        <a:t>34.4%(44</a:t>
                      </a:r>
                      <a:r>
                        <a:rPr kumimoji="1" lang="ja-JP" altLang="en-US" sz="1400" dirty="0" smtClean="0">
                          <a:solidFill>
                            <a:schemeClr val="tx1"/>
                          </a:solidFill>
                        </a:rPr>
                        <a:t>位</a:t>
                      </a:r>
                      <a:r>
                        <a:rPr kumimoji="1" lang="en-US" altLang="ja-JP" sz="1400" dirty="0" smtClean="0">
                          <a:solidFill>
                            <a:schemeClr val="tx1"/>
                          </a:solidFill>
                        </a:rPr>
                        <a:t>)</a:t>
                      </a:r>
                    </a:p>
                    <a:p>
                      <a:r>
                        <a:rPr kumimoji="1" lang="ja-JP" altLang="en-US" sz="1400" dirty="0" smtClean="0">
                          <a:solidFill>
                            <a:schemeClr val="tx1"/>
                          </a:solidFill>
                        </a:rPr>
                        <a:t>肺がん：</a:t>
                      </a:r>
                      <a:r>
                        <a:rPr kumimoji="1" lang="en-US" altLang="ja-JP" sz="1400" dirty="0" smtClean="0">
                          <a:solidFill>
                            <a:schemeClr val="tx1"/>
                          </a:solidFill>
                        </a:rPr>
                        <a:t>36.4%(46</a:t>
                      </a:r>
                      <a:r>
                        <a:rPr kumimoji="1" lang="ja-JP" altLang="en-US" sz="1400" dirty="0" smtClean="0">
                          <a:solidFill>
                            <a:schemeClr val="tx1"/>
                          </a:solidFill>
                        </a:rPr>
                        <a:t>位</a:t>
                      </a:r>
                      <a:r>
                        <a:rPr kumimoji="1" lang="en-US" altLang="ja-JP" sz="1400" dirty="0" smtClean="0">
                          <a:solidFill>
                            <a:schemeClr val="tx1"/>
                          </a:solidFill>
                        </a:rPr>
                        <a:t>)</a:t>
                      </a:r>
                    </a:p>
                    <a:p>
                      <a:r>
                        <a:rPr kumimoji="1" lang="ja-JP" altLang="en-US" sz="1400" dirty="0" smtClean="0">
                          <a:solidFill>
                            <a:schemeClr val="tx1"/>
                          </a:solidFill>
                        </a:rPr>
                        <a:t>乳がん：</a:t>
                      </a:r>
                      <a:r>
                        <a:rPr kumimoji="1" lang="en-US" altLang="ja-JP" sz="1400" dirty="0" smtClean="0">
                          <a:solidFill>
                            <a:schemeClr val="tx1"/>
                          </a:solidFill>
                        </a:rPr>
                        <a:t>39.0%(43</a:t>
                      </a:r>
                      <a:r>
                        <a:rPr kumimoji="1" lang="ja-JP" altLang="en-US" sz="1400" dirty="0" smtClean="0">
                          <a:solidFill>
                            <a:schemeClr val="tx1"/>
                          </a:solidFill>
                        </a:rPr>
                        <a:t>位</a:t>
                      </a:r>
                      <a:r>
                        <a:rPr kumimoji="1" lang="en-US" altLang="ja-JP" sz="1400" dirty="0" smtClean="0">
                          <a:solidFill>
                            <a:schemeClr val="tx1"/>
                          </a:solidFill>
                        </a:rPr>
                        <a:t>)</a:t>
                      </a:r>
                    </a:p>
                    <a:p>
                      <a:r>
                        <a:rPr kumimoji="1" lang="ja-JP" altLang="en-US" sz="1400" dirty="0" smtClean="0">
                          <a:solidFill>
                            <a:schemeClr val="tx1"/>
                          </a:solidFill>
                        </a:rPr>
                        <a:t>子宮頸がん：</a:t>
                      </a:r>
                      <a:r>
                        <a:rPr kumimoji="1" lang="en-US" altLang="ja-JP" sz="1400" dirty="0" smtClean="0">
                          <a:solidFill>
                            <a:schemeClr val="tx1"/>
                          </a:solidFill>
                        </a:rPr>
                        <a:t>38.5%(39</a:t>
                      </a:r>
                      <a:r>
                        <a:rPr kumimoji="1" lang="ja-JP" altLang="en-US" sz="1400" dirty="0" smtClean="0">
                          <a:solidFill>
                            <a:schemeClr val="tx1"/>
                          </a:solidFill>
                        </a:rPr>
                        <a:t>位</a:t>
                      </a:r>
                      <a:r>
                        <a:rPr kumimoji="1" lang="en-US" altLang="ja-JP" sz="1400" dirty="0" smtClean="0">
                          <a:solidFill>
                            <a:schemeClr val="tx1"/>
                          </a:solidFill>
                        </a:rPr>
                        <a:t>)</a:t>
                      </a:r>
                    </a:p>
                    <a:p>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63</a:t>
            </a:fld>
            <a:endParaRPr kumimoji="1" lang="ja-JP" altLang="en-US"/>
          </a:p>
        </p:txBody>
      </p:sp>
      <p:sp>
        <p:nvSpPr>
          <p:cNvPr id="5" name="テキスト ボックス 4"/>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３．</a:t>
            </a:r>
            <a:endParaRPr lang="en-US" altLang="ja-JP" sz="1600" u="sng" dirty="0" smtClean="0"/>
          </a:p>
        </p:txBody>
      </p:sp>
    </p:spTree>
    <p:extLst>
      <p:ext uri="{BB962C8B-B14F-4D97-AF65-F5344CB8AC3E}">
        <p14:creationId xmlns:p14="http://schemas.microsoft.com/office/powerpoint/2010/main" val="37148178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Ｂ　４．</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（９）介護（介護・福祉人材の確保）</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251520" y="476672"/>
          <a:ext cx="8712968" cy="536956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gridCol w="1764196">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solidFill>
                            <a:schemeClr val="tx1"/>
                          </a:solidFill>
                        </a:rPr>
                        <a:t>・要介護認定率が全国ワースト１</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22.4%(2015</a:t>
                      </a:r>
                      <a:r>
                        <a:rPr kumimoji="1" lang="ja-JP" altLang="en-US" sz="1400" dirty="0" smtClean="0">
                          <a:solidFill>
                            <a:schemeClr val="tx1"/>
                          </a:solidFill>
                        </a:rPr>
                        <a:t>年度</a:t>
                      </a:r>
                      <a:r>
                        <a:rPr kumimoji="1" lang="en-US" altLang="ja-JP" sz="1400" dirty="0" smtClean="0">
                          <a:solidFill>
                            <a:schemeClr val="tx1"/>
                          </a:solidFill>
                        </a:rPr>
                        <a:t>)</a:t>
                      </a: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・介護サービス受給者は、</a:t>
                      </a:r>
                      <a:r>
                        <a:rPr kumimoji="1" lang="en-US" altLang="ja-JP" sz="1400" dirty="0" smtClean="0">
                          <a:solidFill>
                            <a:schemeClr val="tx1"/>
                          </a:solidFill>
                        </a:rPr>
                        <a:t>36.9</a:t>
                      </a:r>
                      <a:r>
                        <a:rPr kumimoji="1" lang="ja-JP" altLang="en-US" sz="1400" dirty="0" smtClean="0">
                          <a:solidFill>
                            <a:schemeClr val="tx1"/>
                          </a:solidFill>
                        </a:rPr>
                        <a:t>万人</a:t>
                      </a:r>
                      <a:r>
                        <a:rPr kumimoji="1" lang="en-US" altLang="ja-JP" sz="1400" dirty="0" smtClean="0">
                          <a:solidFill>
                            <a:schemeClr val="tx1"/>
                          </a:solidFill>
                        </a:rPr>
                        <a:t>(2015</a:t>
                      </a:r>
                      <a:r>
                        <a:rPr kumimoji="1" lang="ja-JP" altLang="en-US" sz="1400" dirty="0" smtClean="0">
                          <a:solidFill>
                            <a:schemeClr val="tx1"/>
                          </a:solidFill>
                        </a:rPr>
                        <a:t>年</a:t>
                      </a:r>
                      <a:r>
                        <a:rPr kumimoji="1" lang="en-US" altLang="ja-JP" sz="1400" dirty="0" smtClean="0">
                          <a:solidFill>
                            <a:schemeClr val="tx1"/>
                          </a:solidFill>
                        </a:rPr>
                        <a:t>)</a:t>
                      </a: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・要介護高齢者が増加する中、人材需給のミスマッチは拡大し、介護・福祉人材が不足している状況。</a:t>
                      </a:r>
                      <a:endParaRPr kumimoji="1" lang="en-US" altLang="ja-JP" sz="1400" dirty="0" smtClean="0">
                        <a:solidFill>
                          <a:schemeClr val="tx1"/>
                        </a:solidFill>
                      </a:endParaRPr>
                    </a:p>
                    <a:p>
                      <a:pPr marL="0" indent="0"/>
                      <a:r>
                        <a:rPr kumimoji="1" lang="ja-JP" altLang="en-US" sz="1400" dirty="0" smtClean="0">
                          <a:solidFill>
                            <a:schemeClr val="tx1"/>
                          </a:solidFill>
                        </a:rPr>
                        <a:t>介護人材の需給ギャップ</a:t>
                      </a:r>
                      <a:r>
                        <a:rPr kumimoji="1" lang="en-US" altLang="ja-JP" sz="1400" dirty="0" smtClean="0">
                          <a:solidFill>
                            <a:schemeClr val="tx1"/>
                          </a:solidFill>
                        </a:rPr>
                        <a:t>3.4</a:t>
                      </a:r>
                      <a:r>
                        <a:rPr kumimoji="1" lang="ja-JP" altLang="en-US" sz="1400" dirty="0" smtClean="0">
                          <a:solidFill>
                            <a:schemeClr val="tx1"/>
                          </a:solidFill>
                        </a:rPr>
                        <a:t>万人</a:t>
                      </a:r>
                      <a:r>
                        <a:rPr kumimoji="1" lang="en-US" altLang="ja-JP" sz="1400" dirty="0" smtClean="0">
                          <a:solidFill>
                            <a:schemeClr val="tx1"/>
                          </a:solidFill>
                        </a:rPr>
                        <a:t>(2025</a:t>
                      </a:r>
                      <a:r>
                        <a:rPr kumimoji="1" lang="ja-JP" altLang="en-US" sz="1400" dirty="0" smtClean="0">
                          <a:solidFill>
                            <a:schemeClr val="tx1"/>
                          </a:solidFill>
                        </a:rPr>
                        <a:t>年推計</a:t>
                      </a:r>
                      <a:r>
                        <a:rPr kumimoji="1" lang="en-US" altLang="ja-JP" sz="1400" dirty="0" smtClean="0">
                          <a:solidFill>
                            <a:schemeClr val="tx1"/>
                          </a:solidFill>
                        </a:rPr>
                        <a:t>)</a:t>
                      </a:r>
                    </a:p>
                    <a:p>
                      <a:pPr marL="0" indent="0"/>
                      <a:r>
                        <a:rPr kumimoji="1" lang="ja-JP" altLang="en-US" sz="1400" dirty="0" smtClean="0">
                          <a:solidFill>
                            <a:schemeClr val="tx1"/>
                          </a:solidFill>
                        </a:rPr>
                        <a:t>介護関連職種の有効求人倍率</a:t>
                      </a:r>
                      <a:endParaRPr kumimoji="1" lang="en-US" altLang="ja-JP" sz="1400" dirty="0" smtClean="0">
                        <a:solidFill>
                          <a:schemeClr val="tx1"/>
                        </a:solidFill>
                      </a:endParaRPr>
                    </a:p>
                    <a:p>
                      <a:pPr marL="0" indent="0"/>
                      <a:r>
                        <a:rPr kumimoji="1" lang="en-US" altLang="ja-JP" sz="1400" dirty="0" smtClean="0">
                          <a:solidFill>
                            <a:schemeClr val="tx1"/>
                          </a:solidFill>
                        </a:rPr>
                        <a:t>4</a:t>
                      </a:r>
                      <a:r>
                        <a:rPr kumimoji="1" lang="ja-JP" altLang="en-US" sz="1400" dirty="0" smtClean="0">
                          <a:solidFill>
                            <a:schemeClr val="tx1"/>
                          </a:solidFill>
                        </a:rPr>
                        <a:t>倍</a:t>
                      </a:r>
                      <a:r>
                        <a:rPr kumimoji="1" lang="en-US" altLang="ja-JP" sz="1400" dirty="0" smtClean="0">
                          <a:solidFill>
                            <a:schemeClr val="tx1"/>
                          </a:solidFill>
                        </a:rPr>
                        <a:t>(</a:t>
                      </a:r>
                      <a:r>
                        <a:rPr kumimoji="1" lang="ja-JP" altLang="en-US" sz="1400" dirty="0" smtClean="0">
                          <a:solidFill>
                            <a:srgbClr val="FF0000"/>
                          </a:solidFill>
                        </a:rPr>
                        <a:t>全</a:t>
                      </a:r>
                      <a:r>
                        <a:rPr kumimoji="1" lang="ja-JP" altLang="en-US" sz="1400" dirty="0" smtClean="0">
                          <a:solidFill>
                            <a:schemeClr val="tx1"/>
                          </a:solidFill>
                        </a:rPr>
                        <a:t>職業は</a:t>
                      </a:r>
                      <a:r>
                        <a:rPr kumimoji="1" lang="en-US" altLang="ja-JP" sz="1400" dirty="0" smtClean="0">
                          <a:solidFill>
                            <a:schemeClr val="tx1"/>
                          </a:solidFill>
                        </a:rPr>
                        <a:t>1.59</a:t>
                      </a:r>
                      <a:r>
                        <a:rPr kumimoji="1" lang="ja-JP" altLang="en-US" sz="1400" dirty="0" smtClean="0">
                          <a:solidFill>
                            <a:schemeClr val="tx1"/>
                          </a:solidFill>
                        </a:rPr>
                        <a:t>倍</a:t>
                      </a:r>
                      <a:r>
                        <a:rPr kumimoji="1" lang="en-US" altLang="ja-JP" sz="1400" dirty="0" smtClean="0">
                          <a:solidFill>
                            <a:schemeClr val="tx1"/>
                          </a:solidFill>
                        </a:rPr>
                        <a:t>:</a:t>
                      </a:r>
                    </a:p>
                    <a:p>
                      <a:pPr marL="0" indent="0"/>
                      <a:r>
                        <a:rPr kumimoji="1" lang="en-US" altLang="ja-JP" sz="1400" dirty="0" smtClean="0">
                          <a:solidFill>
                            <a:schemeClr val="tx1"/>
                          </a:solidFill>
                        </a:rPr>
                        <a:t>2017.9)</a:t>
                      </a:r>
                    </a:p>
                    <a:p>
                      <a:pPr marL="0" indent="0"/>
                      <a:r>
                        <a:rPr kumimoji="1" lang="ja-JP" altLang="en-US" sz="1400" dirty="0" smtClean="0">
                          <a:solidFill>
                            <a:schemeClr val="tx1"/>
                          </a:solidFill>
                        </a:rPr>
                        <a:t>　</a:t>
                      </a:r>
                      <a:endParaRPr kumimoji="1" lang="en-US" altLang="ja-JP" sz="1400" dirty="0" smtClean="0">
                        <a:solidFill>
                          <a:schemeClr val="tx1"/>
                        </a:solidFill>
                      </a:endParaRPr>
                    </a:p>
                    <a:p>
                      <a:pPr marL="0" indent="0"/>
                      <a:r>
                        <a:rPr kumimoji="1" lang="ja-JP" altLang="en-US" sz="1400" dirty="0" smtClean="0">
                          <a:solidFill>
                            <a:schemeClr val="tx1"/>
                          </a:solidFill>
                        </a:rPr>
                        <a:t>　</a:t>
                      </a:r>
                      <a:endParaRPr kumimoji="1" lang="en-US" altLang="ja-JP" sz="1400" dirty="0" smtClean="0">
                        <a:solidFill>
                          <a:schemeClr val="tx1"/>
                        </a:solidFill>
                      </a:endParaRPr>
                    </a:p>
                    <a:p>
                      <a:pPr marL="0" indent="0"/>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rPr>
                        <a:t>・要介護状態になることの予防、生活機能低下の早期支援</a:t>
                      </a:r>
                      <a:endParaRPr kumimoji="1" lang="en-US" altLang="ja-JP" sz="1400" dirty="0" smtClean="0">
                        <a:solidFill>
                          <a:schemeClr val="tx1"/>
                        </a:solidFill>
                      </a:endParaRPr>
                    </a:p>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・要介護状態の改善、重度化の防止</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・住民主体の支えあいによる地域包括ケアシステムの構築</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・効率的、効果的な自立支援型地域ケア会議の開催など、介護予防活動普及展開事業を実施</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・要介護高齢者が増加する中での「量の確保」と、高度化・多様化する支援ニーズに対応する「質の向上」</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・大阪ええまちプロジェクト</a:t>
                      </a:r>
                      <a:endParaRPr kumimoji="1" lang="en-US" altLang="ja-JP" sz="1400" dirty="0" smtClean="0">
                        <a:solidFill>
                          <a:schemeClr val="tx1"/>
                        </a:solidFill>
                      </a:endParaRPr>
                    </a:p>
                    <a:p>
                      <a:pPr marL="0" indent="0"/>
                      <a:r>
                        <a:rPr kumimoji="1" lang="ja-JP" altLang="en-US" sz="1400" dirty="0" smtClean="0">
                          <a:solidFill>
                            <a:schemeClr val="tx1"/>
                          </a:solidFill>
                        </a:rPr>
                        <a:t>　住民主体サービスの創出・拡充に向けた支援を、先進</a:t>
                      </a:r>
                      <a:r>
                        <a:rPr kumimoji="1" lang="en-US" altLang="ja-JP" sz="1400" dirty="0" smtClean="0">
                          <a:solidFill>
                            <a:schemeClr val="tx1"/>
                          </a:solidFill>
                        </a:rPr>
                        <a:t>NPO</a:t>
                      </a:r>
                      <a:r>
                        <a:rPr kumimoji="1" lang="ja-JP" altLang="en-US" sz="1400" dirty="0" err="1" smtClean="0">
                          <a:solidFill>
                            <a:schemeClr val="tx1"/>
                          </a:solidFill>
                        </a:rPr>
                        <a:t>、</a:t>
                      </a:r>
                      <a:r>
                        <a:rPr kumimoji="1" lang="ja-JP" altLang="en-US" sz="1400" dirty="0" smtClean="0">
                          <a:solidFill>
                            <a:schemeClr val="tx1"/>
                          </a:solidFill>
                        </a:rPr>
                        <a:t>社協、ボランティア等と一体となって取り組む全国初のプロジェクトを実施。</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・介護予防活動普及展開事業</a:t>
                      </a:r>
                      <a:endParaRPr kumimoji="1" lang="en-US" altLang="ja-JP" sz="1400" dirty="0" smtClean="0">
                        <a:solidFill>
                          <a:schemeClr val="tx1"/>
                        </a:solidFill>
                      </a:endParaRPr>
                    </a:p>
                    <a:p>
                      <a:pPr marL="0" indent="0"/>
                      <a:r>
                        <a:rPr kumimoji="1" lang="ja-JP" altLang="en-US" sz="1400" dirty="0" smtClean="0">
                          <a:solidFill>
                            <a:schemeClr val="tx1"/>
                          </a:solidFill>
                        </a:rPr>
                        <a:t>　自立支援に資するケアマネジメントを実施するために不可欠な専門職の育成などを実施し、市町村を支援。</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・介護人材の「量の確保」「質の向上」</a:t>
                      </a:r>
                      <a:endParaRPr kumimoji="1" lang="en-US" altLang="ja-JP" sz="1400" dirty="0" smtClean="0">
                        <a:solidFill>
                          <a:schemeClr val="tx1"/>
                        </a:solidFill>
                      </a:endParaRPr>
                    </a:p>
                    <a:p>
                      <a:pPr marL="0" indent="0"/>
                      <a:r>
                        <a:rPr kumimoji="1" lang="ja-JP" altLang="en-US" sz="1400" dirty="0" smtClean="0">
                          <a:solidFill>
                            <a:schemeClr val="tx1"/>
                          </a:solidFill>
                        </a:rPr>
                        <a:t>　参入促進</a:t>
                      </a:r>
                      <a:r>
                        <a:rPr kumimoji="1" lang="en-US" altLang="ja-JP" sz="1400" dirty="0" smtClean="0">
                          <a:solidFill>
                            <a:schemeClr val="tx1"/>
                          </a:solidFill>
                        </a:rPr>
                        <a:t>(</a:t>
                      </a:r>
                      <a:r>
                        <a:rPr kumimoji="1" lang="ja-JP" altLang="en-US" sz="1400" dirty="0" smtClean="0">
                          <a:solidFill>
                            <a:schemeClr val="tx1"/>
                          </a:solidFill>
                        </a:rPr>
                        <a:t>若者などへ職業としての介護をアピール</a:t>
                      </a:r>
                      <a:r>
                        <a:rPr kumimoji="1" lang="en-US" altLang="ja-JP" sz="1400" dirty="0" smtClean="0">
                          <a:solidFill>
                            <a:schemeClr val="tx1"/>
                          </a:solidFill>
                        </a:rPr>
                        <a:t>)</a:t>
                      </a:r>
                      <a:r>
                        <a:rPr kumimoji="1" lang="ja-JP" altLang="en-US" sz="1400" dirty="0" err="1" smtClean="0">
                          <a:solidFill>
                            <a:schemeClr val="tx1"/>
                          </a:solidFill>
                        </a:rPr>
                        <a:t>、</a:t>
                      </a:r>
                      <a:r>
                        <a:rPr kumimoji="1" lang="ja-JP" altLang="en-US" sz="1400" dirty="0" smtClean="0">
                          <a:solidFill>
                            <a:schemeClr val="tx1"/>
                          </a:solidFill>
                        </a:rPr>
                        <a:t>労働環境・処遇の改善（おおさか介護かがやき表彰の創設など）、資質の向上（基金を活用し、市町村の人材養成の取組みを支援）</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ja-JP" altLang="en-US"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64</a:t>
            </a:fld>
            <a:endParaRPr kumimoji="1" lang="ja-JP" altLang="en-US"/>
          </a:p>
        </p:txBody>
      </p:sp>
    </p:spTree>
    <p:extLst>
      <p:ext uri="{BB962C8B-B14F-4D97-AF65-F5344CB8AC3E}">
        <p14:creationId xmlns:p14="http://schemas.microsoft.com/office/powerpoint/2010/main" val="2362727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５．</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（１</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０</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）子どもの貧困</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251520" y="476672"/>
          <a:ext cx="8712968" cy="536956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gridCol w="1764196">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solidFill>
                            <a:schemeClr val="tx1"/>
                          </a:solidFill>
                        </a:rPr>
                        <a:t>・</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1</a:t>
                      </a:r>
                      <a:r>
                        <a:rPr kumimoji="1" lang="ja-JP" altLang="en-US" sz="1400" dirty="0" smtClean="0">
                          <a:solidFill>
                            <a:schemeClr val="tx1"/>
                          </a:solidFill>
                        </a:rPr>
                        <a:t>月、子どもの貧困対策の推進に関する法律が施行。</a:t>
                      </a:r>
                      <a:endParaRPr kumimoji="1" lang="en-US" altLang="ja-JP" sz="1400" dirty="0" smtClean="0">
                        <a:solidFill>
                          <a:schemeClr val="tx1"/>
                        </a:solidFill>
                      </a:endParaRPr>
                    </a:p>
                    <a:p>
                      <a:pPr marL="0" indent="0"/>
                      <a:r>
                        <a:rPr kumimoji="1" lang="ja-JP" altLang="en-US" sz="1400" dirty="0" smtClean="0">
                          <a:solidFill>
                            <a:schemeClr val="tx1"/>
                          </a:solidFill>
                        </a:rPr>
                        <a:t>・大阪府では、</a:t>
                      </a:r>
                      <a:r>
                        <a:rPr kumimoji="1" lang="en-US" altLang="ja-JP" sz="1400" dirty="0" smtClean="0">
                          <a:solidFill>
                            <a:schemeClr val="tx1"/>
                          </a:solidFill>
                        </a:rPr>
                        <a:t>2016</a:t>
                      </a:r>
                      <a:r>
                        <a:rPr kumimoji="1" lang="ja-JP" altLang="en-US" sz="1400" dirty="0" smtClean="0">
                          <a:solidFill>
                            <a:schemeClr val="tx1"/>
                          </a:solidFill>
                        </a:rPr>
                        <a:t>年度に子どもの生活実態や学習状況を把握し、支援を必要とする子どもやその家庭に対する対策について検証を行うため、「子どもの生活に関する実態調査」を実施</a:t>
                      </a:r>
                      <a:endParaRPr kumimoji="1" lang="en-US" altLang="ja-JP" sz="1400" dirty="0" smtClean="0">
                        <a:solidFill>
                          <a:schemeClr val="tx1"/>
                        </a:solidFill>
                      </a:endParaRPr>
                    </a:p>
                    <a:p>
                      <a:pPr marL="0" indent="0"/>
                      <a:r>
                        <a:rPr kumimoji="1" lang="ja-JP" altLang="en-US" sz="1400" dirty="0" smtClean="0">
                          <a:solidFill>
                            <a:schemeClr val="tx1"/>
                          </a:solidFill>
                        </a:rPr>
                        <a:t>　</a:t>
                      </a:r>
                      <a:endParaRPr kumimoji="1" lang="en-US" altLang="ja-JP" sz="1400" dirty="0" smtClean="0">
                        <a:solidFill>
                          <a:schemeClr val="tx1"/>
                        </a:solidFill>
                      </a:endParaRPr>
                    </a:p>
                    <a:p>
                      <a:pPr marL="0" indent="0"/>
                      <a:r>
                        <a:rPr kumimoji="1" lang="en-US" altLang="ja-JP" sz="1400" dirty="0" smtClean="0">
                          <a:solidFill>
                            <a:schemeClr val="tx1"/>
                          </a:solidFill>
                        </a:rPr>
                        <a:t>-</a:t>
                      </a:r>
                      <a:r>
                        <a:rPr kumimoji="1" lang="ja-JP" altLang="en-US" sz="1400" dirty="0" smtClean="0">
                          <a:solidFill>
                            <a:schemeClr val="tx1"/>
                          </a:solidFill>
                        </a:rPr>
                        <a:t>調査概要</a:t>
                      </a:r>
                      <a:endParaRPr kumimoji="1" lang="en-US" altLang="ja-JP" sz="1400" dirty="0" smtClean="0">
                        <a:solidFill>
                          <a:schemeClr val="tx1"/>
                        </a:solidFill>
                      </a:endParaRPr>
                    </a:p>
                    <a:p>
                      <a:pPr marL="0" indent="0"/>
                      <a:r>
                        <a:rPr kumimoji="1" lang="ja-JP" altLang="en-US" sz="1400" dirty="0" smtClean="0">
                          <a:solidFill>
                            <a:schemeClr val="tx1"/>
                          </a:solidFill>
                        </a:rPr>
                        <a:t>調査対象：府域全域の小学</a:t>
                      </a:r>
                      <a:r>
                        <a:rPr kumimoji="1" lang="en-US" altLang="ja-JP" sz="1400" dirty="0" smtClean="0">
                          <a:solidFill>
                            <a:schemeClr val="tx1"/>
                          </a:solidFill>
                        </a:rPr>
                        <a:t>5</a:t>
                      </a:r>
                      <a:r>
                        <a:rPr kumimoji="1" lang="ja-JP" altLang="en-US" sz="1400" dirty="0" smtClean="0">
                          <a:solidFill>
                            <a:schemeClr val="tx1"/>
                          </a:solidFill>
                        </a:rPr>
                        <a:t>年生及び中学</a:t>
                      </a:r>
                      <a:r>
                        <a:rPr kumimoji="1" lang="en-US" altLang="ja-JP" sz="1400" dirty="0" smtClean="0">
                          <a:solidFill>
                            <a:schemeClr val="tx1"/>
                          </a:solidFill>
                        </a:rPr>
                        <a:t>2</a:t>
                      </a:r>
                      <a:r>
                        <a:rPr kumimoji="1" lang="ja-JP" altLang="en-US" sz="1400" dirty="0" smtClean="0">
                          <a:solidFill>
                            <a:schemeClr val="tx1"/>
                          </a:solidFill>
                        </a:rPr>
                        <a:t>年生とその保護者</a:t>
                      </a:r>
                      <a:endParaRPr kumimoji="1" lang="en-US" altLang="ja-JP" sz="1400" dirty="0" smtClean="0">
                        <a:solidFill>
                          <a:schemeClr val="tx1"/>
                        </a:solidFill>
                      </a:endParaRPr>
                    </a:p>
                    <a:p>
                      <a:pPr marL="0" indent="0"/>
                      <a:r>
                        <a:rPr kumimoji="1" lang="ja-JP" altLang="en-US" sz="1400" dirty="0" smtClean="0">
                          <a:solidFill>
                            <a:schemeClr val="tx1"/>
                          </a:solidFill>
                        </a:rPr>
                        <a:t>回収率：</a:t>
                      </a:r>
                      <a:r>
                        <a:rPr kumimoji="1" lang="en-US" altLang="ja-JP" sz="1400" dirty="0" smtClean="0">
                          <a:solidFill>
                            <a:schemeClr val="tx1"/>
                          </a:solidFill>
                        </a:rPr>
                        <a:t>62.3</a:t>
                      </a:r>
                      <a:r>
                        <a:rPr kumimoji="1" lang="ja-JP" altLang="en-US" sz="1400" dirty="0" smtClean="0">
                          <a:solidFill>
                            <a:schemeClr val="tx1"/>
                          </a:solidFill>
                        </a:rPr>
                        <a:t>％</a:t>
                      </a:r>
                      <a:r>
                        <a:rPr kumimoji="1" lang="en-US" altLang="ja-JP" sz="1400" dirty="0" smtClean="0">
                          <a:solidFill>
                            <a:schemeClr val="tx1"/>
                          </a:solidFill>
                        </a:rPr>
                        <a:t>(</a:t>
                      </a:r>
                      <a:r>
                        <a:rPr kumimoji="1" lang="ja-JP" altLang="en-US" sz="1400" dirty="0" smtClean="0">
                          <a:solidFill>
                            <a:schemeClr val="tx1"/>
                          </a:solidFill>
                        </a:rPr>
                        <a:t>約</a:t>
                      </a:r>
                      <a:r>
                        <a:rPr kumimoji="1" lang="en-US" altLang="ja-JP" sz="1400" dirty="0" smtClean="0">
                          <a:solidFill>
                            <a:schemeClr val="tx1"/>
                          </a:solidFill>
                        </a:rPr>
                        <a:t>50,000</a:t>
                      </a:r>
                      <a:r>
                        <a:rPr kumimoji="1" lang="ja-JP" altLang="en-US" sz="1400" dirty="0" smtClean="0">
                          <a:solidFill>
                            <a:schemeClr val="tx1"/>
                          </a:solidFill>
                        </a:rPr>
                        <a:t>世帯から回答</a:t>
                      </a:r>
                      <a:r>
                        <a:rPr kumimoji="1" lang="en-US" altLang="ja-JP" sz="1400" dirty="0" smtClean="0">
                          <a:solidFill>
                            <a:schemeClr val="tx1"/>
                          </a:solidFill>
                        </a:rPr>
                        <a:t>)</a:t>
                      </a: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調査の結果、以下の課題が浮き彫りとなった。</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a:t>
                      </a:r>
                      <a:r>
                        <a:rPr kumimoji="1" lang="ja-JP" altLang="en-US" sz="1400" dirty="0" smtClean="0">
                          <a:solidFill>
                            <a:schemeClr val="tx1"/>
                          </a:solidFill>
                        </a:rPr>
                        <a:t>母子世帯への支援</a:t>
                      </a:r>
                      <a:endParaRPr kumimoji="1" lang="en-US" altLang="ja-JP" sz="1400" dirty="0" smtClean="0">
                        <a:solidFill>
                          <a:schemeClr val="tx1"/>
                        </a:solidFill>
                      </a:endParaRPr>
                    </a:p>
                    <a:p>
                      <a:pPr marL="0" indent="0"/>
                      <a:r>
                        <a:rPr kumimoji="1" lang="en-US" altLang="ja-JP" sz="1400" baseline="0" dirty="0" smtClean="0">
                          <a:solidFill>
                            <a:schemeClr val="tx1"/>
                          </a:solidFill>
                        </a:rPr>
                        <a:t> </a:t>
                      </a:r>
                      <a:r>
                        <a:rPr kumimoji="1" lang="ja-JP" altLang="en-US" sz="1400" baseline="0" dirty="0" smtClean="0">
                          <a:solidFill>
                            <a:schemeClr val="tx1"/>
                          </a:solidFill>
                        </a:rPr>
                        <a:t>　困窮世帯の子どもへの教育</a:t>
                      </a:r>
                      <a:endParaRPr kumimoji="1" lang="en-US" altLang="ja-JP" sz="1400" baseline="0" dirty="0" smtClean="0">
                        <a:solidFill>
                          <a:schemeClr val="tx1"/>
                        </a:solidFill>
                      </a:endParaRPr>
                    </a:p>
                    <a:p>
                      <a:pPr marL="0" indent="0"/>
                      <a:r>
                        <a:rPr kumimoji="1" lang="en-US" altLang="ja-JP" sz="1400" baseline="0" dirty="0" smtClean="0">
                          <a:solidFill>
                            <a:schemeClr val="tx1"/>
                          </a:solidFill>
                        </a:rPr>
                        <a:t> </a:t>
                      </a:r>
                      <a:r>
                        <a:rPr kumimoji="1" lang="ja-JP" altLang="en-US" sz="1400" baseline="0" dirty="0" smtClean="0">
                          <a:solidFill>
                            <a:schemeClr val="tx1"/>
                          </a:solidFill>
                        </a:rPr>
                        <a:t>　孤立している親子への支援　等</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rPr>
                        <a:t>・子どもの貧困対策という喫緊の課題に対して、効果的な施策を総合的に推進。</a:t>
                      </a:r>
                      <a:endParaRPr kumimoji="1" lang="en-US" altLang="ja-JP" sz="1400" dirty="0" smtClean="0">
                        <a:solidFill>
                          <a:schemeClr val="tx1"/>
                        </a:solidFill>
                      </a:endParaRPr>
                    </a:p>
                    <a:p>
                      <a:pPr marL="92075" indent="-92075"/>
                      <a:r>
                        <a:rPr kumimoji="1" lang="ja-JP" altLang="en-US" sz="1400" dirty="0" smtClean="0">
                          <a:solidFill>
                            <a:schemeClr val="tx1"/>
                          </a:solidFill>
                        </a:rPr>
                        <a:t>・すべての子どもたちが同じスタートラインに立って将来を目指せるように支援する。</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年度、実態調査の結果を踏まえ、大阪府の</a:t>
                      </a:r>
                      <a:r>
                        <a:rPr kumimoji="1" lang="en-US" altLang="ja-JP" sz="1400" dirty="0" smtClean="0">
                          <a:solidFill>
                            <a:schemeClr val="tx1"/>
                          </a:solidFill>
                        </a:rPr>
                        <a:t>104</a:t>
                      </a:r>
                      <a:r>
                        <a:rPr kumimoji="1" lang="ja-JP" altLang="en-US" sz="1400" dirty="0" smtClean="0">
                          <a:solidFill>
                            <a:schemeClr val="tx1"/>
                          </a:solidFill>
                        </a:rPr>
                        <a:t>事業を総点検。</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a:t>
                      </a:r>
                      <a:r>
                        <a:rPr kumimoji="1" lang="ja-JP" altLang="en-US" sz="1400" strike="noStrike" dirty="0" smtClean="0">
                          <a:solidFill>
                            <a:schemeClr val="tx1"/>
                          </a:solidFill>
                        </a:rPr>
                        <a:t>以下７つの視点で</a:t>
                      </a:r>
                      <a:r>
                        <a:rPr kumimoji="1" lang="ja-JP" altLang="en-US" sz="1400" dirty="0" smtClean="0">
                          <a:solidFill>
                            <a:schemeClr val="tx1"/>
                          </a:solidFill>
                        </a:rPr>
                        <a:t>施策の総点検を行い、「子どもの貧困に関する具体的取組」として</a:t>
                      </a:r>
                      <a:r>
                        <a:rPr kumimoji="1" lang="en-US" altLang="ja-JP" sz="1400" dirty="0" smtClean="0">
                          <a:solidFill>
                            <a:schemeClr val="tx1"/>
                          </a:solidFill>
                        </a:rPr>
                        <a:t>119</a:t>
                      </a:r>
                      <a:r>
                        <a:rPr kumimoji="1" lang="ja-JP" altLang="en-US" sz="1400" dirty="0" smtClean="0">
                          <a:solidFill>
                            <a:schemeClr val="tx1"/>
                          </a:solidFill>
                        </a:rPr>
                        <a:t>項目をとりまとめ。関係部局が連携を図りながら総合的に推進していくこととした。</a:t>
                      </a:r>
                      <a:endParaRPr kumimoji="1" lang="en-US" altLang="ja-JP" sz="1400" dirty="0" smtClean="0">
                        <a:solidFill>
                          <a:schemeClr val="tx1"/>
                        </a:solidFill>
                      </a:endParaRPr>
                    </a:p>
                    <a:p>
                      <a:pPr marL="0" indent="0"/>
                      <a:r>
                        <a:rPr kumimoji="1" lang="en-US" altLang="ja-JP" sz="1400" dirty="0" smtClean="0">
                          <a:solidFill>
                            <a:schemeClr val="tx1"/>
                          </a:solidFill>
                        </a:rPr>
                        <a:t>〈</a:t>
                      </a:r>
                      <a:r>
                        <a:rPr kumimoji="1" lang="ja-JP" altLang="en-US" sz="1400" dirty="0" smtClean="0">
                          <a:solidFill>
                            <a:schemeClr val="tx1"/>
                          </a:solidFill>
                        </a:rPr>
                        <a:t>７つの視点</a:t>
                      </a:r>
                      <a:r>
                        <a:rPr kumimoji="1" lang="en-US" altLang="ja-JP" sz="1400" dirty="0" smtClean="0">
                          <a:solidFill>
                            <a:schemeClr val="tx1"/>
                          </a:solidFill>
                        </a:rPr>
                        <a:t>〉</a:t>
                      </a:r>
                    </a:p>
                    <a:p>
                      <a:pPr marL="0" indent="0"/>
                      <a:r>
                        <a:rPr kumimoji="1" lang="ja-JP" altLang="en-US" sz="1400" dirty="0" smtClean="0">
                          <a:solidFill>
                            <a:schemeClr val="tx1"/>
                          </a:solidFill>
                        </a:rPr>
                        <a:t>　</a:t>
                      </a:r>
                      <a:r>
                        <a:rPr kumimoji="1" lang="en-US" altLang="ja-JP" sz="1400" baseline="0" dirty="0" smtClean="0">
                          <a:solidFill>
                            <a:schemeClr val="tx1"/>
                          </a:solidFill>
                        </a:rPr>
                        <a:t> </a:t>
                      </a:r>
                      <a:r>
                        <a:rPr kumimoji="1" lang="ja-JP" altLang="en-US" sz="1400" dirty="0" smtClean="0">
                          <a:solidFill>
                            <a:schemeClr val="tx1"/>
                          </a:solidFill>
                        </a:rPr>
                        <a:t>困窮世帯への経済的支援</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ja-JP" altLang="en-US" sz="1400" baseline="0" dirty="0" smtClean="0">
                          <a:solidFill>
                            <a:schemeClr val="tx1"/>
                          </a:solidFill>
                        </a:rPr>
                        <a:t> 学びを支える環境づくり</a:t>
                      </a:r>
                      <a:endParaRPr kumimoji="1" lang="en-US" altLang="ja-JP" sz="1400" baseline="0" dirty="0" smtClean="0">
                        <a:solidFill>
                          <a:schemeClr val="tx1"/>
                        </a:solidFill>
                      </a:endParaRPr>
                    </a:p>
                    <a:p>
                      <a:pPr marL="0" indent="0"/>
                      <a:r>
                        <a:rPr kumimoji="1" lang="ja-JP" altLang="en-US" sz="1400" baseline="0" dirty="0" smtClean="0">
                          <a:solidFill>
                            <a:schemeClr val="tx1"/>
                          </a:solidFill>
                        </a:rPr>
                        <a:t>　 子どもの孤立防止</a:t>
                      </a:r>
                      <a:endParaRPr kumimoji="1" lang="en-US" altLang="ja-JP" sz="1400" baseline="0" dirty="0" smtClean="0">
                        <a:solidFill>
                          <a:schemeClr val="tx1"/>
                        </a:solidFill>
                      </a:endParaRPr>
                    </a:p>
                    <a:p>
                      <a:pPr marL="0" indent="0"/>
                      <a:r>
                        <a:rPr kumimoji="1" lang="ja-JP" altLang="en-US" sz="1400" baseline="0" dirty="0" smtClean="0">
                          <a:solidFill>
                            <a:schemeClr val="tx1"/>
                          </a:solidFill>
                        </a:rPr>
                        <a:t>　 保護者の孤立防止</a:t>
                      </a:r>
                      <a:endParaRPr kumimoji="1" lang="en-US" altLang="ja-JP" sz="1400" baseline="0" dirty="0" smtClean="0">
                        <a:solidFill>
                          <a:schemeClr val="tx1"/>
                        </a:solidFill>
                      </a:endParaRPr>
                    </a:p>
                    <a:p>
                      <a:pPr marL="0" indent="0"/>
                      <a:r>
                        <a:rPr kumimoji="1" lang="ja-JP" altLang="en-US" sz="1400" baseline="0" dirty="0" smtClean="0">
                          <a:solidFill>
                            <a:schemeClr val="tx1"/>
                          </a:solidFill>
                        </a:rPr>
                        <a:t>　 子育て環境整備</a:t>
                      </a:r>
                      <a:endParaRPr kumimoji="1" lang="en-US" altLang="ja-JP" sz="1400" baseline="0" dirty="0" smtClean="0">
                        <a:solidFill>
                          <a:schemeClr val="tx1"/>
                        </a:solidFill>
                      </a:endParaRPr>
                    </a:p>
                    <a:p>
                      <a:pPr marL="0" indent="0"/>
                      <a:r>
                        <a:rPr kumimoji="1" lang="ja-JP" altLang="en-US" sz="1400" baseline="0" dirty="0" smtClean="0">
                          <a:solidFill>
                            <a:schemeClr val="tx1"/>
                          </a:solidFill>
                        </a:rPr>
                        <a:t>　 健康づくり</a:t>
                      </a:r>
                      <a:endParaRPr kumimoji="1" lang="en-US" altLang="ja-JP" sz="1400" baseline="0" dirty="0" smtClean="0">
                        <a:solidFill>
                          <a:schemeClr val="tx1"/>
                        </a:solidFill>
                      </a:endParaRPr>
                    </a:p>
                    <a:p>
                      <a:pPr marL="0" indent="0"/>
                      <a:r>
                        <a:rPr kumimoji="1" lang="ja-JP" altLang="en-US" sz="1400" baseline="0" dirty="0" smtClean="0">
                          <a:solidFill>
                            <a:schemeClr val="tx1"/>
                          </a:solidFill>
                        </a:rPr>
                        <a:t>　 オール大阪での取組</a:t>
                      </a:r>
                      <a:endParaRPr kumimoji="1" lang="en-US" altLang="ja-JP" sz="1400" strike="sngStrike"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月、子ども輝く未来基金を創設。</a:t>
                      </a:r>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月、子どもの貧困緊急対策事業費補助金を創設。</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65</a:t>
            </a:fld>
            <a:endParaRPr kumimoji="1" lang="ja-JP" altLang="en-US"/>
          </a:p>
        </p:txBody>
      </p:sp>
    </p:spTree>
    <p:extLst>
      <p:ext uri="{BB962C8B-B14F-4D97-AF65-F5344CB8AC3E}">
        <p14:creationId xmlns:p14="http://schemas.microsoft.com/office/powerpoint/2010/main" val="34877394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6033" y="82620"/>
            <a:ext cx="1447452"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effectLst/>
                <a:uLnTx/>
                <a:uFillTx/>
                <a:latin typeface="Calibri"/>
                <a:ea typeface="ＭＳ Ｐゴシック" panose="020B0600070205080204" pitchFamily="50" charset="-128"/>
                <a:cs typeface="+mn-cs"/>
              </a:rPr>
              <a:t>■経緯</a:t>
            </a:r>
            <a:endParaRPr kumimoji="1" lang="en-US" altLang="ja-JP" sz="1600" b="0" i="0" u="none" strike="noStrike" kern="1200" cap="none" spc="0" normalizeH="0" baseline="0" noProof="0" dirty="0" smtClean="0">
              <a:ln>
                <a:noFill/>
              </a:ln>
              <a:effectLst/>
              <a:uLnTx/>
              <a:uFillTx/>
              <a:latin typeface="Calibri"/>
              <a:ea typeface="ＭＳ Ｐゴシック" panose="020B0600070205080204" pitchFamily="50" charset="-128"/>
              <a:cs typeface="+mn-cs"/>
            </a:endParaRPr>
          </a:p>
        </p:txBody>
      </p:sp>
      <p:graphicFrame>
        <p:nvGraphicFramePr>
          <p:cNvPr id="17" name="表 16"/>
          <p:cNvGraphicFramePr>
            <a:graphicFrameLocks noGrp="1"/>
          </p:cNvGraphicFramePr>
          <p:nvPr>
            <p:extLst/>
          </p:nvPr>
        </p:nvGraphicFramePr>
        <p:xfrm>
          <a:off x="438554" y="717080"/>
          <a:ext cx="1397142" cy="2160240"/>
        </p:xfrm>
        <a:graphic>
          <a:graphicData uri="http://schemas.openxmlformats.org/drawingml/2006/table">
            <a:tbl>
              <a:tblPr>
                <a:tableStyleId>{5C22544A-7EE6-4342-B048-85BDC9FD1C3A}</a:tableStyleId>
              </a:tblPr>
              <a:tblGrid>
                <a:gridCol w="67706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tblGrid>
              <a:tr h="2160240">
                <a:tc>
                  <a:txBody>
                    <a:bodyPr/>
                    <a:lstStyle/>
                    <a:p>
                      <a:pPr marL="495300" indent="-495300"/>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a:t>
                      </a:r>
                      <a:r>
                        <a:rPr kumimoji="1" lang="en-US" altLang="ja-JP" sz="1200" dirty="0" smtClean="0">
                          <a:solidFill>
                            <a:schemeClr val="tx1"/>
                          </a:solidFill>
                        </a:rPr>
                        <a:t>1</a:t>
                      </a:r>
                      <a:r>
                        <a:rPr kumimoji="1" lang="ja-JP" altLang="en-US" sz="1200" dirty="0" smtClean="0">
                          <a:solidFill>
                            <a:schemeClr val="tx1"/>
                          </a:solidFill>
                        </a:rPr>
                        <a:t>月　「子どもの貧困対策の推進に関する法律」の施行</a:t>
                      </a:r>
                      <a:endParaRPr kumimoji="1" lang="en-US" altLang="ja-JP" sz="1200" dirty="0" smtClean="0">
                        <a:solidFill>
                          <a:schemeClr val="tx1"/>
                        </a:solidFill>
                      </a:endParaRP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457200" indent="-457200"/>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a:t>
                      </a:r>
                      <a:r>
                        <a:rPr kumimoji="1" lang="en-US" altLang="ja-JP" sz="1200" dirty="0" smtClean="0">
                          <a:solidFill>
                            <a:schemeClr val="tx1"/>
                          </a:solidFill>
                        </a:rPr>
                        <a:t>8</a:t>
                      </a:r>
                      <a:r>
                        <a:rPr kumimoji="1" lang="ja-JP" altLang="en-US" sz="1200" dirty="0" smtClean="0">
                          <a:solidFill>
                            <a:schemeClr val="tx1"/>
                          </a:solidFill>
                        </a:rPr>
                        <a:t>月　「子供の貧困対策に関する大綱」の閣議決定</a:t>
                      </a:r>
                      <a:endParaRPr kumimoji="1" lang="en-US" altLang="ja-JP" sz="1200" dirty="0" smtClean="0">
                        <a:solidFill>
                          <a:schemeClr val="tx1"/>
                        </a:solidFill>
                      </a:endParaRPr>
                    </a:p>
                  </a:txBody>
                  <a:tcPr vert="eaVert"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0" name="テキスト ボックス 19"/>
          <p:cNvSpPr txBox="1"/>
          <p:nvPr/>
        </p:nvSpPr>
        <p:spPr>
          <a:xfrm>
            <a:off x="-52995" y="3815802"/>
            <a:ext cx="440313" cy="1944216"/>
          </a:xfrm>
          <a:prstGeom prst="rect">
            <a:avLst/>
          </a:prstGeom>
          <a:noFill/>
        </p:spPr>
        <p:txBody>
          <a:bodyPr vert="wordArtVertRtl"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大阪府の動き</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p>
        </p:txBody>
      </p:sp>
      <p:sp>
        <p:nvSpPr>
          <p:cNvPr id="21" name="テキスト ボックス 20"/>
          <p:cNvSpPr txBox="1"/>
          <p:nvPr/>
        </p:nvSpPr>
        <p:spPr>
          <a:xfrm>
            <a:off x="-70814" y="1052736"/>
            <a:ext cx="440313" cy="1944216"/>
          </a:xfrm>
          <a:prstGeom prst="rect">
            <a:avLst/>
          </a:prstGeom>
          <a:noFill/>
        </p:spPr>
        <p:txBody>
          <a:bodyPr vert="wordArtVertRtl" wrap="square" rtlCol="0">
            <a:spAutoFit/>
          </a:bodyPr>
          <a:lstStyle/>
          <a:p>
            <a:pPr marL="177800" marR="0" lvl="0" indent="-177800" algn="ctr" defTabSz="914400"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国の動き</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p>
        </p:txBody>
      </p:sp>
      <p:graphicFrame>
        <p:nvGraphicFramePr>
          <p:cNvPr id="30" name="表 29"/>
          <p:cNvGraphicFramePr>
            <a:graphicFrameLocks noGrp="1"/>
          </p:cNvGraphicFramePr>
          <p:nvPr>
            <p:extLst/>
          </p:nvPr>
        </p:nvGraphicFramePr>
        <p:xfrm>
          <a:off x="387318" y="433406"/>
          <a:ext cx="8505162" cy="254614"/>
        </p:xfrm>
        <a:graphic>
          <a:graphicData uri="http://schemas.openxmlformats.org/drawingml/2006/table">
            <a:tbl>
              <a:tblPr firstRow="1" bandRow="1">
                <a:tableStyleId>{7DF18680-E054-41AD-8BC1-D1AEF772440D}</a:tableStyleId>
              </a:tblPr>
              <a:tblGrid>
                <a:gridCol w="2162971">
                  <a:extLst>
                    <a:ext uri="{9D8B030D-6E8A-4147-A177-3AD203B41FA5}">
                      <a16:colId xmlns:a16="http://schemas.microsoft.com/office/drawing/2014/main" val="20000"/>
                    </a:ext>
                  </a:extLst>
                </a:gridCol>
                <a:gridCol w="2165727">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254614">
                <a:tc>
                  <a:txBody>
                    <a:bodyPr/>
                    <a:lstStyle/>
                    <a:p>
                      <a:r>
                        <a:rPr kumimoji="1" lang="en-US" altLang="ja-JP" sz="1050" dirty="0" smtClean="0"/>
                        <a:t>2014</a:t>
                      </a:r>
                      <a:endParaRPr kumimoji="1" lang="ja-JP" altLang="en-US" sz="1050" dirty="0"/>
                    </a:p>
                  </a:txBody>
                  <a:tcPr/>
                </a:tc>
                <a:tc>
                  <a:txBody>
                    <a:bodyPr/>
                    <a:lstStyle/>
                    <a:p>
                      <a:r>
                        <a:rPr kumimoji="1" lang="en-US" altLang="ja-JP" sz="1050" dirty="0" smtClean="0"/>
                        <a:t>2015</a:t>
                      </a:r>
                      <a:r>
                        <a:rPr kumimoji="1" lang="ja-JP" altLang="en-US" sz="1050" dirty="0" smtClean="0"/>
                        <a:t>年</a:t>
                      </a:r>
                      <a:endParaRPr kumimoji="1" lang="ja-JP" altLang="en-US" sz="1050" dirty="0"/>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18" name="テキスト ボックス 17"/>
          <p:cNvSpPr txBox="1"/>
          <p:nvPr/>
        </p:nvSpPr>
        <p:spPr>
          <a:xfrm>
            <a:off x="6012160" y="0"/>
            <a:ext cx="3131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Ｂ</a:t>
            </a:r>
            <a:r>
              <a:rPr kumimoji="1" lang="ja-JP" altLang="en-US"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５．（６０）</a:t>
            </a:r>
            <a:endParaRPr kumimoji="1" lang="en-US" altLang="ja-JP"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2771800" y="3004428"/>
            <a:ext cx="811132" cy="3808948"/>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大阪府</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子ども総合</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子どもの貧困</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対策</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計画</a:t>
            </a:r>
            <a:r>
              <a:rPr kumimoji="1" lang="en-US" altLang="ja-JP"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計画期間：</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年度の</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年間</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7092280" y="3004428"/>
            <a:ext cx="1728192" cy="3808948"/>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17</a:t>
            </a: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年度　子どもの貧困対策計画に掲げる事業の総点検</a:t>
            </a:r>
            <a:endParaRPr kumimoji="1" lang="en-US" altLang="ja-JP"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　実態</a:t>
            </a: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調査結果を踏まえた課題解決に向け、子</a:t>
            </a:r>
            <a:r>
              <a:rPr kumimoji="1" lang="ja-JP" altLang="en-US" sz="1200" b="0" i="0" u="none" strike="noStrike" kern="1200" cap="none" spc="0" normalizeH="0" baseline="0" noProof="0" dirty="0" err="1" smtClean="0">
                <a:ln>
                  <a:noFill/>
                </a:ln>
                <a:solidFill>
                  <a:schemeClr val="tx1"/>
                </a:solidFill>
                <a:effectLst/>
                <a:uLnTx/>
                <a:uFillTx/>
                <a:latin typeface="Calibri"/>
                <a:ea typeface="ＭＳ Ｐゴシック" panose="020B0600070205080204" pitchFamily="50" charset="-128"/>
                <a:cs typeface="+mn-cs"/>
              </a:rPr>
              <a:t>ど</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　</a:t>
            </a:r>
            <a:endParaRPr kumimoji="1" lang="en-US" altLang="ja-JP"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　　　　もの</a:t>
            </a: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貧困対策計画に掲げる事業をベースに</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総点</a:t>
            </a:r>
            <a:endParaRPr kumimoji="1" lang="en-US" altLang="ja-JP"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　　　　検</a:t>
            </a: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を実施。</a:t>
            </a:r>
            <a:endParaRPr kumimoji="1" lang="en-US" altLang="ja-JP"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　「子どもの貧困対策に関する具体的取組」をとり　</a:t>
            </a:r>
            <a:endParaRPr kumimoji="1" lang="en-US" altLang="ja-JP"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Calibri"/>
                <a:ea typeface="ＭＳ Ｐゴシック" panose="020B0600070205080204" pitchFamily="50" charset="-128"/>
              </a:rPr>
              <a:t>　</a:t>
            </a:r>
            <a:r>
              <a:rPr lang="ja-JP" altLang="en-US" sz="1200" dirty="0" smtClean="0">
                <a:solidFill>
                  <a:schemeClr val="tx1"/>
                </a:solidFill>
                <a:latin typeface="Calibri"/>
                <a:ea typeface="ＭＳ Ｐゴシック" panose="020B060007020508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まとめ、関係</a:t>
            </a: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部局が</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連携</a:t>
            </a:r>
            <a:endParaRPr kumimoji="1" lang="en-US" altLang="ja-JP"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　　　　を図りながら</a:t>
            </a: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、総合的に取組みを進めて</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いくこと</a:t>
            </a:r>
            <a:endParaRPr kumimoji="1" lang="en-US" altLang="ja-JP"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endParaRPr>
          </a:p>
          <a:p>
            <a:pPr marL="368300" marR="0" lvl="0" indent="-36830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Calibri"/>
                <a:ea typeface="ＭＳ Ｐゴシック" panose="020B0600070205080204" pitchFamily="50" charset="-128"/>
              </a:rPr>
              <a:t>　</a:t>
            </a:r>
            <a:r>
              <a:rPr lang="ja-JP" altLang="en-US" sz="1200" dirty="0" smtClean="0">
                <a:solidFill>
                  <a:schemeClr val="tx1"/>
                </a:solidFill>
                <a:latin typeface="Calibri"/>
                <a:ea typeface="ＭＳ Ｐゴシック" panose="020B060007020508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とした。</a:t>
            </a:r>
            <a:endParaRPr kumimoji="1" lang="en-US" altLang="ja-JP" sz="12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5292080" y="2996952"/>
            <a:ext cx="1800200" cy="3808948"/>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533400" marR="0" lvl="0" indent="-533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子どもの生活に関する実態調査の実施</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81000" marR="0" lvl="0" indent="-381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子どもの生活実態や学習状況を把握し、支援を　　　</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381000" marR="0" lvl="0" indent="-381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必要</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とする子どもやその家庭に対する対策に</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つい</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381000" marR="0" lvl="0" indent="-381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rPr>
              <a:t>て</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検証を行うため実施</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66</a:t>
            </a:fld>
            <a:endParaRPr kumimoji="1" lang="ja-JP" altLang="en-US" dirty="0"/>
          </a:p>
        </p:txBody>
      </p:sp>
    </p:spTree>
    <p:extLst>
      <p:ext uri="{BB962C8B-B14F-4D97-AF65-F5344CB8AC3E}">
        <p14:creationId xmlns:p14="http://schemas.microsoft.com/office/powerpoint/2010/main" val="25713720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032" y="82620"/>
            <a:ext cx="5812111"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effectLst/>
                <a:uLnTx/>
                <a:uFillTx/>
                <a:latin typeface="Calibri"/>
                <a:ea typeface="ＭＳ Ｐゴシック" panose="020B0600070205080204" pitchFamily="50" charset="-128"/>
                <a:cs typeface="+mn-cs"/>
              </a:rPr>
              <a:t>■「子どもの生活に関する実態調査」に基づく施策の総点検</a:t>
            </a:r>
            <a:endParaRPr kumimoji="1" lang="en-US" altLang="ja-JP" sz="1600" b="0" i="0" u="none" strike="noStrike" kern="1200" cap="none" spc="0" normalizeH="0" baseline="0" noProof="0" dirty="0" smtClean="0">
              <a:ln>
                <a:noFill/>
              </a:ln>
              <a:effectLst/>
              <a:uLnTx/>
              <a:uFillTx/>
              <a:latin typeface="Calibri"/>
              <a:ea typeface="ＭＳ Ｐゴシック" panose="020B0600070205080204" pitchFamily="50" charset="-128"/>
              <a:cs typeface="+mn-cs"/>
            </a:endParaRPr>
          </a:p>
        </p:txBody>
      </p:sp>
      <p:graphicFrame>
        <p:nvGraphicFramePr>
          <p:cNvPr id="7" name="表 6"/>
          <p:cNvGraphicFramePr>
            <a:graphicFrameLocks noGrp="1"/>
          </p:cNvGraphicFramePr>
          <p:nvPr>
            <p:extLst/>
          </p:nvPr>
        </p:nvGraphicFramePr>
        <p:xfrm>
          <a:off x="251520" y="476672"/>
          <a:ext cx="4176464" cy="1631424"/>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53975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152400" algn="l">
                        <a:spcAft>
                          <a:spcPts val="0"/>
                        </a:spcAft>
                      </a:pPr>
                      <a:r>
                        <a:rPr lang="ja-JP" sz="1200" kern="100" dirty="0">
                          <a:effectLst/>
                        </a:rPr>
                        <a:t>１．困窮している世帯を経済的に</a:t>
                      </a:r>
                      <a:r>
                        <a:rPr lang="ja-JP" sz="1200" kern="100" dirty="0" smtClean="0">
                          <a:effectLst/>
                        </a:rPr>
                        <a:t>支援</a:t>
                      </a:r>
                      <a:endParaRPr lang="en-US" altLang="ja-JP" sz="1200" kern="100" dirty="0" smtClean="0">
                        <a:effectLst/>
                      </a:endParaRPr>
                    </a:p>
                    <a:p>
                      <a:pPr indent="152400" algn="l">
                        <a:spcAft>
                          <a:spcPts val="0"/>
                        </a:spcAft>
                      </a:pPr>
                      <a:r>
                        <a:rPr lang="ja-JP" altLang="en-US" sz="1200" kern="100" dirty="0" smtClean="0">
                          <a:effectLst/>
                        </a:rPr>
                        <a:t>　</a:t>
                      </a:r>
                      <a:r>
                        <a:rPr lang="ja-JP" sz="1200" kern="100" dirty="0" smtClean="0">
                          <a:effectLst/>
                        </a:rPr>
                        <a:t>（</a:t>
                      </a:r>
                      <a:r>
                        <a:rPr lang="ja-JP" sz="1200" kern="100" dirty="0">
                          <a:effectLst/>
                        </a:rPr>
                        <a:t>就労支援を含む）</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756394">
                <a:tc>
                  <a:txBody>
                    <a:bodyPr/>
                    <a:lstStyle/>
                    <a:p>
                      <a:pPr algn="ctr">
                        <a:spcAft>
                          <a:spcPts val="0"/>
                        </a:spcAft>
                      </a:pPr>
                      <a:r>
                        <a:rPr lang="ja-JP" sz="1100" kern="100">
                          <a:effectLst/>
                        </a:rPr>
                        <a:t>調査結果</a:t>
                      </a:r>
                      <a:endParaRPr lang="ja-JP" sz="1050" kern="10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・ひとり親世帯の所得状況が</a:t>
                      </a:r>
                      <a:r>
                        <a:rPr lang="ja-JP" sz="1100" kern="100" dirty="0" smtClean="0">
                          <a:effectLst/>
                        </a:rPr>
                        <a:t>厳しい</a:t>
                      </a:r>
                      <a:endParaRPr lang="ja-JP" sz="1050" kern="100" dirty="0">
                        <a:effectLst/>
                      </a:endParaRPr>
                    </a:p>
                    <a:p>
                      <a:pPr algn="just">
                        <a:spcAft>
                          <a:spcPts val="0"/>
                        </a:spcAft>
                      </a:pPr>
                      <a:r>
                        <a:rPr lang="ja-JP" sz="1100" kern="100" dirty="0" smtClean="0">
                          <a:effectLst/>
                        </a:rPr>
                        <a:t>・</a:t>
                      </a:r>
                      <a:r>
                        <a:rPr lang="ja-JP" sz="1100" kern="100" dirty="0">
                          <a:effectLst/>
                        </a:rPr>
                        <a:t>困窮世帯ほど経済的にできなかったことが多い</a:t>
                      </a:r>
                      <a:endParaRPr lang="ja-JP" sz="1050" kern="100" dirty="0">
                        <a:effectLst/>
                      </a:endParaRPr>
                    </a:p>
                    <a:p>
                      <a:pPr algn="l">
                        <a:spcAft>
                          <a:spcPts val="0"/>
                        </a:spcAft>
                      </a:pPr>
                      <a:r>
                        <a:rPr lang="ja-JP" sz="1100" kern="100" dirty="0" smtClean="0">
                          <a:effectLst/>
                        </a:rPr>
                        <a:t>・</a:t>
                      </a:r>
                      <a:r>
                        <a:rPr lang="ja-JP" sz="1100" kern="100" dirty="0">
                          <a:effectLst/>
                        </a:rPr>
                        <a:t>非正規群に占める母子世帯は約７割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0">
                <a:tc gridSpan="2">
                  <a:txBody>
                    <a:bodyPr/>
                    <a:lstStyle/>
                    <a:p>
                      <a:pPr algn="ctr">
                        <a:spcAft>
                          <a:spcPts val="0"/>
                        </a:spcAft>
                      </a:pPr>
                      <a:r>
                        <a:rPr lang="en-US" sz="1100" kern="100" dirty="0">
                          <a:effectLst/>
                        </a:rPr>
                        <a:t> </a:t>
                      </a:r>
                      <a:endParaRPr lang="ja-JP" sz="1050" kern="100" dirty="0">
                        <a:effectLst/>
                      </a:endParaRPr>
                    </a:p>
                    <a:p>
                      <a:pPr algn="ctr">
                        <a:spcAft>
                          <a:spcPts val="0"/>
                        </a:spcAft>
                      </a:pPr>
                      <a:r>
                        <a:rPr lang="ja-JP" sz="1100" kern="100" dirty="0">
                          <a:solidFill>
                            <a:schemeClr val="tx1"/>
                          </a:solidFill>
                          <a:effectLst/>
                        </a:rPr>
                        <a:t>収入確保・経済的負担軽減に向けた取組</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13" name="表 12"/>
          <p:cNvGraphicFramePr>
            <a:graphicFrameLocks noGrp="1"/>
          </p:cNvGraphicFramePr>
          <p:nvPr>
            <p:extLst/>
          </p:nvPr>
        </p:nvGraphicFramePr>
        <p:xfrm>
          <a:off x="251520" y="2420888"/>
          <a:ext cx="4176464" cy="1814830"/>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539750">
                <a:tc>
                  <a:txBody>
                    <a:bodyPr/>
                    <a:lstStyle/>
                    <a:p>
                      <a:pPr algn="ctr">
                        <a:spcAft>
                          <a:spcPts val="0"/>
                        </a:spcAft>
                      </a:pPr>
                      <a:r>
                        <a:rPr lang="ja-JP" sz="1200" kern="100" dirty="0" smtClean="0">
                          <a:effectLst/>
                        </a:rPr>
                        <a:t>視</a:t>
                      </a:r>
                      <a:r>
                        <a:rPr lang="ja-JP" sz="1200" kern="100" dirty="0">
                          <a:effectLst/>
                        </a:rPr>
                        <a:t>　点</a:t>
                      </a:r>
                      <a:endParaRPr lang="ja-JP" sz="1050" kern="100" dirty="0">
                        <a:effectLst/>
                        <a:latin typeface="Century"/>
                        <a:ea typeface="ＭＳ 明朝"/>
                        <a:cs typeface="Times New Roman"/>
                      </a:endParaRPr>
                    </a:p>
                  </a:txBody>
                  <a:tcPr marL="68580" marR="68580" marT="0" marB="0"/>
                </a:tc>
                <a:tc>
                  <a:txBody>
                    <a:bodyPr/>
                    <a:lstStyle/>
                    <a:p>
                      <a:pPr indent="152400" algn="l">
                        <a:spcAft>
                          <a:spcPts val="0"/>
                        </a:spcAft>
                      </a:pPr>
                      <a:r>
                        <a:rPr lang="ja-JP" sz="1200" kern="100" dirty="0">
                          <a:effectLst/>
                        </a:rPr>
                        <a:t>２．学びを支える環境づくりを支援</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878840">
                <a:tc>
                  <a:txBody>
                    <a:bodyPr/>
                    <a:lstStyle/>
                    <a:p>
                      <a:pPr algn="ctr">
                        <a:spcAft>
                          <a:spcPts val="0"/>
                        </a:spcAft>
                      </a:pPr>
                      <a:r>
                        <a:rPr lang="ja-JP" sz="1100" kern="100" dirty="0">
                          <a:effectLst/>
                        </a:rPr>
                        <a:t>調査結果</a:t>
                      </a:r>
                      <a:endParaRPr lang="ja-JP" sz="105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・困窮世帯ほど学習理解度に</a:t>
                      </a:r>
                      <a:r>
                        <a:rPr lang="ja-JP" sz="1100" kern="100" dirty="0" smtClean="0">
                          <a:effectLst/>
                        </a:rPr>
                        <a:t>ついて</a:t>
                      </a:r>
                      <a:r>
                        <a:rPr lang="ja-JP" altLang="en-US" sz="1100" kern="100" dirty="0" smtClean="0">
                          <a:effectLst/>
                        </a:rPr>
                        <a:t>、</a:t>
                      </a:r>
                      <a:endParaRPr lang="en-US" altLang="ja-JP" sz="1100" kern="100" dirty="0" smtClean="0">
                        <a:effectLst/>
                      </a:endParaRPr>
                    </a:p>
                    <a:p>
                      <a:pPr algn="just">
                        <a:spcAft>
                          <a:spcPts val="0"/>
                        </a:spcAft>
                      </a:pPr>
                      <a:r>
                        <a:rPr lang="ja-JP" sz="1100" kern="100" dirty="0" smtClean="0">
                          <a:effectLst/>
                        </a:rPr>
                        <a:t>「</a:t>
                      </a:r>
                      <a:r>
                        <a:rPr lang="ja-JP" sz="1100" kern="100" dirty="0">
                          <a:effectLst/>
                        </a:rPr>
                        <a:t>よくわかる」「だいたいわかる」の割合が低い</a:t>
                      </a:r>
                      <a:endParaRPr lang="ja-JP" sz="1050" kern="100" dirty="0">
                        <a:effectLst/>
                      </a:endParaRPr>
                    </a:p>
                    <a:p>
                      <a:pPr algn="just">
                        <a:spcAft>
                          <a:spcPts val="0"/>
                        </a:spcAft>
                      </a:pPr>
                      <a:r>
                        <a:rPr lang="ja-JP" sz="1100" kern="100" dirty="0" smtClean="0">
                          <a:effectLst/>
                        </a:rPr>
                        <a:t>・</a:t>
                      </a:r>
                      <a:r>
                        <a:rPr lang="ja-JP" sz="1100" kern="100" dirty="0">
                          <a:effectLst/>
                        </a:rPr>
                        <a:t>進学希望について</a:t>
                      </a:r>
                      <a:r>
                        <a:rPr lang="ja-JP" sz="1100" kern="100" dirty="0" smtClean="0">
                          <a:effectLst/>
                        </a:rPr>
                        <a:t>、</a:t>
                      </a:r>
                      <a:endParaRPr lang="en-US" altLang="ja-JP" sz="1100" kern="100" dirty="0" smtClean="0">
                        <a:effectLst/>
                      </a:endParaRPr>
                    </a:p>
                    <a:p>
                      <a:pPr algn="just">
                        <a:spcAft>
                          <a:spcPts val="0"/>
                        </a:spcAft>
                      </a:pPr>
                      <a:r>
                        <a:rPr lang="ja-JP" sz="1100" kern="100" dirty="0" smtClean="0">
                          <a:effectLst/>
                        </a:rPr>
                        <a:t>困窮</a:t>
                      </a:r>
                      <a:r>
                        <a:rPr lang="ja-JP" sz="1100" kern="100" dirty="0">
                          <a:effectLst/>
                        </a:rPr>
                        <a:t>世帯ほど「大学・短大・大学院」の割合が低い　</a:t>
                      </a:r>
                      <a:r>
                        <a:rPr lang="ja-JP" sz="1100" kern="100" dirty="0" smtClean="0">
                          <a:effectLst/>
                        </a:rPr>
                        <a:t>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396240">
                <a:tc gridSpan="2">
                  <a:txBody>
                    <a:bodyPr/>
                    <a:lstStyle/>
                    <a:p>
                      <a:pPr algn="just">
                        <a:spcAft>
                          <a:spcPts val="0"/>
                        </a:spcAft>
                      </a:pPr>
                      <a:endParaRPr lang="en-US" sz="1100" kern="100" dirty="0">
                        <a:solidFill>
                          <a:schemeClr val="tx1"/>
                        </a:solidFill>
                        <a:effectLst/>
                      </a:endParaRPr>
                    </a:p>
                    <a:p>
                      <a:pPr algn="ctr">
                        <a:spcAft>
                          <a:spcPts val="0"/>
                        </a:spcAft>
                      </a:pPr>
                      <a:r>
                        <a:rPr lang="ja-JP" sz="1100" kern="100" dirty="0">
                          <a:solidFill>
                            <a:schemeClr val="tx1"/>
                          </a:solidFill>
                          <a:effectLst/>
                        </a:rPr>
                        <a:t>子どもの教育環境の整備</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1" name="表 20"/>
          <p:cNvGraphicFramePr>
            <a:graphicFrameLocks noGrp="1"/>
          </p:cNvGraphicFramePr>
          <p:nvPr>
            <p:extLst/>
          </p:nvPr>
        </p:nvGraphicFramePr>
        <p:xfrm>
          <a:off x="275431" y="4437112"/>
          <a:ext cx="4152553" cy="1968500"/>
        </p:xfrm>
        <a:graphic>
          <a:graphicData uri="http://schemas.openxmlformats.org/drawingml/2006/table">
            <a:tbl>
              <a:tblPr firstRow="1" firstCol="1" bandRow="1">
                <a:tableStyleId>{5C22544A-7EE6-4342-B048-85BDC9FD1C3A}</a:tableStyleId>
              </a:tblPr>
              <a:tblGrid>
                <a:gridCol w="480145">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539750">
                <a:tc>
                  <a:txBody>
                    <a:bodyPr/>
                    <a:lstStyle/>
                    <a:p>
                      <a:pPr algn="ctr">
                        <a:spcAft>
                          <a:spcPts val="0"/>
                        </a:spcAft>
                      </a:pPr>
                      <a:r>
                        <a:rPr lang="ja-JP" sz="1200" kern="100" dirty="0" smtClean="0">
                          <a:effectLst/>
                        </a:rPr>
                        <a:t>視</a:t>
                      </a:r>
                      <a:r>
                        <a:rPr lang="ja-JP" sz="1200" kern="100" dirty="0">
                          <a:effectLst/>
                        </a:rPr>
                        <a:t>　点</a:t>
                      </a:r>
                      <a:endParaRPr lang="ja-JP" sz="1050" kern="100" dirty="0">
                        <a:effectLst/>
                        <a:latin typeface="Century"/>
                        <a:ea typeface="ＭＳ 明朝"/>
                        <a:cs typeface="Times New Roman"/>
                      </a:endParaRPr>
                    </a:p>
                  </a:txBody>
                  <a:tcPr marL="68580" marR="68580" marT="0" marB="0" anchor="ctr"/>
                </a:tc>
                <a:tc>
                  <a:txBody>
                    <a:bodyPr/>
                    <a:lstStyle/>
                    <a:p>
                      <a:pPr indent="152400" algn="l">
                        <a:spcAft>
                          <a:spcPts val="0"/>
                        </a:spcAft>
                      </a:pPr>
                      <a:r>
                        <a:rPr lang="ja-JP" sz="1200" kern="100" dirty="0">
                          <a:effectLst/>
                        </a:rPr>
                        <a:t>３．子どもたちが孤立しないように支援</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991870">
                <a:tc>
                  <a:txBody>
                    <a:bodyPr/>
                    <a:lstStyle/>
                    <a:p>
                      <a:pPr algn="ctr">
                        <a:spcAft>
                          <a:spcPts val="0"/>
                        </a:spcAft>
                      </a:pPr>
                      <a:r>
                        <a:rPr lang="ja-JP" sz="1100" kern="100">
                          <a:effectLst/>
                        </a:rPr>
                        <a:t>調査結果</a:t>
                      </a:r>
                      <a:endParaRPr lang="ja-JP" sz="1050" kern="10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・放課後ひとりでいる子どもは約２割</a:t>
                      </a:r>
                      <a:endParaRPr lang="ja-JP" sz="1050" kern="100" dirty="0">
                        <a:effectLst/>
                      </a:endParaRPr>
                    </a:p>
                    <a:p>
                      <a:pPr algn="just">
                        <a:spcAft>
                          <a:spcPts val="0"/>
                        </a:spcAft>
                      </a:pPr>
                      <a:r>
                        <a:rPr lang="ja-JP" sz="1100" kern="100" dirty="0">
                          <a:effectLst/>
                        </a:rPr>
                        <a:t>・困窮度が高いほど</a:t>
                      </a:r>
                      <a:r>
                        <a:rPr lang="ja-JP" sz="1100" kern="100" dirty="0" smtClean="0">
                          <a:effectLst/>
                        </a:rPr>
                        <a:t>、</a:t>
                      </a:r>
                      <a:endParaRPr lang="en-US" altLang="ja-JP" sz="1100" kern="100" dirty="0" smtClean="0">
                        <a:effectLst/>
                      </a:endParaRPr>
                    </a:p>
                    <a:p>
                      <a:pPr algn="just">
                        <a:spcAft>
                          <a:spcPts val="0"/>
                        </a:spcAft>
                      </a:pPr>
                      <a:r>
                        <a:rPr lang="ja-JP" altLang="en-US" sz="1100" kern="100" dirty="0" smtClean="0">
                          <a:effectLst/>
                        </a:rPr>
                        <a:t>　</a:t>
                      </a:r>
                      <a:r>
                        <a:rPr lang="ja-JP" sz="1100" kern="100" dirty="0" smtClean="0">
                          <a:effectLst/>
                        </a:rPr>
                        <a:t>家</a:t>
                      </a:r>
                      <a:r>
                        <a:rPr lang="ja-JP" sz="1100" kern="100" dirty="0">
                          <a:effectLst/>
                        </a:rPr>
                        <a:t>以外の大人や学校以外の友達と過ごす割合が低い</a:t>
                      </a:r>
                      <a:endParaRPr lang="ja-JP" sz="1050" kern="100" dirty="0">
                        <a:effectLst/>
                      </a:endParaRPr>
                    </a:p>
                    <a:p>
                      <a:pPr algn="just">
                        <a:spcAft>
                          <a:spcPts val="0"/>
                        </a:spcAft>
                      </a:pPr>
                      <a:r>
                        <a:rPr lang="ja-JP" sz="1100" kern="100" dirty="0">
                          <a:effectLst/>
                        </a:rPr>
                        <a:t>・「誰にも相談したくない」は約</a:t>
                      </a:r>
                      <a:r>
                        <a:rPr lang="ja-JP" sz="1100" kern="100" dirty="0" smtClean="0">
                          <a:effectLst/>
                        </a:rPr>
                        <a:t>１割</a:t>
                      </a:r>
                      <a:r>
                        <a:rPr lang="ja-JP" sz="1100" kern="100" dirty="0">
                          <a:effectLst/>
                        </a:rPr>
                        <a:t>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436880">
                <a:tc gridSpan="2">
                  <a:txBody>
                    <a:bodyPr/>
                    <a:lstStyle/>
                    <a:p>
                      <a:pPr algn="just">
                        <a:spcAft>
                          <a:spcPts val="0"/>
                        </a:spcAft>
                      </a:pPr>
                      <a:endParaRPr lang="en-US" sz="1100" kern="100" dirty="0">
                        <a:solidFill>
                          <a:schemeClr val="tx1"/>
                        </a:solidFill>
                        <a:effectLst/>
                      </a:endParaRPr>
                    </a:p>
                    <a:p>
                      <a:pPr algn="ctr">
                        <a:spcAft>
                          <a:spcPts val="0"/>
                        </a:spcAft>
                      </a:pPr>
                      <a:r>
                        <a:rPr lang="ja-JP" sz="1100" kern="100" dirty="0">
                          <a:solidFill>
                            <a:schemeClr val="tx1"/>
                          </a:solidFill>
                          <a:effectLst/>
                        </a:rPr>
                        <a:t>子どもの孤立を防止するための体制整備</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3" name="表 22"/>
          <p:cNvGraphicFramePr>
            <a:graphicFrameLocks noGrp="1"/>
          </p:cNvGraphicFramePr>
          <p:nvPr>
            <p:extLst/>
          </p:nvPr>
        </p:nvGraphicFramePr>
        <p:xfrm>
          <a:off x="4589770" y="476672"/>
          <a:ext cx="4158160" cy="1300976"/>
        </p:xfrm>
        <a:graphic>
          <a:graphicData uri="http://schemas.openxmlformats.org/drawingml/2006/table">
            <a:tbl>
              <a:tblPr firstRow="1" firstCol="1" bandRow="1">
                <a:tableStyleId>{5C22544A-7EE6-4342-B048-85BDC9FD1C3A}</a:tableStyleId>
              </a:tblPr>
              <a:tblGrid>
                <a:gridCol w="432000">
                  <a:extLst>
                    <a:ext uri="{9D8B030D-6E8A-4147-A177-3AD203B41FA5}">
                      <a16:colId xmlns:a16="http://schemas.microsoft.com/office/drawing/2014/main" val="20000"/>
                    </a:ext>
                  </a:extLst>
                </a:gridCol>
                <a:gridCol w="3726160">
                  <a:extLst>
                    <a:ext uri="{9D8B030D-6E8A-4147-A177-3AD203B41FA5}">
                      <a16:colId xmlns:a16="http://schemas.microsoft.com/office/drawing/2014/main" val="20001"/>
                    </a:ext>
                  </a:extLst>
                </a:gridCol>
              </a:tblGrid>
              <a:tr h="432048">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152400" algn="l">
                        <a:spcAft>
                          <a:spcPts val="0"/>
                        </a:spcAft>
                      </a:pPr>
                      <a:r>
                        <a:rPr lang="ja-JP" sz="1200" kern="100" dirty="0">
                          <a:effectLst/>
                        </a:rPr>
                        <a:t>４．保護者が孤立しないよう支援</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432048">
                <a:tc>
                  <a:txBody>
                    <a:bodyPr/>
                    <a:lstStyle/>
                    <a:p>
                      <a:pPr algn="ctr">
                        <a:spcAft>
                          <a:spcPts val="0"/>
                        </a:spcAft>
                      </a:pPr>
                      <a:r>
                        <a:rPr lang="ja-JP" sz="1100" kern="100" dirty="0">
                          <a:effectLst/>
                        </a:rPr>
                        <a:t>調査結果</a:t>
                      </a:r>
                      <a:endParaRPr lang="ja-JP" sz="1050"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・公的な機関への相談割合が</a:t>
                      </a:r>
                      <a:r>
                        <a:rPr lang="ja-JP" sz="1100" kern="100" dirty="0" smtClean="0">
                          <a:effectLst/>
                        </a:rPr>
                        <a:t>低い</a:t>
                      </a:r>
                      <a:r>
                        <a:rPr lang="ja-JP" sz="1100" kern="100" dirty="0">
                          <a:effectLst/>
                        </a:rPr>
                        <a:t>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436880">
                <a:tc gridSpan="2">
                  <a:txBody>
                    <a:bodyPr/>
                    <a:lstStyle/>
                    <a:p>
                      <a:pPr algn="just">
                        <a:spcAft>
                          <a:spcPts val="0"/>
                        </a:spcAft>
                      </a:pPr>
                      <a:endParaRPr lang="en-US" sz="1100" kern="100" dirty="0">
                        <a:effectLst/>
                      </a:endParaRPr>
                    </a:p>
                    <a:p>
                      <a:pPr algn="ctr">
                        <a:spcAft>
                          <a:spcPts val="0"/>
                        </a:spcAft>
                      </a:pPr>
                      <a:r>
                        <a:rPr lang="ja-JP" sz="1100" kern="100" dirty="0">
                          <a:solidFill>
                            <a:schemeClr val="tx1"/>
                          </a:solidFill>
                          <a:effectLst/>
                        </a:rPr>
                        <a:t>親の孤立を防止するための体制整備</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5" name="表 24"/>
          <p:cNvGraphicFramePr>
            <a:graphicFrameLocks noGrp="1"/>
          </p:cNvGraphicFramePr>
          <p:nvPr>
            <p:extLst/>
          </p:nvPr>
        </p:nvGraphicFramePr>
        <p:xfrm>
          <a:off x="4589770" y="1916832"/>
          <a:ext cx="4285960" cy="1665079"/>
        </p:xfrm>
        <a:graphic>
          <a:graphicData uri="http://schemas.openxmlformats.org/drawingml/2006/table">
            <a:tbl>
              <a:tblPr firstRow="1" firstCol="1" bandRow="1">
                <a:tableStyleId>{5C22544A-7EE6-4342-B048-85BDC9FD1C3A}</a:tableStyleId>
              </a:tblPr>
              <a:tblGrid>
                <a:gridCol w="432000">
                  <a:extLst>
                    <a:ext uri="{9D8B030D-6E8A-4147-A177-3AD203B41FA5}">
                      <a16:colId xmlns:a16="http://schemas.microsoft.com/office/drawing/2014/main" val="20000"/>
                    </a:ext>
                  </a:extLst>
                </a:gridCol>
                <a:gridCol w="3853960">
                  <a:extLst>
                    <a:ext uri="{9D8B030D-6E8A-4147-A177-3AD203B41FA5}">
                      <a16:colId xmlns:a16="http://schemas.microsoft.com/office/drawing/2014/main" val="20001"/>
                    </a:ext>
                  </a:extLst>
                </a:gridCol>
              </a:tblGrid>
              <a:tr h="43200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304800" algn="l">
                        <a:spcAft>
                          <a:spcPts val="0"/>
                        </a:spcAft>
                      </a:pPr>
                      <a:r>
                        <a:rPr lang="ja-JP" sz="1200" kern="100">
                          <a:effectLst/>
                        </a:rPr>
                        <a:t>５．安心して子育てできる環境を整備</a:t>
                      </a:r>
                      <a:endParaRPr lang="ja-JP" sz="1050" kern="10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864144">
                <a:tc>
                  <a:txBody>
                    <a:bodyPr/>
                    <a:lstStyle/>
                    <a:p>
                      <a:pPr algn="ctr">
                        <a:spcAft>
                          <a:spcPts val="0"/>
                        </a:spcAft>
                      </a:pPr>
                      <a:r>
                        <a:rPr lang="ja-JP" sz="1100" kern="100">
                          <a:effectLst/>
                        </a:rPr>
                        <a:t>調査結果</a:t>
                      </a:r>
                      <a:endParaRPr lang="ja-JP" sz="1050" kern="100">
                        <a:effectLst/>
                        <a:latin typeface="Century"/>
                        <a:ea typeface="ＭＳ 明朝"/>
                        <a:cs typeface="Times New Roman"/>
                      </a:endParaRPr>
                    </a:p>
                  </a:txBody>
                  <a:tcPr marL="68580" marR="68580" marT="0" marB="0" anchor="ctr"/>
                </a:tc>
                <a:tc>
                  <a:txBody>
                    <a:bodyPr/>
                    <a:lstStyle/>
                    <a:p>
                      <a:pPr algn="just">
                        <a:spcAft>
                          <a:spcPts val="0"/>
                        </a:spcAft>
                      </a:pPr>
                      <a:r>
                        <a:rPr lang="ja-JP" sz="1100" kern="100" dirty="0">
                          <a:effectLst/>
                        </a:rPr>
                        <a:t>・放課後ひとりでいる子どもは約２割</a:t>
                      </a:r>
                      <a:endParaRPr lang="ja-JP" sz="1050" kern="100" dirty="0">
                        <a:effectLst/>
                      </a:endParaRPr>
                    </a:p>
                    <a:p>
                      <a:pPr marL="69850" indent="-69850" algn="just">
                        <a:spcAft>
                          <a:spcPts val="0"/>
                        </a:spcAft>
                      </a:pPr>
                      <a:r>
                        <a:rPr lang="ja-JP" sz="1100" kern="100" dirty="0">
                          <a:effectLst/>
                        </a:rPr>
                        <a:t>・困窮世帯ほど、保護者の家にいる時間について、「お子さんの学校からの帰宅時間には家にいる」「お子さんの夕食時間には家にいる」の割合が</a:t>
                      </a:r>
                      <a:r>
                        <a:rPr lang="ja-JP" sz="1100" kern="100" dirty="0" smtClean="0">
                          <a:effectLst/>
                        </a:rPr>
                        <a:t>少ない</a:t>
                      </a:r>
                      <a:r>
                        <a:rPr lang="ja-JP" sz="1100" kern="100" dirty="0">
                          <a:effectLst/>
                        </a:rPr>
                        <a:t>　　など</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368935">
                <a:tc gridSpan="2">
                  <a:txBody>
                    <a:bodyPr/>
                    <a:lstStyle/>
                    <a:p>
                      <a:pPr algn="just">
                        <a:spcAft>
                          <a:spcPts val="0"/>
                        </a:spcAft>
                      </a:pPr>
                      <a:endParaRPr lang="en-US" sz="1100" kern="100" dirty="0">
                        <a:effectLst/>
                      </a:endParaRPr>
                    </a:p>
                    <a:p>
                      <a:pPr algn="ctr">
                        <a:spcAft>
                          <a:spcPts val="0"/>
                        </a:spcAft>
                      </a:pPr>
                      <a:r>
                        <a:rPr lang="ja-JP" sz="1100" kern="100" dirty="0">
                          <a:solidFill>
                            <a:schemeClr val="tx1"/>
                          </a:solidFill>
                          <a:effectLst/>
                        </a:rPr>
                        <a:t>その他、子育て環境の整備にかかる取組</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7" name="表 26"/>
          <p:cNvGraphicFramePr>
            <a:graphicFrameLocks noGrp="1"/>
          </p:cNvGraphicFramePr>
          <p:nvPr>
            <p:extLst/>
          </p:nvPr>
        </p:nvGraphicFramePr>
        <p:xfrm>
          <a:off x="4555475" y="3717032"/>
          <a:ext cx="4251181" cy="1449055"/>
        </p:xfrm>
        <a:graphic>
          <a:graphicData uri="http://schemas.openxmlformats.org/drawingml/2006/table">
            <a:tbl>
              <a:tblPr firstRow="1" firstCol="1" bandRow="1">
                <a:tableStyleId>{5C22544A-7EE6-4342-B048-85BDC9FD1C3A}</a:tableStyleId>
              </a:tblPr>
              <a:tblGrid>
                <a:gridCol w="432000">
                  <a:extLst>
                    <a:ext uri="{9D8B030D-6E8A-4147-A177-3AD203B41FA5}">
                      <a16:colId xmlns:a16="http://schemas.microsoft.com/office/drawing/2014/main" val="20000"/>
                    </a:ext>
                  </a:extLst>
                </a:gridCol>
                <a:gridCol w="3819181">
                  <a:extLst>
                    <a:ext uri="{9D8B030D-6E8A-4147-A177-3AD203B41FA5}">
                      <a16:colId xmlns:a16="http://schemas.microsoft.com/office/drawing/2014/main" val="20001"/>
                    </a:ext>
                  </a:extLst>
                </a:gridCol>
              </a:tblGrid>
              <a:tr h="432000">
                <a:tc>
                  <a:txBody>
                    <a:bodyPr/>
                    <a:lstStyle/>
                    <a:p>
                      <a:pPr algn="ctr">
                        <a:spcAft>
                          <a:spcPts val="0"/>
                        </a:spcAft>
                      </a:pPr>
                      <a:r>
                        <a:rPr lang="ja-JP" sz="1200" kern="100" dirty="0" smtClean="0">
                          <a:effectLst/>
                        </a:rPr>
                        <a:t>視</a:t>
                      </a:r>
                      <a:r>
                        <a:rPr lang="ja-JP" sz="1200" kern="100" dirty="0">
                          <a:effectLst/>
                        </a:rPr>
                        <a:t>　点</a:t>
                      </a:r>
                      <a:endParaRPr lang="ja-JP" sz="1050" kern="100" dirty="0">
                        <a:effectLst/>
                        <a:latin typeface="Century"/>
                        <a:ea typeface="ＭＳ 明朝"/>
                        <a:cs typeface="Times New Roman"/>
                      </a:endParaRPr>
                    </a:p>
                  </a:txBody>
                  <a:tcPr marL="68580" marR="68580" marT="0" marB="0" anchor="ctr"/>
                </a:tc>
                <a:tc>
                  <a:txBody>
                    <a:bodyPr/>
                    <a:lstStyle/>
                    <a:p>
                      <a:pPr indent="304800" algn="l">
                        <a:spcAft>
                          <a:spcPts val="0"/>
                        </a:spcAft>
                      </a:pPr>
                      <a:r>
                        <a:rPr lang="ja-JP" sz="1200" kern="100" dirty="0">
                          <a:effectLst/>
                        </a:rPr>
                        <a:t>６．健康づくりを支援</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648120">
                <a:tc>
                  <a:txBody>
                    <a:bodyPr/>
                    <a:lstStyle/>
                    <a:p>
                      <a:pPr algn="ctr">
                        <a:spcAft>
                          <a:spcPts val="0"/>
                        </a:spcAft>
                      </a:pPr>
                      <a:r>
                        <a:rPr lang="ja-JP" sz="1100" kern="100" dirty="0">
                          <a:effectLst/>
                        </a:rPr>
                        <a:t>調査結果</a:t>
                      </a:r>
                      <a:endParaRPr lang="ja-JP" sz="1050" kern="100" dirty="0">
                        <a:effectLst/>
                        <a:latin typeface="Century"/>
                        <a:ea typeface="ＭＳ 明朝"/>
                        <a:cs typeface="Times New Roman"/>
                      </a:endParaRPr>
                    </a:p>
                  </a:txBody>
                  <a:tcPr marL="68580" marR="68580" marT="0" marB="0" anchor="ctr"/>
                </a:tc>
                <a:tc>
                  <a:txBody>
                    <a:bodyPr/>
                    <a:lstStyle/>
                    <a:p>
                      <a:pPr marL="69850" indent="-69850" algn="just">
                        <a:spcAft>
                          <a:spcPts val="0"/>
                        </a:spcAft>
                      </a:pPr>
                      <a:r>
                        <a:rPr lang="ja-JP" sz="1100" kern="100" dirty="0" smtClean="0">
                          <a:effectLst/>
                        </a:rPr>
                        <a:t>・家</a:t>
                      </a:r>
                      <a:r>
                        <a:rPr lang="ja-JP" sz="1100" kern="100" dirty="0">
                          <a:effectLst/>
                        </a:rPr>
                        <a:t>の大人と一緒に朝食を摂る割合は困窮世帯ほど低い状況</a:t>
                      </a:r>
                      <a:endParaRPr lang="ja-JP" sz="1050" kern="100" dirty="0">
                        <a:effectLst/>
                      </a:endParaRPr>
                    </a:p>
                    <a:p>
                      <a:pPr marL="69850" indent="-69850" algn="just">
                        <a:spcAft>
                          <a:spcPts val="0"/>
                        </a:spcAft>
                      </a:pPr>
                      <a:r>
                        <a:rPr lang="ja-JP" sz="1100" kern="100" dirty="0">
                          <a:effectLst/>
                        </a:rPr>
                        <a:t>・「毎日又はほとんど毎日」朝食を食べている割合は困窮世帯ほど低い</a:t>
                      </a:r>
                      <a:r>
                        <a:rPr lang="ja-JP" sz="1100" kern="100" dirty="0" smtClean="0">
                          <a:effectLst/>
                        </a:rPr>
                        <a:t>状況</a:t>
                      </a:r>
                      <a:endParaRPr lang="ja-JP" sz="1050" kern="100" dirty="0">
                        <a:effectLst/>
                      </a:endParaRPr>
                    </a:p>
                  </a:txBody>
                  <a:tcPr marL="68580" marR="68580" marT="0" marB="0" anchor="ctr"/>
                </a:tc>
                <a:extLst>
                  <a:ext uri="{0D108BD9-81ED-4DB2-BD59-A6C34878D82A}">
                    <a16:rowId xmlns:a16="http://schemas.microsoft.com/office/drawing/2014/main" val="10001"/>
                  </a:ext>
                </a:extLst>
              </a:tr>
              <a:tr h="368935">
                <a:tc gridSpan="2">
                  <a:txBody>
                    <a:bodyPr/>
                    <a:lstStyle/>
                    <a:p>
                      <a:pPr algn="just">
                        <a:spcAft>
                          <a:spcPts val="0"/>
                        </a:spcAft>
                      </a:pPr>
                      <a:endParaRPr lang="en-US" sz="1100" kern="100" dirty="0">
                        <a:effectLst/>
                      </a:endParaRPr>
                    </a:p>
                    <a:p>
                      <a:pPr algn="ctr">
                        <a:spcAft>
                          <a:spcPts val="0"/>
                        </a:spcAft>
                      </a:pPr>
                      <a:r>
                        <a:rPr lang="ja-JP" sz="1100" kern="100" dirty="0">
                          <a:solidFill>
                            <a:schemeClr val="tx1"/>
                          </a:solidFill>
                          <a:effectLst/>
                        </a:rPr>
                        <a:t>食事を含む健康を支える取組</a:t>
                      </a:r>
                      <a:endParaRPr lang="ja-JP" sz="1050" kern="100" dirty="0">
                        <a:solidFill>
                          <a:schemeClr val="tx1"/>
                        </a:solidFill>
                        <a:effectLst/>
                        <a:latin typeface="Century"/>
                        <a:ea typeface="ＭＳ 明朝"/>
                        <a:cs typeface="Times New Roman"/>
                      </a:endParaRPr>
                    </a:p>
                  </a:txBody>
                  <a:tcPr marL="68580" marR="68580" marT="0" marB="0">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graphicFrame>
        <p:nvGraphicFramePr>
          <p:cNvPr id="29" name="表 28"/>
          <p:cNvGraphicFramePr>
            <a:graphicFrameLocks noGrp="1"/>
          </p:cNvGraphicFramePr>
          <p:nvPr>
            <p:extLst/>
          </p:nvPr>
        </p:nvGraphicFramePr>
        <p:xfrm>
          <a:off x="4551035" y="5301208"/>
          <a:ext cx="4251181" cy="1440800"/>
        </p:xfrm>
        <a:graphic>
          <a:graphicData uri="http://schemas.openxmlformats.org/drawingml/2006/table">
            <a:tbl>
              <a:tblPr firstRow="1" firstCol="1" bandRow="1">
                <a:tableStyleId>{5C22544A-7EE6-4342-B048-85BDC9FD1C3A}</a:tableStyleId>
              </a:tblPr>
              <a:tblGrid>
                <a:gridCol w="432000">
                  <a:extLst>
                    <a:ext uri="{9D8B030D-6E8A-4147-A177-3AD203B41FA5}">
                      <a16:colId xmlns:a16="http://schemas.microsoft.com/office/drawing/2014/main" val="20000"/>
                    </a:ext>
                  </a:extLst>
                </a:gridCol>
                <a:gridCol w="3819181">
                  <a:extLst>
                    <a:ext uri="{9D8B030D-6E8A-4147-A177-3AD203B41FA5}">
                      <a16:colId xmlns:a16="http://schemas.microsoft.com/office/drawing/2014/main" val="20001"/>
                    </a:ext>
                  </a:extLst>
                </a:gridCol>
              </a:tblGrid>
              <a:tr h="432000">
                <a:tc>
                  <a:txBody>
                    <a:bodyPr/>
                    <a:lstStyle/>
                    <a:p>
                      <a:pPr algn="ctr">
                        <a:spcAft>
                          <a:spcPts val="0"/>
                        </a:spcAft>
                      </a:pPr>
                      <a:r>
                        <a:rPr lang="ja-JP" sz="1200" kern="100" dirty="0">
                          <a:effectLst/>
                        </a:rPr>
                        <a:t>視　点</a:t>
                      </a:r>
                      <a:endParaRPr lang="ja-JP" sz="1050" kern="100" dirty="0">
                        <a:effectLst/>
                        <a:latin typeface="Century"/>
                        <a:ea typeface="ＭＳ 明朝"/>
                        <a:cs typeface="Times New Roman"/>
                      </a:endParaRPr>
                    </a:p>
                  </a:txBody>
                  <a:tcPr marL="68580" marR="68580" marT="0" marB="0" anchor="ctr"/>
                </a:tc>
                <a:tc>
                  <a:txBody>
                    <a:bodyPr/>
                    <a:lstStyle/>
                    <a:p>
                      <a:pPr indent="306070" algn="just">
                        <a:spcAft>
                          <a:spcPts val="0"/>
                        </a:spcAft>
                      </a:pPr>
                      <a:r>
                        <a:rPr lang="ja-JP" sz="1200" kern="100" dirty="0">
                          <a:effectLst/>
                        </a:rPr>
                        <a:t>７．オール大阪での取組</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648120">
                <a:tc>
                  <a:txBody>
                    <a:bodyPr/>
                    <a:lstStyle/>
                    <a:p>
                      <a:pPr algn="ctr">
                        <a:spcAft>
                          <a:spcPts val="0"/>
                        </a:spcAft>
                      </a:pPr>
                      <a:r>
                        <a:rPr lang="ja-JP" sz="1100" kern="100" dirty="0">
                          <a:effectLst/>
                        </a:rPr>
                        <a:t>調査結果</a:t>
                      </a:r>
                      <a:endParaRPr lang="ja-JP" sz="1050" kern="100" dirty="0">
                        <a:effectLst/>
                        <a:latin typeface="Century"/>
                        <a:ea typeface="ＭＳ 明朝"/>
                        <a:cs typeface="Times New Roman"/>
                      </a:endParaRPr>
                    </a:p>
                  </a:txBody>
                  <a:tcPr marL="68580" marR="68580" marT="0" marB="0" anchor="ctr"/>
                </a:tc>
                <a:tc>
                  <a:txBody>
                    <a:bodyPr/>
                    <a:lstStyle/>
                    <a:p>
                      <a:pPr algn="l">
                        <a:spcAft>
                          <a:spcPts val="0"/>
                        </a:spcAft>
                      </a:pPr>
                      <a:r>
                        <a:rPr lang="ja-JP" sz="1100" kern="100" dirty="0" smtClean="0">
                          <a:effectLst/>
                        </a:rPr>
                        <a:t>子ども</a:t>
                      </a:r>
                      <a:r>
                        <a:rPr lang="ja-JP" sz="1100" kern="100" dirty="0">
                          <a:effectLst/>
                        </a:rPr>
                        <a:t>の貧困対策を進めるためには、社会全体として取組むことが</a:t>
                      </a:r>
                      <a:r>
                        <a:rPr lang="ja-JP" sz="1100" kern="100" dirty="0" smtClean="0">
                          <a:effectLst/>
                        </a:rPr>
                        <a:t>重要</a:t>
                      </a:r>
                      <a:r>
                        <a:rPr lang="ja-JP" altLang="en-US" sz="1100" kern="100" dirty="0" smtClean="0">
                          <a:effectLst/>
                        </a:rPr>
                        <a:t>。</a:t>
                      </a:r>
                      <a:r>
                        <a:rPr lang="ja-JP" sz="1100" kern="100" dirty="0" smtClean="0">
                          <a:effectLst/>
                        </a:rPr>
                        <a:t>行政</a:t>
                      </a:r>
                      <a:r>
                        <a:rPr lang="ja-JP" sz="1100" kern="100" dirty="0">
                          <a:effectLst/>
                        </a:rPr>
                        <a:t>のみならず、企業や地域の協力が欠かせないことから、府民意識醸成に向けて取り組む必要がある</a:t>
                      </a:r>
                      <a:endParaRPr lang="ja-JP" sz="105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360680">
                <a:tc gridSpan="2">
                  <a:txBody>
                    <a:bodyPr/>
                    <a:lstStyle/>
                    <a:p>
                      <a:pPr algn="ctr">
                        <a:spcAft>
                          <a:spcPts val="0"/>
                        </a:spcAft>
                      </a:pPr>
                      <a:r>
                        <a:rPr lang="en-US" sz="1100" kern="100" dirty="0">
                          <a:effectLst/>
                        </a:rPr>
                        <a:t> </a:t>
                      </a:r>
                      <a:endParaRPr lang="ja-JP" sz="1050" kern="100" dirty="0">
                        <a:effectLst/>
                      </a:endParaRPr>
                    </a:p>
                    <a:p>
                      <a:pPr algn="ctr">
                        <a:spcAft>
                          <a:spcPts val="0"/>
                        </a:spcAft>
                      </a:pPr>
                      <a:r>
                        <a:rPr lang="ja-JP" sz="1100" kern="100" dirty="0">
                          <a:solidFill>
                            <a:schemeClr val="tx1"/>
                          </a:solidFill>
                          <a:effectLst/>
                        </a:rPr>
                        <a:t>多くの府民が身近に取り組む意識の醸成</a:t>
                      </a:r>
                      <a:endParaRPr lang="ja-JP" sz="1050" kern="100" dirty="0">
                        <a:solidFill>
                          <a:schemeClr val="tx1"/>
                        </a:solidFill>
                        <a:effectLst/>
                        <a:latin typeface="Century"/>
                        <a:ea typeface="ＭＳ 明朝"/>
                        <a:cs typeface="Times New Roman"/>
                      </a:endParaRPr>
                    </a:p>
                  </a:txBody>
                  <a:tcPr marL="68580" marR="68580" marT="0" marB="0" anchor="ctr">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32" name="下矢印 31"/>
          <p:cNvSpPr/>
          <p:nvPr/>
        </p:nvSpPr>
        <p:spPr>
          <a:xfrm>
            <a:off x="2123728" y="1653183"/>
            <a:ext cx="468313" cy="276225"/>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下矢印 32"/>
          <p:cNvSpPr/>
          <p:nvPr/>
        </p:nvSpPr>
        <p:spPr>
          <a:xfrm>
            <a:off x="6444208" y="1268760"/>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下矢印 33"/>
          <p:cNvSpPr/>
          <p:nvPr/>
        </p:nvSpPr>
        <p:spPr>
          <a:xfrm>
            <a:off x="1979712" y="5849144"/>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下矢印 34"/>
          <p:cNvSpPr/>
          <p:nvPr/>
        </p:nvSpPr>
        <p:spPr>
          <a:xfrm>
            <a:off x="2123728" y="3789040"/>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下矢印 35"/>
          <p:cNvSpPr/>
          <p:nvPr/>
        </p:nvSpPr>
        <p:spPr>
          <a:xfrm>
            <a:off x="6444207" y="3140968"/>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下矢印 36"/>
          <p:cNvSpPr/>
          <p:nvPr/>
        </p:nvSpPr>
        <p:spPr>
          <a:xfrm>
            <a:off x="6429671" y="4725144"/>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 name="下矢印 37"/>
          <p:cNvSpPr/>
          <p:nvPr/>
        </p:nvSpPr>
        <p:spPr>
          <a:xfrm>
            <a:off x="6480471" y="6339036"/>
            <a:ext cx="468313" cy="228600"/>
          </a:xfrm>
          <a:prstGeom prst="down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67</a:t>
            </a:fld>
            <a:endParaRPr kumimoji="1" lang="ja-JP" altLang="en-US" dirty="0"/>
          </a:p>
        </p:txBody>
      </p:sp>
      <p:sp>
        <p:nvSpPr>
          <p:cNvPr id="19" name="テキスト ボックス 18"/>
          <p:cNvSpPr txBox="1"/>
          <p:nvPr/>
        </p:nvSpPr>
        <p:spPr>
          <a:xfrm>
            <a:off x="6012160" y="0"/>
            <a:ext cx="3131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Ｂ</a:t>
            </a:r>
            <a:r>
              <a:rPr kumimoji="1" lang="ja-JP" altLang="en-US"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５．（６０）</a:t>
            </a:r>
            <a:endParaRPr kumimoji="1" lang="en-US" altLang="ja-JP"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891802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1"/>
          <p:cNvSpPr>
            <a:spLocks noGrp="1"/>
          </p:cNvSpPr>
          <p:nvPr>
            <p:ph type="sldNum" sz="quarter" idx="12"/>
          </p:nvPr>
        </p:nvSpPr>
        <p:spPr>
          <a:xfrm>
            <a:off x="7086600" y="6501204"/>
            <a:ext cx="2057400" cy="365125"/>
          </a:xfrm>
        </p:spPr>
        <p:txBody>
          <a:bodyPr/>
          <a:lstStyle/>
          <a:p>
            <a:fld id="{138CA411-231B-42B9-AF63-97A64194AA60}" type="slidenum">
              <a:rPr kumimoji="1" lang="ja-JP" altLang="en-US" smtClean="0"/>
              <a:t>68</a:t>
            </a:fld>
            <a:endParaRPr kumimoji="1" lang="ja-JP" altLang="en-US"/>
          </a:p>
        </p:txBody>
      </p:sp>
      <p:sp>
        <p:nvSpPr>
          <p:cNvPr id="33" name="正方形/長方形 32"/>
          <p:cNvSpPr/>
          <p:nvPr/>
        </p:nvSpPr>
        <p:spPr>
          <a:xfrm>
            <a:off x="685439" y="666893"/>
            <a:ext cx="877928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子</a:t>
            </a:r>
            <a:r>
              <a:rPr lang="ja-JP" altLang="en-US" sz="1400" dirty="0" smtClean="0">
                <a:latin typeface="Meiryo UI" panose="020B0604030504040204" pitchFamily="50" charset="-128"/>
                <a:ea typeface="Meiryo UI" panose="020B0604030504040204" pitchFamily="50" charset="-128"/>
              </a:rPr>
              <a:t>ども</a:t>
            </a:r>
            <a:r>
              <a:rPr lang="ja-JP" altLang="en-US" sz="1400" dirty="0">
                <a:latin typeface="Meiryo UI" panose="020B0604030504040204" pitchFamily="50" charset="-128"/>
                <a:ea typeface="Meiryo UI" panose="020B0604030504040204" pitchFamily="50" charset="-128"/>
              </a:rPr>
              <a:t>の貧困対策関連事業（</a:t>
            </a:r>
            <a:r>
              <a:rPr lang="ja-JP" altLang="en-US" sz="1400" dirty="0" smtClean="0">
                <a:latin typeface="Meiryo UI" panose="020B0604030504040204" pitchFamily="50" charset="-128"/>
                <a:ea typeface="Meiryo UI" panose="020B0604030504040204" pitchFamily="50" charset="-128"/>
              </a:rPr>
              <a:t>大阪府）　</a:t>
            </a: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年度予算総額　</a:t>
            </a:r>
            <a:r>
              <a:rPr lang="en-US" altLang="ja-JP" sz="1400" dirty="0" smtClean="0">
                <a:latin typeface="Meiryo UI" panose="020B0604030504040204" pitchFamily="50" charset="-128"/>
                <a:ea typeface="Meiryo UI" panose="020B0604030504040204" pitchFamily="50" charset="-128"/>
              </a:rPr>
              <a:t>1128</a:t>
            </a:r>
            <a:r>
              <a:rPr lang="ja-JP" altLang="en-US" sz="1400" dirty="0" smtClean="0">
                <a:latin typeface="Meiryo UI" panose="020B0604030504040204" pitchFamily="50" charset="-128"/>
                <a:ea typeface="Meiryo UI" panose="020B0604030504040204" pitchFamily="50" charset="-128"/>
              </a:rPr>
              <a:t>億</a:t>
            </a:r>
            <a:r>
              <a:rPr lang="en-US" altLang="ja-JP" sz="1400" dirty="0" smtClean="0">
                <a:latin typeface="Meiryo UI" panose="020B0604030504040204" pitchFamily="50" charset="-128"/>
                <a:ea typeface="Meiryo UI" panose="020B0604030504040204" pitchFamily="50" charset="-128"/>
              </a:rPr>
              <a:t>8064</a:t>
            </a:r>
            <a:r>
              <a:rPr lang="ja-JP" altLang="en-US" sz="1400" dirty="0" smtClean="0">
                <a:latin typeface="Meiryo UI" panose="020B0604030504040204" pitchFamily="50" charset="-128"/>
                <a:ea typeface="Meiryo UI" panose="020B0604030504040204" pitchFamily="50" charset="-128"/>
              </a:rPr>
              <a:t>万円</a:t>
            </a:r>
            <a:endParaRPr lang="en-US" altLang="ja-JP" sz="1400" dirty="0" smtClean="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934219" y="1194506"/>
            <a:ext cx="3816000" cy="1443920"/>
            <a:chOff x="99088" y="800688"/>
            <a:chExt cx="4400904" cy="1443920"/>
          </a:xfrm>
        </p:grpSpPr>
        <p:sp>
          <p:nvSpPr>
            <p:cNvPr id="35" name="角丸四角形 34"/>
            <p:cNvSpPr/>
            <p:nvPr/>
          </p:nvSpPr>
          <p:spPr>
            <a:xfrm>
              <a:off x="99088" y="944106"/>
              <a:ext cx="4400904" cy="1300502"/>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700" dirty="0">
                  <a:solidFill>
                    <a:schemeClr val="tx1"/>
                  </a:solidFill>
                </a:rPr>
                <a:t>　</a:t>
              </a:r>
              <a:r>
                <a:rPr lang="ja-JP" altLang="en-US" sz="700" dirty="0">
                  <a:solidFill>
                    <a:schemeClr val="tx1"/>
                  </a:solidFill>
                  <a:latin typeface="+mn-ea"/>
                </a:rPr>
                <a:t>・生活保護費や児童扶養手当の</a:t>
              </a:r>
              <a:r>
                <a:rPr lang="ja-JP" altLang="en-US" sz="700" dirty="0" smtClean="0">
                  <a:solidFill>
                    <a:schemeClr val="tx1"/>
                  </a:solidFill>
                  <a:latin typeface="+mn-ea"/>
                </a:rPr>
                <a:t>支給</a:t>
              </a:r>
              <a:r>
                <a:rPr lang="ja-JP" altLang="en-US" sz="700" dirty="0">
                  <a:solidFill>
                    <a:schemeClr val="tx1"/>
                  </a:solidFill>
                  <a:latin typeface="+mn-ea"/>
                </a:rPr>
                <a:t>　・生活福祉資金や母子・父子・寡婦福祉資金の</a:t>
              </a:r>
              <a:r>
                <a:rPr lang="ja-JP" altLang="en-US" sz="700" dirty="0" smtClean="0">
                  <a:solidFill>
                    <a:schemeClr val="tx1"/>
                  </a:solidFill>
                  <a:latin typeface="+mn-ea"/>
                </a:rPr>
                <a:t>貸付</a:t>
              </a:r>
              <a:endParaRPr lang="en-US" altLang="ja-JP" sz="700" dirty="0">
                <a:solidFill>
                  <a:schemeClr val="tx1"/>
                </a:solidFill>
                <a:latin typeface="+mn-ea"/>
              </a:endParaRPr>
            </a:p>
            <a:p>
              <a:pPr lvl="0">
                <a:lnSpc>
                  <a:spcPts val="1000"/>
                </a:lnSpc>
              </a:pPr>
              <a:r>
                <a:rPr lang="ja-JP" altLang="en-US" sz="700" dirty="0" smtClean="0">
                  <a:solidFill>
                    <a:schemeClr val="tx1"/>
                  </a:solidFill>
                  <a:latin typeface="+mn-ea"/>
                </a:rPr>
                <a:t>　・福祉医療費助成の実施　　・</a:t>
              </a:r>
              <a:r>
                <a:rPr lang="ja-JP" altLang="en-US" sz="700" dirty="0">
                  <a:solidFill>
                    <a:schemeClr val="tx1"/>
                  </a:solidFill>
                  <a:latin typeface="+mn-ea"/>
                </a:rPr>
                <a:t>ひとり親家庭の父母を対象とした職業訓練</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・母子家庭・父子家庭自立支援給付金</a:t>
              </a:r>
              <a:r>
                <a:rPr lang="ja-JP" altLang="en-US" sz="700" dirty="0" smtClean="0">
                  <a:solidFill>
                    <a:schemeClr val="tx1"/>
                  </a:solidFill>
                  <a:latin typeface="+mn-ea"/>
                </a:rPr>
                <a:t>事業</a:t>
              </a:r>
              <a:r>
                <a:rPr lang="ja-JP" altLang="en-US" sz="700" dirty="0">
                  <a:solidFill>
                    <a:schemeClr val="tx1"/>
                  </a:solidFill>
                  <a:latin typeface="+mn-ea"/>
                </a:rPr>
                <a:t>　・ひとり親家庭高等職業訓練促進資金貸付事業　　　　　　　　</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a:t>
              </a:r>
              <a:r>
                <a:rPr lang="ja-JP" altLang="en-US" sz="700" b="1" dirty="0">
                  <a:solidFill>
                    <a:schemeClr val="tx1"/>
                  </a:solidFill>
                  <a:latin typeface="+mn-ea"/>
                </a:rPr>
                <a:t>★ひとり親家庭の親と介護職場の</a:t>
              </a:r>
              <a:r>
                <a:rPr lang="ja-JP" altLang="en-US" sz="700" b="1" dirty="0" smtClean="0">
                  <a:solidFill>
                    <a:schemeClr val="tx1"/>
                  </a:solidFill>
                  <a:latin typeface="+mn-ea"/>
                </a:rPr>
                <a:t>マッチング　</a:t>
              </a:r>
              <a:r>
                <a:rPr lang="ja-JP" altLang="en-US" sz="700" b="1" dirty="0">
                  <a:solidFill>
                    <a:schemeClr val="tx1"/>
                  </a:solidFill>
                  <a:latin typeface="+mn-ea"/>
                </a:rPr>
                <a:t>　★ひとり親の資格取得に向けた</a:t>
              </a:r>
              <a:r>
                <a:rPr lang="ja-JP" altLang="en-US" sz="700" b="1" dirty="0" smtClean="0">
                  <a:solidFill>
                    <a:schemeClr val="tx1"/>
                  </a:solidFill>
                  <a:latin typeface="+mn-ea"/>
                </a:rPr>
                <a:t>支援</a:t>
              </a:r>
              <a:endParaRPr lang="en-US" altLang="ja-JP" sz="700" b="1" dirty="0" smtClean="0">
                <a:solidFill>
                  <a:schemeClr val="tx1"/>
                </a:solidFill>
                <a:latin typeface="+mn-ea"/>
              </a:endParaRPr>
            </a:p>
            <a:p>
              <a:pPr lvl="0">
                <a:lnSpc>
                  <a:spcPts val="1000"/>
                </a:lnSpc>
              </a:pPr>
              <a:r>
                <a:rPr lang="ja-JP" altLang="en-US" sz="700" b="1" dirty="0">
                  <a:solidFill>
                    <a:schemeClr val="tx1"/>
                  </a:solidFill>
                  <a:latin typeface="+mn-ea"/>
                </a:rPr>
                <a:t>　</a:t>
              </a:r>
              <a:r>
                <a:rPr lang="ja-JP" altLang="en-US" sz="700" b="1" dirty="0" smtClean="0">
                  <a:solidFill>
                    <a:schemeClr val="tx1"/>
                  </a:solidFill>
                  <a:latin typeface="+mn-ea"/>
                </a:rPr>
                <a:t>★ひとり親家庭の親の雇用に配慮した官公需発注の推進</a:t>
              </a:r>
              <a:endParaRPr lang="en-US" altLang="ja-JP" sz="700" b="1" dirty="0">
                <a:solidFill>
                  <a:schemeClr val="tx1"/>
                </a:solidFill>
                <a:latin typeface="+mn-ea"/>
              </a:endParaRPr>
            </a:p>
            <a:p>
              <a:pPr lvl="0">
                <a:lnSpc>
                  <a:spcPts val="1000"/>
                </a:lnSpc>
              </a:pPr>
              <a:r>
                <a:rPr lang="ja-JP" altLang="en-US" sz="700" b="1" dirty="0">
                  <a:solidFill>
                    <a:schemeClr val="tx1"/>
                  </a:solidFill>
                  <a:latin typeface="+mn-ea"/>
                </a:rPr>
                <a:t>　</a:t>
              </a:r>
              <a:r>
                <a:rPr lang="ja-JP" altLang="en-US" sz="700" b="1" dirty="0" smtClean="0">
                  <a:solidFill>
                    <a:schemeClr val="tx1"/>
                  </a:solidFill>
                  <a:latin typeface="+mn-ea"/>
                </a:rPr>
                <a:t>★養育費確保に向けた支援</a:t>
              </a:r>
              <a:endParaRPr lang="en-US" altLang="ja-JP" sz="700" b="1" dirty="0" smtClean="0">
                <a:solidFill>
                  <a:schemeClr val="tx1"/>
                </a:solidFill>
                <a:latin typeface="+mn-ea"/>
              </a:endParaRPr>
            </a:p>
            <a:p>
              <a:pPr lvl="0">
                <a:lnSpc>
                  <a:spcPts val="1000"/>
                </a:lnSpc>
              </a:pPr>
              <a:r>
                <a:rPr lang="ja-JP" altLang="en-US" sz="700" b="1" dirty="0">
                  <a:solidFill>
                    <a:schemeClr val="tx1"/>
                  </a:solidFill>
                  <a:latin typeface="+mn-ea"/>
                </a:rPr>
                <a:t>　★ＯＳＡＫＡしごとフィールドに</a:t>
              </a:r>
              <a:r>
                <a:rPr lang="ja-JP" altLang="en-US" sz="700" b="1" dirty="0" smtClean="0">
                  <a:solidFill>
                    <a:schemeClr val="tx1"/>
                  </a:solidFill>
                  <a:latin typeface="+mn-ea"/>
                </a:rPr>
                <a:t>おける</a:t>
              </a:r>
              <a:r>
                <a:rPr lang="ja-JP" altLang="en-US" sz="700" b="1" dirty="0">
                  <a:solidFill>
                    <a:schemeClr val="tx1"/>
                  </a:solidFill>
                  <a:latin typeface="+mn-ea"/>
                </a:rPr>
                <a:t>就職に困難性を有する求職者への就業</a:t>
              </a:r>
              <a:r>
                <a:rPr lang="ja-JP" altLang="en-US" sz="700" b="1" dirty="0" smtClean="0">
                  <a:solidFill>
                    <a:schemeClr val="tx1"/>
                  </a:solidFill>
                  <a:latin typeface="+mn-ea"/>
                </a:rPr>
                <a:t>支援</a:t>
              </a:r>
              <a:endParaRPr lang="en-US" altLang="ja-JP" sz="700" b="1" dirty="0" smtClean="0">
                <a:solidFill>
                  <a:schemeClr val="tx1"/>
                </a:solidFill>
                <a:latin typeface="+mn-ea"/>
              </a:endParaRPr>
            </a:p>
            <a:p>
              <a:pPr lvl="0">
                <a:lnSpc>
                  <a:spcPts val="1000"/>
                </a:lnSpc>
              </a:pPr>
              <a:r>
                <a:rPr lang="ja-JP" altLang="en-US" sz="700" b="1" dirty="0">
                  <a:solidFill>
                    <a:schemeClr val="tx1"/>
                  </a:solidFill>
                  <a:latin typeface="+mn-ea"/>
                </a:rPr>
                <a:t>　</a:t>
              </a:r>
              <a:r>
                <a:rPr lang="ja-JP" altLang="en-US" sz="700" b="1" dirty="0" smtClean="0">
                  <a:solidFill>
                    <a:schemeClr val="tx1"/>
                  </a:solidFill>
                  <a:latin typeface="+mn-ea"/>
                </a:rPr>
                <a:t>★私立中学校等の授業料軽減（私立中学校等の修学支援実証事業費補助金）</a:t>
              </a:r>
              <a:endParaRPr lang="en-US" altLang="ja-JP" sz="700" b="1" dirty="0" smtClean="0">
                <a:solidFill>
                  <a:schemeClr val="tx1"/>
                </a:solidFill>
                <a:latin typeface="+mn-ea"/>
              </a:endParaRPr>
            </a:p>
            <a:p>
              <a:pPr lvl="0">
                <a:lnSpc>
                  <a:spcPts val="1000"/>
                </a:lnSpc>
              </a:pPr>
              <a:r>
                <a:rPr lang="ja-JP" altLang="en-US" sz="700" b="1" dirty="0" smtClean="0">
                  <a:solidFill>
                    <a:schemeClr val="tx1"/>
                  </a:solidFill>
                  <a:latin typeface="+mn-ea"/>
                </a:rPr>
                <a:t>　★生活</a:t>
              </a:r>
              <a:r>
                <a:rPr lang="ja-JP" altLang="en-US" sz="700" b="1" dirty="0">
                  <a:solidFill>
                    <a:schemeClr val="tx1"/>
                  </a:solidFill>
                  <a:latin typeface="+mn-ea"/>
                </a:rPr>
                <a:t>困窮者自立支援</a:t>
              </a:r>
              <a:r>
                <a:rPr lang="ja-JP" altLang="en-US" sz="700" b="1" dirty="0" smtClean="0">
                  <a:solidFill>
                    <a:schemeClr val="tx1"/>
                  </a:solidFill>
                  <a:latin typeface="+mn-ea"/>
                </a:rPr>
                <a:t>事業</a:t>
              </a:r>
              <a:r>
                <a:rPr lang="ja-JP" altLang="en-US" sz="700" b="1" dirty="0">
                  <a:solidFill>
                    <a:schemeClr val="tx1"/>
                  </a:solidFill>
                  <a:latin typeface="+mn-ea"/>
                </a:rPr>
                <a:t>　</a:t>
              </a:r>
              <a:r>
                <a:rPr lang="ja-JP" altLang="en-US" sz="700" b="1" dirty="0" smtClean="0">
                  <a:solidFill>
                    <a:schemeClr val="tx1"/>
                  </a:solidFill>
                  <a:latin typeface="+mn-ea"/>
                </a:rPr>
                <a:t>　　　　　　　　　　　　　　　　　　　　　　　　　</a:t>
              </a:r>
              <a:r>
                <a:rPr lang="ja-JP" altLang="en-US" sz="700" b="1" dirty="0" smtClean="0">
                  <a:solidFill>
                    <a:schemeClr val="tx1"/>
                  </a:solidFill>
                </a:rPr>
                <a:t>等</a:t>
              </a:r>
              <a:r>
                <a:rPr lang="ja-JP" altLang="en-US" sz="700" b="1" dirty="0" smtClean="0">
                  <a:solidFill>
                    <a:schemeClr val="tx1"/>
                  </a:solidFill>
                  <a:latin typeface="ＭＳ ゴシック" panose="020B0609070205080204" pitchFamily="49" charset="-128"/>
                  <a:ea typeface="ＭＳ ゴシック" panose="020B0609070205080204" pitchFamily="49" charset="-128"/>
                </a:rPr>
                <a:t> </a:t>
              </a:r>
              <a:r>
                <a:rPr lang="en-US" altLang="ja-JP" sz="700" b="1" dirty="0" smtClean="0">
                  <a:solidFill>
                    <a:schemeClr val="tx1"/>
                  </a:solidFill>
                  <a:latin typeface="+mn-ea"/>
                </a:rPr>
                <a:t>24</a:t>
              </a:r>
              <a:r>
                <a:rPr lang="ja-JP" altLang="en-US" sz="700" b="1" dirty="0" smtClean="0">
                  <a:solidFill>
                    <a:schemeClr val="tx1"/>
                  </a:solidFill>
                  <a:latin typeface="+mj-ea"/>
                  <a:ea typeface="+mj-ea"/>
                </a:rPr>
                <a:t>事業</a:t>
              </a:r>
              <a:endParaRPr lang="en-US" altLang="ja-JP" sz="700" b="1" dirty="0">
                <a:solidFill>
                  <a:schemeClr val="tx1"/>
                </a:solidFill>
                <a:latin typeface="+mj-ea"/>
                <a:ea typeface="+mj-ea"/>
              </a:endParaRPr>
            </a:p>
            <a:p>
              <a:r>
                <a:rPr lang="ja-JP" altLang="en-US" sz="700" b="1" dirty="0" smtClean="0">
                  <a:solidFill>
                    <a:schemeClr val="tx1"/>
                  </a:solidFill>
                </a:rPr>
                <a:t>　　　　　　　　　　　　　　　　　　　　　　　　　　　　　　　　　　</a:t>
              </a:r>
              <a:endParaRPr lang="ja-JP" altLang="en-US" sz="700" b="1" dirty="0">
                <a:solidFill>
                  <a:schemeClr val="tx1"/>
                </a:solidFill>
              </a:endParaRPr>
            </a:p>
          </p:txBody>
        </p:sp>
        <p:sp>
          <p:nvSpPr>
            <p:cNvPr id="36" name="正方形/長方形 35"/>
            <p:cNvSpPr/>
            <p:nvPr/>
          </p:nvSpPr>
          <p:spPr>
            <a:xfrm>
              <a:off x="99088" y="800688"/>
              <a:ext cx="4400904"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困窮</a:t>
              </a:r>
              <a:r>
                <a:rPr lang="ja-JP"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世帯</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経済的</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支援します</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就労支援を</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含む</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7" name="グループ化 36"/>
          <p:cNvGrpSpPr/>
          <p:nvPr/>
        </p:nvGrpSpPr>
        <p:grpSpPr>
          <a:xfrm>
            <a:off x="934219" y="2707731"/>
            <a:ext cx="3816000" cy="1549945"/>
            <a:chOff x="87838" y="5043729"/>
            <a:chExt cx="6277905" cy="1549945"/>
          </a:xfrm>
        </p:grpSpPr>
        <p:sp>
          <p:nvSpPr>
            <p:cNvPr id="38" name="角丸四角形 37"/>
            <p:cNvSpPr/>
            <p:nvPr/>
          </p:nvSpPr>
          <p:spPr>
            <a:xfrm>
              <a:off x="87838" y="5207534"/>
              <a:ext cx="6263999" cy="1386140"/>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700" dirty="0" smtClean="0">
                  <a:solidFill>
                    <a:schemeClr val="tx1"/>
                  </a:solidFill>
                </a:rPr>
                <a:t>　</a:t>
              </a:r>
              <a:r>
                <a:rPr lang="ja-JP" altLang="en-US" sz="700" dirty="0" smtClean="0">
                  <a:solidFill>
                    <a:schemeClr val="tx1"/>
                  </a:solidFill>
                  <a:latin typeface="+mn-ea"/>
                </a:rPr>
                <a:t>・就学援助制度　・大阪府私立高等学校等授業料支援補助金事業</a:t>
              </a:r>
              <a:endParaRPr lang="en-US" altLang="ja-JP" sz="700" b="1" dirty="0" smtClean="0">
                <a:solidFill>
                  <a:schemeClr val="tx1"/>
                </a:solidFill>
                <a:latin typeface="+mn-ea"/>
              </a:endParaRPr>
            </a:p>
            <a:p>
              <a:pPr>
                <a:lnSpc>
                  <a:spcPts val="1000"/>
                </a:lnSpc>
              </a:pPr>
              <a:r>
                <a:rPr lang="ja-JP" altLang="en-US" sz="700" dirty="0" smtClean="0">
                  <a:solidFill>
                    <a:schemeClr val="tx1"/>
                  </a:solidFill>
                  <a:latin typeface="+mn-ea"/>
                </a:rPr>
                <a:t>　・スクール・エンパワーメント推進事業</a:t>
              </a:r>
              <a:endParaRPr lang="en-US" altLang="ja-JP" sz="700" dirty="0" smtClean="0">
                <a:solidFill>
                  <a:schemeClr val="tx1"/>
                </a:solidFill>
                <a:latin typeface="+mn-ea"/>
              </a:endParaRPr>
            </a:p>
            <a:p>
              <a:pPr>
                <a:lnSpc>
                  <a:spcPts val="1000"/>
                </a:lnSpc>
              </a:pPr>
              <a:r>
                <a:rPr lang="ja-JP" altLang="en-US" sz="700" dirty="0" smtClean="0">
                  <a:solidFill>
                    <a:schemeClr val="tx1"/>
                  </a:solidFill>
                  <a:latin typeface="+mn-ea"/>
                </a:rPr>
                <a:t>　・スクールカウンセラー配置による学校教育相談体制の充実　　　　　　　　　　　　　　　</a:t>
              </a:r>
              <a:endParaRPr lang="en-US" altLang="ja-JP" sz="700" dirty="0" smtClean="0">
                <a:solidFill>
                  <a:schemeClr val="tx1"/>
                </a:solidFill>
                <a:latin typeface="+mn-ea"/>
              </a:endParaRPr>
            </a:p>
            <a:p>
              <a:pPr>
                <a:lnSpc>
                  <a:spcPts val="1000"/>
                </a:lnSpc>
              </a:pPr>
              <a:r>
                <a:rPr lang="ja-JP" altLang="en-US" sz="700" dirty="0" smtClean="0">
                  <a:solidFill>
                    <a:schemeClr val="tx1"/>
                  </a:solidFill>
                  <a:latin typeface="+mn-ea"/>
                </a:rPr>
                <a:t>　</a:t>
              </a:r>
              <a:r>
                <a:rPr lang="ja-JP" altLang="en-US" sz="700" b="1" dirty="0" smtClean="0">
                  <a:solidFill>
                    <a:schemeClr val="tx1"/>
                  </a:solidFill>
                  <a:latin typeface="+mn-ea"/>
                </a:rPr>
                <a:t>★子どもの学習支援の場への学生等の参加の促進</a:t>
              </a:r>
              <a:endParaRPr lang="en-US" altLang="ja-JP" sz="700" b="1" dirty="0" smtClean="0">
                <a:solidFill>
                  <a:schemeClr val="tx1"/>
                </a:solidFill>
                <a:latin typeface="+mn-ea"/>
              </a:endParaRPr>
            </a:p>
            <a:p>
              <a:pPr>
                <a:lnSpc>
                  <a:spcPts val="1000"/>
                </a:lnSpc>
              </a:pPr>
              <a:r>
                <a:rPr lang="ja-JP" altLang="en-US" sz="700" b="1" dirty="0" smtClean="0">
                  <a:solidFill>
                    <a:schemeClr val="tx1"/>
                  </a:solidFill>
                  <a:latin typeface="+mn-ea"/>
                </a:rPr>
                <a:t>　★生活困窮者自立支援制度における学習支援事業</a:t>
              </a:r>
              <a:endParaRPr lang="en-US" altLang="ja-JP" sz="700" b="1" dirty="0" smtClean="0">
                <a:solidFill>
                  <a:schemeClr val="tx1"/>
                </a:solidFill>
                <a:latin typeface="+mn-ea"/>
              </a:endParaRPr>
            </a:p>
            <a:p>
              <a:pPr>
                <a:lnSpc>
                  <a:spcPts val="1000"/>
                </a:lnSpc>
              </a:pPr>
              <a:r>
                <a:rPr lang="ja-JP" altLang="en-US" sz="700" b="1" dirty="0" smtClean="0">
                  <a:solidFill>
                    <a:schemeClr val="tx1"/>
                  </a:solidFill>
                  <a:latin typeface="+mn-ea"/>
                </a:rPr>
                <a:t>　★スクールソーシャルワーカー等を活用した支援体制の強化</a:t>
              </a:r>
              <a:endParaRPr lang="en-US" altLang="ja-JP" sz="700" b="1" dirty="0" smtClean="0">
                <a:solidFill>
                  <a:schemeClr val="tx1"/>
                </a:solidFill>
                <a:latin typeface="+mn-ea"/>
              </a:endParaRPr>
            </a:p>
            <a:p>
              <a:pPr>
                <a:lnSpc>
                  <a:spcPts val="1000"/>
                </a:lnSpc>
              </a:pPr>
              <a:r>
                <a:rPr lang="ja-JP" altLang="en-US" sz="700" b="1" dirty="0" smtClean="0">
                  <a:solidFill>
                    <a:schemeClr val="tx1"/>
                  </a:solidFill>
                  <a:latin typeface="+mn-ea"/>
                </a:rPr>
                <a:t>　★高校における生徒指導上の課題解決に向けた対応の強化</a:t>
              </a:r>
              <a:endParaRPr lang="en-US" altLang="ja-JP" sz="700" b="1" dirty="0" smtClean="0">
                <a:solidFill>
                  <a:schemeClr val="tx1"/>
                </a:solidFill>
                <a:latin typeface="+mn-ea"/>
              </a:endParaRPr>
            </a:p>
            <a:p>
              <a:pPr lvl="0">
                <a:lnSpc>
                  <a:spcPts val="1000"/>
                </a:lnSpc>
              </a:pPr>
              <a:r>
                <a:rPr lang="ja-JP" altLang="en-US" sz="700" b="1" dirty="0" smtClean="0">
                  <a:solidFill>
                    <a:schemeClr val="tx1"/>
                  </a:solidFill>
                  <a:latin typeface="+mn-ea"/>
                </a:rPr>
                <a:t>　★高等学校等就学支援金事業・高等学校等学び直し支援金事業</a:t>
              </a:r>
              <a:endParaRPr lang="en-US" altLang="ja-JP" sz="700" b="1" dirty="0" smtClean="0">
                <a:solidFill>
                  <a:schemeClr val="tx1"/>
                </a:solidFill>
                <a:latin typeface="+mn-ea"/>
              </a:endParaRPr>
            </a:p>
            <a:p>
              <a:pPr>
                <a:lnSpc>
                  <a:spcPts val="1000"/>
                </a:lnSpc>
              </a:pPr>
              <a:r>
                <a:rPr lang="ja-JP" altLang="en-US" sz="700" dirty="0" smtClean="0">
                  <a:solidFill>
                    <a:schemeClr val="tx1"/>
                  </a:solidFill>
                  <a:latin typeface="+mn-ea"/>
                </a:rPr>
                <a:t>　</a:t>
              </a:r>
              <a:r>
                <a:rPr lang="ja-JP" altLang="en-US" sz="700" b="1" dirty="0" smtClean="0">
                  <a:solidFill>
                    <a:schemeClr val="tx1"/>
                  </a:solidFill>
                  <a:latin typeface="+mn-ea"/>
                </a:rPr>
                <a:t>★教育コミュニティづくり推進事業（おおさか元気広場）</a:t>
              </a:r>
              <a:endParaRPr lang="en-US" altLang="ja-JP" sz="700" b="1" dirty="0" smtClean="0">
                <a:solidFill>
                  <a:schemeClr val="tx1"/>
                </a:solidFill>
                <a:latin typeface="+mn-ea"/>
              </a:endParaRPr>
            </a:p>
            <a:p>
              <a:pPr>
                <a:lnSpc>
                  <a:spcPts val="1000"/>
                </a:lnSpc>
              </a:pPr>
              <a:r>
                <a:rPr lang="ja-JP" altLang="en-US" sz="700" b="1" dirty="0" smtClean="0">
                  <a:solidFill>
                    <a:schemeClr val="tx1"/>
                  </a:solidFill>
                  <a:latin typeface="+mn-ea"/>
                </a:rPr>
                <a:t>　★幼稚園教育理解推進事業　★教育センター</a:t>
              </a:r>
              <a:r>
                <a:rPr lang="en-US" altLang="ja-JP" sz="700" b="1" dirty="0" smtClean="0">
                  <a:solidFill>
                    <a:schemeClr val="tx1"/>
                  </a:solidFill>
                  <a:latin typeface="+mn-ea"/>
                </a:rPr>
                <a:t>(</a:t>
              </a:r>
              <a:r>
                <a:rPr lang="ja-JP" altLang="en-US" sz="700" b="1" dirty="0" smtClean="0">
                  <a:solidFill>
                    <a:schemeClr val="tx1"/>
                  </a:solidFill>
                  <a:latin typeface="+mn-ea"/>
                </a:rPr>
                <a:t>総合教育相談事業</a:t>
              </a:r>
              <a:r>
                <a:rPr lang="en-US" altLang="ja-JP" sz="700" b="1" dirty="0" smtClean="0">
                  <a:solidFill>
                    <a:schemeClr val="tx1"/>
                  </a:solidFill>
                  <a:latin typeface="+mn-ea"/>
                </a:rPr>
                <a:t>)</a:t>
              </a:r>
              <a:r>
                <a:rPr lang="ja-JP" altLang="en-US" sz="700" b="1" dirty="0" smtClean="0">
                  <a:solidFill>
                    <a:schemeClr val="tx1"/>
                  </a:solidFill>
                  <a:latin typeface="+mn-ea"/>
                </a:rPr>
                <a:t>　　　　等  </a:t>
              </a:r>
              <a:r>
                <a:rPr lang="en-US" altLang="ja-JP" sz="700" b="1" dirty="0" smtClean="0">
                  <a:solidFill>
                    <a:schemeClr val="tx1"/>
                  </a:solidFill>
                  <a:latin typeface="+mn-ea"/>
                </a:rPr>
                <a:t>29</a:t>
              </a:r>
              <a:r>
                <a:rPr lang="ja-JP" altLang="en-US" sz="700" b="1" dirty="0" smtClean="0">
                  <a:solidFill>
                    <a:schemeClr val="tx1"/>
                  </a:solidFill>
                  <a:latin typeface="+mn-ea"/>
                </a:rPr>
                <a:t>事業</a:t>
              </a:r>
              <a:endParaRPr lang="en-US" altLang="ja-JP" sz="700" b="1" dirty="0">
                <a:solidFill>
                  <a:schemeClr val="tx1"/>
                </a:solidFill>
                <a:latin typeface="+mn-ea"/>
              </a:endParaRPr>
            </a:p>
          </p:txBody>
        </p:sp>
        <p:sp>
          <p:nvSpPr>
            <p:cNvPr id="39" name="正方形/長方形 38"/>
            <p:cNvSpPr/>
            <p:nvPr/>
          </p:nvSpPr>
          <p:spPr>
            <a:xfrm>
              <a:off x="101744" y="5043729"/>
              <a:ext cx="6263999"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学びを支える環境づくりを支援します</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 name="グループ化 39"/>
          <p:cNvGrpSpPr/>
          <p:nvPr/>
        </p:nvGrpSpPr>
        <p:grpSpPr>
          <a:xfrm>
            <a:off x="942672" y="4348290"/>
            <a:ext cx="3799094" cy="1460839"/>
            <a:chOff x="6415221" y="1452251"/>
            <a:chExt cx="6268653" cy="1536759"/>
          </a:xfrm>
        </p:grpSpPr>
        <p:sp>
          <p:nvSpPr>
            <p:cNvPr id="41" name="角丸四角形 40"/>
            <p:cNvSpPr/>
            <p:nvPr/>
          </p:nvSpPr>
          <p:spPr>
            <a:xfrm>
              <a:off x="6415221" y="1647989"/>
              <a:ext cx="6263999" cy="1341021"/>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700" dirty="0">
                  <a:solidFill>
                    <a:schemeClr val="tx1"/>
                  </a:solidFill>
                </a:rPr>
                <a:t>　</a:t>
              </a:r>
              <a:r>
                <a:rPr lang="ja-JP" altLang="en-US" sz="700" dirty="0">
                  <a:solidFill>
                    <a:schemeClr val="tx1"/>
                  </a:solidFill>
                  <a:latin typeface="+mn-ea"/>
                </a:rPr>
                <a:t>・子どもを守る地域ネットワーク機能強化事業（要保護児童対策地域協議会</a:t>
              </a:r>
              <a:r>
                <a:rPr lang="ja-JP" altLang="en-US" sz="700" dirty="0" smtClean="0">
                  <a:solidFill>
                    <a:schemeClr val="tx1"/>
                  </a:solidFill>
                  <a:latin typeface="+mn-ea"/>
                </a:rPr>
                <a:t>）</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・放課後児童クラブ（放課後児童健全育成事業）の</a:t>
              </a:r>
              <a:r>
                <a:rPr lang="ja-JP" altLang="en-US" sz="700" dirty="0" smtClean="0">
                  <a:solidFill>
                    <a:schemeClr val="tx1"/>
                  </a:solidFill>
                  <a:latin typeface="+mn-ea"/>
                </a:rPr>
                <a:t>実施</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・ひとり親家庭等生活向上事業（子どもの生活・学習支援事業</a:t>
              </a:r>
              <a:r>
                <a:rPr lang="ja-JP" altLang="en-US" sz="700" dirty="0" smtClean="0">
                  <a:solidFill>
                    <a:schemeClr val="tx1"/>
                  </a:solidFill>
                  <a:latin typeface="+mn-ea"/>
                </a:rPr>
                <a:t>）</a:t>
              </a:r>
              <a:endParaRPr lang="en-US" altLang="ja-JP" sz="700" b="1" dirty="0" smtClean="0">
                <a:solidFill>
                  <a:schemeClr val="tx1"/>
                </a:solidFill>
                <a:latin typeface="+mn-ea"/>
              </a:endParaRPr>
            </a:p>
            <a:p>
              <a:pPr>
                <a:lnSpc>
                  <a:spcPts val="1000"/>
                </a:lnSpc>
              </a:pPr>
              <a:r>
                <a:rPr lang="ja-JP" altLang="en-US" sz="700" b="1" dirty="0">
                  <a:solidFill>
                    <a:schemeClr val="tx1"/>
                  </a:solidFill>
                  <a:latin typeface="+mn-ea"/>
                </a:rPr>
                <a:t>　</a:t>
              </a:r>
              <a:r>
                <a:rPr lang="ja-JP" altLang="en-US" sz="700" b="1" dirty="0" smtClean="0">
                  <a:solidFill>
                    <a:schemeClr val="tx1"/>
                  </a:solidFill>
                  <a:latin typeface="+mn-ea"/>
                </a:rPr>
                <a:t>★</a:t>
              </a:r>
              <a:r>
                <a:rPr lang="ja-JP" altLang="en-US" sz="700" b="1" dirty="0">
                  <a:solidFill>
                    <a:schemeClr val="tx1"/>
                  </a:solidFill>
                  <a:latin typeface="+mn-ea"/>
                </a:rPr>
                <a:t>子ども食堂の府内全域展開、ネットワークの強化</a:t>
              </a:r>
              <a:endParaRPr lang="en-US" altLang="ja-JP" sz="700" b="1" dirty="0">
                <a:solidFill>
                  <a:schemeClr val="tx1"/>
                </a:solidFill>
                <a:latin typeface="+mn-ea"/>
              </a:endParaRPr>
            </a:p>
            <a:p>
              <a:pPr>
                <a:lnSpc>
                  <a:spcPts val="1000"/>
                </a:lnSpc>
              </a:pPr>
              <a:r>
                <a:rPr lang="ja-JP" altLang="en-US" sz="700" b="1" dirty="0" smtClean="0">
                  <a:solidFill>
                    <a:schemeClr val="tx1"/>
                  </a:solidFill>
                  <a:latin typeface="+mn-ea"/>
                </a:rPr>
                <a:t>　</a:t>
              </a:r>
              <a:r>
                <a:rPr lang="ja-JP" altLang="en-US" sz="700" b="1" dirty="0">
                  <a:solidFill>
                    <a:schemeClr val="tx1"/>
                  </a:solidFill>
                  <a:latin typeface="+mn-ea"/>
                </a:rPr>
                <a:t>★食材の有効活用に向けたシステム構築　</a:t>
              </a:r>
              <a:endParaRPr lang="en-US" altLang="ja-JP" sz="700" b="1" dirty="0" smtClean="0">
                <a:solidFill>
                  <a:schemeClr val="tx1"/>
                </a:solidFill>
                <a:latin typeface="+mn-ea"/>
              </a:endParaRPr>
            </a:p>
            <a:p>
              <a:pPr>
                <a:lnSpc>
                  <a:spcPts val="1000"/>
                </a:lnSpc>
              </a:pPr>
              <a:r>
                <a:rPr lang="ja-JP" altLang="en-US" sz="700" b="1" dirty="0" smtClean="0">
                  <a:solidFill>
                    <a:schemeClr val="tx1"/>
                  </a:solidFill>
                  <a:latin typeface="+mn-ea"/>
                </a:rPr>
                <a:t>　★</a:t>
              </a:r>
              <a:r>
                <a:rPr lang="ja-JP" altLang="en-US" sz="700" b="1" dirty="0">
                  <a:solidFill>
                    <a:schemeClr val="tx1"/>
                  </a:solidFill>
                  <a:latin typeface="+mn-ea"/>
                </a:rPr>
                <a:t>子どもの未来応援ネットワークモデル</a:t>
              </a:r>
              <a:r>
                <a:rPr lang="ja-JP" altLang="en-US" sz="700" b="1" dirty="0" smtClean="0">
                  <a:solidFill>
                    <a:schemeClr val="tx1"/>
                  </a:solidFill>
                  <a:latin typeface="+mn-ea"/>
                </a:rPr>
                <a:t>事業</a:t>
              </a:r>
              <a:endParaRPr lang="en-US" altLang="ja-JP" sz="700" b="1" dirty="0">
                <a:solidFill>
                  <a:schemeClr val="tx1"/>
                </a:solidFill>
                <a:latin typeface="+mn-ea"/>
              </a:endParaRPr>
            </a:p>
            <a:p>
              <a:pPr>
                <a:lnSpc>
                  <a:spcPts val="1000"/>
                </a:lnSpc>
              </a:pPr>
              <a:r>
                <a:rPr lang="ja-JP" altLang="en-US" sz="700" b="1" dirty="0">
                  <a:solidFill>
                    <a:schemeClr val="tx1"/>
                  </a:solidFill>
                  <a:latin typeface="+mn-ea"/>
                </a:rPr>
                <a:t>　</a:t>
              </a:r>
              <a:r>
                <a:rPr lang="ja-JP" altLang="en-US" sz="700" b="1" dirty="0" smtClean="0">
                  <a:solidFill>
                    <a:schemeClr val="tx1"/>
                  </a:solidFill>
                  <a:latin typeface="+mn-ea"/>
                </a:rPr>
                <a:t>★</a:t>
              </a:r>
              <a:r>
                <a:rPr lang="ja-JP" altLang="en-US" sz="700" b="1" dirty="0">
                  <a:solidFill>
                    <a:schemeClr val="tx1"/>
                  </a:solidFill>
                  <a:latin typeface="+mn-ea"/>
                </a:rPr>
                <a:t>高校における生徒指導上の課題解決に向けた対応の強化（再掲</a:t>
              </a:r>
              <a:r>
                <a:rPr lang="ja-JP" altLang="en-US" sz="700" b="1" dirty="0" smtClean="0">
                  <a:solidFill>
                    <a:schemeClr val="tx1"/>
                  </a:solidFill>
                  <a:latin typeface="+mn-ea"/>
                </a:rPr>
                <a:t>）　</a:t>
              </a:r>
              <a:endParaRPr lang="en-US" altLang="ja-JP" sz="700" b="1" dirty="0" smtClean="0">
                <a:solidFill>
                  <a:schemeClr val="tx1"/>
                </a:solidFill>
                <a:latin typeface="+mn-ea"/>
              </a:endParaRPr>
            </a:p>
            <a:p>
              <a:pPr>
                <a:lnSpc>
                  <a:spcPts val="1000"/>
                </a:lnSpc>
              </a:pPr>
              <a:r>
                <a:rPr lang="ja-JP" altLang="en-US" sz="700" b="1" dirty="0">
                  <a:solidFill>
                    <a:schemeClr val="tx1"/>
                  </a:solidFill>
                  <a:latin typeface="+mn-ea"/>
                </a:rPr>
                <a:t>　</a:t>
              </a:r>
              <a:r>
                <a:rPr lang="ja-JP" altLang="en-US" sz="700" b="1" dirty="0" smtClean="0">
                  <a:solidFill>
                    <a:schemeClr val="tx1"/>
                  </a:solidFill>
                  <a:latin typeface="+mn-ea"/>
                </a:rPr>
                <a:t>★</a:t>
              </a:r>
              <a:r>
                <a:rPr lang="ja-JP" altLang="en-US" sz="700" b="1" dirty="0">
                  <a:solidFill>
                    <a:schemeClr val="tx1"/>
                  </a:solidFill>
                  <a:latin typeface="+mn-ea"/>
                </a:rPr>
                <a:t>民間団体との連携による子ども食堂での相談支援等</a:t>
              </a:r>
              <a:endParaRPr lang="en-US" altLang="ja-JP" sz="700" b="1" dirty="0" smtClean="0">
                <a:solidFill>
                  <a:schemeClr val="tx1"/>
                </a:solidFill>
                <a:latin typeface="+mn-ea"/>
              </a:endParaRPr>
            </a:p>
            <a:p>
              <a:pPr>
                <a:lnSpc>
                  <a:spcPts val="1000"/>
                </a:lnSpc>
              </a:pPr>
              <a:r>
                <a:rPr lang="ja-JP" altLang="en-US" sz="700" b="1" dirty="0" smtClean="0">
                  <a:solidFill>
                    <a:schemeClr val="tx1"/>
                  </a:solidFill>
                  <a:latin typeface="+mn-ea"/>
                </a:rPr>
                <a:t>　★</a:t>
              </a:r>
              <a:r>
                <a:rPr lang="ja-JP" altLang="en-US" sz="700" b="1" dirty="0">
                  <a:solidFill>
                    <a:schemeClr val="tx1"/>
                  </a:solidFill>
                  <a:latin typeface="+mn-ea"/>
                </a:rPr>
                <a:t>多様な体験・交流活動の機会の</a:t>
              </a:r>
              <a:r>
                <a:rPr lang="ja-JP" altLang="en-US" sz="700" b="1" dirty="0" smtClean="0">
                  <a:solidFill>
                    <a:schemeClr val="tx1"/>
                  </a:solidFill>
                  <a:latin typeface="+mn-ea"/>
                </a:rPr>
                <a:t>創出　　　　　　　　　　　　　　　　　 等</a:t>
              </a:r>
              <a:r>
                <a:rPr lang="ja-JP" altLang="en-US" sz="700" b="1" dirty="0">
                  <a:solidFill>
                    <a:schemeClr val="tx1"/>
                  </a:solidFill>
                  <a:latin typeface="+mn-ea"/>
                </a:rPr>
                <a:t>　</a:t>
              </a:r>
              <a:r>
                <a:rPr lang="en-US" altLang="ja-JP" sz="700" b="1" dirty="0" smtClean="0">
                  <a:solidFill>
                    <a:schemeClr val="tx1"/>
                  </a:solidFill>
                  <a:latin typeface="+mn-ea"/>
                </a:rPr>
                <a:t>21</a:t>
              </a:r>
              <a:r>
                <a:rPr lang="ja-JP" altLang="en-US" sz="700" b="1" dirty="0" smtClean="0">
                  <a:solidFill>
                    <a:schemeClr val="tx1"/>
                  </a:solidFill>
                  <a:latin typeface="+mn-ea"/>
                </a:rPr>
                <a:t>事業</a:t>
              </a:r>
              <a:endParaRPr lang="ja-JP" altLang="en-US" sz="700" dirty="0">
                <a:solidFill>
                  <a:schemeClr val="tx1"/>
                </a:solidFill>
                <a:latin typeface="+mn-ea"/>
              </a:endParaRPr>
            </a:p>
          </p:txBody>
        </p:sp>
        <p:sp>
          <p:nvSpPr>
            <p:cNvPr id="42" name="正方形/長方形 41"/>
            <p:cNvSpPr/>
            <p:nvPr/>
          </p:nvSpPr>
          <p:spPr>
            <a:xfrm>
              <a:off x="6419875" y="1452251"/>
              <a:ext cx="6263999" cy="1893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ja-JP" sz="1000" b="1"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ja-JP" sz="1000" b="1" dirty="0">
                  <a:latin typeface="Meiryo UI" panose="020B0604030504040204" pitchFamily="50" charset="-128"/>
                  <a:ea typeface="Meiryo UI" panose="020B0604030504040204" pitchFamily="50" charset="-128"/>
                  <a:cs typeface="Meiryo UI" panose="020B0604030504040204" pitchFamily="50" charset="-128"/>
                </a:rPr>
                <a:t>たちが孤立しないように支援します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3" name="グループ化 42"/>
          <p:cNvGrpSpPr/>
          <p:nvPr/>
        </p:nvGrpSpPr>
        <p:grpSpPr>
          <a:xfrm>
            <a:off x="4902067" y="1194505"/>
            <a:ext cx="3837260" cy="2186870"/>
            <a:chOff x="6444396" y="3690602"/>
            <a:chExt cx="6264002" cy="1727682"/>
          </a:xfrm>
        </p:grpSpPr>
        <p:sp>
          <p:nvSpPr>
            <p:cNvPr id="44" name="角丸四角形 43"/>
            <p:cNvSpPr/>
            <p:nvPr/>
          </p:nvSpPr>
          <p:spPr>
            <a:xfrm>
              <a:off x="6444396" y="3818310"/>
              <a:ext cx="6264000" cy="1599974"/>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700" dirty="0">
                  <a:solidFill>
                    <a:schemeClr val="tx1"/>
                  </a:solidFill>
                  <a:latin typeface="+mn-ea"/>
                </a:rPr>
                <a:t>　</a:t>
              </a:r>
              <a:r>
                <a:rPr lang="ja-JP" altLang="en-US" sz="700" dirty="0" smtClean="0">
                  <a:solidFill>
                    <a:schemeClr val="tx1"/>
                  </a:solidFill>
                  <a:latin typeface="+mn-ea"/>
                </a:rPr>
                <a:t>・</a:t>
              </a:r>
              <a:r>
                <a:rPr lang="ja-JP" altLang="en-US" sz="700" dirty="0">
                  <a:solidFill>
                    <a:schemeClr val="tx1"/>
                  </a:solidFill>
                  <a:latin typeface="+mn-ea"/>
                </a:rPr>
                <a:t>「にんしんＳＯＳ」相談</a:t>
              </a:r>
              <a:r>
                <a:rPr lang="ja-JP" altLang="en-US" sz="700" dirty="0" smtClean="0">
                  <a:solidFill>
                    <a:schemeClr val="tx1"/>
                  </a:solidFill>
                  <a:latin typeface="+mn-ea"/>
                </a:rPr>
                <a:t>事業  </a:t>
              </a:r>
              <a:r>
                <a:rPr lang="ja-JP" altLang="en-US" sz="700" dirty="0">
                  <a:solidFill>
                    <a:schemeClr val="tx1"/>
                  </a:solidFill>
                  <a:latin typeface="+mn-ea"/>
                </a:rPr>
                <a:t>・妊婦健診の未受診や飛び込みによる出産等対策</a:t>
              </a:r>
              <a:r>
                <a:rPr lang="ja-JP" altLang="en-US" sz="700" dirty="0" smtClean="0">
                  <a:solidFill>
                    <a:schemeClr val="tx1"/>
                  </a:solidFill>
                  <a:latin typeface="+mn-ea"/>
                </a:rPr>
                <a:t>事業</a:t>
              </a:r>
              <a:endParaRPr lang="en-US" altLang="ja-JP" sz="700" dirty="0" smtClean="0">
                <a:solidFill>
                  <a:schemeClr val="tx1"/>
                </a:solidFill>
                <a:latin typeface="+mn-ea"/>
              </a:endParaRPr>
            </a:p>
            <a:p>
              <a:pPr>
                <a:lnSpc>
                  <a:spcPts val="1000"/>
                </a:lnSpc>
              </a:pPr>
              <a:r>
                <a:rPr lang="ja-JP" altLang="en-US" sz="700" dirty="0">
                  <a:solidFill>
                    <a:schemeClr val="tx1"/>
                  </a:solidFill>
                  <a:latin typeface="+mn-ea"/>
                </a:rPr>
                <a:t>　</a:t>
              </a:r>
              <a:r>
                <a:rPr lang="ja-JP" altLang="en-US" sz="700" dirty="0" smtClean="0">
                  <a:solidFill>
                    <a:schemeClr val="tx1"/>
                  </a:solidFill>
                  <a:latin typeface="+mn-ea"/>
                </a:rPr>
                <a:t>・</a:t>
              </a:r>
              <a:r>
                <a:rPr lang="ja-JP" altLang="en-US" sz="700" dirty="0">
                  <a:solidFill>
                    <a:schemeClr val="tx1"/>
                  </a:solidFill>
                  <a:latin typeface="+mn-ea"/>
                </a:rPr>
                <a:t>乳幼児</a:t>
              </a:r>
              <a:r>
                <a:rPr lang="ja-JP" altLang="en-US" sz="700" dirty="0" smtClean="0">
                  <a:solidFill>
                    <a:schemeClr val="tx1"/>
                  </a:solidFill>
                  <a:latin typeface="+mn-ea"/>
                </a:rPr>
                <a:t>家庭全戸</a:t>
              </a:r>
              <a:r>
                <a:rPr lang="ja-JP" altLang="en-US" sz="700" dirty="0">
                  <a:solidFill>
                    <a:schemeClr val="tx1"/>
                  </a:solidFill>
                  <a:latin typeface="+mn-ea"/>
                </a:rPr>
                <a:t>訪問</a:t>
              </a:r>
              <a:r>
                <a:rPr lang="ja-JP" altLang="en-US" sz="700" dirty="0" smtClean="0">
                  <a:solidFill>
                    <a:schemeClr val="tx1"/>
                  </a:solidFill>
                  <a:latin typeface="+mn-ea"/>
                </a:rPr>
                <a:t>事業</a:t>
              </a:r>
              <a:r>
                <a:rPr lang="ja-JP" altLang="en-US" sz="700" dirty="0">
                  <a:solidFill>
                    <a:schemeClr val="tx1"/>
                  </a:solidFill>
                  <a:latin typeface="+mn-ea"/>
                </a:rPr>
                <a:t>　</a:t>
              </a:r>
              <a:r>
                <a:rPr lang="ja-JP" altLang="en-US" sz="700" dirty="0" smtClean="0">
                  <a:solidFill>
                    <a:schemeClr val="tx1"/>
                  </a:solidFill>
                  <a:latin typeface="+mn-ea"/>
                </a:rPr>
                <a:t>・養育</a:t>
              </a:r>
              <a:r>
                <a:rPr lang="ja-JP" altLang="en-US" sz="700" dirty="0">
                  <a:solidFill>
                    <a:schemeClr val="tx1"/>
                  </a:solidFill>
                  <a:latin typeface="+mn-ea"/>
                </a:rPr>
                <a:t>支援訪問</a:t>
              </a:r>
              <a:r>
                <a:rPr lang="ja-JP" altLang="en-US" sz="700" dirty="0" smtClean="0">
                  <a:solidFill>
                    <a:schemeClr val="tx1"/>
                  </a:solidFill>
                  <a:latin typeface="+mn-ea"/>
                </a:rPr>
                <a:t>事業</a:t>
              </a:r>
              <a:endParaRPr lang="en-US" altLang="ja-JP" sz="700" dirty="0" smtClean="0">
                <a:solidFill>
                  <a:schemeClr val="tx1"/>
                </a:solidFill>
                <a:latin typeface="+mn-ea"/>
              </a:endParaRPr>
            </a:p>
            <a:p>
              <a:pPr lvl="0">
                <a:lnSpc>
                  <a:spcPts val="1000"/>
                </a:lnSpc>
              </a:pPr>
              <a:r>
                <a:rPr lang="ja-JP" altLang="en-US" sz="700" dirty="0">
                  <a:solidFill>
                    <a:schemeClr val="tx1"/>
                  </a:solidFill>
                  <a:latin typeface="+mn-ea"/>
                </a:rPr>
                <a:t>　</a:t>
              </a:r>
              <a:r>
                <a:rPr lang="ja-JP" altLang="en-US" sz="700" dirty="0" smtClean="0">
                  <a:solidFill>
                    <a:schemeClr val="tx1"/>
                  </a:solidFill>
                  <a:latin typeface="+mn-ea"/>
                </a:rPr>
                <a:t>・教育コミュニティづくり推進事業（家庭教育支援）</a:t>
              </a:r>
              <a:endParaRPr lang="en-US" altLang="ja-JP" sz="700" dirty="0" smtClean="0">
                <a:solidFill>
                  <a:schemeClr val="tx1"/>
                </a:solidFill>
                <a:latin typeface="+mn-ea"/>
              </a:endParaRPr>
            </a:p>
            <a:p>
              <a:pPr lvl="0">
                <a:lnSpc>
                  <a:spcPts val="1000"/>
                </a:lnSpc>
              </a:pPr>
              <a:r>
                <a:rPr lang="ja-JP" altLang="en-US" sz="700" dirty="0">
                  <a:solidFill>
                    <a:schemeClr val="tx1"/>
                  </a:solidFill>
                  <a:latin typeface="+mn-ea"/>
                </a:rPr>
                <a:t>　</a:t>
              </a:r>
              <a:r>
                <a:rPr lang="ja-JP" altLang="en-US" sz="700" dirty="0" smtClean="0">
                  <a:solidFill>
                    <a:schemeClr val="tx1"/>
                  </a:solidFill>
                  <a:latin typeface="+mn-ea"/>
                </a:rPr>
                <a:t>・</a:t>
              </a:r>
              <a:r>
                <a:rPr lang="ja-JP" altLang="en-US" sz="700" dirty="0">
                  <a:solidFill>
                    <a:schemeClr val="tx1"/>
                  </a:solidFill>
                  <a:latin typeface="+mn-ea"/>
                </a:rPr>
                <a:t>保育所・認定こども園の地域貢献事業（スマイルサポーター</a:t>
              </a:r>
              <a:r>
                <a:rPr lang="ja-JP" altLang="en-US" sz="700" dirty="0" smtClean="0">
                  <a:solidFill>
                    <a:schemeClr val="tx1"/>
                  </a:solidFill>
                  <a:latin typeface="+mn-ea"/>
                </a:rPr>
                <a:t>）</a:t>
              </a:r>
              <a:endParaRPr lang="en-US" altLang="ja-JP" sz="700" dirty="0">
                <a:solidFill>
                  <a:schemeClr val="tx1"/>
                </a:solidFill>
                <a:latin typeface="+mn-ea"/>
              </a:endParaRPr>
            </a:p>
            <a:p>
              <a:pPr>
                <a:lnSpc>
                  <a:spcPts val="1000"/>
                </a:lnSpc>
              </a:pPr>
              <a:r>
                <a:rPr lang="ja-JP" altLang="en-US" sz="700" dirty="0">
                  <a:solidFill>
                    <a:schemeClr val="tx1"/>
                  </a:solidFill>
                  <a:latin typeface="+mn-ea"/>
                </a:rPr>
                <a:t>  </a:t>
              </a:r>
              <a:r>
                <a:rPr lang="ja-JP" altLang="en-US" sz="700" dirty="0" smtClean="0">
                  <a:solidFill>
                    <a:schemeClr val="tx1"/>
                  </a:solidFill>
                  <a:latin typeface="+mn-ea"/>
                </a:rPr>
                <a:t>・私立</a:t>
              </a:r>
              <a:r>
                <a:rPr lang="ja-JP" altLang="en-US" sz="700" dirty="0">
                  <a:solidFill>
                    <a:schemeClr val="tx1"/>
                  </a:solidFill>
                  <a:latin typeface="+mn-ea"/>
                </a:rPr>
                <a:t>幼稚園キンダーカウンセラー</a:t>
              </a:r>
              <a:r>
                <a:rPr lang="ja-JP" altLang="en-US" sz="700" dirty="0" smtClean="0">
                  <a:solidFill>
                    <a:schemeClr val="tx1"/>
                  </a:solidFill>
                  <a:latin typeface="+mn-ea"/>
                </a:rPr>
                <a:t>事業</a:t>
              </a:r>
              <a:endParaRPr lang="en-US" altLang="ja-JP" sz="700" dirty="0">
                <a:solidFill>
                  <a:schemeClr val="tx1"/>
                </a:solidFill>
                <a:latin typeface="+mn-ea"/>
              </a:endParaRPr>
            </a:p>
            <a:p>
              <a:pPr lvl="0">
                <a:lnSpc>
                  <a:spcPts val="1000"/>
                </a:lnSpc>
              </a:pPr>
              <a:r>
                <a:rPr lang="ja-JP" altLang="en-US" sz="700" dirty="0" smtClean="0">
                  <a:solidFill>
                    <a:schemeClr val="tx1"/>
                  </a:solidFill>
                  <a:latin typeface="+mn-ea"/>
                </a:rPr>
                <a:t>　・</a:t>
              </a:r>
              <a:r>
                <a:rPr lang="ja-JP" altLang="en-US" sz="700" dirty="0">
                  <a:solidFill>
                    <a:schemeClr val="tx1"/>
                  </a:solidFill>
                  <a:latin typeface="+mn-ea"/>
                </a:rPr>
                <a:t>地域子育て支援拠点</a:t>
              </a:r>
              <a:r>
                <a:rPr lang="ja-JP" altLang="en-US" sz="700" dirty="0" smtClean="0">
                  <a:solidFill>
                    <a:schemeClr val="tx1"/>
                  </a:solidFill>
                  <a:latin typeface="+mn-ea"/>
                </a:rPr>
                <a:t>事業</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a:t>
              </a:r>
              <a:r>
                <a:rPr lang="ja-JP" altLang="en-US" sz="700" dirty="0" smtClean="0">
                  <a:solidFill>
                    <a:schemeClr val="tx1"/>
                  </a:solidFill>
                  <a:latin typeface="+mn-ea"/>
                </a:rPr>
                <a:t>・コミュニティソーシャルワーカーによる支援</a:t>
              </a:r>
              <a:endParaRPr lang="en-US" altLang="ja-JP" sz="700" dirty="0">
                <a:solidFill>
                  <a:schemeClr val="tx1"/>
                </a:solidFill>
                <a:latin typeface="+mn-ea"/>
              </a:endParaRPr>
            </a:p>
            <a:p>
              <a:pPr lvl="0">
                <a:lnSpc>
                  <a:spcPts val="1000"/>
                </a:lnSpc>
              </a:pPr>
              <a:r>
                <a:rPr lang="ja-JP" altLang="en-US" sz="700" dirty="0" smtClean="0">
                  <a:solidFill>
                    <a:schemeClr val="tx1"/>
                  </a:solidFill>
                  <a:latin typeface="+mn-ea"/>
                </a:rPr>
                <a:t>　・民生委員・児童委員、主任児童委員による活動</a:t>
              </a:r>
              <a:endParaRPr lang="en-US" altLang="ja-JP" sz="700" dirty="0" smtClean="0">
                <a:solidFill>
                  <a:schemeClr val="tx1"/>
                </a:solidFill>
                <a:latin typeface="+mn-ea"/>
              </a:endParaRPr>
            </a:p>
            <a:p>
              <a:pPr lvl="0">
                <a:lnSpc>
                  <a:spcPts val="1000"/>
                </a:lnSpc>
              </a:pPr>
              <a:r>
                <a:rPr lang="ja-JP" altLang="en-US" sz="700" dirty="0">
                  <a:solidFill>
                    <a:schemeClr val="tx1"/>
                  </a:solidFill>
                  <a:latin typeface="+mn-ea"/>
                </a:rPr>
                <a:t>　</a:t>
              </a:r>
              <a:r>
                <a:rPr lang="ja-JP" altLang="en-US" sz="700" dirty="0" smtClean="0">
                  <a:solidFill>
                    <a:schemeClr val="tx1"/>
                  </a:solidFill>
                  <a:latin typeface="+mn-ea"/>
                </a:rPr>
                <a:t>・子ども家庭センターによる相談支援</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a:t>
              </a:r>
              <a:r>
                <a:rPr lang="ja-JP" altLang="en-US" sz="700" dirty="0" smtClean="0">
                  <a:solidFill>
                    <a:schemeClr val="tx1"/>
                  </a:solidFill>
                  <a:latin typeface="+mn-ea"/>
                </a:rPr>
                <a:t>・家庭的養護の推進</a:t>
              </a:r>
              <a:r>
                <a:rPr lang="ja-JP" altLang="en-US" sz="700" dirty="0">
                  <a:solidFill>
                    <a:schemeClr val="tx1"/>
                  </a:solidFill>
                  <a:latin typeface="+mn-ea"/>
                </a:rPr>
                <a:t>　　　　　　　　　　　　　　　　　　　　　　　　　</a:t>
              </a:r>
              <a:endParaRPr lang="en-US" altLang="ja-JP" sz="700" dirty="0">
                <a:solidFill>
                  <a:schemeClr val="tx1"/>
                </a:solidFill>
                <a:latin typeface="+mn-ea"/>
              </a:endParaRPr>
            </a:p>
            <a:p>
              <a:pPr>
                <a:lnSpc>
                  <a:spcPts val="1000"/>
                </a:lnSpc>
              </a:pPr>
              <a:r>
                <a:rPr lang="ja-JP" altLang="en-US" sz="700" dirty="0">
                  <a:solidFill>
                    <a:schemeClr val="tx1"/>
                  </a:solidFill>
                  <a:latin typeface="+mn-ea"/>
                </a:rPr>
                <a:t>　</a:t>
              </a:r>
              <a:r>
                <a:rPr lang="ja-JP" altLang="en-US" sz="700" b="1" dirty="0">
                  <a:solidFill>
                    <a:schemeClr val="tx1"/>
                  </a:solidFill>
                  <a:latin typeface="+mn-ea"/>
                </a:rPr>
                <a:t>★子どもの未来応援ネットワークモデル事業（再掲</a:t>
              </a:r>
              <a:r>
                <a:rPr lang="ja-JP" altLang="en-US" sz="700" b="1" dirty="0" smtClean="0">
                  <a:solidFill>
                    <a:schemeClr val="tx1"/>
                  </a:solidFill>
                  <a:latin typeface="+mn-ea"/>
                </a:rPr>
                <a:t>）</a:t>
              </a:r>
              <a:endParaRPr lang="en-US" altLang="ja-JP" sz="700" b="1" dirty="0" smtClean="0">
                <a:solidFill>
                  <a:schemeClr val="tx1"/>
                </a:solidFill>
                <a:latin typeface="+mn-ea"/>
              </a:endParaRPr>
            </a:p>
            <a:p>
              <a:pPr>
                <a:lnSpc>
                  <a:spcPts val="1000"/>
                </a:lnSpc>
              </a:pPr>
              <a:r>
                <a:rPr lang="ja-JP" altLang="en-US" sz="700" b="1" dirty="0">
                  <a:solidFill>
                    <a:schemeClr val="tx1"/>
                  </a:solidFill>
                  <a:latin typeface="+mn-ea"/>
                </a:rPr>
                <a:t>　</a:t>
              </a:r>
              <a:r>
                <a:rPr lang="ja-JP" altLang="en-US" sz="700" b="1" dirty="0" smtClean="0">
                  <a:solidFill>
                    <a:schemeClr val="tx1"/>
                  </a:solidFill>
                  <a:latin typeface="+mn-ea"/>
                </a:rPr>
                <a:t>★</a:t>
              </a:r>
              <a:r>
                <a:rPr lang="ja-JP" altLang="en-US" sz="700" b="1" dirty="0">
                  <a:solidFill>
                    <a:schemeClr val="tx1"/>
                  </a:solidFill>
                  <a:latin typeface="+mn-ea"/>
                </a:rPr>
                <a:t>民間団体との連携による子ども食堂での相談支援</a:t>
              </a:r>
              <a:r>
                <a:rPr lang="ja-JP" altLang="en-US" sz="700" b="1" dirty="0" smtClean="0">
                  <a:solidFill>
                    <a:schemeClr val="tx1"/>
                  </a:solidFill>
                  <a:latin typeface="+mn-ea"/>
                </a:rPr>
                <a:t>等（再掲）</a:t>
              </a:r>
              <a:r>
                <a:rPr lang="ja-JP" altLang="en-US" sz="700" b="1" dirty="0">
                  <a:solidFill>
                    <a:schemeClr val="tx1"/>
                  </a:solidFill>
                  <a:latin typeface="+mn-ea"/>
                </a:rPr>
                <a:t>　</a:t>
              </a:r>
              <a:endParaRPr lang="en-US" altLang="ja-JP" sz="700" b="1" dirty="0" smtClean="0">
                <a:solidFill>
                  <a:schemeClr val="tx1"/>
                </a:solidFill>
                <a:latin typeface="+mn-ea"/>
              </a:endParaRPr>
            </a:p>
            <a:p>
              <a:pPr>
                <a:lnSpc>
                  <a:spcPts val="1000"/>
                </a:lnSpc>
              </a:pPr>
              <a:r>
                <a:rPr lang="ja-JP" altLang="en-US" sz="700" b="1" dirty="0">
                  <a:solidFill>
                    <a:schemeClr val="tx1"/>
                  </a:solidFill>
                  <a:latin typeface="+mn-ea"/>
                </a:rPr>
                <a:t>　</a:t>
              </a:r>
              <a:r>
                <a:rPr lang="ja-JP" altLang="en-US" sz="700" b="1" dirty="0" smtClean="0">
                  <a:solidFill>
                    <a:schemeClr val="tx1"/>
                  </a:solidFill>
                  <a:latin typeface="+mn-ea"/>
                </a:rPr>
                <a:t>★「市区町村子ども家庭総合支援拠点」の設置に向けた支援</a:t>
              </a:r>
              <a:r>
                <a:rPr lang="ja-JP" altLang="en-US" sz="700" b="1" dirty="0">
                  <a:solidFill>
                    <a:schemeClr val="tx1"/>
                  </a:solidFill>
                  <a:latin typeface="+mn-ea"/>
                </a:rPr>
                <a:t>　　　</a:t>
              </a:r>
              <a:endParaRPr lang="en-US" altLang="ja-JP" sz="700" b="1" dirty="0">
                <a:solidFill>
                  <a:schemeClr val="tx1"/>
                </a:solidFill>
                <a:latin typeface="+mn-ea"/>
              </a:endParaRPr>
            </a:p>
            <a:p>
              <a:pPr lvl="0">
                <a:lnSpc>
                  <a:spcPts val="1000"/>
                </a:lnSpc>
              </a:pPr>
              <a:r>
                <a:rPr lang="ja-JP" altLang="en-US" sz="700" b="1" dirty="0">
                  <a:solidFill>
                    <a:schemeClr val="tx1"/>
                  </a:solidFill>
                  <a:latin typeface="+mn-ea"/>
                </a:rPr>
                <a:t>　★企業との連携による子育て支援情報</a:t>
              </a:r>
              <a:r>
                <a:rPr lang="ja-JP" altLang="en-US" sz="700" b="1" dirty="0" smtClean="0">
                  <a:solidFill>
                    <a:schemeClr val="tx1"/>
                  </a:solidFill>
                  <a:latin typeface="+mn-ea"/>
                </a:rPr>
                <a:t>発信　　　　　　　　　　　　　　　等</a:t>
              </a:r>
              <a:r>
                <a:rPr lang="ja-JP" altLang="en-US" sz="700" b="1" dirty="0">
                  <a:solidFill>
                    <a:schemeClr val="tx1"/>
                  </a:solidFill>
                  <a:latin typeface="+mn-ea"/>
                </a:rPr>
                <a:t>　</a:t>
              </a:r>
              <a:r>
                <a:rPr lang="en-US" altLang="ja-JP" sz="700" b="1" dirty="0" smtClean="0">
                  <a:solidFill>
                    <a:srgbClr val="0070C0"/>
                  </a:solidFill>
                  <a:latin typeface="+mn-ea"/>
                </a:rPr>
                <a:t>20</a:t>
              </a:r>
              <a:r>
                <a:rPr lang="ja-JP" altLang="en-US" sz="700" b="1" dirty="0" smtClean="0">
                  <a:solidFill>
                    <a:schemeClr val="tx1"/>
                  </a:solidFill>
                  <a:latin typeface="+mn-ea"/>
                </a:rPr>
                <a:t>事業</a:t>
              </a:r>
              <a:endParaRPr lang="ja-JP" altLang="en-US" sz="700" b="1" dirty="0">
                <a:solidFill>
                  <a:schemeClr val="tx1"/>
                </a:solidFill>
                <a:latin typeface="+mn-ea"/>
              </a:endParaRPr>
            </a:p>
          </p:txBody>
        </p:sp>
        <p:sp>
          <p:nvSpPr>
            <p:cNvPr id="45" name="正方形/長方形 44"/>
            <p:cNvSpPr/>
            <p:nvPr/>
          </p:nvSpPr>
          <p:spPr>
            <a:xfrm>
              <a:off x="6444398" y="3690602"/>
              <a:ext cx="6264000" cy="1311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保護者</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が孤立しないように支援します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6" name="グループ化 45"/>
          <p:cNvGrpSpPr/>
          <p:nvPr/>
        </p:nvGrpSpPr>
        <p:grpSpPr>
          <a:xfrm>
            <a:off x="4902068" y="3488970"/>
            <a:ext cx="3851407" cy="1209975"/>
            <a:chOff x="6471131" y="6392661"/>
            <a:chExt cx="6264000" cy="1925909"/>
          </a:xfrm>
        </p:grpSpPr>
        <p:sp>
          <p:nvSpPr>
            <p:cNvPr id="47" name="角丸四角形 46"/>
            <p:cNvSpPr/>
            <p:nvPr/>
          </p:nvSpPr>
          <p:spPr>
            <a:xfrm>
              <a:off x="6471131" y="6679166"/>
              <a:ext cx="6251177" cy="1639404"/>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700" dirty="0" smtClean="0">
                  <a:solidFill>
                    <a:schemeClr val="tx1"/>
                  </a:solidFill>
                  <a:latin typeface="+mn-ea"/>
                </a:rPr>
                <a:t>　・</a:t>
              </a:r>
              <a:r>
                <a:rPr lang="ja-JP" altLang="en-US" sz="700" dirty="0">
                  <a:solidFill>
                    <a:schemeClr val="tx1"/>
                  </a:solidFill>
                  <a:latin typeface="+mn-ea"/>
                </a:rPr>
                <a:t>ファミリー・サポート・センター</a:t>
              </a:r>
              <a:r>
                <a:rPr lang="ja-JP" altLang="en-US" sz="700" dirty="0" smtClean="0">
                  <a:solidFill>
                    <a:schemeClr val="tx1"/>
                  </a:solidFill>
                  <a:latin typeface="+mn-ea"/>
                </a:rPr>
                <a:t>事業</a:t>
              </a:r>
              <a:endParaRPr lang="en-US" altLang="ja-JP" sz="700" dirty="0">
                <a:solidFill>
                  <a:schemeClr val="tx1"/>
                </a:solidFill>
                <a:latin typeface="+mn-ea"/>
              </a:endParaRPr>
            </a:p>
            <a:p>
              <a:pPr lvl="0">
                <a:lnSpc>
                  <a:spcPts val="1000"/>
                </a:lnSpc>
              </a:pPr>
              <a:r>
                <a:rPr lang="ja-JP" altLang="en-US" sz="700" dirty="0" smtClean="0">
                  <a:solidFill>
                    <a:schemeClr val="tx1"/>
                  </a:solidFill>
                  <a:latin typeface="+mn-ea"/>
                </a:rPr>
                <a:t>　・</a:t>
              </a:r>
              <a:r>
                <a:rPr lang="ja-JP" altLang="en-US" sz="700" dirty="0">
                  <a:solidFill>
                    <a:schemeClr val="tx1"/>
                  </a:solidFill>
                  <a:latin typeface="+mn-ea"/>
                </a:rPr>
                <a:t>子育て短期支援事業（ショートステイ事業・トワイライトステイ事業）</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・保育所整備等による待機児童の</a:t>
              </a:r>
              <a:r>
                <a:rPr lang="ja-JP" altLang="en-US" sz="700" dirty="0" smtClean="0">
                  <a:solidFill>
                    <a:schemeClr val="tx1"/>
                  </a:solidFill>
                  <a:latin typeface="+mn-ea"/>
                </a:rPr>
                <a:t>解消</a:t>
              </a:r>
              <a:endParaRPr lang="en-US" altLang="ja-JP" sz="700" dirty="0" smtClean="0">
                <a:solidFill>
                  <a:schemeClr val="tx1"/>
                </a:solidFill>
                <a:latin typeface="+mn-ea"/>
              </a:endParaRPr>
            </a:p>
            <a:p>
              <a:pPr lvl="0">
                <a:lnSpc>
                  <a:spcPts val="1000"/>
                </a:lnSpc>
              </a:pPr>
              <a:r>
                <a:rPr lang="ja-JP" altLang="en-US" sz="700" dirty="0">
                  <a:solidFill>
                    <a:schemeClr val="tx1"/>
                  </a:solidFill>
                  <a:latin typeface="+mn-ea"/>
                </a:rPr>
                <a:t>　・子育て世帯への府営住宅の優先</a:t>
              </a:r>
              <a:r>
                <a:rPr lang="ja-JP" altLang="en-US" sz="700" dirty="0" smtClean="0">
                  <a:solidFill>
                    <a:schemeClr val="tx1"/>
                  </a:solidFill>
                  <a:latin typeface="+mn-ea"/>
                </a:rPr>
                <a:t>入居</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・ひとり親家庭等日常生活支援</a:t>
              </a:r>
              <a:r>
                <a:rPr lang="ja-JP" altLang="en-US" sz="700" dirty="0" smtClean="0">
                  <a:solidFill>
                    <a:schemeClr val="tx1"/>
                  </a:solidFill>
                  <a:latin typeface="+mn-ea"/>
                </a:rPr>
                <a:t>事業</a:t>
              </a:r>
              <a:r>
                <a:rPr lang="ja-JP" altLang="en-US" sz="700" dirty="0">
                  <a:solidFill>
                    <a:schemeClr val="tx1"/>
                  </a:solidFill>
                  <a:latin typeface="+mn-ea"/>
                </a:rPr>
                <a:t>　　　    　　　　　　　　　　　　　　　　　　</a:t>
              </a:r>
              <a:endParaRPr lang="en-US" altLang="ja-JP" sz="700" dirty="0">
                <a:solidFill>
                  <a:schemeClr val="tx1"/>
                </a:solidFill>
                <a:latin typeface="+mn-ea"/>
              </a:endParaRPr>
            </a:p>
            <a:p>
              <a:pPr>
                <a:lnSpc>
                  <a:spcPts val="1000"/>
                </a:lnSpc>
              </a:pPr>
              <a:r>
                <a:rPr lang="ja-JP" altLang="en-US" sz="700" b="1" dirty="0">
                  <a:solidFill>
                    <a:schemeClr val="tx1"/>
                  </a:solidFill>
                  <a:latin typeface="+mn-ea"/>
                </a:rPr>
                <a:t>　</a:t>
              </a:r>
              <a:r>
                <a:rPr lang="ja-JP" altLang="en-US" sz="700" b="1" dirty="0" smtClean="0">
                  <a:solidFill>
                    <a:schemeClr val="tx1"/>
                  </a:solidFill>
                  <a:latin typeface="+mn-ea"/>
                </a:rPr>
                <a:t>★</a:t>
              </a:r>
              <a:r>
                <a:rPr lang="ja-JP" altLang="en-US" sz="700" b="1" dirty="0">
                  <a:solidFill>
                    <a:schemeClr val="tx1"/>
                  </a:solidFill>
                  <a:latin typeface="+mn-ea"/>
                </a:rPr>
                <a:t>大阪あんぜん・あんしん賃貸住宅登録</a:t>
              </a:r>
              <a:r>
                <a:rPr lang="ja-JP" altLang="en-US" sz="700" b="1" dirty="0" smtClean="0">
                  <a:solidFill>
                    <a:schemeClr val="tx1"/>
                  </a:solidFill>
                  <a:latin typeface="+mn-ea"/>
                </a:rPr>
                <a:t>制度の充実</a:t>
              </a:r>
              <a:endParaRPr lang="en-US" altLang="ja-JP" sz="700" b="1" dirty="0">
                <a:solidFill>
                  <a:schemeClr val="tx1"/>
                </a:solidFill>
                <a:latin typeface="+mn-ea"/>
              </a:endParaRPr>
            </a:p>
            <a:p>
              <a:pPr lvl="0">
                <a:lnSpc>
                  <a:spcPts val="1000"/>
                </a:lnSpc>
              </a:pPr>
              <a:r>
                <a:rPr lang="ja-JP" altLang="en-US" sz="700" b="1" dirty="0" smtClean="0">
                  <a:solidFill>
                    <a:schemeClr val="tx1"/>
                  </a:solidFill>
                  <a:latin typeface="+mn-ea"/>
                </a:rPr>
                <a:t>　★</a:t>
              </a:r>
              <a:r>
                <a:rPr lang="ja-JP" altLang="en-US" sz="700" b="1" dirty="0">
                  <a:solidFill>
                    <a:schemeClr val="tx1"/>
                  </a:solidFill>
                  <a:latin typeface="+mn-ea"/>
                </a:rPr>
                <a:t>公共施設の面会交流への</a:t>
              </a:r>
              <a:r>
                <a:rPr lang="ja-JP" altLang="en-US" sz="700" b="1" dirty="0" smtClean="0">
                  <a:solidFill>
                    <a:schemeClr val="tx1"/>
                  </a:solidFill>
                  <a:latin typeface="+mn-ea"/>
                </a:rPr>
                <a:t>活用                                             　等</a:t>
              </a:r>
              <a:r>
                <a:rPr lang="ja-JP" altLang="en-US" sz="700" b="1" dirty="0">
                  <a:solidFill>
                    <a:schemeClr val="tx1"/>
                  </a:solidFill>
                  <a:latin typeface="+mn-ea"/>
                </a:rPr>
                <a:t>　</a:t>
              </a:r>
              <a:r>
                <a:rPr lang="en-US" altLang="ja-JP" sz="700" b="1" dirty="0" smtClean="0">
                  <a:solidFill>
                    <a:schemeClr val="tx1"/>
                  </a:solidFill>
                  <a:latin typeface="+mn-ea"/>
                </a:rPr>
                <a:t>14</a:t>
              </a:r>
              <a:r>
                <a:rPr lang="ja-JP" altLang="en-US" sz="700" b="1" dirty="0" smtClean="0">
                  <a:solidFill>
                    <a:schemeClr val="tx1"/>
                  </a:solidFill>
                  <a:latin typeface="+mn-ea"/>
                </a:rPr>
                <a:t>事業</a:t>
              </a:r>
              <a:endParaRPr lang="ja-JP" altLang="en-US" sz="700" b="1" dirty="0">
                <a:solidFill>
                  <a:schemeClr val="tx1"/>
                </a:solidFill>
                <a:latin typeface="+mn-ea"/>
              </a:endParaRPr>
            </a:p>
          </p:txBody>
        </p:sp>
        <p:sp>
          <p:nvSpPr>
            <p:cNvPr id="48" name="正方形/長方形 47"/>
            <p:cNvSpPr/>
            <p:nvPr/>
          </p:nvSpPr>
          <p:spPr>
            <a:xfrm>
              <a:off x="6471131" y="6392661"/>
              <a:ext cx="6264000" cy="28650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安心</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して</a:t>
              </a:r>
              <a:r>
                <a:rPr lang="ja-JP" altLang="ja-JP" sz="1000" b="1" dirty="0">
                  <a:latin typeface="Meiryo UI" panose="020B0604030504040204" pitchFamily="50" charset="-128"/>
                  <a:ea typeface="Meiryo UI" panose="020B0604030504040204" pitchFamily="50" charset="-128"/>
                  <a:cs typeface="Meiryo UI" panose="020B0604030504040204" pitchFamily="50" charset="-128"/>
                </a:rPr>
                <a:t>子</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育てできる環境を整備</a:t>
              </a:r>
              <a:r>
                <a:rPr lang="ja-JP" altLang="ja-JP" sz="1000" b="1"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4902070" y="4804446"/>
            <a:ext cx="3851406" cy="939128"/>
            <a:chOff x="60936" y="3896108"/>
            <a:chExt cx="6302152" cy="960624"/>
          </a:xfrm>
        </p:grpSpPr>
        <p:sp>
          <p:nvSpPr>
            <p:cNvPr id="50" name="正方形/長方形 49"/>
            <p:cNvSpPr/>
            <p:nvPr/>
          </p:nvSpPr>
          <p:spPr>
            <a:xfrm>
              <a:off x="60936" y="3896108"/>
              <a:ext cx="6302152" cy="1841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健康づくり</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を支援し</a:t>
              </a:r>
              <a:r>
                <a:rPr lang="ja-JP" altLang="ja-JP" sz="1000" b="1" dirty="0">
                  <a:latin typeface="Meiryo UI" panose="020B0604030504040204" pitchFamily="50" charset="-128"/>
                  <a:ea typeface="Meiryo UI" panose="020B0604030504040204" pitchFamily="50" charset="-128"/>
                  <a:cs typeface="Meiryo UI" panose="020B0604030504040204" pitchFamily="50" charset="-128"/>
                </a:rPr>
                <a:t>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99089" y="4077017"/>
              <a:ext cx="6240849" cy="779715"/>
            </a:xfrm>
            <a:prstGeom prst="roundRect">
              <a:avLst>
                <a:gd name="adj" fmla="val 15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nSpc>
                  <a:spcPts val="1000"/>
                </a:lnSpc>
              </a:pPr>
              <a:r>
                <a:rPr lang="ja-JP" altLang="en-US" sz="700" dirty="0">
                  <a:solidFill>
                    <a:schemeClr val="tx1"/>
                  </a:solidFill>
                  <a:latin typeface="+mn-ea"/>
                </a:rPr>
                <a:t>　・食環境整備事業の</a:t>
              </a:r>
              <a:r>
                <a:rPr lang="ja-JP" altLang="en-US" sz="700" dirty="0" smtClean="0">
                  <a:solidFill>
                    <a:schemeClr val="tx1"/>
                  </a:solidFill>
                  <a:latin typeface="+mn-ea"/>
                </a:rPr>
                <a:t>実施</a:t>
              </a:r>
              <a:endParaRPr lang="en-US" altLang="ja-JP" sz="700" dirty="0" smtClean="0">
                <a:solidFill>
                  <a:schemeClr val="tx1"/>
                </a:solidFill>
                <a:latin typeface="+mn-ea"/>
              </a:endParaRPr>
            </a:p>
            <a:p>
              <a:pPr lvl="0">
                <a:lnSpc>
                  <a:spcPts val="1000"/>
                </a:lnSpc>
              </a:pPr>
              <a:r>
                <a:rPr lang="ja-JP" altLang="en-US" sz="700" dirty="0">
                  <a:solidFill>
                    <a:schemeClr val="tx1"/>
                  </a:solidFill>
                  <a:latin typeface="+mn-ea"/>
                </a:rPr>
                <a:t>　</a:t>
              </a:r>
              <a:r>
                <a:rPr lang="ja-JP" altLang="en-US" sz="700" dirty="0" smtClean="0">
                  <a:solidFill>
                    <a:schemeClr val="tx1"/>
                  </a:solidFill>
                  <a:latin typeface="+mn-ea"/>
                </a:rPr>
                <a:t>・乳幼児健診時の栄養</a:t>
              </a:r>
              <a:r>
                <a:rPr lang="ja-JP" altLang="en-US" sz="700" dirty="0">
                  <a:solidFill>
                    <a:schemeClr val="tx1"/>
                  </a:solidFill>
                  <a:latin typeface="+mn-ea"/>
                </a:rPr>
                <a:t>指導</a:t>
              </a:r>
              <a:endParaRPr lang="en-US" altLang="ja-JP" sz="700" dirty="0" smtClean="0">
                <a:solidFill>
                  <a:schemeClr val="tx1"/>
                </a:solidFill>
                <a:latin typeface="+mn-ea"/>
              </a:endParaRPr>
            </a:p>
            <a:p>
              <a:pPr>
                <a:lnSpc>
                  <a:spcPts val="1000"/>
                </a:lnSpc>
              </a:pPr>
              <a:r>
                <a:rPr lang="ja-JP" altLang="en-US" sz="700" dirty="0">
                  <a:solidFill>
                    <a:schemeClr val="tx1"/>
                  </a:solidFill>
                  <a:latin typeface="+mn-ea"/>
                </a:rPr>
                <a:t>　</a:t>
              </a:r>
              <a:r>
                <a:rPr lang="ja-JP" altLang="en-US" sz="700" dirty="0" smtClean="0">
                  <a:solidFill>
                    <a:schemeClr val="tx1"/>
                  </a:solidFill>
                  <a:latin typeface="+mn-ea"/>
                </a:rPr>
                <a:t>・</a:t>
              </a:r>
              <a:r>
                <a:rPr lang="ja-JP" altLang="en-US" sz="700" dirty="0">
                  <a:solidFill>
                    <a:schemeClr val="tx1"/>
                  </a:solidFill>
                  <a:latin typeface="+mn-ea"/>
                </a:rPr>
                <a:t>妊婦健診の未受診や飛び込みによる出産等対策</a:t>
              </a:r>
              <a:r>
                <a:rPr lang="ja-JP" altLang="en-US" sz="700" dirty="0" smtClean="0">
                  <a:solidFill>
                    <a:schemeClr val="tx1"/>
                  </a:solidFill>
                  <a:latin typeface="+mn-ea"/>
                </a:rPr>
                <a:t>事業（再掲）</a:t>
              </a:r>
              <a:endParaRPr lang="en-US" altLang="ja-JP" sz="700" dirty="0">
                <a:solidFill>
                  <a:schemeClr val="tx1"/>
                </a:solidFill>
                <a:latin typeface="+mn-ea"/>
              </a:endParaRPr>
            </a:p>
            <a:p>
              <a:pPr>
                <a:lnSpc>
                  <a:spcPts val="1000"/>
                </a:lnSpc>
              </a:pPr>
              <a:r>
                <a:rPr lang="ja-JP" altLang="en-US" sz="700" dirty="0">
                  <a:solidFill>
                    <a:schemeClr val="tx1"/>
                  </a:solidFill>
                  <a:latin typeface="+mn-ea"/>
                </a:rPr>
                <a:t>　・乳児家庭全戸訪問</a:t>
              </a:r>
              <a:r>
                <a:rPr lang="ja-JP" altLang="en-US" sz="700" dirty="0" smtClean="0">
                  <a:solidFill>
                    <a:schemeClr val="tx1"/>
                  </a:solidFill>
                  <a:latin typeface="+mn-ea"/>
                </a:rPr>
                <a:t>事業（再掲）</a:t>
              </a:r>
              <a:r>
                <a:rPr lang="ja-JP" altLang="en-US" sz="700" dirty="0">
                  <a:solidFill>
                    <a:schemeClr val="tx1"/>
                  </a:solidFill>
                  <a:latin typeface="+mn-ea"/>
                </a:rPr>
                <a:t>　　　　　　</a:t>
              </a:r>
              <a:endParaRPr lang="en-US" altLang="ja-JP" sz="700" dirty="0">
                <a:solidFill>
                  <a:schemeClr val="tx1"/>
                </a:solidFill>
                <a:latin typeface="+mn-ea"/>
              </a:endParaRPr>
            </a:p>
            <a:p>
              <a:pPr lvl="0">
                <a:lnSpc>
                  <a:spcPts val="1000"/>
                </a:lnSpc>
              </a:pPr>
              <a:r>
                <a:rPr lang="ja-JP" altLang="en-US" sz="700" dirty="0">
                  <a:solidFill>
                    <a:schemeClr val="tx1"/>
                  </a:solidFill>
                  <a:latin typeface="+mn-ea"/>
                </a:rPr>
                <a:t>　</a:t>
              </a:r>
              <a:r>
                <a:rPr lang="ja-JP" altLang="en-US" sz="700" b="1" dirty="0">
                  <a:solidFill>
                    <a:schemeClr val="tx1"/>
                  </a:solidFill>
                  <a:latin typeface="+mn-ea"/>
                </a:rPr>
                <a:t>★子育て世代包括支援センターの全市町村展開（妊娠・出産包括支援推進事業）　</a:t>
              </a:r>
              <a:r>
                <a:rPr lang="ja-JP" altLang="en-US" sz="700" b="1" dirty="0" smtClean="0">
                  <a:solidFill>
                    <a:schemeClr val="tx1"/>
                  </a:solidFill>
                  <a:latin typeface="+mn-ea"/>
                </a:rPr>
                <a:t>等 </a:t>
              </a:r>
              <a:r>
                <a:rPr lang="en-US" altLang="ja-JP" sz="700" b="1" dirty="0" smtClean="0">
                  <a:solidFill>
                    <a:schemeClr val="tx1"/>
                  </a:solidFill>
                  <a:latin typeface="+mn-ea"/>
                </a:rPr>
                <a:t>10</a:t>
              </a:r>
              <a:r>
                <a:rPr lang="ja-JP" altLang="en-US" sz="700" b="1" dirty="0" smtClean="0">
                  <a:solidFill>
                    <a:schemeClr val="tx1"/>
                  </a:solidFill>
                  <a:latin typeface="+mn-ea"/>
                </a:rPr>
                <a:t>事業</a:t>
              </a:r>
              <a:r>
                <a:rPr lang="ja-JP" altLang="en-US" sz="700" dirty="0">
                  <a:solidFill>
                    <a:schemeClr val="tx1"/>
                  </a:solidFill>
                  <a:latin typeface="+mn-ea"/>
                </a:rPr>
                <a:t>　　　　</a:t>
              </a:r>
              <a:r>
                <a:rPr lang="ja-JP" altLang="en-US" sz="700" dirty="0">
                  <a:solidFill>
                    <a:schemeClr val="tx1"/>
                  </a:solidFill>
                </a:rPr>
                <a:t>　　　　　　　　　　    　</a:t>
              </a:r>
              <a:endParaRPr lang="en-US" altLang="ja-JP" sz="700" dirty="0">
                <a:solidFill>
                  <a:schemeClr val="tx1"/>
                </a:solidFill>
              </a:endParaRPr>
            </a:p>
          </p:txBody>
        </p:sp>
      </p:grpSp>
      <p:grpSp>
        <p:nvGrpSpPr>
          <p:cNvPr id="52" name="グループ化 51"/>
          <p:cNvGrpSpPr/>
          <p:nvPr/>
        </p:nvGrpSpPr>
        <p:grpSpPr>
          <a:xfrm>
            <a:off x="934219" y="5830048"/>
            <a:ext cx="7805109" cy="776199"/>
            <a:chOff x="1852190" y="8208186"/>
            <a:chExt cx="9829102" cy="747569"/>
          </a:xfrm>
        </p:grpSpPr>
        <p:sp>
          <p:nvSpPr>
            <p:cNvPr id="53" name="角丸四角形 52"/>
            <p:cNvSpPr/>
            <p:nvPr/>
          </p:nvSpPr>
          <p:spPr>
            <a:xfrm>
              <a:off x="1852190" y="8450891"/>
              <a:ext cx="9829102" cy="504863"/>
            </a:xfrm>
            <a:prstGeom prst="roundRect">
              <a:avLst/>
            </a:prstGeom>
            <a:solidFill>
              <a:srgbClr val="92D050"/>
            </a:solid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endParaRPr>
            </a:p>
          </p:txBody>
        </p:sp>
        <p:sp>
          <p:nvSpPr>
            <p:cNvPr id="54" name="正方形/長方形 53"/>
            <p:cNvSpPr/>
            <p:nvPr/>
          </p:nvSpPr>
          <p:spPr>
            <a:xfrm>
              <a:off x="2854192" y="8520855"/>
              <a:ext cx="8744958" cy="43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ja-JP" altLang="en-US" sz="700" dirty="0" smtClean="0">
                  <a:solidFill>
                    <a:schemeClr val="tx1"/>
                  </a:solidFill>
                  <a:latin typeface="+mn-ea"/>
                </a:rPr>
                <a:t>・地域福祉</a:t>
              </a:r>
              <a:r>
                <a:rPr lang="ja-JP" altLang="en-US" sz="700" dirty="0">
                  <a:solidFill>
                    <a:schemeClr val="tx1"/>
                  </a:solidFill>
                  <a:latin typeface="+mn-ea"/>
                </a:rPr>
                <a:t>・高齢者福祉交付金</a:t>
              </a:r>
              <a:r>
                <a:rPr lang="ja-JP" altLang="en-US" sz="700" dirty="0" smtClean="0">
                  <a:solidFill>
                    <a:schemeClr val="tx1"/>
                  </a:solidFill>
                  <a:latin typeface="+mn-ea"/>
                </a:rPr>
                <a:t>　　　　　　　　　　　　　　　　　　　　　　　　　　　　　　　</a:t>
              </a:r>
              <a:r>
                <a:rPr lang="ja-JP" altLang="en-US" sz="700" b="1" dirty="0" smtClean="0">
                  <a:solidFill>
                    <a:schemeClr val="tx1"/>
                  </a:solidFill>
                  <a:latin typeface="+mn-ea"/>
                </a:rPr>
                <a:t>  ★</a:t>
              </a:r>
              <a:r>
                <a:rPr lang="ja-JP" altLang="en-US" sz="700" b="1" dirty="0">
                  <a:solidFill>
                    <a:schemeClr val="tx1"/>
                  </a:solidFill>
                  <a:latin typeface="+mn-ea"/>
                </a:rPr>
                <a:t>「子ども食堂サミット」の</a:t>
              </a:r>
              <a:r>
                <a:rPr lang="ja-JP" altLang="en-US" sz="700" b="1" dirty="0" smtClean="0">
                  <a:solidFill>
                    <a:schemeClr val="tx1"/>
                  </a:solidFill>
                  <a:latin typeface="+mn-ea"/>
                </a:rPr>
                <a:t>開催</a:t>
              </a:r>
              <a:endParaRPr lang="en-US" altLang="ja-JP" sz="700" b="1" dirty="0" smtClean="0">
                <a:solidFill>
                  <a:schemeClr val="tx1"/>
                </a:solidFill>
                <a:latin typeface="+mn-ea"/>
              </a:endParaRPr>
            </a:p>
            <a:p>
              <a:pPr>
                <a:lnSpc>
                  <a:spcPts val="1000"/>
                </a:lnSpc>
              </a:pPr>
              <a:r>
                <a:rPr lang="ja-JP" altLang="en-US" sz="700" b="1" dirty="0" smtClean="0">
                  <a:solidFill>
                    <a:schemeClr val="tx1"/>
                  </a:solidFill>
                  <a:latin typeface="+mn-ea"/>
                </a:rPr>
                <a:t>★市町村ネットワークの構築　　　　</a:t>
              </a:r>
              <a:r>
                <a:rPr lang="ja-JP" altLang="en-US" sz="700" dirty="0" smtClean="0">
                  <a:solidFill>
                    <a:schemeClr val="tx1"/>
                  </a:solidFill>
                  <a:latin typeface="+mn-ea"/>
                </a:rPr>
                <a:t>・新子育て支援交付金</a:t>
              </a:r>
              <a:r>
                <a:rPr lang="en-US" altLang="ja-JP" sz="700" dirty="0" smtClean="0">
                  <a:solidFill>
                    <a:schemeClr val="tx1"/>
                  </a:solidFill>
                  <a:latin typeface="+mn-ea"/>
                </a:rPr>
                <a:t>(</a:t>
              </a:r>
              <a:r>
                <a:rPr lang="ja-JP" altLang="en-US" sz="700" dirty="0" smtClean="0">
                  <a:solidFill>
                    <a:schemeClr val="tx1"/>
                  </a:solidFill>
                  <a:latin typeface="+mn-ea"/>
                </a:rPr>
                <a:t>再掲</a:t>
              </a:r>
              <a:r>
                <a:rPr lang="en-US" altLang="ja-JP" sz="700" dirty="0" smtClean="0">
                  <a:solidFill>
                    <a:schemeClr val="tx1"/>
                  </a:solidFill>
                  <a:latin typeface="+mn-ea"/>
                </a:rPr>
                <a:t>)</a:t>
              </a:r>
              <a:r>
                <a:rPr lang="ja-JP" altLang="en-US" sz="700" b="1" dirty="0" smtClean="0">
                  <a:solidFill>
                    <a:schemeClr val="tx1"/>
                  </a:solidFill>
                  <a:latin typeface="+mn-ea"/>
                </a:rPr>
                <a:t>　　　　　　　　　　　　★子どもの貧困緊急対策事業費補助金の創設</a:t>
              </a:r>
              <a:endParaRPr lang="en-US" altLang="ja-JP" sz="700" b="1" strike="sngStrike" dirty="0" smtClean="0">
                <a:solidFill>
                  <a:schemeClr val="tx1"/>
                </a:solidFill>
                <a:latin typeface="+mn-ea"/>
              </a:endParaRPr>
            </a:p>
            <a:p>
              <a:pPr>
                <a:lnSpc>
                  <a:spcPts val="1000"/>
                </a:lnSpc>
              </a:pPr>
              <a:r>
                <a:rPr lang="ja-JP" altLang="en-US" sz="700" b="1" dirty="0" smtClean="0">
                  <a:solidFill>
                    <a:schemeClr val="tx1"/>
                  </a:solidFill>
                  <a:latin typeface="+mn-ea"/>
                </a:rPr>
                <a:t>★経済界</a:t>
              </a:r>
              <a:r>
                <a:rPr lang="ja-JP" altLang="en-US" sz="700" b="1" dirty="0">
                  <a:solidFill>
                    <a:schemeClr val="tx1"/>
                  </a:solidFill>
                  <a:latin typeface="+mn-ea"/>
                </a:rPr>
                <a:t>との</a:t>
              </a:r>
              <a:r>
                <a:rPr lang="ja-JP" altLang="en-US" sz="700" b="1" dirty="0" smtClean="0">
                  <a:solidFill>
                    <a:schemeClr val="tx1"/>
                  </a:solidFill>
                  <a:latin typeface="+mn-ea"/>
                </a:rPr>
                <a:t>連携                             　　　　　　　　　　　　　　　　　　　　　　　　　　　★子ども輝く未来基金の創設　　　　　　　  ７事業　　　</a:t>
              </a:r>
              <a:endParaRPr lang="en-US" altLang="ja-JP" sz="700" dirty="0">
                <a:solidFill>
                  <a:schemeClr val="tx1"/>
                </a:solidFill>
                <a:latin typeface="+mn-ea"/>
              </a:endParaRPr>
            </a:p>
          </p:txBody>
        </p:sp>
        <p:sp>
          <p:nvSpPr>
            <p:cNvPr id="55" name="二等辺三角形 54"/>
            <p:cNvSpPr/>
            <p:nvPr/>
          </p:nvSpPr>
          <p:spPr>
            <a:xfrm>
              <a:off x="2769361" y="8208186"/>
              <a:ext cx="8181089" cy="242705"/>
            </a:xfrm>
            <a:prstGeom prst="triangle">
              <a:avLst>
                <a:gd name="adj" fmla="val 4830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endParaRPr>
            </a:p>
          </p:txBody>
        </p:sp>
      </p:grpSp>
      <p:sp>
        <p:nvSpPr>
          <p:cNvPr id="56" name="正方形/長方形 55"/>
          <p:cNvSpPr/>
          <p:nvPr/>
        </p:nvSpPr>
        <p:spPr>
          <a:xfrm>
            <a:off x="3237790" y="5946115"/>
            <a:ext cx="3125147" cy="18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bg1"/>
                </a:solidFill>
              </a:rPr>
              <a:t>7.</a:t>
            </a:r>
            <a:r>
              <a:rPr lang="ja-JP" altLang="en-US" sz="1000" b="1" dirty="0" smtClean="0">
                <a:solidFill>
                  <a:schemeClr val="bg1"/>
                </a:solidFill>
              </a:rPr>
              <a:t>オール</a:t>
            </a:r>
            <a:r>
              <a:rPr lang="ja-JP" altLang="en-US" sz="1000" b="1" dirty="0">
                <a:solidFill>
                  <a:schemeClr val="bg1"/>
                </a:solidFill>
              </a:rPr>
              <a:t>大阪での</a:t>
            </a:r>
            <a:r>
              <a:rPr lang="ja-JP" altLang="en-US" sz="1000" b="1" dirty="0" smtClean="0">
                <a:solidFill>
                  <a:schemeClr val="bg1"/>
                </a:solidFill>
              </a:rPr>
              <a:t>取組</a:t>
            </a:r>
            <a:endParaRPr lang="ja-JP" altLang="en-US" sz="1000" b="1" dirty="0">
              <a:solidFill>
                <a:schemeClr val="bg1"/>
              </a:solidFill>
            </a:endParaRPr>
          </a:p>
        </p:txBody>
      </p:sp>
      <p:sp>
        <p:nvSpPr>
          <p:cNvPr id="57" name="正方形/長方形 56"/>
          <p:cNvSpPr/>
          <p:nvPr/>
        </p:nvSpPr>
        <p:spPr>
          <a:xfrm>
            <a:off x="3800475" y="901440"/>
            <a:ext cx="5019676" cy="246221"/>
          </a:xfrm>
          <a:prstGeom prst="rect">
            <a:avLst/>
          </a:prstGeom>
        </p:spPr>
        <p:txBody>
          <a:bodyPr wrap="square">
            <a:spAutoFit/>
          </a:bodyPr>
          <a:lstStyle/>
          <a:p>
            <a:pPr algn="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「子どもの貧困対策に関する具体的取組」（</a:t>
            </a:r>
            <a:r>
              <a:rPr lang="en-US" altLang="ja-JP" sz="1000" dirty="0" smtClean="0">
                <a:latin typeface="Meiryo UI" panose="020B0604030504040204" pitchFamily="50" charset="-128"/>
                <a:ea typeface="Meiryo UI" panose="020B0604030504040204" pitchFamily="50" charset="-128"/>
              </a:rPr>
              <a:t>2018.3</a:t>
            </a:r>
            <a:r>
              <a:rPr lang="ja-JP" altLang="en-US" sz="1000" dirty="0" smtClean="0">
                <a:latin typeface="Meiryo UI" panose="020B0604030504040204" pitchFamily="50" charset="-128"/>
                <a:ea typeface="Meiryo UI" panose="020B0604030504040204" pitchFamily="50" charset="-128"/>
              </a:rPr>
              <a:t>）に掲げている</a:t>
            </a:r>
            <a:r>
              <a:rPr lang="en-US" altLang="ja-JP" sz="1000" dirty="0" smtClean="0">
                <a:latin typeface="Meiryo UI" panose="020B0604030504040204" pitchFamily="50" charset="-128"/>
                <a:ea typeface="Meiryo UI" panose="020B0604030504040204" pitchFamily="50" charset="-128"/>
              </a:rPr>
              <a:t>119</a:t>
            </a:r>
            <a:r>
              <a:rPr lang="ja-JP" altLang="en-US" sz="1000" dirty="0" smtClean="0">
                <a:latin typeface="Meiryo UI" panose="020B0604030504040204" pitchFamily="50" charset="-128"/>
                <a:ea typeface="Meiryo UI" panose="020B0604030504040204" pitchFamily="50" charset="-128"/>
              </a:rPr>
              <a:t>事業の予算総額</a:t>
            </a:r>
            <a:endParaRPr lang="en-US" altLang="ja-JP" sz="1000" dirty="0" smtClean="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56032" y="82620"/>
            <a:ext cx="5812111" cy="338554"/>
          </a:xfrm>
          <a:prstGeom prst="rect">
            <a:avLst/>
          </a:prstGeom>
          <a:noFill/>
        </p:spPr>
        <p:txBody>
          <a:bodyPr wrap="square" rtlCol="0">
            <a:spAutoFit/>
          </a:bodyPr>
          <a:lstStyle/>
          <a:p>
            <a:pPr marL="177800" indent="-177800">
              <a:spcBef>
                <a:spcPts val="600"/>
              </a:spcBef>
            </a:pPr>
            <a:r>
              <a:rPr lang="ja-JP" altLang="en-US" sz="1600" dirty="0" smtClean="0"/>
              <a:t>■「子どもの生活に関する実態調査」に基づく施策の総点検</a:t>
            </a:r>
            <a:endParaRPr kumimoji="1" lang="en-US" altLang="ja-JP" sz="1600" dirty="0" smtClean="0"/>
          </a:p>
        </p:txBody>
      </p:sp>
      <p:sp>
        <p:nvSpPr>
          <p:cNvPr id="30" name="テキスト ボックス 29"/>
          <p:cNvSpPr txBox="1"/>
          <p:nvPr/>
        </p:nvSpPr>
        <p:spPr>
          <a:xfrm>
            <a:off x="6012160" y="0"/>
            <a:ext cx="3131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Ｂ</a:t>
            </a:r>
            <a:r>
              <a:rPr kumimoji="1" lang="ja-JP" altLang="en-US"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５．（６０）</a:t>
            </a:r>
            <a:endParaRPr kumimoji="1" lang="en-US" altLang="ja-JP"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587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6</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64691" y="120163"/>
            <a:ext cx="4052713"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B</a:t>
            </a:r>
            <a:r>
              <a:rPr lang="ja-JP" altLang="en-US" b="1" dirty="0" smtClean="0">
                <a:latin typeface="Meiryo UI" panose="020B0604030504040204" pitchFamily="50" charset="-128"/>
                <a:ea typeface="Meiryo UI" panose="020B0604030504040204" pitchFamily="50" charset="-128"/>
              </a:rPr>
              <a:t>　社会</a:t>
            </a:r>
            <a:r>
              <a:rPr lang="ja-JP" altLang="en-US" b="1" dirty="0">
                <a:latin typeface="Meiryo UI" panose="020B0604030504040204" pitchFamily="50" charset="-128"/>
                <a:ea typeface="Meiryo UI" panose="020B0604030504040204" pitchFamily="50" charset="-128"/>
              </a:rPr>
              <a:t>政策のイノベーション（大阪府）</a:t>
            </a:r>
          </a:p>
        </p:txBody>
      </p:sp>
      <p:graphicFrame>
        <p:nvGraphicFramePr>
          <p:cNvPr id="2" name="表 1"/>
          <p:cNvGraphicFramePr>
            <a:graphicFrameLocks noGrp="1"/>
          </p:cNvGraphicFramePr>
          <p:nvPr>
            <p:extLst>
              <p:ext uri="{D42A27DB-BD31-4B8C-83A1-F6EECF244321}">
                <p14:modId xmlns:p14="http://schemas.microsoft.com/office/powerpoint/2010/main" val="3465484310"/>
              </p:ext>
            </p:extLst>
          </p:nvPr>
        </p:nvGraphicFramePr>
        <p:xfrm>
          <a:off x="481258" y="709685"/>
          <a:ext cx="8265699" cy="5605297"/>
        </p:xfrm>
        <a:graphic>
          <a:graphicData uri="http://schemas.openxmlformats.org/drawingml/2006/table">
            <a:tbl>
              <a:tblPr>
                <a:tableStyleId>{5940675A-B579-460E-94D1-54222C63F5DA}</a:tableStyleId>
              </a:tblPr>
              <a:tblGrid>
                <a:gridCol w="635823">
                  <a:extLst>
                    <a:ext uri="{9D8B030D-6E8A-4147-A177-3AD203B41FA5}">
                      <a16:colId xmlns:a16="http://schemas.microsoft.com/office/drawing/2014/main" val="3935488869"/>
                    </a:ext>
                  </a:extLst>
                </a:gridCol>
                <a:gridCol w="635823">
                  <a:extLst>
                    <a:ext uri="{9D8B030D-6E8A-4147-A177-3AD203B41FA5}">
                      <a16:colId xmlns:a16="http://schemas.microsoft.com/office/drawing/2014/main" val="157255181"/>
                    </a:ext>
                  </a:extLst>
                </a:gridCol>
                <a:gridCol w="635823">
                  <a:extLst>
                    <a:ext uri="{9D8B030D-6E8A-4147-A177-3AD203B41FA5}">
                      <a16:colId xmlns:a16="http://schemas.microsoft.com/office/drawing/2014/main" val="3271184545"/>
                    </a:ext>
                  </a:extLst>
                </a:gridCol>
                <a:gridCol w="635823">
                  <a:extLst>
                    <a:ext uri="{9D8B030D-6E8A-4147-A177-3AD203B41FA5}">
                      <a16:colId xmlns:a16="http://schemas.microsoft.com/office/drawing/2014/main" val="688704204"/>
                    </a:ext>
                  </a:extLst>
                </a:gridCol>
                <a:gridCol w="635823">
                  <a:extLst>
                    <a:ext uri="{9D8B030D-6E8A-4147-A177-3AD203B41FA5}">
                      <a16:colId xmlns:a16="http://schemas.microsoft.com/office/drawing/2014/main" val="3811696592"/>
                    </a:ext>
                  </a:extLst>
                </a:gridCol>
                <a:gridCol w="635823">
                  <a:extLst>
                    <a:ext uri="{9D8B030D-6E8A-4147-A177-3AD203B41FA5}">
                      <a16:colId xmlns:a16="http://schemas.microsoft.com/office/drawing/2014/main" val="3201992897"/>
                    </a:ext>
                  </a:extLst>
                </a:gridCol>
                <a:gridCol w="635823">
                  <a:extLst>
                    <a:ext uri="{9D8B030D-6E8A-4147-A177-3AD203B41FA5}">
                      <a16:colId xmlns:a16="http://schemas.microsoft.com/office/drawing/2014/main" val="3649895099"/>
                    </a:ext>
                  </a:extLst>
                </a:gridCol>
                <a:gridCol w="635823">
                  <a:extLst>
                    <a:ext uri="{9D8B030D-6E8A-4147-A177-3AD203B41FA5}">
                      <a16:colId xmlns:a16="http://schemas.microsoft.com/office/drawing/2014/main" val="3778999774"/>
                    </a:ext>
                  </a:extLst>
                </a:gridCol>
                <a:gridCol w="635823">
                  <a:extLst>
                    <a:ext uri="{9D8B030D-6E8A-4147-A177-3AD203B41FA5}">
                      <a16:colId xmlns:a16="http://schemas.microsoft.com/office/drawing/2014/main" val="1051975065"/>
                    </a:ext>
                  </a:extLst>
                </a:gridCol>
                <a:gridCol w="635823">
                  <a:extLst>
                    <a:ext uri="{9D8B030D-6E8A-4147-A177-3AD203B41FA5}">
                      <a16:colId xmlns:a16="http://schemas.microsoft.com/office/drawing/2014/main" val="293784128"/>
                    </a:ext>
                  </a:extLst>
                </a:gridCol>
                <a:gridCol w="635823">
                  <a:extLst>
                    <a:ext uri="{9D8B030D-6E8A-4147-A177-3AD203B41FA5}">
                      <a16:colId xmlns:a16="http://schemas.microsoft.com/office/drawing/2014/main" val="656554482"/>
                    </a:ext>
                  </a:extLst>
                </a:gridCol>
                <a:gridCol w="635823">
                  <a:extLst>
                    <a:ext uri="{9D8B030D-6E8A-4147-A177-3AD203B41FA5}">
                      <a16:colId xmlns:a16="http://schemas.microsoft.com/office/drawing/2014/main" val="3574876817"/>
                    </a:ext>
                  </a:extLst>
                </a:gridCol>
                <a:gridCol w="635823">
                  <a:extLst>
                    <a:ext uri="{9D8B030D-6E8A-4147-A177-3AD203B41FA5}">
                      <a16:colId xmlns:a16="http://schemas.microsoft.com/office/drawing/2014/main" val="3018577709"/>
                    </a:ext>
                  </a:extLst>
                </a:gridCol>
              </a:tblGrid>
              <a:tr h="155873">
                <a:tc gridSpan="2">
                  <a:txBody>
                    <a:bodyPr/>
                    <a:lstStyle/>
                    <a:p>
                      <a:pPr algn="ctr"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hMerge="1">
                  <a:txBody>
                    <a:bodyPr/>
                    <a:lstStyle/>
                    <a:p>
                      <a:pPr algn="l" fontAlgn="ctr"/>
                      <a:endParaRPr lang="ja-JP" altLang="en-US" sz="800" b="1" i="0" u="none" strike="noStrike">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lnL w="12700" cap="flat" cmpd="sng" algn="ctr">
                      <a:solidFill>
                        <a:schemeClr val="tx1"/>
                      </a:solidFill>
                      <a:prstDash val="sysDot"/>
                      <a:round/>
                      <a:headEnd type="none" w="med" len="med"/>
                      <a:tailEnd type="none" w="med" len="med"/>
                    </a:lnL>
                    <a:solidFill>
                      <a:schemeClr val="tx1">
                        <a:lumMod val="50000"/>
                        <a:lumOff val="50000"/>
                      </a:schemeClr>
                    </a:solidFill>
                  </a:tcPr>
                </a:tc>
                <a:extLst>
                  <a:ext uri="{0D108BD9-81ED-4DB2-BD59-A6C34878D82A}">
                    <a16:rowId xmlns:a16="http://schemas.microsoft.com/office/drawing/2014/main" val="1545685108"/>
                  </a:ext>
                </a:extLst>
              </a:tr>
              <a:tr h="1339306">
                <a:tc rowSpan="3">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政策</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刷新</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rgbClr val="7F7F7F"/>
                    </a:solidFill>
                  </a:tcPr>
                </a:tc>
                <a:tc>
                  <a:txBody>
                    <a:bodyPr/>
                    <a:lstStyle/>
                    <a:p>
                      <a:pPr algn="l" rtl="0" fontAlgn="ct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1.</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教育</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rgbClr val="7F7F7F"/>
                    </a:solidFill>
                  </a:tcPr>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●教育非常事態宣言</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●学力向上緊急対策（百マス計算等、～</a:t>
                      </a:r>
                      <a:r>
                        <a:rPr lang="en-US" altLang="ja-JP" sz="800" u="none" strike="noStrike" dirty="0">
                          <a:solidFill>
                            <a:schemeClr val="tx1"/>
                          </a:solidFill>
                          <a:effectLst/>
                          <a:latin typeface="Meiryo UI" panose="020B0604030504040204" pitchFamily="50" charset="-128"/>
                          <a:ea typeface="Meiryo UI" panose="020B0604030504040204" pitchFamily="50" charset="-128"/>
                        </a:rPr>
                        <a:t>2010</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●支援学校施設基本方針策定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CN" altLang="en-US" sz="800" u="none" strike="noStrike" dirty="0">
                          <a:solidFill>
                            <a:schemeClr val="tx1"/>
                          </a:solidFill>
                          <a:effectLst/>
                          <a:latin typeface="Meiryo UI" panose="020B0604030504040204" pitchFamily="50" charset="-128"/>
                          <a:ea typeface="Meiryo UI" panose="020B0604030504040204" pitchFamily="50" charset="-128"/>
                        </a:rPr>
                        <a:t>●学力向上重点支援（中学教員増員等</a:t>
                      </a:r>
                      <a:r>
                        <a:rPr lang="zh-CN"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中学校給食の導入促進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●府学力・学習状況調査（～</a:t>
                      </a:r>
                      <a:r>
                        <a:rPr lang="en-US" altLang="ja-JP" sz="8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●グローバルリーダーズハイスクール設置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800" u="none" strike="noStrike" dirty="0" smtClean="0">
                          <a:solidFill>
                            <a:schemeClr val="tx1"/>
                          </a:solidFill>
                          <a:effectLst/>
                          <a:latin typeface="Meiryo UI" panose="020B0604030504040204" pitchFamily="50" charset="-128"/>
                          <a:ea typeface="Meiryo UI" panose="020B0604030504040204" pitchFamily="50" charset="-128"/>
                        </a:rPr>
                        <a:t>●教育行政基本条例、府立学校条例制定</a:t>
                      </a:r>
                      <a:endParaRPr lang="en-US" altLang="zh-CN" sz="8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●教育振興基本計画策定</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教職員人事権の市町村移譲（豊能地区</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●校長</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公募</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●英語教育改革</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●府立支援学校新設</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2015)</a:t>
                      </a: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●高校の通学区域</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撤廃</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●チャレンジテスト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●生徒指導体制の強化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●教育行政一元化（教育庁創設）</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●高校入試の評価制度</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改革</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●南河内地域において中高一貫校設置</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46782512"/>
                  </a:ext>
                </a:extLst>
              </a:tr>
              <a:tr h="511456">
                <a:tc vMerge="1">
                  <a:txBody>
                    <a:bodyPr/>
                    <a:lstStyle/>
                    <a:p>
                      <a:pPr algn="l" rtl="0"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nchor="ctr"/>
                </a:tc>
                <a:tc>
                  <a:txBody>
                    <a:bodyPr/>
                    <a:lstStyle/>
                    <a:p>
                      <a:pPr algn="l" rtl="0" fontAlgn="ctr"/>
                      <a:r>
                        <a:rPr lang="en-US" altLang="zh-TW" sz="800" b="1" u="none" strike="noStrike" dirty="0">
                          <a:solidFill>
                            <a:schemeClr val="bg1"/>
                          </a:solidFill>
                          <a:effectLst/>
                          <a:latin typeface="Meiryo UI" panose="020B0604030504040204" pitchFamily="50" charset="-128"/>
                          <a:ea typeface="Meiryo UI" panose="020B0604030504040204" pitchFamily="50" charset="-128"/>
                        </a:rPr>
                        <a:t>2.</a:t>
                      </a:r>
                      <a:r>
                        <a:rPr lang="zh-TW" altLang="en-US" sz="800" b="1" u="none" strike="noStrike" dirty="0">
                          <a:solidFill>
                            <a:schemeClr val="bg1"/>
                          </a:solidFill>
                          <a:effectLst/>
                          <a:latin typeface="Meiryo UI" panose="020B0604030504040204" pitchFamily="50" charset="-128"/>
                          <a:ea typeface="Meiryo UI" panose="020B0604030504040204" pitchFamily="50" charset="-128"/>
                        </a:rPr>
                        <a:t>私立高校授業料無償化</a:t>
                      </a:r>
                      <a:endParaRPr lang="zh-TW"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rgbClr val="7F7F7F"/>
                    </a:solidFill>
                  </a:tcPr>
                </a:tc>
                <a:tc>
                  <a:txBody>
                    <a:bodyPr/>
                    <a:lstStyle/>
                    <a:p>
                      <a:pPr algn="l" fontAlgn="t"/>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effectLst/>
                          <a:latin typeface="Meiryo UI" panose="020B0604030504040204" pitchFamily="50" charset="-128"/>
                          <a:ea typeface="Meiryo UI" panose="020B0604030504040204" pitchFamily="50" charset="-128"/>
                        </a:rPr>
                        <a:t>●授業料無償化の実施</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effectLst/>
                          <a:latin typeface="Meiryo UI" panose="020B0604030504040204" pitchFamily="50" charset="-128"/>
                          <a:ea typeface="Meiryo UI" panose="020B0604030504040204" pitchFamily="50" charset="-128"/>
                        </a:rPr>
                        <a:t>●授業料無償化の多子世帯への拡充</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577840658"/>
                  </a:ext>
                </a:extLst>
              </a:tr>
              <a:tr h="1420662">
                <a:tc vMerge="1">
                  <a:txBody>
                    <a:bodyPr/>
                    <a:lstStyle/>
                    <a:p>
                      <a:pPr algn="l" rtl="0"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nchor="ctr"/>
                </a:tc>
                <a:tc>
                  <a:txBody>
                    <a:bodyPr/>
                    <a:lstStyle/>
                    <a:p>
                      <a:pPr algn="l"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3.</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健康医療</a:t>
                      </a:r>
                      <a:endParaRPr lang="en-US" altLang="ja-JP" sz="800" b="1" u="none" strike="noStrike" dirty="0" smtClean="0">
                        <a:solidFill>
                          <a:schemeClr val="bg1"/>
                        </a:solidFill>
                        <a:effectLst/>
                        <a:latin typeface="Meiryo UI" panose="020B0604030504040204" pitchFamily="50" charset="-128"/>
                        <a:ea typeface="Meiryo UI" panose="020B0604030504040204" pitchFamily="50" charset="-128"/>
                      </a:endParaRPr>
                    </a:p>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4.</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介護</a:t>
                      </a:r>
                      <a:endParaRPr lang="en-US" altLang="ja-JP" sz="800" b="1" i="0" u="none" strike="noStrike" dirty="0" smtClean="0">
                        <a:solidFill>
                          <a:schemeClr val="bg1"/>
                        </a:solidFill>
                        <a:effectLst/>
                        <a:latin typeface="Meiryo UI" panose="020B0604030504040204" pitchFamily="50" charset="-128"/>
                        <a:ea typeface="Meiryo UI" panose="020B0604030504040204" pitchFamily="50" charset="-128"/>
                      </a:endParaRPr>
                    </a:p>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5.</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子どもの貧困</a:t>
                      </a:r>
                      <a:endParaRPr lang="en-US" altLang="ja-JP" sz="800" b="1" i="0" u="none" strike="noStrike" dirty="0" smtClean="0">
                        <a:solidFill>
                          <a:schemeClr val="bg1"/>
                        </a:solidFill>
                        <a:effectLst/>
                        <a:latin typeface="Meiryo UI" panose="020B0604030504040204" pitchFamily="50" charset="-128"/>
                        <a:ea typeface="Meiryo UI" panose="020B0604030504040204" pitchFamily="50" charset="-128"/>
                      </a:endParaRPr>
                    </a:p>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6.</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待機児童</a:t>
                      </a:r>
                      <a:endParaRPr lang="en-US" altLang="ja-JP" sz="800" b="1" i="0" u="none" strike="noStrike" dirty="0" smtClean="0">
                        <a:solidFill>
                          <a:schemeClr val="bg1"/>
                        </a:solidFill>
                        <a:effectLst/>
                        <a:latin typeface="Meiryo UI" panose="020B0604030504040204" pitchFamily="50" charset="-128"/>
                        <a:ea typeface="Meiryo UI" panose="020B0604030504040204" pitchFamily="50" charset="-128"/>
                      </a:endParaRPr>
                    </a:p>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7.</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女性活躍</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rgbClr val="7F7F7F"/>
                    </a:solidFill>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●広域災害・救急医療情報システムの</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リニューアル③</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がん対策推進条例</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制定③</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●救急搬送支援等システム</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ORION</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導入③</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●健康マイレージの導入</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促進③</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●地域限定保育士試験</a:t>
                      </a:r>
                      <a:r>
                        <a:rPr lang="zh-TW" altLang="en-US" sz="800" u="none" strike="noStrike" dirty="0" smtClean="0">
                          <a:solidFill>
                            <a:schemeClr val="tx1"/>
                          </a:solidFill>
                          <a:effectLst/>
                          <a:latin typeface="Meiryo UI" panose="020B0604030504040204" pitchFamily="50" charset="-128"/>
                          <a:ea typeface="Meiryo UI" panose="020B0604030504040204" pitchFamily="50" charset="-128"/>
                        </a:rPr>
                        <a:t>実施</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⑥</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●子どもの生活の実態</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調査⑤</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●大阪国際がんセンター</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開設③</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●介護予防活動の展開④</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●女性活躍促進に向けた意識改革⑦</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●子ども輝く未来基金</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創設⑤</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●重粒子線センター</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開設③</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698603480"/>
                  </a:ext>
                </a:extLst>
              </a:tr>
              <a:tr h="540681">
                <a:tc rowSpan="2">
                  <a:txBody>
                    <a:bodyPr/>
                    <a:lstStyle/>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府市連携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rgbClr val="7F7F7F"/>
                    </a:solidFill>
                  </a:tcP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８</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組織</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統合</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rgbClr val="7F7F7F"/>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u="none" strike="noStrike" dirty="0" smtClean="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●府市共同の住吉母子医療センター開院</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23541331"/>
                  </a:ext>
                </a:extLst>
              </a:tr>
              <a:tr h="433519">
                <a:tc vMerge="1">
                  <a:txBody>
                    <a:bodyPr/>
                    <a:lstStyle/>
                    <a:p>
                      <a:pPr algn="l" rtl="0"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nchor="ctr"/>
                </a:tc>
                <a:tc>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９</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事業連携</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rgbClr val="7F7F7F"/>
                    </a:solidFill>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●府立・市立高等学校再編整備計画を策定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u="none" strike="noStrike" dirty="0" smtClean="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●市立特別支援学校の府への移管</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●府立・市立高等学校再編整備計画を策定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290193659"/>
                  </a:ext>
                </a:extLst>
              </a:tr>
              <a:tr h="647844">
                <a:tc gridSpan="2">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327" marR="3327" marT="3327" marB="0" anchor="ctr">
                    <a:solidFill>
                      <a:srgbClr val="7F7F7F"/>
                    </a:solidFill>
                  </a:tcPr>
                </a:tc>
                <a:tc hMerge="1">
                  <a:txBody>
                    <a:bodyPr/>
                    <a:lstStyle/>
                    <a:p>
                      <a:pPr algn="l" fontAlgn="t"/>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327" marR="3327" marT="3327" marB="0"/>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327" marR="3327" marT="3327" marB="0">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err="1" smtClean="0">
                          <a:solidFill>
                            <a:schemeClr val="tx1"/>
                          </a:solidFill>
                          <a:effectLst/>
                          <a:latin typeface="Meiryo UI" panose="020B0604030504040204" pitchFamily="50" charset="-128"/>
                          <a:ea typeface="Meiryo UI" panose="020B0604030504040204" pitchFamily="50" charset="-128"/>
                        </a:rPr>
                        <a:t>障がい</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者雇用を促進するハートフル条例制定</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●児童虐待防止対策の強化</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NPO</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の活動基盤づくり</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補助金等</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err="1" smtClean="0">
                          <a:solidFill>
                            <a:schemeClr val="tx1"/>
                          </a:solidFill>
                          <a:effectLst/>
                          <a:latin typeface="Meiryo UI" panose="020B0604030504040204" pitchFamily="50" charset="-128"/>
                          <a:ea typeface="Meiryo UI" panose="020B0604030504040204" pitchFamily="50" charset="-128"/>
                        </a:rPr>
                        <a:t>障がい</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者施設の再編整備</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砂川厚生福祉センター</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●薬物濫用防止条例制定</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●引きこもり青少年等の支援体制構築</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●子どもを性犯罪から守る条例制定</a:t>
                      </a: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err="1" smtClean="0">
                          <a:solidFill>
                            <a:schemeClr val="tx1"/>
                          </a:solidFill>
                          <a:effectLst/>
                          <a:latin typeface="Meiryo UI" panose="020B0604030504040204" pitchFamily="50" charset="-128"/>
                          <a:ea typeface="Meiryo UI" panose="020B0604030504040204" pitchFamily="50" charset="-128"/>
                        </a:rPr>
                        <a:t>発達障がい</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児支援の強化</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OSAKA</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しごとフィールド開設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●府・市・府警であい</a:t>
                      </a:r>
                      <a:r>
                        <a:rPr lang="ja-JP" altLang="en-US" sz="800" u="none" strike="noStrike" dirty="0" err="1" smtClean="0">
                          <a:solidFill>
                            <a:schemeClr val="tx1"/>
                          </a:solidFill>
                          <a:effectLst/>
                          <a:latin typeface="Meiryo UI" panose="020B0604030504040204" pitchFamily="50" charset="-128"/>
                          <a:ea typeface="Meiryo UI" panose="020B0604030504040204" pitchFamily="50" charset="-128"/>
                        </a:rPr>
                        <a:t>りん</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地域の環境整備を推進</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err="1" smtClean="0">
                          <a:solidFill>
                            <a:schemeClr val="tx1"/>
                          </a:solidFill>
                          <a:effectLst/>
                          <a:latin typeface="Meiryo UI" panose="020B0604030504040204" pitchFamily="50" charset="-128"/>
                          <a:ea typeface="Meiryo UI" panose="020B0604030504040204" pitchFamily="50" charset="-128"/>
                        </a:rPr>
                        <a:t>障がい</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者施設の再編整備</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金剛コロニー</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●福祉支援拠点整備の着工</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327" marR="3327" marT="3327"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464281257"/>
                  </a:ext>
                </a:extLst>
              </a:tr>
            </a:tbl>
          </a:graphicData>
        </a:graphic>
      </p:graphicFrame>
    </p:spTree>
    <p:extLst>
      <p:ext uri="{BB962C8B-B14F-4D97-AF65-F5344CB8AC3E}">
        <p14:creationId xmlns:p14="http://schemas.microsoft.com/office/powerpoint/2010/main" val="20256554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032" y="82620"/>
            <a:ext cx="5812111" cy="33855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effectLst/>
                <a:uLnTx/>
                <a:uFillTx/>
                <a:latin typeface="Calibri"/>
                <a:ea typeface="ＭＳ Ｐゴシック" panose="020B0600070205080204" pitchFamily="50" charset="-128"/>
                <a:cs typeface="+mn-cs"/>
              </a:rPr>
              <a:t>■子ども輝く未来基金の創設</a:t>
            </a:r>
            <a:endParaRPr kumimoji="1" lang="en-US" altLang="ja-JP" sz="1600" b="0" i="0" u="none" strike="noStrike" kern="1200" cap="none" spc="0" normalizeH="0" baseline="0" noProof="0" dirty="0" smtClean="0">
              <a:ln>
                <a:noFill/>
              </a:ln>
              <a:effectLst/>
              <a:uLnTx/>
              <a:uFillTx/>
              <a:latin typeface="Calibri"/>
              <a:ea typeface="ＭＳ Ｐゴシック" panose="020B0600070205080204" pitchFamily="50" charset="-128"/>
              <a:cs typeface="+mn-cs"/>
            </a:endParaRPr>
          </a:p>
        </p:txBody>
      </p:sp>
      <p:sp>
        <p:nvSpPr>
          <p:cNvPr id="14" name="角丸四角形 13"/>
          <p:cNvSpPr/>
          <p:nvPr/>
        </p:nvSpPr>
        <p:spPr>
          <a:xfrm>
            <a:off x="393791" y="786390"/>
            <a:ext cx="2423550"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子ども輝く未来基金の設置</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286334" y="1124744"/>
            <a:ext cx="8758812"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・実態調査の結果、困窮度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が高いほど、学習理解度が低いことや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、経済的</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な理由で習い事や行事への参加等ができなかった割合が高いことが明らかになった</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・親が経済的に貧困であることで、子どもの学習機会や生活体験が奪われ、将来的には子ども自身の経済的貧困</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につながる</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という貧困の連鎖を断ち切る必要が</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ある。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・そこで、大阪府では、行政</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のみならず、社会全体で取り組めるよう寄附の受け皿として「子ども輝く未来基金」を創設</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16" name="グループ化 15"/>
          <p:cNvGrpSpPr/>
          <p:nvPr/>
        </p:nvGrpSpPr>
        <p:grpSpPr>
          <a:xfrm>
            <a:off x="393792" y="3623086"/>
            <a:ext cx="8432056" cy="2593095"/>
            <a:chOff x="642550" y="2755563"/>
            <a:chExt cx="8093677" cy="2042979"/>
          </a:xfrm>
        </p:grpSpPr>
        <p:sp>
          <p:nvSpPr>
            <p:cNvPr id="17" name="角丸四角形 16"/>
            <p:cNvSpPr/>
            <p:nvPr/>
          </p:nvSpPr>
          <p:spPr>
            <a:xfrm>
              <a:off x="642551" y="2755563"/>
              <a:ext cx="1767016" cy="6301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子どもの教育に</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関すること</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20778" y="2755563"/>
              <a:ext cx="6215449" cy="630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◇子ども食堂等での学習支援に使用する子どものための学習教材や文房具、</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本等に係る費用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◇子どもの進学に対する経済的支援　等</a:t>
              </a:r>
            </a:p>
          </p:txBody>
        </p:sp>
        <p:sp>
          <p:nvSpPr>
            <p:cNvPr id="19" name="角丸四角形 18"/>
            <p:cNvSpPr/>
            <p:nvPr/>
          </p:nvSpPr>
          <p:spPr>
            <a:xfrm>
              <a:off x="642551" y="3448527"/>
              <a:ext cx="1767016" cy="63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子どもの体験に</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関すること</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520778" y="3448527"/>
              <a:ext cx="6215449" cy="630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◇キャンプなど自然体験・スポーツ活動・科学体験活動・文化芸術活動・社</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会奉仕活動・職場体験などに係る費用</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入場料・交通費など</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642550" y="4168542"/>
              <a:ext cx="1767016" cy="63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子どもの生活</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支援に関すること</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20777" y="4168542"/>
              <a:ext cx="6215448" cy="630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◇児童養護施設を退所する子どもの</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生活費</a:t>
              </a:r>
              <a:r>
                <a:rPr kumimoji="1" lang="ja-JP" altLang="en-US" sz="16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正方形/長方形 22"/>
          <p:cNvSpPr/>
          <p:nvPr/>
        </p:nvSpPr>
        <p:spPr>
          <a:xfrm>
            <a:off x="393791" y="3025954"/>
            <a:ext cx="630357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寄附受入</a:t>
            </a:r>
            <a:r>
              <a:rPr kumimoji="1" lang="ja-JP" altLang="en-US" sz="1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総額　約</a:t>
            </a:r>
            <a:r>
              <a:rPr kumimoji="1" lang="en-US" altLang="ja-JP" sz="1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48,000</a:t>
            </a:r>
            <a:r>
              <a:rPr kumimoji="1" lang="ja-JP" altLang="en-US" sz="1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千円</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(2018</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年</a:t>
            </a:r>
            <a:r>
              <a:rPr lang="en-US" altLang="ja-JP" sz="1600" dirty="0">
                <a:latin typeface="Meiryo UI" panose="020B0604030504040204" pitchFamily="50" charset="-128"/>
                <a:ea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日</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現在</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基金は直接子どもたちに提供できるものに活用（活用例は以下のとおり）</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69</a:t>
            </a:fld>
            <a:endParaRPr kumimoji="1" lang="ja-JP" altLang="en-US" dirty="0"/>
          </a:p>
        </p:txBody>
      </p:sp>
      <p:sp>
        <p:nvSpPr>
          <p:cNvPr id="24" name="テキスト ボックス 23"/>
          <p:cNvSpPr txBox="1"/>
          <p:nvPr/>
        </p:nvSpPr>
        <p:spPr>
          <a:xfrm>
            <a:off x="6012160" y="0"/>
            <a:ext cx="3131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Ｂ</a:t>
            </a:r>
            <a:r>
              <a:rPr kumimoji="1" lang="ja-JP" altLang="en-US"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５．（６０）</a:t>
            </a:r>
            <a:endParaRPr kumimoji="1" lang="en-US" altLang="ja-JP"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72502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9522" y="764704"/>
            <a:ext cx="3191403" cy="319467"/>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子どもの貧困緊急対策事業費補助金</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10623" y="1250372"/>
            <a:ext cx="8985352" cy="738664"/>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・子どもの貧困対策の推進にあたっては、各市町村において地域の実情に応じた施策立案、課題解決を図っていくことが重要。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・こうした取組みは、未来を担う人づくりを促進し、ひいては大阪府の活力につながるものであることから、府としても市町村</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による取組みを強力に推し進める必要がある。</a:t>
            </a:r>
            <a:endParaRPr lang="en-US" altLang="ja-JP" sz="14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nvPr>
        </p:nvGraphicFramePr>
        <p:xfrm>
          <a:off x="594046" y="3720281"/>
          <a:ext cx="7521254" cy="1738024"/>
        </p:xfrm>
        <a:graphic>
          <a:graphicData uri="http://schemas.openxmlformats.org/drawingml/2006/table">
            <a:tbl>
              <a:tblPr firstRow="1">
                <a:tableStyleId>{69CF1AB2-1976-4502-BF36-3FF5EA218861}</a:tableStyleId>
              </a:tblPr>
              <a:tblGrid>
                <a:gridCol w="1830388">
                  <a:extLst>
                    <a:ext uri="{9D8B030D-6E8A-4147-A177-3AD203B41FA5}">
                      <a16:colId xmlns:a16="http://schemas.microsoft.com/office/drawing/2014/main" val="20000"/>
                    </a:ext>
                  </a:extLst>
                </a:gridCol>
                <a:gridCol w="5690866">
                  <a:extLst>
                    <a:ext uri="{9D8B030D-6E8A-4147-A177-3AD203B41FA5}">
                      <a16:colId xmlns:a16="http://schemas.microsoft.com/office/drawing/2014/main" val="20001"/>
                    </a:ext>
                  </a:extLst>
                </a:gridCol>
              </a:tblGrid>
              <a:tr h="434506">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補助事業</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子ども・保護者のｾｰﾌﾃｨﾈｯﾄの構築、ひとり親家庭の雇用促進</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434506">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対象</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全市町村</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43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補助率</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１／２</a:t>
                      </a:r>
                    </a:p>
                  </a:txBody>
                  <a:tcPr anchor="ctr"/>
                </a:tc>
                <a:extLst>
                  <a:ext uri="{0D108BD9-81ED-4DB2-BD59-A6C34878D82A}">
                    <a16:rowId xmlns:a16="http://schemas.microsoft.com/office/drawing/2014/main" val="10002"/>
                  </a:ext>
                </a:extLst>
              </a:tr>
              <a:tr h="43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補助金上限額</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万円／１市町村</a:t>
                      </a: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ただし、予算の範囲内で対応</a:t>
                      </a: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5" name="正方形/長方形 4"/>
          <p:cNvSpPr/>
          <p:nvPr/>
        </p:nvSpPr>
        <p:spPr>
          <a:xfrm>
            <a:off x="489535" y="3207233"/>
            <a:ext cx="4006266" cy="338554"/>
          </a:xfrm>
          <a:prstGeom prst="rect">
            <a:avLst/>
          </a:prstGeom>
        </p:spPr>
        <p:txBody>
          <a:bodyPr wrap="square">
            <a:spAutoFit/>
          </a:bodyPr>
          <a:lstStyle/>
          <a:p>
            <a:r>
              <a:rPr lang="ja-JP" altLang="en-US" sz="1600" b="1" dirty="0">
                <a:solidFill>
                  <a:srgbClr val="000000"/>
                </a:solidFill>
                <a:latin typeface="Meiryo UI" panose="020B0604030504040204" pitchFamily="50" charset="-128"/>
                <a:ea typeface="Meiryo UI" panose="020B0604030504040204" pitchFamily="50" charset="-128"/>
              </a:rPr>
              <a:t>補助金</a:t>
            </a:r>
            <a:r>
              <a:rPr lang="ja-JP" altLang="en-US" sz="1600" b="1" dirty="0" smtClean="0">
                <a:solidFill>
                  <a:srgbClr val="000000"/>
                </a:solidFill>
                <a:latin typeface="Meiryo UI" panose="020B0604030504040204" pitchFamily="50" charset="-128"/>
                <a:ea typeface="Meiryo UI" panose="020B0604030504040204" pitchFamily="50" charset="-128"/>
              </a:rPr>
              <a:t>総額　</a:t>
            </a:r>
            <a:r>
              <a:rPr lang="en-US" altLang="ja-JP" sz="1600" b="1" dirty="0" smtClean="0">
                <a:solidFill>
                  <a:srgbClr val="000000"/>
                </a:solidFill>
                <a:latin typeface="Meiryo UI" panose="020B0604030504040204" pitchFamily="50" charset="-128"/>
                <a:ea typeface="Meiryo UI" panose="020B0604030504040204" pitchFamily="50" charset="-128"/>
              </a:rPr>
              <a:t>3</a:t>
            </a:r>
            <a:r>
              <a:rPr lang="ja-JP" altLang="en-US" sz="1600" b="1" dirty="0" smtClean="0">
                <a:solidFill>
                  <a:srgbClr val="000000"/>
                </a:solidFill>
                <a:latin typeface="Meiryo UI" panose="020B0604030504040204" pitchFamily="50" charset="-128"/>
                <a:ea typeface="Meiryo UI" panose="020B0604030504040204" pitchFamily="50" charset="-128"/>
              </a:rPr>
              <a:t>億円</a:t>
            </a:r>
            <a:r>
              <a:rPr lang="en-US" altLang="ja-JP" sz="1600" dirty="0" smtClean="0">
                <a:solidFill>
                  <a:srgbClr val="000000"/>
                </a:solidFill>
                <a:latin typeface="Meiryo UI" panose="020B0604030504040204" pitchFamily="50" charset="-128"/>
                <a:ea typeface="Meiryo UI" panose="020B0604030504040204" pitchFamily="50" charset="-128"/>
              </a:rPr>
              <a:t>(2018</a:t>
            </a:r>
            <a:r>
              <a:rPr lang="ja-JP" altLang="en-US" sz="1600" dirty="0" smtClean="0">
                <a:solidFill>
                  <a:srgbClr val="000000"/>
                </a:solidFill>
                <a:latin typeface="Meiryo UI" panose="020B0604030504040204" pitchFamily="50" charset="-128"/>
                <a:ea typeface="Meiryo UI" panose="020B0604030504040204" pitchFamily="50" charset="-128"/>
              </a:rPr>
              <a:t>年当初予算</a:t>
            </a:r>
            <a:r>
              <a:rPr lang="en-US" altLang="ja-JP" sz="1600" dirty="0" smtClean="0">
                <a:solidFill>
                  <a:srgbClr val="000000"/>
                </a:solidFill>
                <a:latin typeface="Meiryo UI" panose="020B0604030504040204" pitchFamily="50" charset="-128"/>
                <a:ea typeface="Meiryo UI" panose="020B0604030504040204" pitchFamily="50" charset="-128"/>
              </a:rPr>
              <a:t>)</a:t>
            </a:r>
          </a:p>
        </p:txBody>
      </p:sp>
      <p:sp>
        <p:nvSpPr>
          <p:cNvPr id="6" name="下矢印 5"/>
          <p:cNvSpPr/>
          <p:nvPr/>
        </p:nvSpPr>
        <p:spPr>
          <a:xfrm>
            <a:off x="4284345" y="1959455"/>
            <a:ext cx="676911" cy="317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3023" y="2365855"/>
            <a:ext cx="7893577" cy="523220"/>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「子ども・保護者のセーフティネットの構築」や「ひとり親家庭の雇用促進」を強力に推し進めるため、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子どもの貧困緊急対策事業費</a:t>
            </a:r>
            <a:r>
              <a:rPr lang="ja-JP" altLang="en-US" sz="1400" dirty="0">
                <a:latin typeface="Meiryo UI" panose="020B0604030504040204" pitchFamily="50" charset="-128"/>
                <a:ea typeface="Meiryo UI" panose="020B0604030504040204" pitchFamily="50" charset="-128"/>
              </a:rPr>
              <a:t>補助</a:t>
            </a:r>
            <a:r>
              <a:rPr lang="ja-JP" altLang="en-US" sz="1400" dirty="0" smtClean="0">
                <a:latin typeface="Meiryo UI" panose="020B0604030504040204" pitchFamily="50" charset="-128"/>
                <a:ea typeface="Meiryo UI" panose="020B0604030504040204" pitchFamily="50" charset="-128"/>
              </a:rPr>
              <a:t>金を創設し、市町村への支援を通じて重点的に取組みを進めていく。</a:t>
            </a:r>
            <a:endParaRPr lang="en-US" altLang="ja-JP" sz="14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6032" y="82620"/>
            <a:ext cx="5812111" cy="338554"/>
          </a:xfrm>
          <a:prstGeom prst="rect">
            <a:avLst/>
          </a:prstGeom>
          <a:noFill/>
        </p:spPr>
        <p:txBody>
          <a:bodyPr wrap="square" rtlCol="0">
            <a:spAutoFit/>
          </a:bodyPr>
          <a:lstStyle/>
          <a:p>
            <a:pPr marL="177800" indent="-177800">
              <a:spcBef>
                <a:spcPts val="600"/>
              </a:spcBef>
            </a:pPr>
            <a:r>
              <a:rPr lang="ja-JP" altLang="en-US" sz="1600" dirty="0"/>
              <a:t>■子どもの貧困緊急対策事業費補助金</a:t>
            </a:r>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70</a:t>
            </a:fld>
            <a:endParaRPr kumimoji="1" lang="ja-JP" altLang="en-US" dirty="0"/>
          </a:p>
        </p:txBody>
      </p:sp>
      <p:sp>
        <p:nvSpPr>
          <p:cNvPr id="10" name="テキスト ボックス 9"/>
          <p:cNvSpPr txBox="1"/>
          <p:nvPr/>
        </p:nvSpPr>
        <p:spPr>
          <a:xfrm>
            <a:off x="6012160" y="0"/>
            <a:ext cx="3131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Ｂ</a:t>
            </a:r>
            <a:r>
              <a:rPr kumimoji="1" lang="ja-JP" altLang="en-US"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５．（６０）</a:t>
            </a:r>
            <a:endParaRPr kumimoji="1" lang="en-US" altLang="ja-JP" sz="16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99101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（１</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１</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）待機児童</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76672"/>
          <a:ext cx="8712968" cy="6223000"/>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kumimoji="1" lang="ja-JP" altLang="en-US" sz="1400" dirty="0" smtClean="0"/>
                        <a:t>・</a:t>
                      </a:r>
                      <a:r>
                        <a:rPr kumimoji="1" lang="ja-JP" altLang="en-US" sz="1400" dirty="0" smtClean="0">
                          <a:solidFill>
                            <a:schemeClr val="tx1"/>
                          </a:solidFill>
                        </a:rPr>
                        <a:t>保育所等整備や人材確保を進めているが、都市部を中心に待機児童は増加。</a:t>
                      </a:r>
                      <a:endParaRPr kumimoji="1" lang="en-US" altLang="ja-JP" sz="1400" dirty="0" smtClean="0">
                        <a:solidFill>
                          <a:schemeClr val="tx1"/>
                        </a:solidFill>
                      </a:endParaRPr>
                    </a:p>
                    <a:p>
                      <a:pPr algn="l"/>
                      <a:r>
                        <a:rPr kumimoji="1" lang="ja-JP" altLang="en-US" sz="1400" dirty="0" smtClean="0">
                          <a:solidFill>
                            <a:schemeClr val="tx1"/>
                          </a:solidFill>
                        </a:rPr>
                        <a:t>今後の潜在需要も見込み、さらなる対策が必要。</a:t>
                      </a:r>
                    </a:p>
                    <a:p>
                      <a:pPr marL="0" indent="0"/>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t>・</a:t>
                      </a:r>
                      <a:r>
                        <a:rPr kumimoji="1" lang="ja-JP" altLang="en-US" sz="1400" dirty="0" smtClean="0">
                          <a:solidFill>
                            <a:schemeClr val="tx1"/>
                          </a:solidFill>
                        </a:rPr>
                        <a:t>保育人材確保に向けた取組みを全国に先駆けて実施していく。</a:t>
                      </a:r>
                      <a:endParaRPr kumimoji="1" lang="en-US" altLang="ja-JP" sz="1400" dirty="0" smtClean="0">
                        <a:solidFill>
                          <a:schemeClr val="tx1"/>
                        </a:solidFill>
                      </a:endParaRPr>
                    </a:p>
                    <a:p>
                      <a:pPr algn="l"/>
                      <a:endParaRPr kumimoji="1" lang="en-US" altLang="ja-JP" sz="1400" b="0" i="0" u="none" strike="noStrike" kern="1200" cap="none" spc="0" normalizeH="0" baseline="0" noProof="0" dirty="0" smtClean="0">
                        <a:ln>
                          <a:noFill/>
                        </a:ln>
                        <a:solidFill>
                          <a:schemeClr val="tx1"/>
                        </a:solidFill>
                        <a:effectLst/>
                        <a:uLnTx/>
                        <a:uFillTx/>
                        <a:latin typeface="+mn-lt"/>
                        <a:ea typeface="+mn-ea"/>
                        <a:cs typeface="+mn-cs"/>
                      </a:endParaRPr>
                    </a:p>
                    <a:p>
                      <a:pPr algn="l"/>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・国家戦略特区等を活用し、国に対する提案等を実施していく。</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indent="0"/>
                      <a:endParaRPr kumimoji="1" lang="ja-JP" altLang="en-US" sz="1400" dirty="0" smtClean="0"/>
                    </a:p>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t>・</a:t>
                      </a:r>
                      <a:r>
                        <a:rPr kumimoji="1" lang="en-US" altLang="ja-JP" sz="1400" dirty="0" smtClean="0">
                          <a:solidFill>
                            <a:schemeClr val="tx1"/>
                          </a:solidFill>
                        </a:rPr>
                        <a:t>【</a:t>
                      </a:r>
                      <a:r>
                        <a:rPr kumimoji="1" lang="ja-JP" altLang="en-US" sz="1400" dirty="0" smtClean="0">
                          <a:solidFill>
                            <a:schemeClr val="tx1"/>
                          </a:solidFill>
                        </a:rPr>
                        <a:t>地域限定保育士</a:t>
                      </a:r>
                      <a:r>
                        <a:rPr kumimoji="1" lang="en-US" altLang="ja-JP" sz="1400" dirty="0" smtClean="0">
                          <a:solidFill>
                            <a:schemeClr val="tx1"/>
                          </a:solidFill>
                        </a:rPr>
                        <a:t>】</a:t>
                      </a:r>
                    </a:p>
                    <a:p>
                      <a:pPr algn="l"/>
                      <a:r>
                        <a:rPr kumimoji="1" lang="ja-JP" altLang="en-US" sz="1400" dirty="0" smtClean="0">
                          <a:solidFill>
                            <a:schemeClr val="tx1"/>
                          </a:solidFill>
                        </a:rPr>
                        <a:t>・</a:t>
                      </a:r>
                      <a:r>
                        <a:rPr kumimoji="1" lang="en-US" altLang="ja-JP" sz="1400" dirty="0" smtClean="0">
                          <a:solidFill>
                            <a:schemeClr val="tx1"/>
                          </a:solidFill>
                        </a:rPr>
                        <a:t>2015</a:t>
                      </a:r>
                      <a:r>
                        <a:rPr kumimoji="1" lang="ja-JP" altLang="en-US" sz="1400" dirty="0" smtClean="0">
                          <a:solidFill>
                            <a:schemeClr val="tx1"/>
                          </a:solidFill>
                        </a:rPr>
                        <a:t>年度から、全国に先駆け、地域限定保育士試験を実施。</a:t>
                      </a:r>
                    </a:p>
                    <a:p>
                      <a:pPr algn="l"/>
                      <a:r>
                        <a:rPr kumimoji="1" lang="en-US" altLang="ja-JP" sz="1400" dirty="0" smtClean="0">
                          <a:solidFill>
                            <a:schemeClr val="tx1"/>
                          </a:solidFill>
                        </a:rPr>
                        <a:t>2018</a:t>
                      </a:r>
                      <a:r>
                        <a:rPr kumimoji="1" lang="ja-JP" altLang="en-US" sz="1400" dirty="0" smtClean="0">
                          <a:solidFill>
                            <a:schemeClr val="tx1"/>
                          </a:solidFill>
                        </a:rPr>
                        <a:t>年度は、全国で初めて実技試験による通常試験と、保育実技講習会による地域限定試験を同時実施。</a:t>
                      </a:r>
                    </a:p>
                    <a:p>
                      <a:pPr algn="l"/>
                      <a:endParaRPr kumimoji="1" lang="en-US" altLang="ja-JP" sz="1400" dirty="0" smtClean="0">
                        <a:solidFill>
                          <a:schemeClr val="tx1"/>
                        </a:solidFill>
                      </a:endParaRPr>
                    </a:p>
                    <a:p>
                      <a:pPr algn="l"/>
                      <a:r>
                        <a:rPr kumimoji="1" lang="en-US" altLang="ja-JP" sz="1400" dirty="0" smtClean="0">
                          <a:solidFill>
                            <a:schemeClr val="tx1"/>
                          </a:solidFill>
                        </a:rPr>
                        <a:t>【</a:t>
                      </a:r>
                      <a:r>
                        <a:rPr kumimoji="1" lang="ja-JP" altLang="en-US" sz="1400" dirty="0" smtClean="0">
                          <a:solidFill>
                            <a:schemeClr val="tx1"/>
                          </a:solidFill>
                        </a:rPr>
                        <a:t>規制緩和</a:t>
                      </a:r>
                      <a:r>
                        <a:rPr kumimoji="1" lang="en-US" altLang="ja-JP" sz="1400" dirty="0" smtClean="0">
                          <a:solidFill>
                            <a:schemeClr val="tx1"/>
                          </a:solidFill>
                        </a:rPr>
                        <a:t>】</a:t>
                      </a:r>
                    </a:p>
                    <a:p>
                      <a:pPr algn="l"/>
                      <a:r>
                        <a:rPr kumimoji="1" lang="ja-JP" altLang="en-US" sz="1400" dirty="0" smtClean="0">
                          <a:solidFill>
                            <a:schemeClr val="tx1"/>
                          </a:solidFill>
                        </a:rPr>
                        <a:t>府から国へ以下の提案を実施</a:t>
                      </a:r>
                      <a:endParaRPr kumimoji="1" lang="en-US" altLang="ja-JP" sz="1400" dirty="0" smtClean="0">
                        <a:solidFill>
                          <a:schemeClr val="tx1"/>
                        </a:solidFill>
                      </a:endParaRPr>
                    </a:p>
                    <a:p>
                      <a:pPr algn="l"/>
                      <a:r>
                        <a:rPr kumimoji="1" lang="ja-JP" altLang="en-US" sz="1400" dirty="0" smtClean="0">
                          <a:solidFill>
                            <a:schemeClr val="tx1"/>
                          </a:solidFill>
                        </a:rPr>
                        <a:t>・①保育に従事する人員の配置基準の緩和</a:t>
                      </a:r>
                    </a:p>
                    <a:p>
                      <a:pPr algn="l"/>
                      <a:r>
                        <a:rPr kumimoji="1" lang="ja-JP" altLang="en-US" sz="1200" dirty="0" smtClean="0">
                          <a:solidFill>
                            <a:schemeClr val="tx1"/>
                          </a:solidFill>
                        </a:rPr>
                        <a:t>⇒職員配置基準内に「保育士」以外に府が養成を行う「保育支援員」を位置付け。保育士の３分の１に置きかえて配置。</a:t>
                      </a:r>
                      <a:endParaRPr kumimoji="1" lang="en-US" altLang="ja-JP" sz="1200" dirty="0" smtClean="0">
                        <a:solidFill>
                          <a:schemeClr val="tx1"/>
                        </a:solidFill>
                      </a:endParaRPr>
                    </a:p>
                    <a:p>
                      <a:pPr algn="l"/>
                      <a:endParaRPr kumimoji="1" lang="en-US" altLang="ja-JP" sz="1400" dirty="0" smtClean="0">
                        <a:solidFill>
                          <a:schemeClr val="tx1"/>
                        </a:solidFill>
                      </a:endParaRPr>
                    </a:p>
                    <a:p>
                      <a:pPr algn="l"/>
                      <a:r>
                        <a:rPr kumimoji="1" lang="ja-JP" altLang="en-US" sz="1400" dirty="0" smtClean="0">
                          <a:solidFill>
                            <a:schemeClr val="tx1"/>
                          </a:solidFill>
                        </a:rPr>
                        <a:t>②保育所等の面積基準の緩和</a:t>
                      </a:r>
                    </a:p>
                    <a:p>
                      <a:pPr algn="l"/>
                      <a:r>
                        <a:rPr kumimoji="1" lang="ja-JP" altLang="en-US" sz="1200" dirty="0" smtClean="0">
                          <a:solidFill>
                            <a:schemeClr val="tx1"/>
                          </a:solidFill>
                        </a:rPr>
                        <a:t>⇒認定こども園も緩和対象とすること及び特例地域の要件（待機児童の人数、比較対象となる土地価格）の見直し</a:t>
                      </a:r>
                    </a:p>
                    <a:p>
                      <a:pPr algn="l"/>
                      <a:endParaRPr kumimoji="1" lang="en-US" altLang="ja-JP" sz="1400" dirty="0" smtClean="0">
                        <a:solidFill>
                          <a:schemeClr val="tx1"/>
                        </a:solidFill>
                      </a:endParaRPr>
                    </a:p>
                    <a:p>
                      <a:pPr algn="l"/>
                      <a:r>
                        <a:rPr kumimoji="1" lang="ja-JP" altLang="en-US" sz="1400" dirty="0" smtClean="0">
                          <a:solidFill>
                            <a:schemeClr val="tx1"/>
                          </a:solidFill>
                        </a:rPr>
                        <a:t>③保育所等の採光基準の緩和</a:t>
                      </a:r>
                    </a:p>
                    <a:p>
                      <a:pPr algn="l"/>
                      <a:r>
                        <a:rPr kumimoji="1" lang="ja-JP" altLang="en-US" sz="1200" dirty="0" smtClean="0">
                          <a:solidFill>
                            <a:schemeClr val="tx1"/>
                          </a:solidFill>
                        </a:rPr>
                        <a:t>⇒採光に有効な部分の面積の床面積に対する割合を緩和</a:t>
                      </a:r>
                      <a:endParaRPr kumimoji="1" lang="en-US" altLang="ja-JP" sz="1200" dirty="0" smtClean="0">
                        <a:solidFill>
                          <a:schemeClr val="tx1"/>
                        </a:solidFill>
                      </a:endParaRPr>
                    </a:p>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kumimoji="1" lang="en-US" altLang="ja-JP" sz="1400" dirty="0" smtClean="0">
                          <a:solidFill>
                            <a:schemeClr val="tx1"/>
                          </a:solidFill>
                        </a:rPr>
                        <a:t>【</a:t>
                      </a:r>
                      <a:r>
                        <a:rPr kumimoji="1" lang="ja-JP" altLang="en-US" sz="1400" dirty="0" smtClean="0">
                          <a:solidFill>
                            <a:schemeClr val="tx1"/>
                          </a:solidFill>
                        </a:rPr>
                        <a:t>地域限定保育士</a:t>
                      </a:r>
                      <a:r>
                        <a:rPr kumimoji="1" lang="en-US" altLang="ja-JP" sz="1400" dirty="0" smtClean="0">
                          <a:solidFill>
                            <a:schemeClr val="tx1"/>
                          </a:solidFill>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・地域限定保育士試験の実施回数　</a:t>
                      </a:r>
                      <a:r>
                        <a:rPr kumimoji="1" lang="en-US" altLang="ja-JP" sz="1400" dirty="0" smtClean="0">
                          <a:solidFill>
                            <a:schemeClr val="tx1"/>
                          </a:solidFill>
                        </a:rPr>
                        <a:t>2015</a:t>
                      </a:r>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年度各</a:t>
                      </a:r>
                      <a:r>
                        <a:rPr kumimoji="1" lang="en-US" altLang="ja-JP" sz="1400" dirty="0" smtClean="0">
                          <a:solidFill>
                            <a:schemeClr val="tx1"/>
                          </a:solidFill>
                        </a:rPr>
                        <a:t>1</a:t>
                      </a:r>
                      <a:r>
                        <a:rPr kumimoji="1" lang="ja-JP" altLang="en-US" sz="1400" dirty="0" smtClean="0">
                          <a:solidFill>
                            <a:schemeClr val="tx1"/>
                          </a:solidFill>
                        </a:rPr>
                        <a:t>回の計</a:t>
                      </a:r>
                      <a:r>
                        <a:rPr kumimoji="1" lang="en-US" altLang="ja-JP" sz="1400" dirty="0" smtClean="0">
                          <a:solidFill>
                            <a:schemeClr val="tx1"/>
                          </a:solidFill>
                        </a:rPr>
                        <a:t>3</a:t>
                      </a:r>
                      <a:r>
                        <a:rPr kumimoji="1" lang="ja-JP" altLang="en-US" sz="1400" dirty="0" smtClean="0">
                          <a:solidFill>
                            <a:schemeClr val="tx1"/>
                          </a:solidFill>
                        </a:rPr>
                        <a:t>回（全国最多）</a:t>
                      </a:r>
                      <a:endParaRPr kumimoji="1" lang="en-US" altLang="ja-JP" sz="14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・合格者数計</a:t>
                      </a:r>
                      <a:r>
                        <a:rPr kumimoji="1" lang="en-US" altLang="ja-JP" sz="1400" dirty="0" smtClean="0">
                          <a:solidFill>
                            <a:schemeClr val="tx1"/>
                          </a:solidFill>
                        </a:rPr>
                        <a:t>1,549</a:t>
                      </a:r>
                      <a:r>
                        <a:rPr kumimoji="1" lang="ja-JP" altLang="en-US" sz="1400" dirty="0" smtClean="0">
                          <a:solidFill>
                            <a:schemeClr val="tx1"/>
                          </a:solidFill>
                        </a:rPr>
                        <a:t>名（</a:t>
                      </a:r>
                      <a:r>
                        <a:rPr kumimoji="1" lang="en-US" altLang="ja-JP" sz="1400" dirty="0" smtClean="0">
                          <a:solidFill>
                            <a:schemeClr val="tx1"/>
                          </a:solidFill>
                        </a:rPr>
                        <a:t>2015</a:t>
                      </a:r>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年度）</a:t>
                      </a:r>
                      <a:endParaRPr kumimoji="1" lang="en-US" altLang="ja-JP" sz="14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a:t>
                      </a:r>
                      <a:r>
                        <a:rPr kumimoji="1" lang="ja-JP" altLang="en-US" sz="1400" dirty="0" smtClean="0">
                          <a:solidFill>
                            <a:schemeClr val="tx1"/>
                          </a:solidFill>
                        </a:rPr>
                        <a:t>規制緩和</a:t>
                      </a:r>
                      <a:r>
                        <a:rPr kumimoji="1" lang="en-US" altLang="ja-JP" sz="1400" dirty="0" smtClean="0">
                          <a:solidFill>
                            <a:schemeClr val="tx1"/>
                          </a:solidFill>
                        </a:rPr>
                        <a:t>】</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①保育に従事する人員の配置基準の緩和</a:t>
                      </a: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・待機児童解消までの措置として、自治体が自ら定める基準（配置基準の６割以上）に基づく「地方裁量型認可化移行施設」（仮称）の創設が決定（</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6</a:t>
                      </a:r>
                      <a:r>
                        <a:rPr kumimoji="1" lang="ja-JP" altLang="en-US" sz="1400" dirty="0" smtClean="0">
                          <a:solidFill>
                            <a:schemeClr val="tx1"/>
                          </a:solidFill>
                        </a:rPr>
                        <a:t>月</a:t>
                      </a:r>
                      <a:r>
                        <a:rPr kumimoji="1" lang="en-US" altLang="ja-JP" sz="1400" dirty="0" smtClean="0">
                          <a:solidFill>
                            <a:schemeClr val="tx1"/>
                          </a:solidFill>
                        </a:rPr>
                        <a:t>)</a:t>
                      </a:r>
                    </a:p>
                    <a:p>
                      <a:pPr marL="92075" marR="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②保育所等の面積基準の緩和</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・認定こども園も緩和対象に（</a:t>
                      </a:r>
                      <a:r>
                        <a:rPr kumimoji="1" lang="en-US" altLang="ja-JP" sz="1400" dirty="0" smtClean="0">
                          <a:solidFill>
                            <a:schemeClr val="tx1"/>
                          </a:solidFill>
                        </a:rPr>
                        <a:t>H30</a:t>
                      </a:r>
                      <a:r>
                        <a:rPr kumimoji="1" lang="ja-JP" altLang="en-US" sz="1400" dirty="0" smtClean="0">
                          <a:solidFill>
                            <a:schemeClr val="tx1"/>
                          </a:solidFill>
                        </a:rPr>
                        <a:t>年</a:t>
                      </a:r>
                      <a:r>
                        <a:rPr kumimoji="1" lang="en-US" altLang="ja-JP" sz="1400" dirty="0" smtClean="0">
                          <a:solidFill>
                            <a:schemeClr val="tx1"/>
                          </a:solidFill>
                        </a:rPr>
                        <a:t>6</a:t>
                      </a:r>
                      <a:r>
                        <a:rPr kumimoji="1" lang="ja-JP" altLang="en-US" sz="1400" dirty="0" smtClean="0">
                          <a:solidFill>
                            <a:schemeClr val="tx1"/>
                          </a:solidFill>
                        </a:rPr>
                        <a:t>月）</a:t>
                      </a:r>
                      <a:endParaRPr kumimoji="1" lang="en-US" altLang="ja-JP" sz="14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・特例地域の要件について見直し（</a:t>
                      </a:r>
                      <a:r>
                        <a:rPr kumimoji="1" lang="en-US" altLang="ja-JP" sz="1400" dirty="0" smtClean="0">
                          <a:solidFill>
                            <a:schemeClr val="tx1"/>
                          </a:solidFill>
                        </a:rPr>
                        <a:t>H30</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p>
                    <a:p>
                      <a:pPr marL="92075" marR="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③保育所等の採光基準の緩和</a:t>
                      </a:r>
                      <a:endParaRPr kumimoji="1" lang="en-US" altLang="ja-JP" sz="1400" dirty="0" smtClean="0">
                        <a:solidFill>
                          <a:schemeClr val="tx1"/>
                        </a:solidFill>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・保育所の円滑な整備などを後押しするため、採光基準を緩和</a:t>
                      </a:r>
                      <a:r>
                        <a:rPr kumimoji="1" lang="ja-JP" altLang="en-US" sz="1400" strike="noStrike" baseline="0" dirty="0" smtClean="0">
                          <a:solidFill>
                            <a:schemeClr val="tx1"/>
                          </a:solidFill>
                        </a:rPr>
                        <a:t>（</a:t>
                      </a:r>
                      <a:r>
                        <a:rPr kumimoji="1" lang="en-US" altLang="ja-JP" sz="1400" strike="noStrike" baseline="0" dirty="0" smtClean="0">
                          <a:solidFill>
                            <a:schemeClr val="tx1"/>
                          </a:solidFill>
                        </a:rPr>
                        <a:t>2</a:t>
                      </a:r>
                      <a:r>
                        <a:rPr kumimoji="1" lang="en-US" altLang="ja-JP" sz="1400" dirty="0" smtClean="0">
                          <a:solidFill>
                            <a:schemeClr val="tx1"/>
                          </a:solidFill>
                        </a:rPr>
                        <a:t>018</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6876256" y="6453336"/>
            <a:ext cx="2133600" cy="365125"/>
          </a:xfrm>
        </p:spPr>
        <p:txBody>
          <a:bodyPr/>
          <a:lstStyle/>
          <a:p>
            <a:fld id="{63BC356D-1576-478B-8647-1361C6E9DFF7}" type="slidenum">
              <a:rPr kumimoji="1" lang="ja-JP" altLang="en-US" smtClean="0"/>
              <a:t>71</a:t>
            </a:fld>
            <a:endParaRPr kumimoji="1" lang="ja-JP" altLang="en-US" dirty="0"/>
          </a:p>
        </p:txBody>
      </p:sp>
      <p:sp>
        <p:nvSpPr>
          <p:cNvPr id="9" name="テキスト ボックス 8"/>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６．</a:t>
            </a:r>
            <a:endParaRPr lang="en-US" altLang="ja-JP" sz="1600" u="sng" dirty="0" smtClean="0"/>
          </a:p>
        </p:txBody>
      </p:sp>
    </p:spTree>
    <p:extLst>
      <p:ext uri="{BB962C8B-B14F-4D97-AF65-F5344CB8AC3E}">
        <p14:creationId xmlns:p14="http://schemas.microsoft.com/office/powerpoint/2010/main" val="39406719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Ⅰ</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（１</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２</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）女性活躍（女性活躍の促進に向けた意識改革）</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nvPr>
        </p:nvGraphicFramePr>
        <p:xfrm>
          <a:off x="251520" y="476672"/>
          <a:ext cx="8712968" cy="627634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lang="ja-JP" altLang="en-US" sz="1400" dirty="0" smtClean="0">
                          <a:latin typeface="+mn-ea"/>
                          <a:ea typeface="+mn-ea"/>
                        </a:rPr>
                        <a:t>企業における女性の活躍促進への理解が十分進んでいない。</a:t>
                      </a:r>
                      <a:endParaRPr lang="en-US" altLang="ja-JP" sz="14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smtClean="0">
                        <a:solidFill>
                          <a:srgbClr val="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rgbClr val="000000"/>
                          </a:solidFill>
                          <a:latin typeface="+mn-ea"/>
                          <a:ea typeface="+mn-ea"/>
                        </a:rPr>
                        <a:t>・固定的な性別役割分担意識の解消やワーク・ライフ・バランス推進の意義、重要性について社会全体として広めていく必要がある。</a:t>
                      </a:r>
                    </a:p>
                    <a:p>
                      <a:pPr marL="0" indent="0"/>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t>・</a:t>
                      </a:r>
                      <a:r>
                        <a:rPr kumimoji="1" lang="ja-JP" altLang="en-US" sz="1400" dirty="0" smtClean="0">
                          <a:solidFill>
                            <a:schemeClr val="tx1"/>
                          </a:solidFill>
                          <a:latin typeface="+mn-ea"/>
                          <a:ea typeface="+mn-ea"/>
                        </a:rPr>
                        <a:t>女性の登用、働きやすい職場づくりに取り組む中小企業等への支援</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表彰・認証</a:t>
                      </a:r>
                      <a:r>
                        <a:rPr kumimoji="1" lang="en-US" altLang="ja-JP" sz="1400" dirty="0" smtClean="0">
                          <a:solidFill>
                            <a:schemeClr val="tx1"/>
                          </a:solidFill>
                          <a:latin typeface="+mn-ea"/>
                          <a:ea typeface="+mn-ea"/>
                        </a:rPr>
                        <a:t>)</a:t>
                      </a:r>
                      <a:r>
                        <a:rPr kumimoji="1" lang="ja-JP" altLang="en-US" sz="1400" dirty="0" err="1" smtClean="0">
                          <a:solidFill>
                            <a:schemeClr val="tx1"/>
                          </a:solidFill>
                          <a:latin typeface="+mn-ea"/>
                          <a:ea typeface="+mn-ea"/>
                        </a:rPr>
                        <a:t>。</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・女性の活躍促進に向けた意識改革の推進。</a:t>
                      </a:r>
                    </a:p>
                    <a:p>
                      <a:pPr marL="0" indent="0"/>
                      <a:endParaRPr kumimoji="1" lang="ja-JP" altLang="en-US" sz="1400" dirty="0" smtClean="0"/>
                    </a:p>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t>・</a:t>
                      </a:r>
                      <a:r>
                        <a:rPr kumimoji="1" lang="ja-JP" altLang="en-US" sz="1400" dirty="0" smtClean="0">
                          <a:solidFill>
                            <a:schemeClr val="tx1"/>
                          </a:solidFill>
                          <a:latin typeface="+mn-ea"/>
                          <a:ea typeface="+mn-ea"/>
                        </a:rPr>
                        <a:t>「男女いきいきプラス」事業者認証制度 </a:t>
                      </a:r>
                      <a:r>
                        <a:rPr kumimoji="1" lang="en-US" altLang="ja-JP" sz="1400" dirty="0" smtClean="0">
                          <a:solidFill>
                            <a:schemeClr val="tx1"/>
                          </a:solidFill>
                          <a:latin typeface="+mn-ea"/>
                          <a:ea typeface="+mn-ea"/>
                        </a:rPr>
                        <a:t>(2018</a:t>
                      </a:r>
                      <a:r>
                        <a:rPr kumimoji="1" lang="ja-JP" altLang="en-US" sz="1400" dirty="0" smtClean="0">
                          <a:solidFill>
                            <a:schemeClr val="tx1"/>
                          </a:solidFill>
                          <a:latin typeface="+mn-ea"/>
                          <a:ea typeface="+mn-ea"/>
                        </a:rPr>
                        <a:t>年度～</a:t>
                      </a:r>
                      <a:r>
                        <a:rPr kumimoji="1" lang="en-US" altLang="ja-JP" sz="1400" dirty="0" smtClean="0">
                          <a:solidFill>
                            <a:schemeClr val="tx1"/>
                          </a:solidFill>
                          <a:latin typeface="+mn-ea"/>
                          <a:ea typeface="+mn-ea"/>
                        </a:rPr>
                        <a:t>)</a:t>
                      </a:r>
                    </a:p>
                    <a:p>
                      <a:pPr algn="l"/>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2003</a:t>
                      </a:r>
                      <a:r>
                        <a:rPr kumimoji="1" lang="ja-JP" altLang="en-US" sz="1400" dirty="0" smtClean="0">
                          <a:solidFill>
                            <a:schemeClr val="tx1"/>
                          </a:solidFill>
                          <a:latin typeface="+mn-ea"/>
                          <a:ea typeface="+mn-ea"/>
                        </a:rPr>
                        <a:t>年度に創設した男女いきいき・元気宣言事業者登録制度の次のステップとして、女性活躍推進法に基づく「一般事業主行動計画」を策定し、「女性の職業選択に資する情報の公表」を実施している企業・団体を認証。</a:t>
                      </a: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・「男女いきいき表彰制度」（</a:t>
                      </a:r>
                      <a:r>
                        <a:rPr kumimoji="1" lang="en-US" altLang="ja-JP" sz="1400" dirty="0" smtClean="0">
                          <a:solidFill>
                            <a:schemeClr val="tx1"/>
                          </a:solidFill>
                          <a:latin typeface="+mn-ea"/>
                          <a:ea typeface="+mn-ea"/>
                        </a:rPr>
                        <a:t>2018</a:t>
                      </a:r>
                      <a:r>
                        <a:rPr kumimoji="1" lang="ja-JP" altLang="en-US" sz="1400" dirty="0" smtClean="0">
                          <a:solidFill>
                            <a:schemeClr val="tx1"/>
                          </a:solidFill>
                          <a:latin typeface="+mn-ea"/>
                          <a:ea typeface="+mn-ea"/>
                        </a:rPr>
                        <a:t>年度～）</a:t>
                      </a:r>
                    </a:p>
                    <a:p>
                      <a:pPr algn="l"/>
                      <a:r>
                        <a:rPr kumimoji="1" lang="ja-JP" altLang="en-US" sz="1400" dirty="0" smtClean="0">
                          <a:solidFill>
                            <a:schemeClr val="tx1"/>
                          </a:solidFill>
                          <a:latin typeface="+mn-ea"/>
                          <a:ea typeface="+mn-ea"/>
                        </a:rPr>
                        <a:t>　上記「男女いきいきプラス」事業者の中から、独創的、先進的な取組等を行なっている事業者を選考し、男女いきいき事業者として表彰。</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2016</a:t>
                      </a:r>
                      <a:r>
                        <a:rPr kumimoji="1" lang="ja-JP" altLang="en-US" sz="1400" dirty="0" smtClean="0">
                          <a:solidFill>
                            <a:schemeClr val="tx1"/>
                          </a:solidFill>
                          <a:latin typeface="+mn-ea"/>
                          <a:ea typeface="+mn-ea"/>
                        </a:rPr>
                        <a:t>年度から毎年</a:t>
                      </a:r>
                      <a:r>
                        <a:rPr kumimoji="1" lang="en-US" altLang="ja-JP" sz="1400" dirty="0" smtClean="0">
                          <a:solidFill>
                            <a:schemeClr val="tx1"/>
                          </a:solidFill>
                          <a:latin typeface="+mn-ea"/>
                          <a:ea typeface="+mn-ea"/>
                        </a:rPr>
                        <a:t>9</a:t>
                      </a:r>
                      <a:r>
                        <a:rPr kumimoji="1" lang="ja-JP" altLang="en-US" sz="1400" dirty="0" smtClean="0">
                          <a:solidFill>
                            <a:schemeClr val="tx1"/>
                          </a:solidFill>
                          <a:latin typeface="+mn-ea"/>
                          <a:ea typeface="+mn-ea"/>
                        </a:rPr>
                        <a:t>月を「</a:t>
                      </a:r>
                      <a:r>
                        <a:rPr kumimoji="1" lang="en-US" altLang="ja-JP" sz="1400" dirty="0" smtClean="0">
                          <a:solidFill>
                            <a:schemeClr val="tx1"/>
                          </a:solidFill>
                          <a:latin typeface="+mn-ea"/>
                          <a:ea typeface="+mn-ea"/>
                        </a:rPr>
                        <a:t>OSAKA</a:t>
                      </a:r>
                      <a:r>
                        <a:rPr kumimoji="1" lang="ja-JP" altLang="en-US" sz="1400" dirty="0" smtClean="0">
                          <a:solidFill>
                            <a:schemeClr val="tx1"/>
                          </a:solidFill>
                          <a:latin typeface="+mn-ea"/>
                          <a:ea typeface="+mn-ea"/>
                        </a:rPr>
                        <a:t>女性活躍推進月間」に設定し、大阪市等市町村にも呼びかけを行い、イベント等を集中的に実施。</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2017</a:t>
                      </a:r>
                      <a:r>
                        <a:rPr kumimoji="1" lang="ja-JP" altLang="en-US" sz="1400" dirty="0" smtClean="0">
                          <a:solidFill>
                            <a:schemeClr val="tx1"/>
                          </a:solidFill>
                          <a:latin typeface="+mn-ea"/>
                          <a:ea typeface="+mn-ea"/>
                        </a:rPr>
                        <a:t>年から</a:t>
                      </a:r>
                      <a:r>
                        <a:rPr kumimoji="1" lang="en-US" altLang="ja-JP" sz="1400" dirty="0" smtClean="0">
                          <a:solidFill>
                            <a:schemeClr val="tx1"/>
                          </a:solidFill>
                          <a:latin typeface="+mn-ea"/>
                          <a:ea typeface="+mn-ea"/>
                        </a:rPr>
                        <a:t>OSAKA</a:t>
                      </a:r>
                      <a:r>
                        <a:rPr kumimoji="1" lang="ja-JP" altLang="en-US" sz="1400" dirty="0" smtClean="0">
                          <a:solidFill>
                            <a:schemeClr val="tx1"/>
                          </a:solidFill>
                          <a:latin typeface="+mn-ea"/>
                          <a:ea typeface="+mn-ea"/>
                        </a:rPr>
                        <a:t>女性活躍推進ドーン</a:t>
                      </a:r>
                      <a:r>
                        <a:rPr kumimoji="1" lang="en-US" altLang="ja-JP" sz="1400" dirty="0" smtClean="0">
                          <a:solidFill>
                            <a:schemeClr val="tx1"/>
                          </a:solidFill>
                          <a:latin typeface="+mn-ea"/>
                          <a:ea typeface="+mn-ea"/>
                        </a:rPr>
                        <a:t>de</a:t>
                      </a:r>
                      <a:r>
                        <a:rPr kumimoji="1" lang="ja-JP" altLang="en-US" sz="1400" dirty="0" smtClean="0">
                          <a:solidFill>
                            <a:schemeClr val="tx1"/>
                          </a:solidFill>
                          <a:latin typeface="+mn-ea"/>
                          <a:ea typeface="+mn-ea"/>
                        </a:rPr>
                        <a:t>キラリフェスティバルを開催し、シンポジウムのほか、相談会や合同企業説明会等を実施。</a:t>
                      </a:r>
                    </a:p>
                    <a:p>
                      <a:pPr algn="l"/>
                      <a:r>
                        <a:rPr kumimoji="1" lang="ja-JP" altLang="en-US" sz="1400" dirty="0" smtClean="0">
                          <a:solidFill>
                            <a:schemeClr val="tx1"/>
                          </a:solidFill>
                          <a:latin typeface="+mn-ea"/>
                          <a:ea typeface="+mn-ea"/>
                        </a:rPr>
                        <a:t>　また、女性活躍の促進・普及を担うリーダー養成講座を開催。一人ひとりの意識改革を行うため、女性活躍推進に先進的に取り組む企業を講師に迎え、自社の取組み紹介や参加者間の意見交換を実施。</a:t>
                      </a:r>
                      <a:endParaRPr kumimoji="1" lang="en-US" altLang="ja-JP" sz="1400" dirty="0" smtClean="0">
                        <a:solidFill>
                          <a:schemeClr val="tx1"/>
                        </a:solidFill>
                        <a:latin typeface="+mn-ea"/>
                        <a:ea typeface="+mn-ea"/>
                      </a:endParaRPr>
                    </a:p>
                    <a:p>
                      <a:pPr marL="0" indent="0"/>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t>・</a:t>
                      </a:r>
                      <a:r>
                        <a:rPr kumimoji="1" lang="ja-JP" altLang="en-US" sz="1400" dirty="0" smtClean="0">
                          <a:solidFill>
                            <a:schemeClr val="tx1"/>
                          </a:solidFill>
                          <a:latin typeface="+mn-ea"/>
                          <a:ea typeface="+mn-ea"/>
                        </a:rPr>
                        <a:t>男女いきいき・元気宣言事業者数</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累計：府</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383</a:t>
                      </a:r>
                      <a:r>
                        <a:rPr kumimoji="1" lang="ja-JP" altLang="en-US" sz="1400" dirty="0" smtClean="0">
                          <a:solidFill>
                            <a:schemeClr val="tx1"/>
                          </a:solidFill>
                          <a:latin typeface="+mn-ea"/>
                          <a:ea typeface="+mn-ea"/>
                        </a:rPr>
                        <a:t>件</a:t>
                      </a:r>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 女性活躍フェスティバル</a:t>
                      </a:r>
                      <a:r>
                        <a:rPr kumimoji="1" lang="en-US" altLang="ja-JP" sz="1400" dirty="0" smtClean="0">
                          <a:solidFill>
                            <a:schemeClr val="tx1"/>
                          </a:solidFill>
                          <a:latin typeface="+mn-ea"/>
                          <a:ea typeface="+mn-ea"/>
                        </a:rPr>
                        <a:t>(2017)</a:t>
                      </a:r>
                      <a:r>
                        <a:rPr kumimoji="1" lang="ja-JP" altLang="en-US" sz="1400" dirty="0" smtClean="0">
                          <a:solidFill>
                            <a:schemeClr val="tx1"/>
                          </a:solidFill>
                          <a:latin typeface="+mn-ea"/>
                          <a:ea typeface="+mn-ea"/>
                        </a:rPr>
                        <a:t>来館者　</a:t>
                      </a:r>
                      <a:r>
                        <a:rPr kumimoji="1" lang="en-US" altLang="ja-JP" sz="1400" dirty="0" smtClean="0">
                          <a:solidFill>
                            <a:schemeClr val="tx1"/>
                          </a:solidFill>
                          <a:latin typeface="+mn-ea"/>
                          <a:ea typeface="+mn-ea"/>
                        </a:rPr>
                        <a:t>3,372</a:t>
                      </a:r>
                      <a:r>
                        <a:rPr kumimoji="1" lang="ja-JP" altLang="en-US" sz="1400" dirty="0" smtClean="0">
                          <a:solidFill>
                            <a:schemeClr val="tx1"/>
                          </a:solidFill>
                          <a:latin typeface="+mn-ea"/>
                          <a:ea typeface="+mn-ea"/>
                        </a:rPr>
                        <a:t>人　</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 女性活躍リーダー養成講座</a:t>
                      </a:r>
                      <a:r>
                        <a:rPr kumimoji="1" lang="en-US" altLang="ja-JP" sz="1400" dirty="0" smtClean="0">
                          <a:solidFill>
                            <a:schemeClr val="tx1"/>
                          </a:solidFill>
                          <a:latin typeface="+mn-ea"/>
                          <a:ea typeface="+mn-ea"/>
                        </a:rPr>
                        <a:t>(2017)</a:t>
                      </a:r>
                      <a:r>
                        <a:rPr kumimoji="1" lang="ja-JP" altLang="en-US" sz="1400" dirty="0" smtClean="0">
                          <a:solidFill>
                            <a:schemeClr val="tx1"/>
                          </a:solidFill>
                          <a:latin typeface="+mn-ea"/>
                          <a:ea typeface="+mn-ea"/>
                        </a:rPr>
                        <a:t>　全</a:t>
                      </a:r>
                      <a:r>
                        <a:rPr kumimoji="1" lang="en-US" altLang="ja-JP" sz="1400" dirty="0" smtClean="0">
                          <a:solidFill>
                            <a:schemeClr val="tx1"/>
                          </a:solidFill>
                          <a:latin typeface="+mn-ea"/>
                          <a:ea typeface="+mn-ea"/>
                        </a:rPr>
                        <a:t>7</a:t>
                      </a:r>
                      <a:r>
                        <a:rPr kumimoji="1" lang="ja-JP" altLang="en-US" sz="1400" dirty="0" smtClean="0">
                          <a:solidFill>
                            <a:schemeClr val="tx1"/>
                          </a:solidFill>
                          <a:latin typeface="+mn-ea"/>
                          <a:ea typeface="+mn-ea"/>
                        </a:rPr>
                        <a:t>回　延べ</a:t>
                      </a:r>
                      <a:r>
                        <a:rPr kumimoji="1" lang="en-US" altLang="ja-JP" sz="1400" dirty="0" smtClean="0">
                          <a:solidFill>
                            <a:schemeClr val="tx1"/>
                          </a:solidFill>
                          <a:latin typeface="+mn-ea"/>
                          <a:ea typeface="+mn-ea"/>
                        </a:rPr>
                        <a:t>237</a:t>
                      </a:r>
                      <a:r>
                        <a:rPr kumimoji="1" lang="ja-JP" altLang="en-US" sz="1400" dirty="0" smtClean="0">
                          <a:solidFill>
                            <a:schemeClr val="tx1"/>
                          </a:solidFill>
                          <a:latin typeface="+mn-ea"/>
                          <a:ea typeface="+mn-ea"/>
                        </a:rPr>
                        <a:t>人　　　　　　　　　　　　</a:t>
                      </a:r>
                      <a:r>
                        <a:rPr kumimoji="1" lang="ja-JP" altLang="en-US" sz="1050" dirty="0" smtClean="0">
                          <a:solidFill>
                            <a:schemeClr val="tx1"/>
                          </a:solidFill>
                          <a:latin typeface="+mn-ea"/>
                          <a:ea typeface="+mn-ea"/>
                        </a:rPr>
                        <a:t>参加者の</a:t>
                      </a:r>
                      <a:r>
                        <a:rPr kumimoji="1" lang="en-US" altLang="ja-JP" sz="1050" dirty="0" smtClean="0">
                          <a:solidFill>
                            <a:schemeClr val="tx1"/>
                          </a:solidFill>
                          <a:latin typeface="+mn-ea"/>
                          <a:ea typeface="+mn-ea"/>
                        </a:rPr>
                        <a:t>97.1</a:t>
                      </a:r>
                      <a:r>
                        <a:rPr kumimoji="1" lang="ja-JP" altLang="en-US" sz="1050" dirty="0" smtClean="0">
                          <a:solidFill>
                            <a:schemeClr val="tx1"/>
                          </a:solidFill>
                          <a:latin typeface="+mn-ea"/>
                          <a:ea typeface="+mn-ea"/>
                        </a:rPr>
                        <a:t>％が「女性活躍推進や女性採用の取組を推進したい」と回答。</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lang="ja-JP" altLang="en-US" sz="1400" dirty="0" smtClean="0">
                          <a:latin typeface="+mn-ea"/>
                          <a:ea typeface="+mn-ea"/>
                        </a:rPr>
                        <a:t>女性活躍が進んでいると思う</a:t>
                      </a:r>
                      <a:r>
                        <a:rPr lang="ja-JP" altLang="en-US" sz="1400" b="0" dirty="0" smtClean="0">
                          <a:latin typeface="+mn-ea"/>
                          <a:ea typeface="+mn-ea"/>
                        </a:rPr>
                        <a:t>府民は少しずつであるが増加傾向。</a:t>
                      </a:r>
                      <a:endParaRPr lang="en-US" altLang="ja-JP" sz="1400" b="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latin typeface="+mn-ea"/>
                          <a:ea typeface="+mn-ea"/>
                        </a:rPr>
                        <a:t>※</a:t>
                      </a:r>
                      <a:r>
                        <a:rPr lang="ja-JP" altLang="en-US" sz="1050" dirty="0" smtClean="0">
                          <a:latin typeface="+mn-ea"/>
                          <a:ea typeface="+mn-ea"/>
                        </a:rPr>
                        <a:t>「大阪府クイック・リサーチ」</a:t>
                      </a:r>
                      <a:endParaRPr lang="en-US" altLang="ja-JP" sz="105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mn-ea"/>
                          <a:ea typeface="+mn-ea"/>
                        </a:rPr>
                        <a:t>「以前に比べて、社会で女性が活躍しやすくなっている」の</a:t>
                      </a:r>
                      <a:r>
                        <a:rPr lang="ja-JP" altLang="en-US" sz="1050" dirty="0" smtClean="0">
                          <a:latin typeface="+mn-ea"/>
                          <a:ea typeface="+mn-ea"/>
                          <a:cs typeface="Meiryo UI" panose="020B0604030504040204" pitchFamily="50" charset="-128"/>
                        </a:rPr>
                        <a:t>「そう思う」及び「どちらかといえばそう思う」</a:t>
                      </a:r>
                      <a:r>
                        <a:rPr lang="en-US" altLang="ja-JP" sz="1050" dirty="0" smtClean="0">
                          <a:latin typeface="+mn-ea"/>
                          <a:ea typeface="+mn-ea"/>
                          <a:cs typeface="Meiryo UI" panose="020B0604030504040204" pitchFamily="50" charset="-128"/>
                        </a:rPr>
                        <a:t>66.8</a:t>
                      </a:r>
                      <a:r>
                        <a:rPr lang="ja-JP" altLang="en-US" sz="1050" dirty="0" smtClean="0">
                          <a:latin typeface="+mn-ea"/>
                          <a:ea typeface="+mn-ea"/>
                          <a:cs typeface="Meiryo UI" panose="020B0604030504040204" pitchFamily="50" charset="-128"/>
                        </a:rPr>
                        <a:t>％</a:t>
                      </a:r>
                      <a:r>
                        <a:rPr lang="en-US" altLang="ja-JP" sz="1050" dirty="0" smtClean="0">
                          <a:latin typeface="+mn-ea"/>
                          <a:ea typeface="+mn-ea"/>
                          <a:cs typeface="Meiryo UI" panose="020B0604030504040204" pitchFamily="50" charset="-128"/>
                        </a:rPr>
                        <a:t>(2015)</a:t>
                      </a:r>
                      <a:r>
                        <a:rPr lang="ja-JP" altLang="en-US" sz="1050" dirty="0" smtClean="0">
                          <a:latin typeface="+mn-ea"/>
                          <a:ea typeface="+mn-ea"/>
                          <a:cs typeface="Meiryo UI" panose="020B0604030504040204" pitchFamily="50" charset="-128"/>
                        </a:rPr>
                        <a:t>⇒</a:t>
                      </a:r>
                      <a:r>
                        <a:rPr kumimoji="1" lang="en-US" altLang="ja-JP" sz="1050" dirty="0" smtClean="0">
                          <a:latin typeface="+mn-ea"/>
                          <a:ea typeface="+mn-ea"/>
                          <a:cs typeface="Meiryo UI" panose="020B0604030504040204" pitchFamily="50" charset="-128"/>
                        </a:rPr>
                        <a:t>72.3</a:t>
                      </a:r>
                      <a:r>
                        <a:rPr kumimoji="1" lang="ja-JP" altLang="en-US" sz="1050" dirty="0" smtClean="0">
                          <a:latin typeface="+mn-ea"/>
                          <a:ea typeface="+mn-ea"/>
                          <a:cs typeface="Meiryo UI" panose="020B0604030504040204" pitchFamily="50" charset="-128"/>
                        </a:rPr>
                        <a:t>％</a:t>
                      </a:r>
                      <a:r>
                        <a:rPr kumimoji="1" lang="en-US" altLang="ja-JP" sz="1050" dirty="0" smtClean="0">
                          <a:latin typeface="+mn-ea"/>
                          <a:ea typeface="+mn-ea"/>
                          <a:cs typeface="Meiryo UI" panose="020B0604030504040204" pitchFamily="50" charset="-128"/>
                        </a:rPr>
                        <a:t>(2017)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mn-ea"/>
                        <a:ea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cs typeface="Meiryo UI" panose="020B0604030504040204" pitchFamily="50" charset="-128"/>
                        </a:rPr>
                        <a:t>・夫の家事関連時間</a:t>
                      </a:r>
                      <a:r>
                        <a:rPr kumimoji="1" lang="en-US" altLang="ja-JP" sz="1400" dirty="0" smtClean="0">
                          <a:latin typeface="+mn-ea"/>
                          <a:ea typeface="+mn-ea"/>
                          <a:cs typeface="Meiryo UI" panose="020B0604030504040204" pitchFamily="50" charset="-128"/>
                        </a:rPr>
                        <a:t>(</a:t>
                      </a:r>
                      <a:r>
                        <a:rPr kumimoji="1" lang="ja-JP" altLang="en-US" sz="1400" dirty="0" smtClean="0">
                          <a:latin typeface="+mn-ea"/>
                          <a:ea typeface="+mn-ea"/>
                          <a:cs typeface="Meiryo UI" panose="020B0604030504040204" pitchFamily="50" charset="-128"/>
                        </a:rPr>
                        <a:t>家事、介護・看護、育児、買い物</a:t>
                      </a:r>
                      <a:r>
                        <a:rPr kumimoji="1" lang="en-US" altLang="ja-JP" sz="1400" dirty="0" smtClean="0">
                          <a:latin typeface="+mn-ea"/>
                          <a:ea typeface="+mn-ea"/>
                          <a:cs typeface="Meiryo UI" panose="020B0604030504040204" pitchFamily="50" charset="-128"/>
                        </a:rPr>
                        <a:t>)</a:t>
                      </a:r>
                      <a:r>
                        <a:rPr kumimoji="1" lang="ja-JP" altLang="en-US" sz="1400" dirty="0" smtClean="0">
                          <a:latin typeface="+mn-ea"/>
                          <a:ea typeface="+mn-ea"/>
                          <a:cs typeface="Meiryo UI" panose="020B0604030504040204" pitchFamily="50" charset="-128"/>
                        </a:rPr>
                        <a:t>が増加、妻は減少。</a:t>
                      </a:r>
                      <a:endParaRPr kumimoji="1" lang="en-US" altLang="ja-JP" sz="1400" dirty="0" smtClean="0">
                        <a:latin typeface="+mn-ea"/>
                        <a:ea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dk1"/>
                          </a:solidFill>
                          <a:latin typeface="+mn-ea"/>
                          <a:ea typeface="+mn-ea"/>
                          <a:cs typeface="Meiryo UI" panose="020B0604030504040204" pitchFamily="50" charset="-128"/>
                        </a:rPr>
                        <a:t>※</a:t>
                      </a:r>
                      <a:r>
                        <a:rPr kumimoji="1" lang="zh-TW" altLang="en-US" sz="1400" kern="1200" dirty="0" smtClean="0">
                          <a:solidFill>
                            <a:schemeClr val="dk1"/>
                          </a:solidFill>
                          <a:latin typeface="+mn-ea"/>
                          <a:ea typeface="+mn-ea"/>
                          <a:cs typeface="Meiryo UI" panose="020B0604030504040204" pitchFamily="50" charset="-128"/>
                        </a:rPr>
                        <a:t>「社会生活基本調査」　家事関連時間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n-ea"/>
                          <a:ea typeface="+mn-ea"/>
                          <a:cs typeface="Meiryo UI" panose="020B0604030504040204" pitchFamily="50" charset="-128"/>
                        </a:rPr>
                        <a:t>全国水準のレベルま</a:t>
                      </a:r>
                      <a:r>
                        <a:rPr kumimoji="1" lang="ja-JP" altLang="en-US" sz="1400" dirty="0" smtClean="0">
                          <a:latin typeface="+mn-ea"/>
                          <a:ea typeface="+mn-ea"/>
                          <a:cs typeface="Meiryo UI" panose="020B0604030504040204" pitchFamily="50" charset="-128"/>
                        </a:rPr>
                        <a:t>で改善。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夫</a:t>
                      </a:r>
                      <a:r>
                        <a:rPr kumimoji="1" lang="ja-JP" altLang="en-US" sz="1050" dirty="0" smtClean="0">
                          <a:latin typeface="ＭＳ Ｐゴシック" panose="020B0600070205080204" pitchFamily="50" charset="-128"/>
                          <a:ea typeface="+mn-ea"/>
                          <a:cs typeface="Meiryo UI" panose="020B0604030504040204" pitchFamily="50" charset="-128"/>
                        </a:rPr>
                        <a:t>：</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56</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分</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全国</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37</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位：</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2011</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50" dirty="0" smtClean="0">
                          <a:latin typeface="ＭＳ Ｐゴシック" panose="020B0600070205080204" pitchFamily="50" charset="-128"/>
                          <a:ea typeface="+mn-ea"/>
                          <a:cs typeface="Meiryo UI" panose="020B0604030504040204" pitchFamily="50" charset="-128"/>
                        </a:rPr>
                        <a:t>⇒</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85</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分（全国</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15</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位：</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2016</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妻：</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479</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分</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全国６位：</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2011</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50" dirty="0" smtClean="0">
                          <a:latin typeface="ＭＳ Ｐゴシック" panose="020B0600070205080204" pitchFamily="50" charset="-128"/>
                          <a:ea typeface="+mn-ea"/>
                          <a:cs typeface="Meiryo UI" panose="020B0604030504040204" pitchFamily="50" charset="-128"/>
                        </a:rPr>
                        <a:t>⇒</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445</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分（全国</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15</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位：</a:t>
                      </a:r>
                      <a:r>
                        <a:rPr kumimoji="1" lang="en-US" altLang="zh-CN"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2016</a:t>
                      </a:r>
                      <a:r>
                        <a:rPr kumimoji="1" lang="zh-CN"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endParaRPr kumimoji="1" lang="ja-JP" altLang="en-US" sz="1400" dirty="0" smtClean="0">
                        <a:solidFill>
                          <a:schemeClr val="tx1"/>
                        </a:solidFill>
                        <a:latin typeface="+mn-ea"/>
                        <a:ea typeface="+mn-ea"/>
                      </a:endParaRPr>
                    </a:p>
                    <a:p>
                      <a:pPr marL="0" indent="0"/>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6876256" y="6492875"/>
            <a:ext cx="2133600" cy="365125"/>
          </a:xfrm>
        </p:spPr>
        <p:txBody>
          <a:bodyPr/>
          <a:lstStyle/>
          <a:p>
            <a:fld id="{63BC356D-1576-478B-8647-1361C6E9DFF7}" type="slidenum">
              <a:rPr kumimoji="1" lang="ja-JP" altLang="en-US" smtClean="0"/>
              <a:t>72</a:t>
            </a:fld>
            <a:endParaRPr kumimoji="1" lang="ja-JP" altLang="en-US"/>
          </a:p>
        </p:txBody>
      </p:sp>
      <p:sp>
        <p:nvSpPr>
          <p:cNvPr id="9" name="テキスト ボックス 8"/>
          <p:cNvSpPr txBox="1"/>
          <p:nvPr/>
        </p:nvSpPr>
        <p:spPr>
          <a:xfrm>
            <a:off x="6012160" y="0"/>
            <a:ext cx="3131840" cy="338554"/>
          </a:xfrm>
          <a:prstGeom prst="rect">
            <a:avLst/>
          </a:prstGeom>
          <a:noFill/>
        </p:spPr>
        <p:txBody>
          <a:bodyPr wrap="square" rtlCol="0">
            <a:spAutoFit/>
          </a:bodyPr>
          <a:lstStyle/>
          <a:p>
            <a:pPr algn="r"/>
            <a:r>
              <a:rPr lang="ja-JP" altLang="en-US" sz="1600" u="sng" dirty="0"/>
              <a:t>Ｂ</a:t>
            </a:r>
            <a:r>
              <a:rPr lang="ja-JP" altLang="en-US" sz="1600" u="sng" dirty="0" smtClean="0"/>
              <a:t>　７．</a:t>
            </a:r>
            <a:endParaRPr lang="en-US" altLang="ja-JP" sz="1600" u="sng" dirty="0" smtClean="0"/>
          </a:p>
        </p:txBody>
      </p:sp>
    </p:spTree>
    <p:extLst>
      <p:ext uri="{BB962C8B-B14F-4D97-AF65-F5344CB8AC3E}">
        <p14:creationId xmlns:p14="http://schemas.microsoft.com/office/powerpoint/2010/main" val="11927558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6522" y="1988840"/>
            <a:ext cx="7772400" cy="3456384"/>
          </a:xfrm>
        </p:spPr>
        <p:txBody>
          <a:bodyPr>
            <a:normAutofit fontScale="90000"/>
          </a:bodyPr>
          <a:lstStyle/>
          <a:p>
            <a:pPr lvl="0"/>
            <a:r>
              <a:rPr lang="en-US" altLang="ja-JP" sz="4400" dirty="0">
                <a:latin typeface="ＭＳ Ｐゴシック" panose="020B0600070205080204" pitchFamily="50" charset="-128"/>
              </a:rPr>
              <a:t>Ⅱ</a:t>
            </a:r>
            <a:r>
              <a:rPr lang="ja-JP" altLang="en-US" sz="4400" dirty="0">
                <a:latin typeface="ＭＳ Ｐゴシック" panose="020B0600070205080204" pitchFamily="50" charset="-128"/>
              </a:rPr>
              <a:t>　公民連携／経営形態の</a:t>
            </a:r>
            <a:r>
              <a:rPr lang="ja-JP" altLang="en-US" sz="4400" dirty="0" smtClean="0">
                <a:latin typeface="ＭＳ Ｐゴシック" panose="020B0600070205080204" pitchFamily="50" charset="-128"/>
              </a:rPr>
              <a:t>見直し</a:t>
            </a:r>
            <a:r>
              <a:rPr lang="en-US" altLang="ja-JP" sz="4400" dirty="0" smtClean="0">
                <a:latin typeface="ＭＳ Ｐゴシック" panose="020B0600070205080204" pitchFamily="50" charset="-128"/>
              </a:rPr>
              <a:t/>
            </a:r>
            <a:br>
              <a:rPr lang="en-US" altLang="ja-JP" sz="4400" dirty="0" smtClean="0">
                <a:latin typeface="ＭＳ Ｐゴシック" panose="020B0600070205080204" pitchFamily="50" charset="-128"/>
              </a:rPr>
            </a:br>
            <a:r>
              <a:rPr lang="en-US" altLang="ja-JP" sz="4400" dirty="0">
                <a:latin typeface="ＭＳ Ｐゴシック" panose="020B0600070205080204" pitchFamily="50" charset="-128"/>
              </a:rPr>
              <a:t/>
            </a:r>
            <a:br>
              <a:rPr lang="en-US" altLang="ja-JP" sz="4400" dirty="0">
                <a:latin typeface="ＭＳ Ｐゴシック" panose="020B0600070205080204" pitchFamily="50" charset="-128"/>
              </a:rPr>
            </a:br>
            <a:r>
              <a:rPr lang="ja-JP" altLang="en-US" sz="4400" dirty="0">
                <a:latin typeface="ＭＳ Ｐゴシック" panose="020B0600070205080204" pitchFamily="50" charset="-128"/>
              </a:rPr>
              <a:t>　</a:t>
            </a:r>
            <a:r>
              <a:rPr lang="ja-JP" altLang="en-US" dirty="0">
                <a:latin typeface="ＭＳ Ｐゴシック" panose="020B0600070205080204" pitchFamily="50" charset="-128"/>
              </a:rPr>
              <a:t>（１）公民連携の推進</a:t>
            </a:r>
            <a:r>
              <a:rPr lang="en-US" altLang="ja-JP" dirty="0">
                <a:latin typeface="ＭＳ Ｐゴシック" panose="020B0600070205080204" pitchFamily="50" charset="-128"/>
              </a:rPr>
              <a:t/>
            </a:r>
            <a:br>
              <a:rPr lang="en-US" altLang="ja-JP" dirty="0">
                <a:latin typeface="ＭＳ Ｐゴシック" panose="020B0600070205080204" pitchFamily="50" charset="-128"/>
              </a:rPr>
            </a:br>
            <a:r>
              <a:rPr lang="ja-JP" altLang="en-US" sz="4400" dirty="0">
                <a:latin typeface="ＭＳ Ｐゴシック" panose="020B0600070205080204" pitchFamily="50" charset="-128"/>
              </a:rPr>
              <a:t>　</a:t>
            </a:r>
            <a:r>
              <a:rPr lang="ja-JP" altLang="en-US" dirty="0">
                <a:latin typeface="ＭＳ Ｐゴシック" panose="020B0600070205080204" pitchFamily="50" charset="-128"/>
              </a:rPr>
              <a:t>（２）独立行政法人化</a:t>
            </a:r>
            <a:r>
              <a:rPr lang="en-US" altLang="ja-JP" dirty="0">
                <a:latin typeface="ＭＳ Ｐゴシック" panose="020B0600070205080204" pitchFamily="50" charset="-128"/>
              </a:rPr>
              <a:t>		</a:t>
            </a:r>
            <a:br>
              <a:rPr lang="en-US" altLang="ja-JP" dirty="0">
                <a:latin typeface="ＭＳ Ｐゴシック" panose="020B0600070205080204" pitchFamily="50" charset="-128"/>
              </a:rPr>
            </a:br>
            <a:r>
              <a:rPr lang="ja-JP" altLang="en-US" dirty="0">
                <a:latin typeface="ＭＳ Ｐゴシック" panose="020B0600070205080204" pitchFamily="50" charset="-128"/>
              </a:rPr>
              <a:t>　（３）水道事業、下水道事業の見直し</a:t>
            </a:r>
            <a:endParaRPr lang="en-US" altLang="ja-JP" dirty="0">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73</a:t>
            </a:fld>
            <a:endParaRPr kumimoji="1" lang="ja-JP" altLang="en-US"/>
          </a:p>
        </p:txBody>
      </p:sp>
    </p:spTree>
    <p:extLst>
      <p:ext uri="{BB962C8B-B14F-4D97-AF65-F5344CB8AC3E}">
        <p14:creationId xmlns:p14="http://schemas.microsoft.com/office/powerpoint/2010/main" val="770348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584775"/>
          </a:xfrm>
          <a:prstGeom prst="rect">
            <a:avLst/>
          </a:prstGeom>
          <a:noFill/>
        </p:spPr>
        <p:txBody>
          <a:bodyPr wrap="square" rtlCol="0">
            <a:spAutoFit/>
          </a:bodyPr>
          <a:lstStyle/>
          <a:p>
            <a:pPr algn="r"/>
            <a:r>
              <a:rPr lang="ja-JP" altLang="en-US" sz="1600" u="sng" dirty="0" smtClean="0"/>
              <a:t>Ａ　７</a:t>
            </a:r>
            <a:r>
              <a:rPr lang="en-US" altLang="ja-JP" sz="1600" u="sng" dirty="0" smtClean="0"/>
              <a:t>.</a:t>
            </a:r>
          </a:p>
          <a:p>
            <a:pPr algn="r"/>
            <a:endParaRPr lang="en-US" altLang="ja-JP" sz="1600" u="sng" dirty="0" smtClean="0"/>
          </a:p>
        </p:txBody>
      </p:sp>
      <p:sp>
        <p:nvSpPr>
          <p:cNvPr id="8" name="テキスト ボックス 7"/>
          <p:cNvSpPr txBox="1"/>
          <p:nvPr/>
        </p:nvSpPr>
        <p:spPr>
          <a:xfrm>
            <a:off x="-14684" y="0"/>
            <a:ext cx="782704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Ⅱ</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１</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）公民連携の推進</a:t>
            </a:r>
            <a:endParaRPr lang="en-US" altLang="ja-JP" sz="14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484047329"/>
              </p:ext>
            </p:extLst>
          </p:nvPr>
        </p:nvGraphicFramePr>
        <p:xfrm>
          <a:off x="114332" y="484785"/>
          <a:ext cx="8964487" cy="5951220"/>
        </p:xfrm>
        <a:graphic>
          <a:graphicData uri="http://schemas.openxmlformats.org/drawingml/2006/table">
            <a:tbl>
              <a:tblPr firstRow="1" bandRow="1">
                <a:tableStyleId>{5940675A-B579-460E-94D1-54222C63F5DA}</a:tableStyleId>
              </a:tblPr>
              <a:tblGrid>
                <a:gridCol w="2241122">
                  <a:extLst>
                    <a:ext uri="{9D8B030D-6E8A-4147-A177-3AD203B41FA5}">
                      <a16:colId xmlns:a16="http://schemas.microsoft.com/office/drawing/2014/main" val="20000"/>
                    </a:ext>
                  </a:extLst>
                </a:gridCol>
                <a:gridCol w="2135157">
                  <a:extLst>
                    <a:ext uri="{9D8B030D-6E8A-4147-A177-3AD203B41FA5}">
                      <a16:colId xmlns:a16="http://schemas.microsoft.com/office/drawing/2014/main" val="20001"/>
                    </a:ext>
                  </a:extLst>
                </a:gridCol>
                <a:gridCol w="2176449">
                  <a:extLst>
                    <a:ext uri="{9D8B030D-6E8A-4147-A177-3AD203B41FA5}">
                      <a16:colId xmlns:a16="http://schemas.microsoft.com/office/drawing/2014/main" val="20002"/>
                    </a:ext>
                  </a:extLst>
                </a:gridCol>
                <a:gridCol w="2411759">
                  <a:extLst>
                    <a:ext uri="{9D8B030D-6E8A-4147-A177-3AD203B41FA5}">
                      <a16:colId xmlns:a16="http://schemas.microsoft.com/office/drawing/2014/main" val="20003"/>
                    </a:ext>
                  </a:extLst>
                </a:gridCol>
              </a:tblGrid>
              <a:tr h="345639">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435277">
                <a:tc>
                  <a:txBody>
                    <a:bodyPr/>
                    <a:lstStyle/>
                    <a:p>
                      <a:pPr marL="0" indent="0"/>
                      <a:r>
                        <a:rPr kumimoji="1" lang="ja-JP" altLang="en-US" sz="1400" dirty="0" smtClean="0"/>
                        <a:t>　限られた財源や人材のもと、公の施設の効率的・効果的な運営や、複雑・多様化する社会課題に対して的確に対応していくためには、企業や大学等と連携し、民間の優れたノウハウやアイデア、</a:t>
                      </a:r>
                      <a:r>
                        <a:rPr kumimoji="1" lang="ja-JP" altLang="en-US" sz="1400" dirty="0" smtClean="0">
                          <a:solidFill>
                            <a:schemeClr val="tx1"/>
                          </a:solidFill>
                        </a:rPr>
                        <a:t>ネットワーク</a:t>
                      </a:r>
                      <a:r>
                        <a:rPr kumimoji="1" lang="ja-JP" altLang="en-US" sz="1400" dirty="0" smtClean="0"/>
                        <a:t>を積極的に取り入れていくことが不可欠。</a:t>
                      </a:r>
                    </a:p>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①　公の施設の運営に民</a:t>
                      </a:r>
                      <a:endParaRPr kumimoji="1" lang="en-US" altLang="ja-JP" sz="1400" dirty="0" smtClean="0">
                        <a:solidFill>
                          <a:schemeClr val="tx1"/>
                        </a:solidFill>
                      </a:endParaRPr>
                    </a:p>
                    <a:p>
                      <a:pPr marL="0" indent="0"/>
                      <a:r>
                        <a:rPr kumimoji="1" lang="ja-JP" altLang="en-US" sz="1400" dirty="0" smtClean="0">
                          <a:solidFill>
                            <a:schemeClr val="tx1"/>
                          </a:solidFill>
                        </a:rPr>
                        <a:t>　間手法を積極的に導入</a:t>
                      </a:r>
                      <a:endParaRPr kumimoji="1" lang="en-US" altLang="ja-JP" sz="1400" dirty="0" smtClean="0">
                        <a:solidFill>
                          <a:schemeClr val="tx1"/>
                        </a:solidFill>
                      </a:endParaRPr>
                    </a:p>
                    <a:p>
                      <a:pPr marL="0" indent="0"/>
                      <a:r>
                        <a:rPr kumimoji="1" lang="ja-JP" altLang="en-US" sz="1400" dirty="0" smtClean="0">
                          <a:solidFill>
                            <a:schemeClr val="tx1"/>
                          </a:solidFill>
                        </a:rPr>
                        <a:t>　する。</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8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b="0" dirty="0" smtClean="0">
                          <a:solidFill>
                            <a:schemeClr val="tx1"/>
                          </a:solidFill>
                        </a:rPr>
                        <a:t>①　公の施設運営への　</a:t>
                      </a:r>
                      <a:endParaRPr kumimoji="1" lang="en-US" altLang="ja-JP" sz="1400" b="0" dirty="0" smtClean="0">
                        <a:solidFill>
                          <a:schemeClr val="tx1"/>
                        </a:solidFill>
                      </a:endParaRPr>
                    </a:p>
                    <a:p>
                      <a:pPr marL="0" indent="0"/>
                      <a:r>
                        <a:rPr kumimoji="1" lang="ja-JP" altLang="en-US" sz="1400" b="0" dirty="0" smtClean="0">
                          <a:solidFill>
                            <a:schemeClr val="tx1"/>
                          </a:solidFill>
                        </a:rPr>
                        <a:t>　ＰＦＩ事業や指定管理者</a:t>
                      </a:r>
                      <a:endParaRPr kumimoji="1" lang="en-US" altLang="ja-JP" sz="1400" b="0" dirty="0" smtClean="0">
                        <a:solidFill>
                          <a:schemeClr val="tx1"/>
                        </a:solidFill>
                      </a:endParaRPr>
                    </a:p>
                    <a:p>
                      <a:pPr marL="0" indent="0"/>
                      <a:r>
                        <a:rPr kumimoji="1" lang="ja-JP" altLang="en-US" sz="1400" b="0" dirty="0" smtClean="0">
                          <a:solidFill>
                            <a:schemeClr val="tx1"/>
                          </a:solidFill>
                        </a:rPr>
                        <a:t>　制度の積極導入</a:t>
                      </a:r>
                      <a:endParaRPr kumimoji="1" lang="en-US" altLang="ja-JP" sz="1400" b="0" dirty="0" smtClean="0">
                        <a:solidFill>
                          <a:schemeClr val="tx1"/>
                        </a:solidFill>
                      </a:endParaRPr>
                    </a:p>
                    <a:p>
                      <a:pPr marL="0" indent="0"/>
                      <a:r>
                        <a:rPr kumimoji="1" lang="ja-JP" altLang="en-US" sz="1200" kern="1200" dirty="0" smtClean="0">
                          <a:solidFill>
                            <a:schemeClr val="tx1"/>
                          </a:solidFill>
                          <a:latin typeface="+mj-ea"/>
                          <a:ea typeface="+mn-ea"/>
                          <a:cs typeface="+mn-cs"/>
                        </a:rPr>
                        <a:t>　</a:t>
                      </a:r>
                      <a:endParaRPr kumimoji="1" lang="en-US" altLang="ja-JP" sz="1200" kern="1200" dirty="0" smtClean="0">
                        <a:solidFill>
                          <a:schemeClr val="tx1"/>
                        </a:solidFill>
                        <a:latin typeface="+mj-ea"/>
                        <a:ea typeface="+mn-ea"/>
                        <a:cs typeface="+mn-cs"/>
                      </a:endParaRPr>
                    </a:p>
                    <a:p>
                      <a:pPr marL="0" indent="0"/>
                      <a:r>
                        <a:rPr kumimoji="1" lang="ja-JP" altLang="en-US" sz="1200" kern="1200" dirty="0" smtClean="0">
                          <a:solidFill>
                            <a:schemeClr val="tx1"/>
                          </a:solidFill>
                          <a:latin typeface="+mj-ea"/>
                          <a:ea typeface="+mn-ea"/>
                          <a:cs typeface="+mn-cs"/>
                        </a:rPr>
                        <a:t>　・</a:t>
                      </a:r>
                      <a:r>
                        <a:rPr kumimoji="1" lang="en-US" altLang="ja-JP" sz="1200" kern="1200" dirty="0" smtClean="0">
                          <a:solidFill>
                            <a:schemeClr val="tx1"/>
                          </a:solidFill>
                          <a:latin typeface="+mj-ea"/>
                          <a:ea typeface="+mn-ea"/>
                          <a:cs typeface="+mn-cs"/>
                        </a:rPr>
                        <a:t>PFI</a:t>
                      </a:r>
                      <a:r>
                        <a:rPr kumimoji="1" lang="ja-JP" altLang="en-US" sz="1200" kern="1200" dirty="0" smtClean="0">
                          <a:solidFill>
                            <a:schemeClr val="tx1"/>
                          </a:solidFill>
                          <a:latin typeface="+mj-ea"/>
                          <a:ea typeface="+mn-ea"/>
                          <a:cs typeface="+mn-cs"/>
                        </a:rPr>
                        <a:t>事業</a:t>
                      </a:r>
                      <a:endParaRPr kumimoji="1" lang="en-US" altLang="ja-JP" sz="1200" kern="1200" dirty="0" smtClean="0">
                        <a:solidFill>
                          <a:schemeClr val="tx1"/>
                        </a:solidFill>
                        <a:latin typeface="+mj-ea"/>
                        <a:ea typeface="+mn-ea"/>
                        <a:cs typeface="+mn-cs"/>
                      </a:endParaRPr>
                    </a:p>
                    <a:p>
                      <a:pPr marL="0" indent="0"/>
                      <a:r>
                        <a:rPr kumimoji="1" lang="ja-JP" altLang="en-US" sz="1200" kern="1200" dirty="0" smtClean="0">
                          <a:solidFill>
                            <a:schemeClr val="tx1"/>
                          </a:solidFill>
                          <a:latin typeface="+mj-ea"/>
                          <a:ea typeface="+mn-ea"/>
                          <a:cs typeface="+mn-cs"/>
                        </a:rPr>
                        <a:t>　　</a:t>
                      </a:r>
                      <a:r>
                        <a:rPr kumimoji="1" lang="en-US" altLang="ja-JP" sz="1200" kern="1200" dirty="0" smtClean="0">
                          <a:solidFill>
                            <a:schemeClr val="tx1"/>
                          </a:solidFill>
                          <a:latin typeface="+mj-ea"/>
                          <a:ea typeface="+mn-ea"/>
                          <a:cs typeface="+mn-cs"/>
                        </a:rPr>
                        <a:t>2001</a:t>
                      </a:r>
                      <a:r>
                        <a:rPr kumimoji="1" lang="ja-JP" altLang="en-US" sz="1200" kern="1200" dirty="0" smtClean="0">
                          <a:solidFill>
                            <a:schemeClr val="tx1"/>
                          </a:solidFill>
                          <a:latin typeface="+mj-ea"/>
                          <a:ea typeface="+mn-ea"/>
                          <a:cs typeface="+mn-cs"/>
                        </a:rPr>
                        <a:t>年度　「大阪府</a:t>
                      </a:r>
                      <a:r>
                        <a:rPr kumimoji="1" lang="en-US" altLang="ja-JP" sz="1200" kern="1200" dirty="0" smtClean="0">
                          <a:solidFill>
                            <a:schemeClr val="tx1"/>
                          </a:solidFill>
                          <a:latin typeface="+mj-ea"/>
                          <a:ea typeface="+mn-ea"/>
                          <a:cs typeface="+mn-cs"/>
                        </a:rPr>
                        <a:t>PFI</a:t>
                      </a:r>
                      <a:r>
                        <a:rPr kumimoji="1" lang="ja-JP" altLang="en-US" sz="1200" kern="1200" dirty="0" smtClean="0">
                          <a:solidFill>
                            <a:schemeClr val="tx1"/>
                          </a:solidFill>
                          <a:latin typeface="+mj-ea"/>
                          <a:ea typeface="+mn-ea"/>
                          <a:cs typeface="+mn-cs"/>
                        </a:rPr>
                        <a:t>検討　</a:t>
                      </a:r>
                      <a:endParaRPr kumimoji="1" lang="en-US" altLang="ja-JP" sz="1200" kern="1200" dirty="0" smtClean="0">
                        <a:solidFill>
                          <a:schemeClr val="tx1"/>
                        </a:solidFill>
                        <a:latin typeface="+mj-ea"/>
                        <a:ea typeface="+mn-ea"/>
                        <a:cs typeface="+mn-cs"/>
                      </a:endParaRPr>
                    </a:p>
                    <a:p>
                      <a:pPr marL="0" indent="0"/>
                      <a:r>
                        <a:rPr kumimoji="1" lang="ja-JP" altLang="en-US" sz="1200" kern="1200" dirty="0" smtClean="0">
                          <a:solidFill>
                            <a:schemeClr val="tx1"/>
                          </a:solidFill>
                          <a:latin typeface="+mj-ea"/>
                          <a:ea typeface="+mn-ea"/>
                          <a:cs typeface="+mn-cs"/>
                        </a:rPr>
                        <a:t>　　指針」策定</a:t>
                      </a:r>
                      <a:endParaRPr kumimoji="1" lang="en-US" altLang="ja-JP" sz="1200" kern="1200" dirty="0" smtClean="0">
                        <a:solidFill>
                          <a:schemeClr val="tx1"/>
                        </a:solidFill>
                        <a:latin typeface="+mj-ea"/>
                        <a:ea typeface="+mn-ea"/>
                        <a:cs typeface="+mn-cs"/>
                      </a:endParaRPr>
                    </a:p>
                    <a:p>
                      <a:pPr marL="0" indent="0"/>
                      <a:r>
                        <a:rPr kumimoji="1" lang="ja-JP" altLang="en-US" sz="1200" kern="1200" dirty="0" smtClean="0">
                          <a:solidFill>
                            <a:schemeClr val="tx1"/>
                          </a:solidFill>
                          <a:latin typeface="+mj-ea"/>
                          <a:ea typeface="+mn-ea"/>
                          <a:cs typeface="+mn-cs"/>
                        </a:rPr>
                        <a:t>　　</a:t>
                      </a:r>
                      <a:r>
                        <a:rPr kumimoji="1" lang="en-US" altLang="ja-JP" sz="1200" kern="1200" dirty="0" smtClean="0">
                          <a:solidFill>
                            <a:schemeClr val="tx1"/>
                          </a:solidFill>
                          <a:latin typeface="+mj-ea"/>
                          <a:ea typeface="+mn-ea"/>
                          <a:cs typeface="+mn-cs"/>
                        </a:rPr>
                        <a:t>2016</a:t>
                      </a:r>
                      <a:r>
                        <a:rPr kumimoji="1" lang="ja-JP" altLang="en-US" sz="1200" kern="1200" dirty="0" smtClean="0">
                          <a:solidFill>
                            <a:schemeClr val="tx1"/>
                          </a:solidFill>
                          <a:latin typeface="+mj-ea"/>
                          <a:ea typeface="+mn-ea"/>
                          <a:cs typeface="+mn-cs"/>
                        </a:rPr>
                        <a:t>年度　「</a:t>
                      </a:r>
                      <a:r>
                        <a:rPr kumimoji="1" lang="en-US" altLang="ja-JP" sz="1200" kern="1200" dirty="0" smtClean="0">
                          <a:solidFill>
                            <a:schemeClr val="tx1"/>
                          </a:solidFill>
                          <a:latin typeface="+mj-ea"/>
                          <a:ea typeface="+mn-ea"/>
                          <a:cs typeface="+mn-cs"/>
                        </a:rPr>
                        <a:t>PFI/PPP</a:t>
                      </a:r>
                      <a:r>
                        <a:rPr kumimoji="1" lang="ja-JP" altLang="en-US" sz="1200" kern="1200" dirty="0" smtClean="0">
                          <a:solidFill>
                            <a:schemeClr val="tx1"/>
                          </a:solidFill>
                          <a:latin typeface="+mj-ea"/>
                          <a:ea typeface="+mn-ea"/>
                          <a:cs typeface="+mn-cs"/>
                        </a:rPr>
                        <a:t>優先</a:t>
                      </a:r>
                      <a:endParaRPr kumimoji="1" lang="en-US" altLang="ja-JP" sz="1200" kern="1200" dirty="0" smtClean="0">
                        <a:solidFill>
                          <a:schemeClr val="tx1"/>
                        </a:solidFill>
                        <a:latin typeface="+mj-ea"/>
                        <a:ea typeface="+mn-ea"/>
                        <a:cs typeface="+mn-cs"/>
                      </a:endParaRPr>
                    </a:p>
                    <a:p>
                      <a:pPr marL="0" indent="0"/>
                      <a:r>
                        <a:rPr kumimoji="1" lang="ja-JP" altLang="en-US" sz="1200" kern="1200" dirty="0" smtClean="0">
                          <a:solidFill>
                            <a:schemeClr val="tx1"/>
                          </a:solidFill>
                          <a:latin typeface="+mj-ea"/>
                          <a:ea typeface="+mn-ea"/>
                          <a:cs typeface="+mn-cs"/>
                        </a:rPr>
                        <a:t>　　的検討規程」策定</a:t>
                      </a:r>
                      <a:endParaRPr kumimoji="1" lang="en-US" altLang="ja-JP" sz="1200" kern="1200" dirty="0" smtClean="0">
                        <a:solidFill>
                          <a:schemeClr val="tx1"/>
                        </a:solidFill>
                        <a:latin typeface="+mj-ea"/>
                        <a:ea typeface="+mn-ea"/>
                        <a:cs typeface="+mn-cs"/>
                      </a:endParaRPr>
                    </a:p>
                    <a:p>
                      <a:pPr marL="0" indent="0"/>
                      <a:r>
                        <a:rPr kumimoji="1" lang="ja-JP" altLang="en-US" sz="1200" kern="1200" dirty="0" smtClean="0">
                          <a:solidFill>
                            <a:schemeClr val="tx1"/>
                          </a:solidFill>
                          <a:latin typeface="+mj-ea"/>
                          <a:ea typeface="+mn-ea"/>
                          <a:cs typeface="+mn-cs"/>
                        </a:rPr>
                        <a:t>　・</a:t>
                      </a:r>
                      <a:r>
                        <a:rPr kumimoji="1" lang="ja-JP" altLang="en-US" sz="1200" dirty="0" smtClean="0">
                          <a:solidFill>
                            <a:schemeClr val="tx1"/>
                          </a:solidFill>
                        </a:rPr>
                        <a:t>指定管理者制度</a:t>
                      </a:r>
                      <a:endParaRPr kumimoji="1" lang="en-US" altLang="ja-JP" sz="1200" dirty="0" smtClean="0">
                        <a:solidFill>
                          <a:schemeClr val="tx1"/>
                        </a:solidFill>
                      </a:endParaRPr>
                    </a:p>
                    <a:p>
                      <a:pPr marL="0" indent="0" algn="l" defTabSz="914400" rtl="0" eaLnBrk="1" latinLnBrk="0" hangingPunct="1"/>
                      <a:r>
                        <a:rPr kumimoji="1" lang="ja-JP" altLang="en-US" sz="1200" dirty="0" smtClean="0">
                          <a:solidFill>
                            <a:schemeClr val="tx1"/>
                          </a:solidFill>
                        </a:rPr>
                        <a:t>　　</a:t>
                      </a:r>
                      <a:r>
                        <a:rPr kumimoji="1" lang="en-US" altLang="ja-JP" sz="1200" kern="1200" dirty="0" smtClean="0">
                          <a:solidFill>
                            <a:schemeClr val="tx1"/>
                          </a:solidFill>
                          <a:latin typeface="+mj-ea"/>
                          <a:ea typeface="+mn-ea"/>
                          <a:cs typeface="+mn-cs"/>
                        </a:rPr>
                        <a:t>2009</a:t>
                      </a:r>
                      <a:r>
                        <a:rPr kumimoji="1" lang="ja-JP" altLang="en-US" sz="1200" kern="1200" dirty="0" smtClean="0">
                          <a:solidFill>
                            <a:schemeClr val="tx1"/>
                          </a:solidFill>
                          <a:latin typeface="+mj-ea"/>
                          <a:ea typeface="+mn-ea"/>
                          <a:cs typeface="+mn-cs"/>
                        </a:rPr>
                        <a:t>年度　競争を促す観点</a:t>
                      </a:r>
                      <a:endParaRPr kumimoji="1" lang="en-US" altLang="ja-JP" sz="1200" kern="1200" dirty="0" smtClean="0">
                        <a:solidFill>
                          <a:schemeClr val="tx1"/>
                        </a:solidFill>
                        <a:latin typeface="+mj-ea"/>
                        <a:ea typeface="+mn-ea"/>
                        <a:cs typeface="+mn-cs"/>
                      </a:endParaRPr>
                    </a:p>
                    <a:p>
                      <a:pPr marL="0" indent="0" algn="l" defTabSz="914400" rtl="0" eaLnBrk="1" latinLnBrk="0" hangingPunct="1"/>
                      <a:r>
                        <a:rPr kumimoji="1" lang="ja-JP" altLang="en-US" sz="1200" kern="1200" dirty="0" smtClean="0">
                          <a:solidFill>
                            <a:schemeClr val="tx1"/>
                          </a:solidFill>
                          <a:latin typeface="+mj-ea"/>
                          <a:ea typeface="+mn-ea"/>
                          <a:cs typeface="+mn-cs"/>
                        </a:rPr>
                        <a:t>　　から、価格点割合を引上げ</a:t>
                      </a:r>
                      <a:endParaRPr kumimoji="1" lang="en-US" altLang="ja-JP" sz="1200" kern="1200" dirty="0" smtClean="0">
                        <a:solidFill>
                          <a:schemeClr val="tx1"/>
                        </a:solidFill>
                        <a:latin typeface="+mj-ea"/>
                        <a:ea typeface="+mn-ea"/>
                        <a:cs typeface="+mn-cs"/>
                      </a:endParaRPr>
                    </a:p>
                    <a:p>
                      <a:pPr marL="0" indent="0" algn="l" defTabSz="914400" rtl="0" eaLnBrk="1" latinLnBrk="0" hangingPunct="1"/>
                      <a:r>
                        <a:rPr kumimoji="1" lang="ja-JP" altLang="en-US" sz="1200" kern="1200" dirty="0" smtClean="0">
                          <a:solidFill>
                            <a:schemeClr val="tx1"/>
                          </a:solidFill>
                          <a:latin typeface="+mj-ea"/>
                          <a:ea typeface="+mn-ea"/>
                          <a:cs typeface="+mn-cs"/>
                        </a:rPr>
                        <a:t>　　　　　　　　　（</a:t>
                      </a:r>
                      <a:r>
                        <a:rPr kumimoji="1" lang="en-US" altLang="ja-JP" sz="1200" kern="1200" dirty="0" smtClean="0">
                          <a:solidFill>
                            <a:schemeClr val="tx1"/>
                          </a:solidFill>
                          <a:latin typeface="+mj-ea"/>
                          <a:ea typeface="+mn-ea"/>
                          <a:cs typeface="+mn-cs"/>
                        </a:rPr>
                        <a:t>30</a:t>
                      </a:r>
                      <a:r>
                        <a:rPr kumimoji="1" lang="ja-JP" altLang="en-US" sz="1200" kern="1200" dirty="0" smtClean="0">
                          <a:solidFill>
                            <a:schemeClr val="tx1"/>
                          </a:solidFill>
                          <a:latin typeface="+mj-ea"/>
                          <a:ea typeface="+mn-ea"/>
                          <a:cs typeface="+mn-cs"/>
                        </a:rPr>
                        <a:t>点→</a:t>
                      </a:r>
                      <a:r>
                        <a:rPr kumimoji="1" lang="en-US" altLang="ja-JP" sz="1200" kern="1200" dirty="0" smtClean="0">
                          <a:solidFill>
                            <a:schemeClr val="tx1"/>
                          </a:solidFill>
                          <a:latin typeface="+mj-ea"/>
                          <a:ea typeface="+mn-ea"/>
                          <a:cs typeface="+mn-cs"/>
                        </a:rPr>
                        <a:t>50</a:t>
                      </a:r>
                      <a:r>
                        <a:rPr kumimoji="1" lang="ja-JP" altLang="en-US" sz="1200" kern="1200" dirty="0" smtClean="0">
                          <a:solidFill>
                            <a:schemeClr val="tx1"/>
                          </a:solidFill>
                          <a:latin typeface="+mj-ea"/>
                          <a:ea typeface="+mn-ea"/>
                          <a:cs typeface="+mn-cs"/>
                        </a:rPr>
                        <a:t>点）</a:t>
                      </a:r>
                      <a:endParaRPr kumimoji="1" lang="en-US" altLang="ja-JP" sz="1200" kern="1200" dirty="0" smtClean="0">
                        <a:solidFill>
                          <a:schemeClr val="tx1"/>
                        </a:solidFill>
                        <a:latin typeface="+mj-ea"/>
                        <a:ea typeface="+mn-ea"/>
                        <a:cs typeface="+mn-cs"/>
                      </a:endParaRPr>
                    </a:p>
                    <a:p>
                      <a:pPr marL="0" indent="0" algn="l" defTabSz="914400" rtl="0" eaLnBrk="1" latinLnBrk="0" hangingPunct="1"/>
                      <a:r>
                        <a:rPr kumimoji="1" lang="en-US" altLang="ja-JP" sz="1200" kern="1200" dirty="0" smtClean="0">
                          <a:solidFill>
                            <a:schemeClr val="tx1"/>
                          </a:solidFill>
                          <a:latin typeface="+mj-ea"/>
                          <a:ea typeface="+mn-ea"/>
                          <a:cs typeface="+mn-cs"/>
                        </a:rPr>
                        <a:t> </a:t>
                      </a:r>
                      <a:r>
                        <a:rPr kumimoji="1" lang="ja-JP" altLang="en-US" sz="1200" kern="1200" dirty="0" smtClean="0">
                          <a:solidFill>
                            <a:schemeClr val="tx1"/>
                          </a:solidFill>
                          <a:latin typeface="+mj-ea"/>
                          <a:ea typeface="+mn-ea"/>
                          <a:cs typeface="+mn-cs"/>
                        </a:rPr>
                        <a:t>　</a:t>
                      </a:r>
                      <a:r>
                        <a:rPr kumimoji="1" lang="en-US" altLang="ja-JP" sz="1200" kern="1200" smtClean="0">
                          <a:solidFill>
                            <a:schemeClr val="tx1"/>
                          </a:solidFill>
                          <a:latin typeface="+mj-ea"/>
                          <a:ea typeface="+mn-ea"/>
                          <a:cs typeface="+mn-cs"/>
                        </a:rPr>
                        <a:t>2012</a:t>
                      </a:r>
                      <a:r>
                        <a:rPr kumimoji="1" lang="ja-JP" altLang="en-US" sz="1200" kern="1200" smtClean="0">
                          <a:solidFill>
                            <a:schemeClr val="tx1"/>
                          </a:solidFill>
                          <a:latin typeface="+mj-ea"/>
                          <a:ea typeface="+mn-ea"/>
                          <a:cs typeface="+mn-cs"/>
                        </a:rPr>
                        <a:t>年度  </a:t>
                      </a:r>
                      <a:r>
                        <a:rPr kumimoji="1" lang="ja-JP" altLang="en-US" sz="1200" kern="1200" dirty="0" smtClean="0">
                          <a:solidFill>
                            <a:schemeClr val="tx1"/>
                          </a:solidFill>
                          <a:latin typeface="+mj-ea"/>
                          <a:ea typeface="+mn-ea"/>
                          <a:cs typeface="+mn-cs"/>
                        </a:rPr>
                        <a:t>外部有識者モニ</a:t>
                      </a:r>
                      <a:endParaRPr kumimoji="1" lang="en-US" altLang="ja-JP" sz="1200" kern="1200" dirty="0" smtClean="0">
                        <a:solidFill>
                          <a:schemeClr val="tx1"/>
                        </a:solidFill>
                        <a:latin typeface="+mj-ea"/>
                        <a:ea typeface="+mn-ea"/>
                        <a:cs typeface="+mn-cs"/>
                      </a:endParaRPr>
                    </a:p>
                    <a:p>
                      <a:pPr marL="0" indent="0" algn="l" defTabSz="914400" rtl="0" eaLnBrk="1" latinLnBrk="0" hangingPunct="1"/>
                      <a:r>
                        <a:rPr kumimoji="1" lang="ja-JP" altLang="en-US" sz="1200" kern="1200" dirty="0" smtClean="0">
                          <a:solidFill>
                            <a:schemeClr val="tx1"/>
                          </a:solidFill>
                          <a:latin typeface="+mj-ea"/>
                          <a:ea typeface="+mn-ea"/>
                          <a:cs typeface="+mn-cs"/>
                        </a:rPr>
                        <a:t>　　タリングを必須化</a:t>
                      </a:r>
                      <a:endParaRPr kumimoji="1" lang="en-US" altLang="ja-JP" sz="1200" kern="1200" dirty="0" smtClean="0">
                        <a:solidFill>
                          <a:schemeClr val="tx1"/>
                        </a:solidFill>
                        <a:latin typeface="+mj-ea"/>
                        <a:ea typeface="+mn-ea"/>
                        <a:cs typeface="+mn-cs"/>
                      </a:endParaRPr>
                    </a:p>
                    <a:p>
                      <a:pPr marL="0" indent="0" algn="l" defTabSz="914400" rtl="0" eaLnBrk="1" latinLnBrk="0" hangingPunct="1"/>
                      <a:r>
                        <a:rPr kumimoji="1" lang="ja-JP" altLang="en-US" sz="1200" kern="1200" dirty="0" smtClean="0">
                          <a:solidFill>
                            <a:schemeClr val="tx1"/>
                          </a:solidFill>
                          <a:latin typeface="+mj-ea"/>
                          <a:ea typeface="+mn-ea"/>
                          <a:cs typeface="+mn-cs"/>
                        </a:rPr>
                        <a:t>　 </a:t>
                      </a:r>
                      <a:r>
                        <a:rPr kumimoji="1" lang="en-US" altLang="ja-JP" sz="1200" kern="1200" dirty="0" smtClean="0">
                          <a:solidFill>
                            <a:schemeClr val="tx1"/>
                          </a:solidFill>
                          <a:latin typeface="+mj-ea"/>
                          <a:ea typeface="+mn-ea"/>
                          <a:cs typeface="+mn-cs"/>
                        </a:rPr>
                        <a:t>2017</a:t>
                      </a:r>
                      <a:r>
                        <a:rPr kumimoji="1" lang="ja-JP" altLang="en-US" sz="1200" kern="1200" dirty="0" smtClean="0">
                          <a:solidFill>
                            <a:schemeClr val="tx1"/>
                          </a:solidFill>
                          <a:latin typeface="+mj-ea"/>
                          <a:ea typeface="+mn-ea"/>
                          <a:cs typeface="+mn-cs"/>
                        </a:rPr>
                        <a:t>年度　外部評価が低評</a:t>
                      </a:r>
                      <a:endParaRPr kumimoji="1" lang="en-US" altLang="ja-JP" sz="1200" kern="1200" dirty="0" smtClean="0">
                        <a:solidFill>
                          <a:schemeClr val="tx1"/>
                        </a:solidFill>
                        <a:latin typeface="+mj-ea"/>
                        <a:ea typeface="+mn-ea"/>
                        <a:cs typeface="+mn-cs"/>
                      </a:endParaRPr>
                    </a:p>
                    <a:p>
                      <a:pPr marL="0" indent="0" algn="l" defTabSz="914400" rtl="0" eaLnBrk="1" latinLnBrk="0" hangingPunct="1"/>
                      <a:r>
                        <a:rPr kumimoji="1" lang="ja-JP" altLang="en-US" sz="1200" kern="1200" dirty="0" smtClean="0">
                          <a:solidFill>
                            <a:schemeClr val="tx1"/>
                          </a:solidFill>
                          <a:latin typeface="+mj-ea"/>
                          <a:ea typeface="+mn-ea"/>
                          <a:cs typeface="+mn-cs"/>
                        </a:rPr>
                        <a:t>　 価であった指定管理者に対</a:t>
                      </a:r>
                      <a:endParaRPr kumimoji="1" lang="en-US" altLang="ja-JP" sz="1200" kern="1200" dirty="0" smtClean="0">
                        <a:solidFill>
                          <a:schemeClr val="tx1"/>
                        </a:solidFill>
                        <a:latin typeface="+mj-ea"/>
                        <a:ea typeface="+mn-ea"/>
                        <a:cs typeface="+mn-cs"/>
                      </a:endParaRPr>
                    </a:p>
                    <a:p>
                      <a:pPr marL="0" indent="0" algn="l" defTabSz="914400" rtl="0" eaLnBrk="1" latinLnBrk="0" hangingPunct="1"/>
                      <a:r>
                        <a:rPr kumimoji="1" lang="en-US" altLang="ja-JP" sz="1200" kern="1200" dirty="0" smtClean="0">
                          <a:solidFill>
                            <a:schemeClr val="tx1"/>
                          </a:solidFill>
                          <a:latin typeface="+mj-ea"/>
                          <a:ea typeface="+mn-ea"/>
                          <a:cs typeface="+mn-cs"/>
                        </a:rPr>
                        <a:t>   </a:t>
                      </a:r>
                      <a:r>
                        <a:rPr kumimoji="1" lang="ja-JP" altLang="en-US" sz="1200" kern="1200" dirty="0" smtClean="0">
                          <a:solidFill>
                            <a:schemeClr val="tx1"/>
                          </a:solidFill>
                          <a:latin typeface="+mj-ea"/>
                          <a:ea typeface="+mn-ea"/>
                          <a:cs typeface="+mn-cs"/>
                        </a:rPr>
                        <a:t>する次期公募時の減点制度</a:t>
                      </a:r>
                      <a:endParaRPr kumimoji="1" lang="en-US" altLang="ja-JP" sz="1200" kern="1200" dirty="0" smtClean="0">
                        <a:solidFill>
                          <a:schemeClr val="tx1"/>
                        </a:solidFill>
                        <a:latin typeface="+mj-ea"/>
                        <a:ea typeface="+mn-ea"/>
                        <a:cs typeface="+mn-cs"/>
                      </a:endParaRPr>
                    </a:p>
                    <a:p>
                      <a:pPr marL="0" indent="0" algn="l" defTabSz="914400" rtl="0" eaLnBrk="1" latinLnBrk="0" hangingPunct="1"/>
                      <a:r>
                        <a:rPr kumimoji="1" lang="en-US" altLang="ja-JP" sz="1200" kern="1200" dirty="0" smtClean="0">
                          <a:solidFill>
                            <a:schemeClr val="tx1"/>
                          </a:solidFill>
                          <a:latin typeface="+mj-ea"/>
                          <a:ea typeface="+mn-ea"/>
                          <a:cs typeface="+mn-cs"/>
                        </a:rPr>
                        <a:t>   </a:t>
                      </a:r>
                      <a:r>
                        <a:rPr kumimoji="1" lang="ja-JP" altLang="en-US" sz="1200" kern="1200" dirty="0" smtClean="0">
                          <a:solidFill>
                            <a:schemeClr val="tx1"/>
                          </a:solidFill>
                          <a:latin typeface="+mj-ea"/>
                          <a:ea typeface="+mn-ea"/>
                          <a:cs typeface="+mn-cs"/>
                        </a:rPr>
                        <a:t>の導入　</a:t>
                      </a:r>
                      <a:endParaRPr kumimoji="1" lang="en-US" altLang="ja-JP" sz="1200" dirty="0" smtClean="0">
                        <a:solidFill>
                          <a:schemeClr val="tx1"/>
                        </a:solidFill>
                      </a:endParaRPr>
                    </a:p>
                    <a:p>
                      <a:pPr marL="0" indent="0"/>
                      <a:endParaRPr kumimoji="1" lang="en-US" altLang="ja-JP" sz="1200" kern="1200" dirty="0" smtClean="0">
                        <a:solidFill>
                          <a:schemeClr val="tx1"/>
                        </a:solidFill>
                        <a:latin typeface="+mj-ea"/>
                        <a:ea typeface="+mn-ea"/>
                        <a:cs typeface="+mn-cs"/>
                      </a:endParaRPr>
                    </a:p>
                    <a:p>
                      <a:pPr marL="0" indent="0"/>
                      <a:endParaRPr kumimoji="1" lang="en-US" altLang="ja-JP" sz="1200" kern="1200" dirty="0" smtClean="0">
                        <a:solidFill>
                          <a:schemeClr val="tx1"/>
                        </a:solidFill>
                        <a:latin typeface="+mj-ea"/>
                        <a:ea typeface="+mn-ea"/>
                        <a:cs typeface="+mn-cs"/>
                      </a:endParaRPr>
                    </a:p>
                    <a:p>
                      <a:pPr marL="0" indent="0"/>
                      <a:endParaRPr kumimoji="1" lang="en-US" altLang="ja-JP" sz="1400" kern="1200" dirty="0" smtClean="0">
                        <a:solidFill>
                          <a:schemeClr val="tx1"/>
                        </a:solidFill>
                        <a:latin typeface="+mj-ea"/>
                        <a:ea typeface="+mn-ea"/>
                        <a:cs typeface="+mn-cs"/>
                      </a:endParaRPr>
                    </a:p>
                    <a:p>
                      <a:pPr marL="0" indent="0"/>
                      <a:endParaRPr kumimoji="1" lang="en-US" altLang="ja-JP" sz="1400" kern="1200" dirty="0" smtClean="0">
                        <a:solidFill>
                          <a:schemeClr val="tx1"/>
                        </a:solidFill>
                        <a:latin typeface="+mj-ea"/>
                        <a:ea typeface="+mn-ea"/>
                        <a:cs typeface="+mn-cs"/>
                      </a:endParaRPr>
                    </a:p>
                    <a:p>
                      <a:pPr marL="0" indent="0"/>
                      <a:endParaRPr kumimoji="1" lang="en-US" altLang="ja-JP" sz="1400" kern="1200" dirty="0" smtClean="0">
                        <a:solidFill>
                          <a:schemeClr val="tx1"/>
                        </a:solidFill>
                        <a:latin typeface="+mj-ea"/>
                        <a:ea typeface="+mn-ea"/>
                        <a:cs typeface="+mn-cs"/>
                      </a:endParaRPr>
                    </a:p>
                    <a:p>
                      <a:pPr marL="0" indent="0"/>
                      <a:endParaRPr kumimoji="1" lang="en-US" altLang="ja-JP" sz="1400" kern="1200" dirty="0" smtClean="0">
                        <a:solidFill>
                          <a:schemeClr val="tx1"/>
                        </a:solidFill>
                        <a:latin typeface="+mj-ea"/>
                        <a:ea typeface="+mn-ea"/>
                        <a:cs typeface="+mn-cs"/>
                      </a:endParaRP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①</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ＰＦＩ事業・指定管理者　</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制度の導入拡大</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ＰＦＩ事業</a:t>
                      </a: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2008</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年度以降実施分＞</a:t>
                      </a:r>
                      <a:endParaRPr kumimoji="1" lang="en-US" altLang="ja-JP"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・府営豊中新千里東住宅民活</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・府営吹田藤白台住宅民活</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・府営堺南長尾住宅民活</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・府営吹田竹見台住宅民活</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・府営枚方田ノ口住宅民活</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・府立精神医療センター再編整備</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・府立成人病センター整備</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・府営吹田高野台住宅（</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1</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丁目）民活</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・府営吹田藤白台住宅（第</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2</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期）民活</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・府営吹田佐竹台住宅（</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5</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丁目）及び</a:t>
                      </a:r>
                      <a:endPar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府営吹田高野台住宅（</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4</a:t>
                      </a:r>
                      <a:r>
                        <a:rPr kumimoji="1" lang="ja-JP" altLang="en-US"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丁目）民活</a:t>
                      </a:r>
                      <a:r>
                        <a:rPr kumimoji="1" lang="en-US" altLang="ja-JP" sz="105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P</a:t>
                      </a:r>
                      <a:endParaRPr kumimoji="1" lang="en-US" altLang="ja-JP" sz="105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－指定管理者制度</a:t>
                      </a:r>
                      <a:endParaRPr kumimoji="1" lang="en-US" altLang="ja-JP"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公の施設に対する指定管理者</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制度導入率全国</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4</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位</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2015</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年度国調査）</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・公募による選定割合</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2008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/81</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/93</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・指定管理者のうち民間事業者の</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割合</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     2008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/38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/93</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2012</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年には、大阪府中央卸売</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市場において、全国初となる中</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央卸売市場の指定管理制度導</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入を実施</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74</a:t>
            </a:fld>
            <a:endParaRPr kumimoji="1" lang="ja-JP" altLang="en-US"/>
          </a:p>
        </p:txBody>
      </p:sp>
    </p:spTree>
    <p:extLst>
      <p:ext uri="{BB962C8B-B14F-4D97-AF65-F5344CB8AC3E}">
        <p14:creationId xmlns:p14="http://schemas.microsoft.com/office/powerpoint/2010/main" val="10885094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７．</a:t>
            </a:r>
            <a:endParaRPr lang="en-US" altLang="ja-JP" sz="1600" u="sng" dirty="0" smtClean="0"/>
          </a:p>
        </p:txBody>
      </p:sp>
      <p:sp>
        <p:nvSpPr>
          <p:cNvPr id="8" name="テキスト ボックス 7"/>
          <p:cNvSpPr txBox="1"/>
          <p:nvPr/>
        </p:nvSpPr>
        <p:spPr>
          <a:xfrm>
            <a:off x="-14684" y="0"/>
            <a:ext cx="782704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Ⅱ</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（１）公民連携</a:t>
            </a:r>
            <a:r>
              <a:rPr lang="ja-JP" altLang="en-US" sz="1600" b="1" u="sng" dirty="0">
                <a:solidFill>
                  <a:schemeClr val="bg1"/>
                </a:solidFill>
                <a:latin typeface="ＭＳ Ｐゴシック" panose="020B0600070205080204" pitchFamily="50" charset="-128"/>
              </a:rPr>
              <a:t>の</a:t>
            </a:r>
            <a:r>
              <a:rPr lang="ja-JP" altLang="en-US" sz="1600" b="1" u="sng" dirty="0" smtClean="0">
                <a:solidFill>
                  <a:schemeClr val="bg1"/>
                </a:solidFill>
                <a:latin typeface="ＭＳ Ｐゴシック" panose="020B0600070205080204" pitchFamily="50" charset="-128"/>
              </a:rPr>
              <a:t>推進</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179512" y="548680"/>
          <a:ext cx="8856984" cy="4426962"/>
        </p:xfrm>
        <a:graphic>
          <a:graphicData uri="http://schemas.openxmlformats.org/drawingml/2006/table">
            <a:tbl>
              <a:tblPr firstRow="1" bandRow="1">
                <a:tableStyleId>{5940675A-B579-460E-94D1-54222C63F5DA}</a:tableStyleId>
              </a:tblPr>
              <a:tblGrid>
                <a:gridCol w="2214246">
                  <a:extLst>
                    <a:ext uri="{9D8B030D-6E8A-4147-A177-3AD203B41FA5}">
                      <a16:colId xmlns:a16="http://schemas.microsoft.com/office/drawing/2014/main" val="20000"/>
                    </a:ext>
                  </a:extLst>
                </a:gridCol>
                <a:gridCol w="2214246">
                  <a:extLst>
                    <a:ext uri="{9D8B030D-6E8A-4147-A177-3AD203B41FA5}">
                      <a16:colId xmlns:a16="http://schemas.microsoft.com/office/drawing/2014/main" val="20001"/>
                    </a:ext>
                  </a:extLst>
                </a:gridCol>
                <a:gridCol w="2196244">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373122">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977271">
                <a:tc>
                  <a:txBody>
                    <a:bodyPr/>
                    <a:lstStyle/>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②　事業実施に際して、 </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民間アイデアを積極的</a:t>
                      </a:r>
                      <a:endParaRPr kumimoji="1" lang="en-US" altLang="ja-JP" sz="1400" dirty="0" smtClean="0">
                        <a:solidFill>
                          <a:schemeClr val="tx1"/>
                        </a:solidFill>
                      </a:endParaRPr>
                    </a:p>
                    <a:p>
                      <a:pPr marL="0" indent="0"/>
                      <a:r>
                        <a:rPr kumimoji="1" lang="ja-JP" altLang="en-US" sz="1400" dirty="0" smtClean="0">
                          <a:solidFill>
                            <a:schemeClr val="tx1"/>
                          </a:solidFill>
                        </a:rPr>
                        <a:t>　に取り入れる。</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③　企業や大学等と連携</a:t>
                      </a:r>
                      <a:endParaRPr kumimoji="1" lang="en-US" altLang="ja-JP" sz="1400" dirty="0" smtClean="0">
                        <a:solidFill>
                          <a:schemeClr val="tx1"/>
                        </a:solidFill>
                      </a:endParaRPr>
                    </a:p>
                    <a:p>
                      <a:pPr marL="0" indent="0"/>
                      <a:r>
                        <a:rPr kumimoji="1" lang="ja-JP" altLang="en-US" sz="1400" baseline="0" dirty="0" smtClean="0">
                          <a:solidFill>
                            <a:schemeClr val="tx1"/>
                          </a:solidFill>
                        </a:rPr>
                        <a:t> </a:t>
                      </a:r>
                      <a:r>
                        <a:rPr kumimoji="1" lang="ja-JP" altLang="en-US" sz="1400" dirty="0" smtClean="0">
                          <a:solidFill>
                            <a:schemeClr val="tx1"/>
                          </a:solidFill>
                        </a:rPr>
                        <a:t>　し、行政課題の解決を</a:t>
                      </a:r>
                      <a:endParaRPr kumimoji="1" lang="en-US" altLang="ja-JP" sz="1400" dirty="0" smtClean="0">
                        <a:solidFill>
                          <a:schemeClr val="tx1"/>
                        </a:solidFill>
                      </a:endParaRPr>
                    </a:p>
                    <a:p>
                      <a:pPr marL="0" indent="0"/>
                      <a:r>
                        <a:rPr kumimoji="1" lang="ja-JP" altLang="en-US" sz="1400" dirty="0" smtClean="0">
                          <a:solidFill>
                            <a:schemeClr val="tx1"/>
                          </a:solidFill>
                        </a:rPr>
                        <a:t>　図っていく。</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b="0" kern="1200" dirty="0" smtClean="0">
                          <a:solidFill>
                            <a:schemeClr val="tx1"/>
                          </a:solidFill>
                          <a:latin typeface="+mj-ea"/>
                          <a:ea typeface="+mn-ea"/>
                          <a:cs typeface="+mn-cs"/>
                        </a:rPr>
                        <a:t>②</a:t>
                      </a:r>
                      <a:r>
                        <a:rPr kumimoji="1" lang="ja-JP" altLang="en-US" sz="1400" b="0" kern="1200" dirty="0" smtClean="0">
                          <a:solidFill>
                            <a:srgbClr val="FF0000"/>
                          </a:solidFill>
                          <a:latin typeface="+mj-ea"/>
                          <a:ea typeface="+mn-ea"/>
                          <a:cs typeface="+mn-cs"/>
                        </a:rPr>
                        <a:t>　</a:t>
                      </a:r>
                      <a:r>
                        <a:rPr kumimoji="1" lang="ja-JP" altLang="en-US" sz="1400" b="0" kern="1200" dirty="0" smtClean="0">
                          <a:solidFill>
                            <a:schemeClr val="tx1"/>
                          </a:solidFill>
                          <a:latin typeface="+mj-ea"/>
                          <a:ea typeface="+mn-ea"/>
                          <a:cs typeface="+mn-cs"/>
                        </a:rPr>
                        <a:t>サウンディング型市場</a:t>
                      </a:r>
                      <a:endParaRPr kumimoji="1" lang="en-US" altLang="ja-JP" sz="1400" b="0" kern="1200" dirty="0" smtClean="0">
                        <a:solidFill>
                          <a:schemeClr val="tx1"/>
                        </a:solidFill>
                        <a:latin typeface="+mj-ea"/>
                        <a:ea typeface="+mn-ea"/>
                        <a:cs typeface="+mn-cs"/>
                      </a:endParaRPr>
                    </a:p>
                    <a:p>
                      <a:pPr marL="0" indent="0"/>
                      <a:r>
                        <a:rPr kumimoji="1" lang="ja-JP" altLang="en-US" sz="1400" b="0" kern="1200" dirty="0" smtClean="0">
                          <a:solidFill>
                            <a:schemeClr val="tx1"/>
                          </a:solidFill>
                          <a:latin typeface="+mj-ea"/>
                          <a:ea typeface="+mn-ea"/>
                          <a:cs typeface="+mn-cs"/>
                        </a:rPr>
                        <a:t>　調査の実施</a:t>
                      </a:r>
                      <a:endParaRPr kumimoji="1" lang="en-US" altLang="ja-JP" sz="1400" b="0" kern="1200" dirty="0" smtClean="0">
                        <a:solidFill>
                          <a:schemeClr val="tx1"/>
                        </a:solidFill>
                        <a:latin typeface="+mj-ea"/>
                        <a:ea typeface="+mn-ea"/>
                        <a:cs typeface="+mn-cs"/>
                      </a:endParaRPr>
                    </a:p>
                    <a:p>
                      <a:pPr marL="92075" indent="-92075"/>
                      <a:endParaRPr kumimoji="1" lang="en-US" altLang="ja-JP" sz="1400" b="0" dirty="0" smtClean="0">
                        <a:solidFill>
                          <a:schemeClr val="tx1"/>
                        </a:solidFill>
                      </a:endParaRPr>
                    </a:p>
                    <a:p>
                      <a:pPr marL="92075" indent="-92075"/>
                      <a:endParaRPr kumimoji="1" lang="en-US" altLang="ja-JP" sz="1400" b="0" dirty="0" smtClean="0">
                        <a:solidFill>
                          <a:schemeClr val="tx1"/>
                        </a:solidFill>
                      </a:endParaRPr>
                    </a:p>
                    <a:p>
                      <a:pPr marL="92075" indent="-92075"/>
                      <a:endParaRPr kumimoji="1" lang="en-US" altLang="ja-JP" sz="1400" b="0" dirty="0" smtClean="0">
                        <a:solidFill>
                          <a:schemeClr val="tx1"/>
                        </a:solidFill>
                      </a:endParaRPr>
                    </a:p>
                    <a:p>
                      <a:pPr marL="92075" indent="-92075"/>
                      <a:endParaRPr kumimoji="1" lang="en-US" altLang="ja-JP" sz="1400" b="0" dirty="0" smtClean="0">
                        <a:solidFill>
                          <a:schemeClr val="tx1"/>
                        </a:solidFill>
                      </a:endParaRPr>
                    </a:p>
                    <a:p>
                      <a:pPr marL="92075" indent="-92075"/>
                      <a:r>
                        <a:rPr kumimoji="1" lang="ja-JP" altLang="en-US" sz="1400" b="0" dirty="0" smtClean="0">
                          <a:solidFill>
                            <a:schemeClr val="tx1"/>
                          </a:solidFill>
                        </a:rPr>
                        <a:t>③　「公民戦略連携デス</a:t>
                      </a:r>
                      <a:endParaRPr kumimoji="1" lang="en-US" altLang="ja-JP" sz="1400" b="0" dirty="0" smtClean="0">
                        <a:solidFill>
                          <a:schemeClr val="tx1"/>
                        </a:solidFill>
                      </a:endParaRPr>
                    </a:p>
                    <a:p>
                      <a:pPr marL="92075" indent="-92075"/>
                      <a:r>
                        <a:rPr kumimoji="1" lang="ja-JP" altLang="en-US" sz="1400" b="0" dirty="0" smtClean="0">
                          <a:solidFill>
                            <a:schemeClr val="tx1"/>
                          </a:solidFill>
                        </a:rPr>
                        <a:t>　ク」の設置</a:t>
                      </a:r>
                      <a:endParaRPr kumimoji="1" lang="en-US" altLang="ja-JP" sz="1400" b="0" dirty="0" smtClean="0">
                        <a:solidFill>
                          <a:schemeClr val="tx1"/>
                        </a:solidFill>
                      </a:endParaRPr>
                    </a:p>
                    <a:p>
                      <a:pPr marL="92075" indent="-92075"/>
                      <a:endParaRPr kumimoji="1" lang="en-US" altLang="ja-JP" sz="1400" dirty="0" smtClean="0"/>
                    </a:p>
                    <a:p>
                      <a:pPr marL="92075" indent="-92075"/>
                      <a:r>
                        <a:rPr kumimoji="1" lang="en-US" altLang="ja-JP" sz="1200" dirty="0" smtClean="0"/>
                        <a:t>   </a:t>
                      </a:r>
                      <a:r>
                        <a:rPr kumimoji="1" lang="ja-JP" altLang="en-US" sz="1200" dirty="0" smtClean="0"/>
                        <a:t>都道府県初のワンストップ窓口となる　「公民戦略連携デスク」を設置（</a:t>
                      </a:r>
                      <a:r>
                        <a:rPr kumimoji="1" lang="en-US" altLang="ja-JP" sz="1200" dirty="0" smtClean="0"/>
                        <a:t>2015</a:t>
                      </a:r>
                      <a:r>
                        <a:rPr kumimoji="1" lang="ja-JP" altLang="en-US" sz="1200" dirty="0" smtClean="0"/>
                        <a:t>年度～）</a:t>
                      </a:r>
                      <a:endParaRPr kumimoji="1" lang="en-US" altLang="ja-JP" sz="1200" dirty="0" smtClean="0"/>
                    </a:p>
                    <a:p>
                      <a:pPr marL="92075" indent="-92075"/>
                      <a:r>
                        <a:rPr kumimoji="1" lang="ja-JP" altLang="en-US" sz="1200" dirty="0" smtClean="0"/>
                        <a:t>　（</a:t>
                      </a:r>
                      <a:r>
                        <a:rPr kumimoji="1" lang="en-US" altLang="ja-JP" sz="1200" dirty="0" smtClean="0"/>
                        <a:t>2018</a:t>
                      </a:r>
                      <a:r>
                        <a:rPr kumimoji="1" lang="ja-JP" altLang="en-US" sz="1200" dirty="0" smtClean="0"/>
                        <a:t>年</a:t>
                      </a:r>
                      <a:r>
                        <a:rPr kumimoji="1" lang="en-US" altLang="ja-JP" sz="1200" dirty="0" smtClean="0"/>
                        <a:t>4</a:t>
                      </a:r>
                      <a:r>
                        <a:rPr kumimoji="1" lang="ja-JP" altLang="en-US" sz="1200" dirty="0" smtClean="0"/>
                        <a:t>月現在　</a:t>
                      </a:r>
                      <a:r>
                        <a:rPr kumimoji="1" lang="en-US" altLang="ja-JP" sz="1200" dirty="0" smtClean="0"/>
                        <a:t>10</a:t>
                      </a:r>
                      <a:r>
                        <a:rPr kumimoji="1" lang="ja-JP" altLang="en-US" sz="1200" dirty="0" smtClean="0"/>
                        <a:t>名専任体制）</a:t>
                      </a:r>
                      <a:endParaRPr kumimoji="1" lang="en-US" altLang="ja-JP" sz="1200" dirty="0" smtClean="0"/>
                    </a:p>
                    <a:p>
                      <a:pPr marL="92075" indent="-92075"/>
                      <a:r>
                        <a:rPr kumimoji="1" lang="ja-JP" altLang="en-US" sz="1200" dirty="0" smtClean="0"/>
                        <a:t>　　　</a:t>
                      </a:r>
                      <a:endParaRPr kumimoji="1" lang="ja-JP" altLang="en-US" sz="12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lgn="l" defTabSz="914400" rtl="0" eaLnBrk="1" latinLnBrk="0" hangingPunct="1"/>
                      <a:r>
                        <a:rPr kumimoji="1" lang="ja-JP" altLang="en-US" sz="1400" kern="1200" dirty="0" smtClean="0">
                          <a:solidFill>
                            <a:schemeClr val="tx1"/>
                          </a:solidFill>
                          <a:latin typeface="+mj-ea"/>
                          <a:ea typeface="+mn-ea"/>
                          <a:cs typeface="+mn-cs"/>
                        </a:rPr>
                        <a:t>②　サウンディング型市場</a:t>
                      </a:r>
                      <a:endParaRPr kumimoji="1" lang="en-US" altLang="ja-JP" sz="1400" kern="1200" dirty="0" smtClean="0">
                        <a:solidFill>
                          <a:schemeClr val="tx1"/>
                        </a:solidFill>
                        <a:latin typeface="+mj-ea"/>
                        <a:ea typeface="+mn-ea"/>
                        <a:cs typeface="+mn-cs"/>
                      </a:endParaRPr>
                    </a:p>
                    <a:p>
                      <a:pPr marL="0" indent="0" algn="l" defTabSz="914400" rtl="0" eaLnBrk="1" latinLnBrk="0" hangingPunct="1"/>
                      <a:r>
                        <a:rPr kumimoji="1" lang="en-US" altLang="ja-JP" sz="1400" kern="1200" dirty="0" smtClean="0">
                          <a:solidFill>
                            <a:schemeClr val="tx1"/>
                          </a:solidFill>
                          <a:latin typeface="+mj-ea"/>
                          <a:ea typeface="+mn-ea"/>
                          <a:cs typeface="+mn-cs"/>
                        </a:rPr>
                        <a:t>  </a:t>
                      </a:r>
                      <a:r>
                        <a:rPr kumimoji="1" lang="ja-JP" altLang="en-US" sz="1400" kern="1200" dirty="0" smtClean="0">
                          <a:solidFill>
                            <a:schemeClr val="tx1"/>
                          </a:solidFill>
                          <a:latin typeface="+mj-ea"/>
                          <a:ea typeface="+mn-ea"/>
                          <a:cs typeface="+mn-cs"/>
                        </a:rPr>
                        <a:t>調査の実施</a:t>
                      </a:r>
                      <a:endParaRPr kumimoji="1" lang="en-US" altLang="ja-JP" sz="1400" kern="1200" dirty="0" smtClean="0">
                        <a:solidFill>
                          <a:schemeClr val="tx1"/>
                        </a:solidFill>
                        <a:latin typeface="+mj-ea"/>
                        <a:ea typeface="+mn-ea"/>
                        <a:cs typeface="+mn-cs"/>
                      </a:endParaRPr>
                    </a:p>
                    <a:p>
                      <a:pPr marL="0" indent="0" algn="l" defTabSz="914400" rtl="0" eaLnBrk="1" latinLnBrk="0" hangingPunct="1"/>
                      <a:r>
                        <a:rPr kumimoji="1" lang="ja-JP" altLang="en-US" sz="1400" dirty="0" smtClean="0">
                          <a:solidFill>
                            <a:schemeClr val="tx1"/>
                          </a:solidFill>
                        </a:rPr>
                        <a:t>　　</a:t>
                      </a:r>
                      <a:r>
                        <a:rPr kumimoji="1" lang="en-US" altLang="ja-JP" sz="1200" kern="1200" dirty="0" smtClean="0">
                          <a:solidFill>
                            <a:schemeClr val="tx1"/>
                          </a:solidFill>
                          <a:latin typeface="+mn-lt"/>
                          <a:ea typeface="+mn-ea"/>
                          <a:cs typeface="+mn-cs"/>
                        </a:rPr>
                        <a:t>2017</a:t>
                      </a:r>
                      <a:r>
                        <a:rPr kumimoji="1" lang="ja-JP" altLang="en-US" sz="1200" kern="1200" dirty="0" smtClean="0">
                          <a:solidFill>
                            <a:schemeClr val="tx1"/>
                          </a:solidFill>
                          <a:latin typeface="+mn-lt"/>
                          <a:ea typeface="+mn-ea"/>
                          <a:cs typeface="+mn-cs"/>
                        </a:rPr>
                        <a:t>年度以降、府営公園等</a:t>
                      </a:r>
                      <a:endParaRPr kumimoji="1" lang="en-US" altLang="ja-JP" sz="1200" kern="1200" dirty="0" smtClean="0">
                        <a:solidFill>
                          <a:schemeClr val="tx1"/>
                        </a:solidFill>
                        <a:latin typeface="+mn-lt"/>
                        <a:ea typeface="+mn-ea"/>
                        <a:cs typeface="+mn-cs"/>
                      </a:endParaRPr>
                    </a:p>
                    <a:p>
                      <a:pPr marL="0" indent="0" algn="l" defTabSz="914400" rtl="0" eaLnBrk="1" latinLnBrk="0" hangingPunct="1"/>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の事業で実施が進みつつある。</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③　包括連携協定の締結</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をはじめとする連携の取</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    </a:t>
                      </a:r>
                      <a:r>
                        <a:rPr kumimoji="1" lang="ja-JP" altLang="en-US" sz="1400" dirty="0" smtClean="0">
                          <a:solidFill>
                            <a:schemeClr val="tx1"/>
                          </a:solidFill>
                        </a:rPr>
                        <a:t>組の増加</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－包括連携協定締結数が</a:t>
                      </a:r>
                      <a:r>
                        <a:rPr kumimoji="1" lang="en-US" altLang="ja-JP" sz="1200" dirty="0" smtClean="0">
                          <a:solidFill>
                            <a:schemeClr val="tx1"/>
                          </a:solidFill>
                          <a:latin typeface="+mj-ea"/>
                          <a:ea typeface="+mj-ea"/>
                        </a:rPr>
                        <a:t>3</a:t>
                      </a:r>
                      <a:r>
                        <a:rPr kumimoji="1" lang="ja-JP" altLang="en-US" sz="1200" dirty="0" smtClean="0">
                          <a:solidFill>
                            <a:schemeClr val="tx1"/>
                          </a:solidFill>
                          <a:latin typeface="+mj-ea"/>
                          <a:ea typeface="+mj-ea"/>
                        </a:rPr>
                        <a:t>年　</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　間で</a:t>
                      </a:r>
                      <a:r>
                        <a:rPr kumimoji="1" lang="en-US" altLang="ja-JP" sz="1200" dirty="0" smtClean="0">
                          <a:solidFill>
                            <a:schemeClr val="tx1"/>
                          </a:solidFill>
                          <a:latin typeface="+mj-ea"/>
                          <a:ea typeface="+mj-ea"/>
                        </a:rPr>
                        <a:t>7</a:t>
                      </a:r>
                      <a:r>
                        <a:rPr kumimoji="1" lang="ja-JP" altLang="en-US" sz="1200" dirty="0" smtClean="0">
                          <a:solidFill>
                            <a:schemeClr val="tx1"/>
                          </a:solidFill>
                          <a:latin typeface="+mj-ea"/>
                          <a:ea typeface="+mj-ea"/>
                        </a:rPr>
                        <a:t>倍以上に増加</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　デスク設置前</a:t>
                      </a:r>
                      <a:r>
                        <a:rPr kumimoji="1" lang="ja-JP" altLang="en-US" sz="1000" dirty="0" smtClean="0">
                          <a:solidFill>
                            <a:schemeClr val="tx1"/>
                          </a:solidFill>
                          <a:latin typeface="+mj-ea"/>
                          <a:ea typeface="+mj-ea"/>
                        </a:rPr>
                        <a:t>（</a:t>
                      </a:r>
                      <a:r>
                        <a:rPr kumimoji="1" lang="en-US" altLang="ja-JP" sz="1000" dirty="0" smtClean="0">
                          <a:solidFill>
                            <a:schemeClr val="tx1"/>
                          </a:solidFill>
                          <a:latin typeface="+mj-ea"/>
                          <a:ea typeface="+mj-ea"/>
                        </a:rPr>
                        <a:t>2014</a:t>
                      </a:r>
                      <a:r>
                        <a:rPr kumimoji="1" lang="ja-JP" altLang="en-US" sz="1000" dirty="0" smtClean="0">
                          <a:solidFill>
                            <a:schemeClr val="tx1"/>
                          </a:solidFill>
                          <a:latin typeface="+mj-ea"/>
                          <a:ea typeface="+mj-ea"/>
                        </a:rPr>
                        <a:t>年度末）</a:t>
                      </a:r>
                      <a:r>
                        <a:rPr kumimoji="1" lang="ja-JP" altLang="en-US" sz="1200" dirty="0" smtClean="0">
                          <a:solidFill>
                            <a:schemeClr val="tx1"/>
                          </a:solidFill>
                          <a:latin typeface="+mj-ea"/>
                          <a:ea typeface="+mj-ea"/>
                        </a:rPr>
                        <a:t> </a:t>
                      </a:r>
                      <a:r>
                        <a:rPr kumimoji="1" lang="en-US" altLang="ja-JP" sz="1200" dirty="0" smtClean="0">
                          <a:solidFill>
                            <a:schemeClr val="tx1"/>
                          </a:solidFill>
                          <a:latin typeface="+mj-ea"/>
                          <a:ea typeface="+mj-ea"/>
                        </a:rPr>
                        <a:t>4</a:t>
                      </a:r>
                      <a:r>
                        <a:rPr kumimoji="1" lang="ja-JP" altLang="en-US" sz="1200" dirty="0" smtClean="0">
                          <a:solidFill>
                            <a:schemeClr val="tx1"/>
                          </a:solidFill>
                          <a:latin typeface="+mj-ea"/>
                          <a:ea typeface="+mj-ea"/>
                        </a:rPr>
                        <a:t>件</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　　　→</a:t>
                      </a:r>
                      <a:r>
                        <a:rPr kumimoji="1" lang="en-US" altLang="ja-JP" sz="1200" dirty="0" smtClean="0">
                          <a:solidFill>
                            <a:schemeClr val="tx1"/>
                          </a:solidFill>
                          <a:latin typeface="+mj-ea"/>
                          <a:ea typeface="+mj-ea"/>
                        </a:rPr>
                        <a:t>2017</a:t>
                      </a:r>
                      <a:r>
                        <a:rPr kumimoji="1" lang="ja-JP" altLang="en-US" sz="1200" dirty="0" smtClean="0">
                          <a:solidFill>
                            <a:schemeClr val="tx1"/>
                          </a:solidFill>
                          <a:latin typeface="+mj-ea"/>
                          <a:ea typeface="+mj-ea"/>
                        </a:rPr>
                        <a:t>年度末　</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　　　</a:t>
                      </a:r>
                      <a:r>
                        <a:rPr kumimoji="1" lang="ja-JP" altLang="en-US" sz="1200" baseline="0" dirty="0" smtClean="0">
                          <a:solidFill>
                            <a:schemeClr val="tx1"/>
                          </a:solidFill>
                          <a:latin typeface="+mj-ea"/>
                          <a:ea typeface="+mj-ea"/>
                        </a:rPr>
                        <a:t> </a:t>
                      </a:r>
                      <a:r>
                        <a:rPr kumimoji="1" lang="ja-JP" altLang="en-US" sz="1200" dirty="0" smtClean="0">
                          <a:solidFill>
                            <a:schemeClr val="tx1"/>
                          </a:solidFill>
                          <a:latin typeface="+mj-ea"/>
                          <a:ea typeface="+mj-ea"/>
                        </a:rPr>
                        <a:t>　  </a:t>
                      </a:r>
                      <a:r>
                        <a:rPr kumimoji="1" lang="en-US" altLang="ja-JP" sz="1200" dirty="0" smtClean="0">
                          <a:solidFill>
                            <a:schemeClr val="tx1"/>
                          </a:solidFill>
                          <a:latin typeface="+mj-ea"/>
                          <a:ea typeface="+mj-ea"/>
                        </a:rPr>
                        <a:t>30</a:t>
                      </a:r>
                      <a:r>
                        <a:rPr kumimoji="1" lang="ja-JP" altLang="en-US" sz="1200" dirty="0" smtClean="0">
                          <a:solidFill>
                            <a:schemeClr val="tx1"/>
                          </a:solidFill>
                          <a:latin typeface="+mj-ea"/>
                          <a:ea typeface="+mj-ea"/>
                        </a:rPr>
                        <a:t>件 （</a:t>
                      </a:r>
                      <a:r>
                        <a:rPr kumimoji="1" lang="en-US" altLang="ja-JP" sz="1200" dirty="0" smtClean="0">
                          <a:solidFill>
                            <a:schemeClr val="tx1"/>
                          </a:solidFill>
                          <a:latin typeface="+mj-ea"/>
                          <a:ea typeface="+mj-ea"/>
                        </a:rPr>
                        <a:t>41</a:t>
                      </a:r>
                      <a:r>
                        <a:rPr kumimoji="1" lang="ja-JP" altLang="en-US" sz="1200" dirty="0" smtClean="0">
                          <a:solidFill>
                            <a:schemeClr val="tx1"/>
                          </a:solidFill>
                          <a:latin typeface="+mj-ea"/>
                          <a:ea typeface="+mj-ea"/>
                        </a:rPr>
                        <a:t>社</a:t>
                      </a:r>
                      <a:r>
                        <a:rPr kumimoji="1" lang="en-US" altLang="ja-JP" sz="1200" dirty="0" smtClean="0">
                          <a:solidFill>
                            <a:schemeClr val="tx1"/>
                          </a:solidFill>
                          <a:latin typeface="+mj-ea"/>
                          <a:ea typeface="+mj-ea"/>
                        </a:rPr>
                        <a:t>3</a:t>
                      </a:r>
                      <a:r>
                        <a:rPr kumimoji="1" lang="ja-JP" altLang="en-US" sz="1200" dirty="0" smtClean="0">
                          <a:solidFill>
                            <a:schemeClr val="tx1"/>
                          </a:solidFill>
                          <a:latin typeface="+mj-ea"/>
                          <a:ea typeface="+mj-ea"/>
                        </a:rPr>
                        <a:t>大学）</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－企業等へのアプローチ</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　　</a:t>
                      </a:r>
                      <a:r>
                        <a:rPr kumimoji="1" lang="en-US" altLang="ja-JP" sz="1200" dirty="0" smtClean="0">
                          <a:solidFill>
                            <a:schemeClr val="tx1"/>
                          </a:solidFill>
                          <a:latin typeface="+mj-ea"/>
                          <a:ea typeface="+mj-ea"/>
                        </a:rPr>
                        <a:t>516</a:t>
                      </a:r>
                      <a:r>
                        <a:rPr kumimoji="1" lang="ja-JP" altLang="en-US" sz="1200" dirty="0" smtClean="0">
                          <a:solidFill>
                            <a:schemeClr val="tx1"/>
                          </a:solidFill>
                          <a:latin typeface="+mj-ea"/>
                          <a:ea typeface="+mj-ea"/>
                        </a:rPr>
                        <a:t>社（</a:t>
                      </a:r>
                      <a:r>
                        <a:rPr kumimoji="1" lang="en-US" altLang="ja-JP" sz="1200" dirty="0" smtClean="0">
                          <a:solidFill>
                            <a:schemeClr val="tx1"/>
                          </a:solidFill>
                          <a:latin typeface="+mj-ea"/>
                          <a:ea typeface="+mj-ea"/>
                        </a:rPr>
                        <a:t>2015.4</a:t>
                      </a:r>
                      <a:r>
                        <a:rPr kumimoji="1" lang="ja-JP" altLang="en-US" sz="1200" dirty="0" smtClean="0">
                          <a:solidFill>
                            <a:schemeClr val="tx1"/>
                          </a:solidFill>
                          <a:latin typeface="+mj-ea"/>
                          <a:ea typeface="+mj-ea"/>
                        </a:rPr>
                        <a:t>～</a:t>
                      </a:r>
                      <a:r>
                        <a:rPr kumimoji="1" lang="en-US" altLang="ja-JP" sz="1200" dirty="0" smtClean="0">
                          <a:solidFill>
                            <a:schemeClr val="tx1"/>
                          </a:solidFill>
                          <a:latin typeface="+mj-ea"/>
                          <a:ea typeface="+mj-ea"/>
                        </a:rPr>
                        <a:t>2018.8</a:t>
                      </a:r>
                      <a:r>
                        <a:rPr kumimoji="1" lang="ja-JP" altLang="en-US" sz="1200" dirty="0" smtClean="0">
                          <a:solidFill>
                            <a:schemeClr val="tx1"/>
                          </a:solidFill>
                          <a:latin typeface="+mj-ea"/>
                          <a:ea typeface="+mj-ea"/>
                        </a:rPr>
                        <a:t>）</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－企業等との連携取組数</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　　</a:t>
                      </a:r>
                      <a:r>
                        <a:rPr kumimoji="1" lang="en-US" altLang="ja-JP" sz="1200" dirty="0" smtClean="0">
                          <a:solidFill>
                            <a:schemeClr val="tx1"/>
                          </a:solidFill>
                          <a:latin typeface="+mj-ea"/>
                          <a:ea typeface="+mj-ea"/>
                        </a:rPr>
                        <a:t>621</a:t>
                      </a:r>
                      <a:r>
                        <a:rPr kumimoji="1" lang="ja-JP" altLang="en-US" sz="1200" dirty="0" smtClean="0">
                          <a:solidFill>
                            <a:schemeClr val="tx1"/>
                          </a:solidFill>
                          <a:latin typeface="+mj-ea"/>
                          <a:ea typeface="+mj-ea"/>
                        </a:rPr>
                        <a:t>件（</a:t>
                      </a:r>
                      <a:r>
                        <a:rPr kumimoji="1" lang="en-US" altLang="ja-JP" sz="1200" dirty="0" smtClean="0">
                          <a:solidFill>
                            <a:schemeClr val="tx1"/>
                          </a:solidFill>
                          <a:latin typeface="+mj-ea"/>
                          <a:ea typeface="+mj-ea"/>
                        </a:rPr>
                        <a:t>2015.4</a:t>
                      </a:r>
                      <a:r>
                        <a:rPr kumimoji="1" lang="ja-JP" altLang="en-US" sz="1200" dirty="0" smtClean="0">
                          <a:solidFill>
                            <a:schemeClr val="tx1"/>
                          </a:solidFill>
                          <a:latin typeface="+mj-ea"/>
                          <a:ea typeface="+mj-ea"/>
                        </a:rPr>
                        <a:t>～</a:t>
                      </a:r>
                      <a:r>
                        <a:rPr kumimoji="1" lang="en-US" altLang="ja-JP" sz="1200" dirty="0" smtClean="0">
                          <a:solidFill>
                            <a:schemeClr val="tx1"/>
                          </a:solidFill>
                          <a:latin typeface="+mj-ea"/>
                          <a:ea typeface="+mj-ea"/>
                        </a:rPr>
                        <a:t>2018.9</a:t>
                      </a:r>
                      <a:r>
                        <a:rPr kumimoji="1" lang="ja-JP" altLang="en-US" sz="1200" dirty="0" smtClean="0">
                          <a:solidFill>
                            <a:schemeClr val="tx1"/>
                          </a:solidFill>
                          <a:latin typeface="+mj-ea"/>
                          <a:ea typeface="+mj-ea"/>
                        </a:rPr>
                        <a:t>）</a:t>
                      </a:r>
                      <a:endParaRPr kumimoji="1"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75</a:t>
            </a:fld>
            <a:endParaRPr kumimoji="1" lang="ja-JP" altLang="en-US"/>
          </a:p>
        </p:txBody>
      </p:sp>
    </p:spTree>
    <p:extLst>
      <p:ext uri="{BB962C8B-B14F-4D97-AF65-F5344CB8AC3E}">
        <p14:creationId xmlns:p14="http://schemas.microsoft.com/office/powerpoint/2010/main" val="17033181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８．</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Ⅱ</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（２）独立行政法人化</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251520" y="476672"/>
          <a:ext cx="8712968" cy="259588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t>　大阪府の財政事情が逼迫する一方、厳しい経営環境に直面する中小企業への技術支援</a:t>
                      </a:r>
                      <a:r>
                        <a:rPr kumimoji="1" lang="ja-JP" altLang="en-US" sz="1400" dirty="0" smtClean="0">
                          <a:solidFill>
                            <a:schemeClr val="tx1"/>
                          </a:solidFill>
                        </a:rPr>
                        <a:t>、環境</a:t>
                      </a:r>
                      <a:r>
                        <a:rPr kumimoji="1" lang="ja-JP" altLang="en-US" sz="1400" dirty="0" smtClean="0"/>
                        <a:t>農林水産業に関する調査・試験研究</a:t>
                      </a:r>
                      <a:r>
                        <a:rPr kumimoji="1" lang="ja-JP" altLang="en-US" sz="1400" u="none" dirty="0" smtClean="0">
                          <a:solidFill>
                            <a:schemeClr val="tx1"/>
                          </a:solidFill>
                        </a:rPr>
                        <a:t>や府民の健康と生活の安全を守る研究・検査</a:t>
                      </a:r>
                      <a:r>
                        <a:rPr kumimoji="1" lang="ja-JP" altLang="en-US" sz="1400" dirty="0" smtClean="0"/>
                        <a:t>等の要請に応えていく必要がある。</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t>　府の予算や人事制度など行政組織の制約を受けることなく、自らの権限と責任で予算執行や人事制度を弾力的に運用し、自律的・自主的にマネジメントを行うことを可能とすることにより、効果的・効率的な行政サービスを提供する。</a:t>
                      </a:r>
                    </a:p>
                    <a:p>
                      <a:pPr marL="92075" indent="-92075"/>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①大阪府立産業技術総合研究所、②大阪府</a:t>
                      </a:r>
                      <a:r>
                        <a:rPr kumimoji="1" lang="ja-JP" altLang="en-US" sz="1400" dirty="0" smtClean="0"/>
                        <a:t>環境農林水産研究所、</a:t>
                      </a:r>
                      <a:r>
                        <a:rPr kumimoji="1" lang="ja-JP" altLang="en-US" sz="1400" dirty="0" smtClean="0">
                          <a:solidFill>
                            <a:schemeClr val="tx1"/>
                          </a:solidFill>
                        </a:rPr>
                        <a:t>③</a:t>
                      </a:r>
                      <a:r>
                        <a:rPr kumimoji="1" lang="ja-JP" altLang="en-US" sz="1400" strike="noStrike" dirty="0" smtClean="0">
                          <a:solidFill>
                            <a:schemeClr val="tx1"/>
                          </a:solidFill>
                        </a:rPr>
                        <a:t>大阪府立公衆衛生研究所</a:t>
                      </a:r>
                      <a:r>
                        <a:rPr kumimoji="1" lang="ja-JP" altLang="en-US" sz="1400" dirty="0" smtClean="0">
                          <a:solidFill>
                            <a:schemeClr val="tx1"/>
                          </a:solidFill>
                        </a:rPr>
                        <a:t>を地方独立行政</a:t>
                      </a:r>
                      <a:r>
                        <a:rPr lang="ja-JP" altLang="en-US" sz="1400" dirty="0" smtClean="0"/>
                        <a:t>法人化</a:t>
                      </a:r>
                      <a:r>
                        <a:rPr kumimoji="1" lang="ja-JP" altLang="en-US" sz="1400" dirty="0" smtClean="0">
                          <a:solidFill>
                            <a:schemeClr val="tx1"/>
                          </a:solidFill>
                        </a:rPr>
                        <a:t>する。</a:t>
                      </a:r>
                      <a:endParaRPr kumimoji="1" lang="en-US" altLang="ja-JP" sz="1400" dirty="0" smtClean="0">
                        <a:solidFill>
                          <a:schemeClr val="tx1"/>
                        </a:solidFill>
                      </a:endParaRPr>
                    </a:p>
                    <a:p>
                      <a:pPr marL="0" indent="0"/>
                      <a:r>
                        <a:rPr kumimoji="1" lang="en-US" altLang="ja-JP" sz="1400" dirty="0" smtClean="0">
                          <a:solidFill>
                            <a:schemeClr val="tx1"/>
                          </a:solidFill>
                        </a:rPr>
                        <a:t>※</a:t>
                      </a:r>
                      <a:r>
                        <a:rPr kumimoji="1" lang="ja-JP" altLang="en-US" sz="1400" dirty="0" smtClean="0">
                          <a:solidFill>
                            <a:schemeClr val="tx1"/>
                          </a:solidFill>
                        </a:rPr>
                        <a:t>（①、③は、大阪市の研究所と統合）</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indent="0"/>
                      <a:r>
                        <a:rPr kumimoji="1" lang="ja-JP" altLang="en-US" sz="1400" dirty="0" smtClean="0"/>
                        <a:t>　公設試験研究機関としての機能の充実・強化</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76</a:t>
            </a:fld>
            <a:endParaRPr kumimoji="1" lang="ja-JP" altLang="en-US"/>
          </a:p>
        </p:txBody>
      </p:sp>
    </p:spTree>
    <p:extLst>
      <p:ext uri="{BB962C8B-B14F-4D97-AF65-F5344CB8AC3E}">
        <p14:creationId xmlns:p14="http://schemas.microsoft.com/office/powerpoint/2010/main" val="7251907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368965"/>
            <a:ext cx="4968552" cy="338554"/>
          </a:xfrm>
          <a:prstGeom prst="rect">
            <a:avLst/>
          </a:prstGeom>
          <a:noFill/>
        </p:spPr>
        <p:txBody>
          <a:bodyPr wrap="square" rtlCol="0">
            <a:spAutoFit/>
          </a:bodyPr>
          <a:lstStyle/>
          <a:p>
            <a:r>
              <a:rPr kumimoji="1" lang="ja-JP" altLang="en-US" sz="1600" dirty="0" smtClean="0"/>
              <a:t>■地方</a:t>
            </a:r>
            <a:r>
              <a:rPr lang="ja-JP" altLang="en-US" sz="1600" dirty="0" smtClean="0"/>
              <a:t>独立行政法人の設立状況（他都市との比較）</a:t>
            </a:r>
            <a:endParaRPr kumimoji="1" lang="en-US" altLang="ja-JP" sz="1600" dirty="0" smtClean="0"/>
          </a:p>
        </p:txBody>
      </p:sp>
      <p:graphicFrame>
        <p:nvGraphicFramePr>
          <p:cNvPr id="3" name="表 2"/>
          <p:cNvGraphicFramePr>
            <a:graphicFrameLocks noGrp="1"/>
          </p:cNvGraphicFramePr>
          <p:nvPr>
            <p:extLst/>
          </p:nvPr>
        </p:nvGraphicFramePr>
        <p:xfrm>
          <a:off x="179512" y="732286"/>
          <a:ext cx="8784976" cy="5750355"/>
        </p:xfrm>
        <a:graphic>
          <a:graphicData uri="http://schemas.openxmlformats.org/drawingml/2006/table">
            <a:tbl>
              <a:tblPr firstRow="1" bandRow="1">
                <a:tableStyleId>{5C22544A-7EE6-4342-B048-85BDC9FD1C3A}</a:tableStyleId>
              </a:tblPr>
              <a:tblGrid>
                <a:gridCol w="1265632">
                  <a:extLst>
                    <a:ext uri="{9D8B030D-6E8A-4147-A177-3AD203B41FA5}">
                      <a16:colId xmlns:a16="http://schemas.microsoft.com/office/drawing/2014/main" val="20000"/>
                    </a:ext>
                  </a:extLst>
                </a:gridCol>
                <a:gridCol w="2456815">
                  <a:extLst>
                    <a:ext uri="{9D8B030D-6E8A-4147-A177-3AD203B41FA5}">
                      <a16:colId xmlns:a16="http://schemas.microsoft.com/office/drawing/2014/main" val="20001"/>
                    </a:ext>
                  </a:extLst>
                </a:gridCol>
                <a:gridCol w="2531264">
                  <a:extLst>
                    <a:ext uri="{9D8B030D-6E8A-4147-A177-3AD203B41FA5}">
                      <a16:colId xmlns:a16="http://schemas.microsoft.com/office/drawing/2014/main" val="20002"/>
                    </a:ext>
                  </a:extLst>
                </a:gridCol>
                <a:gridCol w="2531265">
                  <a:extLst>
                    <a:ext uri="{9D8B030D-6E8A-4147-A177-3AD203B41FA5}">
                      <a16:colId xmlns:a16="http://schemas.microsoft.com/office/drawing/2014/main" val="20003"/>
                    </a:ext>
                  </a:extLst>
                </a:gridCol>
              </a:tblGrid>
              <a:tr h="446885">
                <a:tc>
                  <a:txBody>
                    <a:bodyPr/>
                    <a:lstStyle/>
                    <a:p>
                      <a:pPr algn="ctr"/>
                      <a:endParaRPr kumimoji="1" lang="ja-JP" altLang="en-US" dirty="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kumimoji="1" lang="ja-JP" altLang="en-US" dirty="0" smtClean="0">
                          <a:solidFill>
                            <a:schemeClr val="tx1"/>
                          </a:solidFill>
                        </a:rPr>
                        <a:t>東京都</a:t>
                      </a:r>
                      <a:endParaRPr kumimoji="1" lang="ja-JP" altLang="en-US" dirty="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kumimoji="1" lang="ja-JP" altLang="en-US" dirty="0" smtClean="0">
                          <a:solidFill>
                            <a:schemeClr val="tx1"/>
                          </a:solidFill>
                        </a:rPr>
                        <a:t>愛知県</a:t>
                      </a:r>
                      <a:endParaRPr kumimoji="1" lang="ja-JP" altLang="en-US" dirty="0">
                        <a:solidFill>
                          <a:schemeClr val="tx1"/>
                        </a:solidFill>
                      </a:endParaRPr>
                    </a:p>
                  </a:txBody>
                  <a:tcPr>
                    <a:lnL w="12700" cap="flat" cmpd="sng" algn="ctr">
                      <a:solidFill>
                        <a:srgbClr val="0070C0"/>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kumimoji="1" lang="ja-JP" altLang="en-US" dirty="0" smtClean="0">
                          <a:solidFill>
                            <a:schemeClr val="tx1"/>
                          </a:solidFill>
                        </a:rPr>
                        <a:t>大阪府</a:t>
                      </a:r>
                      <a:endParaRPr kumimoji="1" lang="ja-JP" altLang="en-US" dirty="0">
                        <a:solidFill>
                          <a:schemeClr val="tx1"/>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0"/>
                  </a:ext>
                </a:extLst>
              </a:tr>
              <a:tr h="982990">
                <a:tc>
                  <a:txBody>
                    <a:bodyPr/>
                    <a:lstStyle/>
                    <a:p>
                      <a:pPr algn="ctr"/>
                      <a:r>
                        <a:rPr kumimoji="1" lang="ja-JP" altLang="en-US" dirty="0" smtClean="0">
                          <a:solidFill>
                            <a:schemeClr val="tx1"/>
                          </a:solidFill>
                        </a:rPr>
                        <a:t>大学</a:t>
                      </a:r>
                      <a:endParaRPr kumimoji="1" lang="ja-JP" altLang="en-US" dirty="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r>
                        <a:rPr kumimoji="1" lang="ja-JP" altLang="en-US" dirty="0" smtClean="0">
                          <a:solidFill>
                            <a:schemeClr val="tx1"/>
                          </a:solidFill>
                        </a:rPr>
                        <a:t>                   済</a:t>
                      </a:r>
                      <a:endParaRPr kumimoji="1" lang="en-US" altLang="ja-JP" dirty="0" smtClean="0">
                        <a:solidFill>
                          <a:schemeClr val="tx1"/>
                        </a:solidFill>
                      </a:endParaRPr>
                    </a:p>
                    <a:p>
                      <a:pPr algn="ctr"/>
                      <a:endParaRPr kumimoji="1" lang="en-US" altLang="ja-JP" sz="800" dirty="0" smtClean="0">
                        <a:solidFill>
                          <a:schemeClr val="tx1"/>
                        </a:solidFill>
                      </a:endParaRPr>
                    </a:p>
                    <a:p>
                      <a:pPr algn="ctr"/>
                      <a:r>
                        <a:rPr kumimoji="1" lang="ja-JP" altLang="en-US" sz="1400" dirty="0" smtClean="0">
                          <a:solidFill>
                            <a:schemeClr val="tx1"/>
                          </a:solidFill>
                        </a:rPr>
                        <a:t>公立大学法人首都大学東京（</a:t>
                      </a:r>
                      <a:r>
                        <a:rPr kumimoji="1" lang="en-US" altLang="ja-JP" sz="1400" dirty="0" smtClean="0">
                          <a:solidFill>
                            <a:schemeClr val="tx1"/>
                          </a:solidFill>
                        </a:rPr>
                        <a:t>2005.4.1)</a:t>
                      </a:r>
                      <a:endParaRPr kumimoji="1" lang="ja-JP" altLang="en-US" sz="1400" dirty="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dirty="0" smtClean="0">
                          <a:solidFill>
                            <a:schemeClr val="tx1"/>
                          </a:solidFill>
                        </a:rPr>
                        <a:t>済</a:t>
                      </a:r>
                      <a:endParaRPr kumimoji="1" lang="en-US" altLang="ja-JP" dirty="0" smtClean="0">
                        <a:solidFill>
                          <a:schemeClr val="tx1"/>
                        </a:solidFill>
                      </a:endParaRPr>
                    </a:p>
                    <a:p>
                      <a:pPr algn="ctr"/>
                      <a:endParaRPr kumimoji="1" lang="en-US" altLang="ja-JP" sz="800" dirty="0" smtClean="0">
                        <a:solidFill>
                          <a:schemeClr val="tx1"/>
                        </a:solidFill>
                      </a:endParaRPr>
                    </a:p>
                    <a:p>
                      <a:pPr algn="ctr"/>
                      <a:r>
                        <a:rPr kumimoji="1" lang="ja-JP" altLang="en-US" sz="1400" dirty="0" smtClean="0">
                          <a:solidFill>
                            <a:schemeClr val="tx1"/>
                          </a:solidFill>
                        </a:rPr>
                        <a:t>愛知県公立大学法人</a:t>
                      </a:r>
                      <a:endParaRPr kumimoji="1" lang="en-US" altLang="ja-JP" sz="1400" dirty="0" smtClean="0">
                        <a:solidFill>
                          <a:schemeClr val="tx1"/>
                        </a:solidFill>
                      </a:endParaRPr>
                    </a:p>
                    <a:p>
                      <a:pPr algn="ctr"/>
                      <a:r>
                        <a:rPr kumimoji="1" lang="ja-JP" altLang="en-US" sz="1400" dirty="0" smtClean="0">
                          <a:solidFill>
                            <a:schemeClr val="tx1"/>
                          </a:solidFill>
                        </a:rPr>
                        <a:t>（</a:t>
                      </a:r>
                      <a:r>
                        <a:rPr kumimoji="1" lang="en-US" altLang="ja-JP" sz="1400" dirty="0" smtClean="0">
                          <a:solidFill>
                            <a:schemeClr val="tx1"/>
                          </a:solidFill>
                        </a:rPr>
                        <a:t>2007.4.1)</a:t>
                      </a:r>
                      <a:endParaRPr kumimoji="1" lang="ja-JP" altLang="en-US" sz="1400" dirty="0">
                        <a:solidFill>
                          <a:schemeClr val="tx1"/>
                        </a:solidFill>
                      </a:endParaRPr>
                    </a:p>
                  </a:txBody>
                  <a:tcPr anchor="ctr" anchorCtr="1">
                    <a:lnL w="12700" cap="flat" cmpd="sng" algn="ctr">
                      <a:solidFill>
                        <a:srgbClr val="0070C0"/>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dirty="0" smtClean="0">
                          <a:solidFill>
                            <a:schemeClr val="tx1"/>
                          </a:solidFill>
                        </a:rPr>
                        <a:t>済</a:t>
                      </a:r>
                      <a:endParaRPr kumimoji="1" lang="en-US" altLang="ja-JP" dirty="0" smtClean="0">
                        <a:solidFill>
                          <a:schemeClr val="tx1"/>
                        </a:solidFill>
                      </a:endParaRPr>
                    </a:p>
                    <a:p>
                      <a:pPr algn="ctr"/>
                      <a:endParaRPr kumimoji="1" lang="en-US" altLang="ja-JP" sz="800" dirty="0" smtClean="0">
                        <a:solidFill>
                          <a:schemeClr val="tx1"/>
                        </a:solidFill>
                      </a:endParaRPr>
                    </a:p>
                    <a:p>
                      <a:pPr algn="ctr"/>
                      <a:r>
                        <a:rPr kumimoji="1" lang="ja-JP" altLang="en-US" sz="1400" dirty="0" smtClean="0">
                          <a:solidFill>
                            <a:schemeClr val="tx1"/>
                          </a:solidFill>
                        </a:rPr>
                        <a:t>公立大学法人大阪府立大学</a:t>
                      </a:r>
                      <a:endParaRPr kumimoji="1" lang="en-US" altLang="ja-JP" sz="1400" dirty="0" smtClean="0">
                        <a:solidFill>
                          <a:schemeClr val="tx1"/>
                        </a:solidFill>
                      </a:endParaRPr>
                    </a:p>
                    <a:p>
                      <a:pPr algn="ctr"/>
                      <a:r>
                        <a:rPr kumimoji="1" lang="ja-JP" altLang="en-US" sz="1400" dirty="0" smtClean="0">
                          <a:solidFill>
                            <a:schemeClr val="tx1"/>
                          </a:solidFill>
                        </a:rPr>
                        <a:t>（</a:t>
                      </a:r>
                      <a:r>
                        <a:rPr kumimoji="1" lang="en-US" altLang="ja-JP" sz="1400" dirty="0" smtClean="0">
                          <a:solidFill>
                            <a:schemeClr val="tx1"/>
                          </a:solidFill>
                        </a:rPr>
                        <a:t>2005.4.1)</a:t>
                      </a:r>
                      <a:endParaRPr kumimoji="1" lang="ja-JP" altLang="en-US" sz="1400" dirty="0">
                        <a:solidFill>
                          <a:schemeClr val="tx1"/>
                        </a:solidFill>
                      </a:endParaRPr>
                    </a:p>
                  </a:txBody>
                  <a:tcPr anchor="ctr" anchorCtr="1">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1101796">
                <a:tc>
                  <a:txBody>
                    <a:bodyPr/>
                    <a:lstStyle/>
                    <a:p>
                      <a:pPr algn="ctr"/>
                      <a:r>
                        <a:rPr kumimoji="1" lang="ja-JP" altLang="en-US" dirty="0" smtClean="0">
                          <a:solidFill>
                            <a:schemeClr val="tx1"/>
                          </a:solidFill>
                        </a:rPr>
                        <a:t>病院</a:t>
                      </a:r>
                      <a:endParaRPr kumimoji="1" lang="ja-JP" altLang="en-US" dirty="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kumimoji="1" lang="ja-JP" altLang="en-US" dirty="0" smtClean="0">
                          <a:solidFill>
                            <a:schemeClr val="tx1"/>
                          </a:solidFill>
                        </a:rPr>
                        <a:t>一部  済</a:t>
                      </a:r>
                      <a:endParaRPr kumimoji="1" lang="en-US" altLang="ja-JP" dirty="0" smtClean="0">
                        <a:solidFill>
                          <a:schemeClr val="tx1"/>
                        </a:solidFill>
                      </a:endParaRPr>
                    </a:p>
                    <a:p>
                      <a:pPr algn="ctr"/>
                      <a:endParaRPr kumimoji="1" lang="en-US" altLang="ja-JP" sz="800" dirty="0" smtClean="0">
                        <a:solidFill>
                          <a:schemeClr val="tx1"/>
                        </a:solidFill>
                      </a:endParaRPr>
                    </a:p>
                    <a:p>
                      <a:pPr algn="l"/>
                      <a:r>
                        <a:rPr kumimoji="1" lang="ja-JP" altLang="en-US" sz="1400" dirty="0" smtClean="0">
                          <a:solidFill>
                            <a:schemeClr val="tx1"/>
                          </a:solidFill>
                        </a:rPr>
                        <a:t>東京都健康長寿医療ｾﾝﾀｰ</a:t>
                      </a:r>
                      <a:r>
                        <a:rPr kumimoji="1" lang="ja-JP" altLang="en-US" sz="1400" dirty="0" smtClean="0">
                          <a:solidFill>
                            <a:srgbClr val="FF0000"/>
                          </a:solidFill>
                        </a:rPr>
                        <a:t>　</a:t>
                      </a:r>
                      <a:endParaRPr kumimoji="1" lang="en-US" altLang="ja-JP" sz="1400" dirty="0" smtClean="0">
                        <a:solidFill>
                          <a:srgbClr val="FF0000"/>
                        </a:solidFill>
                      </a:endParaRPr>
                    </a:p>
                    <a:p>
                      <a:pPr algn="l"/>
                      <a:r>
                        <a:rPr kumimoji="1" lang="ja-JP" altLang="en-US" sz="1400" dirty="0" smtClean="0">
                          <a:solidFill>
                            <a:schemeClr val="tx1"/>
                          </a:solidFill>
                        </a:rPr>
                        <a:t>　　　　　（</a:t>
                      </a:r>
                      <a:r>
                        <a:rPr kumimoji="1" lang="en-US" altLang="ja-JP" sz="1400" dirty="0" smtClean="0">
                          <a:solidFill>
                            <a:schemeClr val="tx1"/>
                          </a:solidFill>
                        </a:rPr>
                        <a:t>2009.4.1)</a:t>
                      </a:r>
                    </a:p>
                    <a:p>
                      <a:pPr algn="l"/>
                      <a:r>
                        <a:rPr kumimoji="1" lang="ja-JP" altLang="en-US" sz="1050" dirty="0" smtClean="0">
                          <a:solidFill>
                            <a:schemeClr val="tx1"/>
                          </a:solidFill>
                        </a:rPr>
                        <a:t>　　都立８病院は地独化していない</a:t>
                      </a:r>
                      <a:endParaRPr kumimoji="1" lang="en-US" altLang="ja-JP" sz="1050" dirty="0" smtClean="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dirty="0" smtClean="0">
                          <a:solidFill>
                            <a:schemeClr val="tx1"/>
                          </a:solidFill>
                        </a:rPr>
                        <a:t>未</a:t>
                      </a:r>
                      <a:endParaRPr kumimoji="1" lang="en-US" altLang="ja-JP" dirty="0" smtClean="0">
                        <a:solidFill>
                          <a:schemeClr val="tx1"/>
                        </a:solidFill>
                      </a:endParaRPr>
                    </a:p>
                    <a:p>
                      <a:pPr algn="ctr"/>
                      <a:endParaRPr kumimoji="1" lang="en-US" altLang="ja-JP" sz="800" dirty="0" smtClean="0">
                        <a:solidFill>
                          <a:schemeClr val="tx1"/>
                        </a:solidFill>
                      </a:endParaRPr>
                    </a:p>
                    <a:p>
                      <a:pPr algn="ctr"/>
                      <a:endParaRPr kumimoji="1" lang="en-US" altLang="ja-JP" dirty="0" smtClean="0">
                        <a:solidFill>
                          <a:schemeClr val="tx1"/>
                        </a:solidFill>
                      </a:endParaRPr>
                    </a:p>
                    <a:p>
                      <a:pPr algn="ctr"/>
                      <a:endParaRPr kumimoji="1" lang="ja-JP" altLang="en-US" dirty="0">
                        <a:solidFill>
                          <a:schemeClr val="tx1"/>
                        </a:solidFill>
                      </a:endParaRPr>
                    </a:p>
                  </a:txBody>
                  <a:tcPr anchor="ctr" anchorCtr="1">
                    <a:lnL w="12700" cap="flat" cmpd="sng" algn="ctr">
                      <a:solidFill>
                        <a:srgbClr val="0070C0"/>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済</a:t>
                      </a:r>
                      <a:endParaRPr kumimoji="1" lang="en-US" altLang="ja-JP" dirty="0" smtClean="0">
                        <a:solidFill>
                          <a:schemeClr val="tx1"/>
                        </a:solidFill>
                      </a:endParaRPr>
                    </a:p>
                    <a:p>
                      <a:pPr algn="ctr"/>
                      <a:endParaRPr kumimoji="1" lang="en-US" altLang="ja-JP" sz="800" dirty="0" smtClean="0">
                        <a:solidFill>
                          <a:schemeClr val="tx1"/>
                        </a:solidFill>
                      </a:endParaRPr>
                    </a:p>
                    <a:p>
                      <a:pPr algn="ctr"/>
                      <a:r>
                        <a:rPr kumimoji="1" lang="ja-JP" altLang="en-US" sz="1400" dirty="0" smtClean="0">
                          <a:solidFill>
                            <a:schemeClr val="tx1"/>
                          </a:solidFill>
                        </a:rPr>
                        <a:t>大阪府立病院機構</a:t>
                      </a:r>
                      <a:endParaRPr kumimoji="1" lang="en-US" altLang="ja-JP" sz="1400" dirty="0" smtClean="0">
                        <a:solidFill>
                          <a:schemeClr val="tx1"/>
                        </a:solidFill>
                      </a:endParaRPr>
                    </a:p>
                    <a:p>
                      <a:pPr algn="ctr"/>
                      <a:r>
                        <a:rPr kumimoji="1" lang="ja-JP" altLang="en-US" sz="1400" dirty="0" smtClean="0">
                          <a:solidFill>
                            <a:schemeClr val="tx1"/>
                          </a:solidFill>
                        </a:rPr>
                        <a:t>（</a:t>
                      </a:r>
                      <a:r>
                        <a:rPr kumimoji="1" lang="en-US" altLang="ja-JP" sz="1400" dirty="0" smtClean="0">
                          <a:solidFill>
                            <a:schemeClr val="tx1"/>
                          </a:solidFill>
                        </a:rPr>
                        <a:t>2006.4.1)</a:t>
                      </a:r>
                      <a:endParaRPr kumimoji="1" lang="en-US" altLang="ja-JP" sz="1400" dirty="0">
                        <a:solidFill>
                          <a:schemeClr val="tx1"/>
                        </a:solidFill>
                      </a:endParaRPr>
                    </a:p>
                    <a:p>
                      <a:pPr algn="ctr"/>
                      <a:endParaRPr kumimoji="1" lang="en-US" altLang="ja-JP" sz="800" dirty="0" smtClean="0">
                        <a:solidFill>
                          <a:schemeClr val="tx1"/>
                        </a:solidFill>
                      </a:endParaRPr>
                    </a:p>
                  </a:txBody>
                  <a:tcPr anchor="ctr" anchorCtr="1">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914428">
                <a:tc>
                  <a:txBody>
                    <a:bodyPr/>
                    <a:lstStyle/>
                    <a:p>
                      <a:pPr algn="ctr"/>
                      <a:r>
                        <a:rPr kumimoji="1" lang="ja-JP" altLang="en-US" dirty="0" smtClean="0">
                          <a:solidFill>
                            <a:schemeClr val="tx1"/>
                          </a:solidFill>
                        </a:rPr>
                        <a:t>試験研究機関</a:t>
                      </a:r>
                      <a:endParaRPr kumimoji="1" lang="en-US" altLang="ja-JP" dirty="0" smtClean="0">
                        <a:solidFill>
                          <a:schemeClr val="tx1"/>
                        </a:solidFill>
                      </a:endParaRPr>
                    </a:p>
                    <a:p>
                      <a:pPr algn="ctr"/>
                      <a:r>
                        <a:rPr kumimoji="1" lang="ja-JP" altLang="en-US" sz="1400" dirty="0" smtClean="0">
                          <a:solidFill>
                            <a:schemeClr val="tx1"/>
                          </a:solidFill>
                        </a:rPr>
                        <a:t>（</a:t>
                      </a:r>
                      <a:r>
                        <a:rPr kumimoji="1" lang="ja-JP" altLang="en-US" sz="1100" dirty="0" smtClean="0">
                          <a:solidFill>
                            <a:schemeClr val="tx1"/>
                          </a:solidFill>
                        </a:rPr>
                        <a:t>公衆衛生関係</a:t>
                      </a:r>
                      <a:r>
                        <a:rPr kumimoji="1" lang="ja-JP" altLang="en-US" dirty="0" smtClean="0">
                          <a:solidFill>
                            <a:schemeClr val="tx1"/>
                          </a:solidFill>
                        </a:rPr>
                        <a:t>）</a:t>
                      </a:r>
                      <a:endParaRPr kumimoji="1" lang="ja-JP" altLang="en-US" dirty="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r>
                        <a:rPr kumimoji="1" lang="ja-JP" altLang="en-US" dirty="0" smtClean="0">
                          <a:solidFill>
                            <a:schemeClr val="tx1"/>
                          </a:solidFill>
                        </a:rPr>
                        <a:t>未</a:t>
                      </a:r>
                      <a:endParaRPr kumimoji="1" lang="en-US" altLang="ja-JP"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未</a:t>
                      </a:r>
                      <a:endParaRPr kumimoji="1" lang="en-US" altLang="ja-JP" sz="800" dirty="0" smtClean="0">
                        <a:solidFill>
                          <a:schemeClr val="tx1"/>
                        </a:solidFill>
                      </a:endParaRPr>
                    </a:p>
                    <a:p>
                      <a:pPr algn="ctr"/>
                      <a:endParaRPr kumimoji="1" lang="en-US" altLang="ja-JP" dirty="0" smtClean="0">
                        <a:solidFill>
                          <a:schemeClr val="tx1"/>
                        </a:solidFill>
                      </a:endParaRPr>
                    </a:p>
                  </a:txBody>
                  <a:tcPr anchor="ctr" anchorCtr="1">
                    <a:lnL w="12700" cap="flat" cmpd="sng" algn="ctr">
                      <a:solidFill>
                        <a:srgbClr val="0070C0"/>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a:r>
                        <a:rPr kumimoji="1" lang="ja-JP" altLang="en-US" dirty="0" smtClean="0">
                          <a:solidFill>
                            <a:schemeClr val="tx1"/>
                          </a:solidFill>
                        </a:rPr>
                        <a:t>　　　　　</a:t>
                      </a:r>
                      <a:r>
                        <a:rPr kumimoji="1" lang="ja-JP" altLang="en-US" baseline="0" dirty="0" smtClean="0">
                          <a:solidFill>
                            <a:schemeClr val="tx1"/>
                          </a:solidFill>
                        </a:rPr>
                        <a:t>    </a:t>
                      </a:r>
                      <a:r>
                        <a:rPr kumimoji="1" lang="ja-JP" altLang="en-US" dirty="0" smtClean="0">
                          <a:solidFill>
                            <a:schemeClr val="tx1"/>
                          </a:solidFill>
                        </a:rPr>
                        <a:t>済</a:t>
                      </a:r>
                      <a:endParaRPr kumimoji="1" lang="en-US" altLang="ja-JP" dirty="0" smtClean="0">
                        <a:solidFill>
                          <a:schemeClr val="tx1"/>
                        </a:solidFill>
                      </a:endParaRPr>
                    </a:p>
                    <a:p>
                      <a:pPr algn="ctr"/>
                      <a:r>
                        <a:rPr kumimoji="1" lang="ja-JP" altLang="en-US" sz="1400" dirty="0" smtClean="0">
                          <a:solidFill>
                            <a:schemeClr val="tx1"/>
                          </a:solidFill>
                        </a:rPr>
                        <a:t>大阪健康安全基盤研究所（</a:t>
                      </a:r>
                      <a:r>
                        <a:rPr kumimoji="1" lang="en-US" altLang="ja-JP" sz="1400" dirty="0" smtClean="0">
                          <a:solidFill>
                            <a:schemeClr val="tx1"/>
                          </a:solidFill>
                        </a:rPr>
                        <a:t>2017.4.1)</a:t>
                      </a:r>
                    </a:p>
                  </a:txBody>
                  <a:tcPr anchor="ctr" anchorCtr="1">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1250265">
                <a:tc>
                  <a:txBody>
                    <a:bodyPr/>
                    <a:lstStyle/>
                    <a:p>
                      <a:pPr algn="ctr"/>
                      <a:r>
                        <a:rPr kumimoji="1" lang="ja-JP" altLang="en-US" dirty="0" smtClean="0">
                          <a:solidFill>
                            <a:schemeClr val="tx1"/>
                          </a:solidFill>
                        </a:rPr>
                        <a:t>試験研究機関</a:t>
                      </a:r>
                      <a:endParaRPr kumimoji="1" lang="en-US" altLang="ja-JP" dirty="0" smtClean="0">
                        <a:solidFill>
                          <a:schemeClr val="tx1"/>
                        </a:solidFill>
                      </a:endParaRPr>
                    </a:p>
                    <a:p>
                      <a:pPr algn="ctr"/>
                      <a:r>
                        <a:rPr kumimoji="1" lang="ja-JP" altLang="en-US" sz="1400" dirty="0" smtClean="0">
                          <a:solidFill>
                            <a:schemeClr val="tx1"/>
                          </a:solidFill>
                        </a:rPr>
                        <a:t>（工業関係</a:t>
                      </a:r>
                      <a:r>
                        <a:rPr kumimoji="1" lang="ja-JP" altLang="en-US" dirty="0" smtClean="0">
                          <a:solidFill>
                            <a:schemeClr val="tx1"/>
                          </a:solidFill>
                        </a:rPr>
                        <a:t>）</a:t>
                      </a:r>
                      <a:endParaRPr kumimoji="1" lang="ja-JP" altLang="en-US" dirty="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r>
                        <a:rPr kumimoji="1" lang="ja-JP" altLang="en-US" dirty="0" smtClean="0">
                          <a:solidFill>
                            <a:schemeClr val="tx1"/>
                          </a:solidFill>
                        </a:rPr>
                        <a:t>                  済</a:t>
                      </a:r>
                      <a:endParaRPr kumimoji="1" lang="en-US" altLang="ja-JP" dirty="0" smtClean="0">
                        <a:solidFill>
                          <a:schemeClr val="tx1"/>
                        </a:solidFill>
                      </a:endParaRPr>
                    </a:p>
                    <a:p>
                      <a:pPr algn="ctr"/>
                      <a:endParaRPr kumimoji="1" lang="en-US" altLang="ja-JP" sz="8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rPr>
                        <a:t>東京都立産業技術研究ｾﾝﾀｰ　　</a:t>
                      </a:r>
                      <a:endParaRPr kumimoji="1" lang="en-US" altLang="ja-JP" sz="1400" b="0" i="0" u="none" strike="noStrike" kern="1200" cap="none" spc="0" normalizeH="0" baseline="0" noProof="0" dirty="0" smtClean="0">
                        <a:ln>
                          <a:noFill/>
                        </a:ln>
                        <a:solidFill>
                          <a:schemeClr val="tx1"/>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rPr>
                        <a:t>　　　　　　（</a:t>
                      </a:r>
                      <a:r>
                        <a:rPr kumimoji="1" lang="en-US" altLang="ja-JP" sz="1400" b="0" i="0" u="none" strike="noStrike" kern="1200" cap="none" spc="0" normalizeH="0" baseline="0" noProof="0" dirty="0" smtClean="0">
                          <a:ln>
                            <a:noFill/>
                          </a:ln>
                          <a:solidFill>
                            <a:schemeClr val="tx1"/>
                          </a:solidFill>
                          <a:effectLst/>
                          <a:uLnTx/>
                          <a:uFillTx/>
                          <a:latin typeface="+mn-lt"/>
                          <a:ea typeface="+mn-ea"/>
                        </a:rPr>
                        <a:t>2006.4.1)</a:t>
                      </a:r>
                      <a:endParaRPr kumimoji="1" lang="en-US" altLang="ja-JP" sz="1400" dirty="0" smtClean="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dirty="0" smtClean="0">
                          <a:solidFill>
                            <a:schemeClr val="tx1"/>
                          </a:solidFill>
                        </a:rPr>
                        <a:t>未</a:t>
                      </a:r>
                      <a:endParaRPr kumimoji="1" lang="en-US" altLang="ja-JP" dirty="0" smtClean="0">
                        <a:solidFill>
                          <a:schemeClr val="tx1"/>
                        </a:solidFill>
                      </a:endParaRPr>
                    </a:p>
                    <a:p>
                      <a:pPr algn="ctr"/>
                      <a:endParaRPr kumimoji="1" lang="en-US" altLang="ja-JP" sz="1800" dirty="0" smtClean="0">
                        <a:solidFill>
                          <a:schemeClr val="tx1"/>
                        </a:solidFill>
                      </a:endParaRPr>
                    </a:p>
                    <a:p>
                      <a:pPr algn="ctr"/>
                      <a:endParaRPr kumimoji="1" lang="en-US" altLang="ja-JP" dirty="0" smtClean="0">
                        <a:solidFill>
                          <a:schemeClr val="tx1"/>
                        </a:solidFill>
                      </a:endParaRPr>
                    </a:p>
                  </a:txBody>
                  <a:tcPr anchor="ctr" anchorCtr="1">
                    <a:lnL w="12700" cap="flat" cmpd="sng" algn="ctr">
                      <a:solidFill>
                        <a:srgbClr val="0070C0"/>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済</a:t>
                      </a:r>
                      <a:endParaRPr kumimoji="1" lang="en-US" altLang="ja-JP" dirty="0" smtClean="0">
                        <a:solidFill>
                          <a:schemeClr val="tx1"/>
                        </a:solidFill>
                      </a:endParaRPr>
                    </a:p>
                    <a:p>
                      <a:pPr algn="ctr"/>
                      <a:r>
                        <a:rPr kumimoji="1" lang="ja-JP" altLang="en-US" sz="1400" dirty="0" smtClean="0">
                          <a:solidFill>
                            <a:schemeClr val="tx1"/>
                          </a:solidFill>
                        </a:rPr>
                        <a:t>大阪府立産業技術総合研究所（</a:t>
                      </a:r>
                      <a:r>
                        <a:rPr kumimoji="1" lang="en-US" altLang="ja-JP" sz="1400" dirty="0" smtClean="0">
                          <a:solidFill>
                            <a:schemeClr val="tx1"/>
                          </a:solidFill>
                        </a:rPr>
                        <a:t>2012.4.1</a:t>
                      </a:r>
                      <a:r>
                        <a:rPr kumimoji="1" lang="ja-JP" altLang="en-US" sz="1400" dirty="0" smtClean="0">
                          <a:solidFill>
                            <a:schemeClr val="tx1"/>
                          </a:solidFill>
                        </a:rPr>
                        <a:t>～</a:t>
                      </a:r>
                      <a:r>
                        <a:rPr kumimoji="1" lang="en-US" altLang="ja-JP" sz="1400" dirty="0" smtClean="0">
                          <a:solidFill>
                            <a:schemeClr val="tx1"/>
                          </a:solidFill>
                        </a:rPr>
                        <a:t>2017.3.31</a:t>
                      </a:r>
                      <a:r>
                        <a:rPr kumimoji="1" lang="ja-JP" altLang="en-US" sz="1400" dirty="0" smtClean="0">
                          <a:solidFill>
                            <a:schemeClr val="tx1"/>
                          </a:solidFill>
                        </a:rPr>
                        <a:t>）</a:t>
                      </a:r>
                      <a:endParaRPr kumimoji="1" lang="en-US" altLang="ja-JP" sz="14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大阪産業技術研究所（</a:t>
                      </a:r>
                      <a:r>
                        <a:rPr kumimoji="1" lang="en-US" altLang="ja-JP" sz="1400" dirty="0" smtClean="0">
                          <a:solidFill>
                            <a:schemeClr val="tx1"/>
                          </a:solidFill>
                        </a:rPr>
                        <a:t>2017.4.1)</a:t>
                      </a:r>
                    </a:p>
                  </a:txBody>
                  <a:tcPr anchor="ctr" anchorCtr="1">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r h="1053991">
                <a:tc>
                  <a:txBody>
                    <a:bodyPr/>
                    <a:lstStyle/>
                    <a:p>
                      <a:pPr algn="ctr"/>
                      <a:r>
                        <a:rPr kumimoji="1" lang="ja-JP" altLang="en-US" dirty="0" smtClean="0">
                          <a:solidFill>
                            <a:schemeClr val="tx1"/>
                          </a:solidFill>
                        </a:rPr>
                        <a:t>試験研究機関</a:t>
                      </a:r>
                      <a:endParaRPr kumimoji="1" lang="en-US" altLang="ja-JP"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r>
                        <a:rPr kumimoji="1" lang="ja-JP" altLang="en-US" dirty="0" smtClean="0">
                          <a:solidFill>
                            <a:schemeClr val="tx1"/>
                          </a:solidFill>
                        </a:rPr>
                        <a:t>                 未</a:t>
                      </a:r>
                      <a:endParaRPr kumimoji="1" lang="en-US" altLang="ja-JP" dirty="0" smtClean="0">
                        <a:solidFill>
                          <a:schemeClr val="tx1"/>
                        </a:solidFill>
                      </a:endParaRPr>
                    </a:p>
                    <a:p>
                      <a:pPr algn="l"/>
                      <a:endParaRPr kumimoji="1" lang="en-US" altLang="ja-JP" sz="800" dirty="0" smtClean="0">
                        <a:solidFill>
                          <a:schemeClr val="tx1"/>
                        </a:solidFill>
                      </a:endParaRPr>
                    </a:p>
                    <a:p>
                      <a:pPr algn="l"/>
                      <a:r>
                        <a:rPr kumimoji="1" lang="ja-JP" altLang="en-US" sz="1400" dirty="0" smtClean="0">
                          <a:solidFill>
                            <a:schemeClr val="tx1"/>
                          </a:solidFill>
                        </a:rPr>
                        <a:t>環境系、農林系は、それぞ　</a:t>
                      </a:r>
                      <a:endParaRPr kumimoji="1" lang="en-US" altLang="ja-JP" sz="1400" dirty="0" smtClean="0">
                        <a:solidFill>
                          <a:schemeClr val="tx1"/>
                        </a:solidFill>
                      </a:endParaRPr>
                    </a:p>
                    <a:p>
                      <a:pPr algn="l"/>
                      <a:r>
                        <a:rPr kumimoji="1" lang="ja-JP" altLang="en-US" sz="1400" dirty="0" smtClean="0">
                          <a:solidFill>
                            <a:schemeClr val="tx1"/>
                          </a:solidFill>
                        </a:rPr>
                        <a:t>れ公益財団法人が運営</a:t>
                      </a:r>
                      <a:endParaRPr kumimoji="1" lang="ja-JP" altLang="en-US" dirty="0">
                        <a:solidFill>
                          <a:schemeClr val="tx1"/>
                        </a:solidFill>
                      </a:endParaRPr>
                    </a:p>
                  </a:txBody>
                  <a:tcPr anchor="ctr" anchorCtr="1">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dirty="0" smtClean="0">
                          <a:solidFill>
                            <a:schemeClr val="tx1"/>
                          </a:solidFill>
                        </a:rPr>
                        <a:t>未</a:t>
                      </a:r>
                      <a:endParaRPr kumimoji="1" lang="en-US" altLang="ja-JP" dirty="0" smtClean="0">
                        <a:solidFill>
                          <a:schemeClr val="tx1"/>
                        </a:solidFill>
                      </a:endParaRPr>
                    </a:p>
                    <a:p>
                      <a:pPr algn="ctr"/>
                      <a:endParaRPr kumimoji="1" lang="en-US" altLang="ja-JP" sz="1400" dirty="0" smtClean="0">
                        <a:solidFill>
                          <a:schemeClr val="tx1"/>
                        </a:solidFill>
                      </a:endParaRPr>
                    </a:p>
                    <a:p>
                      <a:pPr algn="ctr"/>
                      <a:endParaRPr kumimoji="1" lang="en-US" altLang="ja-JP" dirty="0" smtClean="0">
                        <a:solidFill>
                          <a:schemeClr val="tx1"/>
                        </a:solidFill>
                      </a:endParaRPr>
                    </a:p>
                  </a:txBody>
                  <a:tcPr anchor="ctr" anchorCtr="1">
                    <a:lnL w="12700" cap="flat" cmpd="sng" algn="ctr">
                      <a:solidFill>
                        <a:srgbClr val="0070C0"/>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mn-lt"/>
                          <a:ea typeface="+mn-ea"/>
                        </a:rPr>
                        <a:t>済</a:t>
                      </a:r>
                      <a:endParaRPr kumimoji="1" lang="en-US" altLang="ja-JP" sz="1800" b="0" i="0" u="none" strike="noStrike" kern="1200" cap="none" spc="0" normalizeH="0" baseline="0" noProof="0" dirty="0" smtClean="0">
                        <a:ln>
                          <a:noFill/>
                        </a:ln>
                        <a:solidFill>
                          <a:schemeClr val="tx1"/>
                        </a:solidFill>
                        <a:effectLst/>
                        <a:uLnTx/>
                        <a:uFillTx/>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rPr>
                        <a:t>大阪府立環境農林水産総合研究所（</a:t>
                      </a:r>
                      <a:r>
                        <a:rPr kumimoji="1" lang="en-US" altLang="ja-JP" sz="1400" b="0" i="0" u="none" strike="noStrike" kern="1200" cap="none" spc="0" normalizeH="0" baseline="0" noProof="0" dirty="0" smtClean="0">
                          <a:ln>
                            <a:noFill/>
                          </a:ln>
                          <a:solidFill>
                            <a:schemeClr val="tx1"/>
                          </a:solidFill>
                          <a:effectLst/>
                          <a:uLnTx/>
                          <a:uFillTx/>
                          <a:latin typeface="+mn-lt"/>
                          <a:ea typeface="+mn-ea"/>
                        </a:rPr>
                        <a:t>2012.4.1)</a:t>
                      </a:r>
                      <a:endParaRPr kumimoji="1" lang="ja-JP" altLang="en-US" sz="1400" b="0" i="0" u="none" strike="noStrike" kern="1200" cap="none" spc="0" normalizeH="0" baseline="0" noProof="0" dirty="0" smtClean="0">
                        <a:ln>
                          <a:noFill/>
                        </a:ln>
                        <a:solidFill>
                          <a:schemeClr val="tx1"/>
                        </a:solidFill>
                        <a:effectLst/>
                        <a:uLnTx/>
                        <a:uFillTx/>
                        <a:latin typeface="+mn-lt"/>
                        <a:ea typeface="+mn-ea"/>
                      </a:endParaRPr>
                    </a:p>
                  </a:txBody>
                  <a:tcPr anchor="ctr" anchorCtr="1">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5"/>
                  </a:ext>
                </a:extLst>
              </a:tr>
            </a:tbl>
          </a:graphicData>
        </a:graphic>
      </p:graphicFrame>
      <p:sp>
        <p:nvSpPr>
          <p:cNvPr id="4" name="大かっこ 3"/>
          <p:cNvSpPr/>
          <p:nvPr/>
        </p:nvSpPr>
        <p:spPr>
          <a:xfrm>
            <a:off x="395536" y="6093296"/>
            <a:ext cx="864096" cy="328682"/>
          </a:xfrm>
          <a:prstGeom prst="bracketPair">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smtClean="0"/>
              <a:t>環境農林</a:t>
            </a:r>
            <a:endParaRPr kumimoji="1" lang="en-US" altLang="ja-JP" sz="1050" dirty="0" smtClean="0"/>
          </a:p>
          <a:p>
            <a:pPr algn="ctr"/>
            <a:r>
              <a:rPr kumimoji="1" lang="ja-JP" altLang="en-US" sz="1050" dirty="0" smtClean="0"/>
              <a:t>水産関係</a:t>
            </a:r>
            <a:endParaRPr kumimoji="1" lang="ja-JP" altLang="en-US" sz="1050" dirty="0"/>
          </a:p>
        </p:txBody>
      </p:sp>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８．（２２）</a:t>
            </a:r>
            <a:endParaRPr lang="en-US" altLang="ja-JP" sz="1600" u="sng" dirty="0" smtClean="0"/>
          </a:p>
        </p:txBody>
      </p:sp>
      <p:sp>
        <p:nvSpPr>
          <p:cNvPr id="5" name="大かっこ 4"/>
          <p:cNvSpPr/>
          <p:nvPr/>
        </p:nvSpPr>
        <p:spPr>
          <a:xfrm>
            <a:off x="1763688" y="2996952"/>
            <a:ext cx="1872208" cy="21602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大かっこ 8"/>
          <p:cNvSpPr/>
          <p:nvPr/>
        </p:nvSpPr>
        <p:spPr>
          <a:xfrm>
            <a:off x="1583668" y="5877272"/>
            <a:ext cx="2196244" cy="52920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63BC356D-1576-478B-8647-1361C6E9DFF7}" type="slidenum">
              <a:rPr kumimoji="1" lang="ja-JP" altLang="en-US" smtClean="0"/>
              <a:t>77</a:t>
            </a:fld>
            <a:endParaRPr kumimoji="1" lang="ja-JP" altLang="en-US"/>
          </a:p>
        </p:txBody>
      </p:sp>
    </p:spTree>
    <p:extLst>
      <p:ext uri="{BB962C8B-B14F-4D97-AF65-F5344CB8AC3E}">
        <p14:creationId xmlns:p14="http://schemas.microsoft.com/office/powerpoint/2010/main" val="20929466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516" y="382063"/>
            <a:ext cx="7704856" cy="338554"/>
          </a:xfrm>
          <a:prstGeom prst="rect">
            <a:avLst/>
          </a:prstGeom>
          <a:noFill/>
        </p:spPr>
        <p:txBody>
          <a:bodyPr wrap="square" rtlCol="0">
            <a:spAutoFit/>
          </a:bodyPr>
          <a:lstStyle/>
          <a:p>
            <a:r>
              <a:rPr lang="ja-JP" altLang="en-US" sz="1600" dirty="0" smtClean="0"/>
              <a:t>①大阪府立産業技術総合研究所の独立行政法人化</a:t>
            </a:r>
            <a:endParaRPr lang="en-US" altLang="ja-JP" sz="1600" dirty="0"/>
          </a:p>
        </p:txBody>
      </p:sp>
      <p:sp>
        <p:nvSpPr>
          <p:cNvPr id="6" name="テキスト ボックス 5"/>
          <p:cNvSpPr txBox="1"/>
          <p:nvPr/>
        </p:nvSpPr>
        <p:spPr>
          <a:xfrm>
            <a:off x="225332" y="800074"/>
            <a:ext cx="7515019" cy="338554"/>
          </a:xfrm>
          <a:prstGeom prst="rect">
            <a:avLst/>
          </a:prstGeom>
          <a:noFill/>
          <a:ln w="6350" cmpd="sng">
            <a:noFill/>
          </a:ln>
        </p:spPr>
        <p:txBody>
          <a:bodyPr wrap="square" rtlCol="0">
            <a:spAutoFit/>
          </a:bodyPr>
          <a:lstStyle/>
          <a:p>
            <a:r>
              <a:rPr lang="ja-JP" altLang="en-US" sz="1600" dirty="0" smtClean="0"/>
              <a:t>■公設</a:t>
            </a:r>
            <a:r>
              <a:rPr lang="ja-JP" altLang="en-US" sz="1600" dirty="0"/>
              <a:t>試験研究機関としての機能の充実・</a:t>
            </a:r>
            <a:r>
              <a:rPr lang="ja-JP" altLang="en-US" sz="1600" dirty="0" smtClean="0"/>
              <a:t>強化</a:t>
            </a:r>
            <a:endParaRPr lang="en-US" altLang="ja-JP" sz="1600" dirty="0" smtClean="0"/>
          </a:p>
        </p:txBody>
      </p:sp>
      <p:sp>
        <p:nvSpPr>
          <p:cNvPr id="17" name="テキスト ボックス 1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８．（２２）</a:t>
            </a:r>
            <a:endParaRPr lang="en-US" altLang="ja-JP" sz="1600" u="sng" dirty="0" smtClean="0"/>
          </a:p>
        </p:txBody>
      </p:sp>
      <p:pic>
        <p:nvPicPr>
          <p:cNvPr id="1038"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27"/>
          <a:stretch/>
        </p:blipFill>
        <p:spPr bwMode="auto">
          <a:xfrm>
            <a:off x="23304" y="1196752"/>
            <a:ext cx="9108000" cy="497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468653" y="6165304"/>
            <a:ext cx="7293984" cy="276999"/>
          </a:xfrm>
          <a:prstGeom prst="rect">
            <a:avLst/>
          </a:prstGeom>
          <a:noFill/>
        </p:spPr>
        <p:txBody>
          <a:bodyPr wrap="none" rtlCol="0">
            <a:spAutoFit/>
          </a:bodyPr>
          <a:lstStyle/>
          <a:p>
            <a:r>
              <a:rPr kumimoji="1" lang="en-US" altLang="ja-JP" sz="1200" dirty="0" smtClean="0"/>
              <a:t>※2017</a:t>
            </a:r>
            <a:r>
              <a:rPr kumimoji="1" lang="ja-JP" altLang="en-US" sz="1200" dirty="0" smtClean="0"/>
              <a:t>年度以降の実績については、大阪市立工業研究所との統合により、比較可能なデータが存在しない。</a:t>
            </a:r>
            <a:endParaRPr kumimoji="1" lang="en-US" altLang="ja-JP" sz="1200" dirty="0" smtClean="0"/>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78</a:t>
            </a:fld>
            <a:endParaRPr kumimoji="1" lang="ja-JP" altLang="en-US"/>
          </a:p>
        </p:txBody>
      </p:sp>
    </p:spTree>
    <p:extLst>
      <p:ext uri="{BB962C8B-B14F-4D97-AF65-F5344CB8AC3E}">
        <p14:creationId xmlns:p14="http://schemas.microsoft.com/office/powerpoint/2010/main" val="62026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7</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64690" y="77044"/>
            <a:ext cx="2826415"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C</a:t>
            </a:r>
            <a:r>
              <a:rPr lang="ja-JP" altLang="en-US" b="1" dirty="0" smtClean="0">
                <a:latin typeface="Meiryo UI" panose="020B0604030504040204" pitchFamily="50" charset="-128"/>
                <a:ea typeface="Meiryo UI" panose="020B0604030504040204" pitchFamily="50" charset="-128"/>
              </a:rPr>
              <a:t>　インフラ</a:t>
            </a:r>
            <a:r>
              <a:rPr lang="ja-JP" altLang="en-US" b="1" dirty="0">
                <a:latin typeface="Meiryo UI" panose="020B0604030504040204" pitchFamily="50" charset="-128"/>
                <a:ea typeface="Meiryo UI" panose="020B0604030504040204" pitchFamily="50" charset="-128"/>
              </a:rPr>
              <a:t>戦略（大阪府）</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28996849"/>
              </p:ext>
            </p:extLst>
          </p:nvPr>
        </p:nvGraphicFramePr>
        <p:xfrm>
          <a:off x="436727" y="736979"/>
          <a:ext cx="8325134" cy="4545357"/>
        </p:xfrm>
        <a:graphic>
          <a:graphicData uri="http://schemas.openxmlformats.org/drawingml/2006/table">
            <a:tbl>
              <a:tblPr>
                <a:tableStyleId>{5940675A-B579-460E-94D1-54222C63F5DA}</a:tableStyleId>
              </a:tblPr>
              <a:tblGrid>
                <a:gridCol w="463475">
                  <a:extLst>
                    <a:ext uri="{9D8B030D-6E8A-4147-A177-3AD203B41FA5}">
                      <a16:colId xmlns:a16="http://schemas.microsoft.com/office/drawing/2014/main" val="1559695815"/>
                    </a:ext>
                  </a:extLst>
                </a:gridCol>
                <a:gridCol w="115798">
                  <a:extLst>
                    <a:ext uri="{9D8B030D-6E8A-4147-A177-3AD203B41FA5}">
                      <a16:colId xmlns:a16="http://schemas.microsoft.com/office/drawing/2014/main" val="22606703"/>
                    </a:ext>
                  </a:extLst>
                </a:gridCol>
                <a:gridCol w="721360">
                  <a:extLst>
                    <a:ext uri="{9D8B030D-6E8A-4147-A177-3AD203B41FA5}">
                      <a16:colId xmlns:a16="http://schemas.microsoft.com/office/drawing/2014/main" val="2138567154"/>
                    </a:ext>
                  </a:extLst>
                </a:gridCol>
                <a:gridCol w="638591">
                  <a:extLst>
                    <a:ext uri="{9D8B030D-6E8A-4147-A177-3AD203B41FA5}">
                      <a16:colId xmlns:a16="http://schemas.microsoft.com/office/drawing/2014/main" val="3442217961"/>
                    </a:ext>
                  </a:extLst>
                </a:gridCol>
                <a:gridCol w="638591">
                  <a:extLst>
                    <a:ext uri="{9D8B030D-6E8A-4147-A177-3AD203B41FA5}">
                      <a16:colId xmlns:a16="http://schemas.microsoft.com/office/drawing/2014/main" val="1377607057"/>
                    </a:ext>
                  </a:extLst>
                </a:gridCol>
                <a:gridCol w="638591">
                  <a:extLst>
                    <a:ext uri="{9D8B030D-6E8A-4147-A177-3AD203B41FA5}">
                      <a16:colId xmlns:a16="http://schemas.microsoft.com/office/drawing/2014/main" val="2663113405"/>
                    </a:ext>
                  </a:extLst>
                </a:gridCol>
                <a:gridCol w="638591">
                  <a:extLst>
                    <a:ext uri="{9D8B030D-6E8A-4147-A177-3AD203B41FA5}">
                      <a16:colId xmlns:a16="http://schemas.microsoft.com/office/drawing/2014/main" val="3866788707"/>
                    </a:ext>
                  </a:extLst>
                </a:gridCol>
                <a:gridCol w="638591">
                  <a:extLst>
                    <a:ext uri="{9D8B030D-6E8A-4147-A177-3AD203B41FA5}">
                      <a16:colId xmlns:a16="http://schemas.microsoft.com/office/drawing/2014/main" val="2207759879"/>
                    </a:ext>
                  </a:extLst>
                </a:gridCol>
                <a:gridCol w="638591">
                  <a:extLst>
                    <a:ext uri="{9D8B030D-6E8A-4147-A177-3AD203B41FA5}">
                      <a16:colId xmlns:a16="http://schemas.microsoft.com/office/drawing/2014/main" val="1493137312"/>
                    </a:ext>
                  </a:extLst>
                </a:gridCol>
                <a:gridCol w="638591">
                  <a:extLst>
                    <a:ext uri="{9D8B030D-6E8A-4147-A177-3AD203B41FA5}">
                      <a16:colId xmlns:a16="http://schemas.microsoft.com/office/drawing/2014/main" val="4294526271"/>
                    </a:ext>
                  </a:extLst>
                </a:gridCol>
                <a:gridCol w="638591">
                  <a:extLst>
                    <a:ext uri="{9D8B030D-6E8A-4147-A177-3AD203B41FA5}">
                      <a16:colId xmlns:a16="http://schemas.microsoft.com/office/drawing/2014/main" val="1759309130"/>
                    </a:ext>
                  </a:extLst>
                </a:gridCol>
                <a:gridCol w="638591">
                  <a:extLst>
                    <a:ext uri="{9D8B030D-6E8A-4147-A177-3AD203B41FA5}">
                      <a16:colId xmlns:a16="http://schemas.microsoft.com/office/drawing/2014/main" val="677443813"/>
                    </a:ext>
                  </a:extLst>
                </a:gridCol>
                <a:gridCol w="638591">
                  <a:extLst>
                    <a:ext uri="{9D8B030D-6E8A-4147-A177-3AD203B41FA5}">
                      <a16:colId xmlns:a16="http://schemas.microsoft.com/office/drawing/2014/main" val="1539546440"/>
                    </a:ext>
                  </a:extLst>
                </a:gridCol>
                <a:gridCol w="638591">
                  <a:extLst>
                    <a:ext uri="{9D8B030D-6E8A-4147-A177-3AD203B41FA5}">
                      <a16:colId xmlns:a16="http://schemas.microsoft.com/office/drawing/2014/main" val="1775047028"/>
                    </a:ext>
                  </a:extLst>
                </a:gridCol>
              </a:tblGrid>
              <a:tr h="266139">
                <a:tc gridSpan="3">
                  <a:txBody>
                    <a:bodyPr/>
                    <a:lstStyle/>
                    <a:p>
                      <a:pPr algn="ctr"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年度</a:t>
                      </a:r>
                    </a:p>
                  </a:txBody>
                  <a:tcPr marL="4059" marR="4059" marT="4059" marB="0" anchor="ctr">
                    <a:solidFill>
                      <a:schemeClr val="tx1">
                        <a:lumMod val="50000"/>
                        <a:lumOff val="50000"/>
                      </a:schemeClr>
                    </a:solidFill>
                  </a:tcPr>
                </a:tc>
                <a:tc hMerge="1">
                  <a:txBody>
                    <a:bodyPr/>
                    <a:lstStyle/>
                    <a:p>
                      <a:pPr algn="l" fontAlgn="ct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hMerge="1">
                  <a:txBody>
                    <a:bodyPr/>
                    <a:lstStyle/>
                    <a:p>
                      <a:pPr algn="l" fontAlgn="ctr"/>
                      <a:endParaRPr lang="ja-JP" altLang="en-US" sz="800" b="1" i="0" u="none" strike="noStrike" dirty="0" smtClean="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solidFill>
                      <a:schemeClr val="tx1">
                        <a:lumMod val="50000"/>
                        <a:lumOff val="50000"/>
                      </a:schemeClr>
                    </a:solidFill>
                  </a:tcPr>
                </a:tc>
                <a:extLst>
                  <a:ext uri="{0D108BD9-81ED-4DB2-BD59-A6C34878D82A}">
                    <a16:rowId xmlns:a16="http://schemas.microsoft.com/office/drawing/2014/main" val="2018833961"/>
                  </a:ext>
                </a:extLst>
              </a:tr>
              <a:tr h="565167">
                <a:tc>
                  <a:txBody>
                    <a:bodyPr/>
                    <a:lstStyle/>
                    <a:p>
                      <a:pPr algn="ctr"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経営形態</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gridSpan="2">
                  <a:txBody>
                    <a:bodyPr/>
                    <a:lstStyle/>
                    <a:p>
                      <a:pPr algn="l" rtl="0" fontAlgn="ct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1.</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水道</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hMerge="1">
                  <a:txBody>
                    <a:bodyPr/>
                    <a:lstStyle/>
                    <a:p>
                      <a:pPr algn="l"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fontAlgn="t"/>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●府市水道事業の統合協議</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●府市水道のコンセッション型指定管理者制度で府市合意</a:t>
                      </a: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●府下</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42</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市町村が水道の府市合意案を否決</a:t>
                      </a: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●広域</a:t>
                      </a:r>
                      <a:r>
                        <a:rPr lang="ja-JP" altLang="en-US" sz="800" u="none" strike="noStrike" dirty="0">
                          <a:solidFill>
                            <a:schemeClr val="tx1"/>
                          </a:solidFill>
                          <a:effectLst/>
                          <a:latin typeface="Meiryo UI" panose="020B0604030504040204" pitchFamily="50" charset="-128"/>
                          <a:ea typeface="Meiryo UI" panose="020B0604030504040204" pitchFamily="50" charset="-128"/>
                        </a:rPr>
                        <a:t>水道企業団の設立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●広域水道企業団と大阪市の統合協議</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大阪市水道局の</a:t>
                      </a:r>
                      <a:r>
                        <a:rPr lang="ja-JP" altLang="en-US" sz="800" u="none" strike="noStrike" dirty="0">
                          <a:solidFill>
                            <a:schemeClr val="tx1"/>
                          </a:solidFill>
                          <a:effectLst/>
                          <a:latin typeface="Meiryo UI" panose="020B0604030504040204" pitchFamily="50" charset="-128"/>
                          <a:ea typeface="Meiryo UI" panose="020B0604030504040204" pitchFamily="50" charset="-128"/>
                        </a:rPr>
                        <a:t>統合が市会で否決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●府市で府域水道のあり方を検討</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●下水道事業に公営企業会計導入</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927874709"/>
                  </a:ext>
                </a:extLst>
              </a:tr>
              <a:tr h="871193">
                <a:tc rowSpan="4">
                  <a:txBody>
                    <a:bodyPr/>
                    <a:lstStyle/>
                    <a:p>
                      <a:pPr algn="ctr"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政策</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刷新</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gridSpan="2">
                  <a:txBody>
                    <a:bodyPr/>
                    <a:lstStyle/>
                    <a:p>
                      <a:pPr algn="l"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空港</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hMerge="1">
                  <a:txBody>
                    <a:bodyPr/>
                    <a:lstStyle/>
                    <a:p>
                      <a:pPr algn="l"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ja-JP" altLang="en-US" sz="800" u="none" strike="noStrike" dirty="0">
                          <a:effectLst/>
                          <a:latin typeface="Meiryo UI" panose="020B0604030504040204" pitchFamily="50" charset="-128"/>
                          <a:ea typeface="Meiryo UI" panose="020B0604030504040204" pitchFamily="50" charset="-128"/>
                        </a:rPr>
                        <a:t>●知事が関空の課題を国に問題</a:t>
                      </a:r>
                      <a:r>
                        <a:rPr lang="ja-JP" altLang="en-US" sz="800" u="none" strike="noStrike" dirty="0" smtClean="0">
                          <a:effectLst/>
                          <a:latin typeface="Meiryo UI" panose="020B0604030504040204" pitchFamily="50" charset="-128"/>
                          <a:ea typeface="Meiryo UI" panose="020B0604030504040204" pitchFamily="50" charset="-128"/>
                        </a:rPr>
                        <a:t>提起</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●国際拠点空港化を国に要望</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国が関空・伊丹空港の統合方針を</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決定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●関空･伊丹空港の経営統合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LCC</a:t>
                      </a:r>
                      <a:r>
                        <a:rPr lang="ja-JP" altLang="en-US" sz="800" u="none" strike="noStrike" dirty="0">
                          <a:solidFill>
                            <a:schemeClr val="tx1"/>
                          </a:solidFill>
                          <a:effectLst/>
                          <a:latin typeface="Meiryo UI" panose="020B0604030504040204" pitchFamily="50" charset="-128"/>
                          <a:ea typeface="Meiryo UI" panose="020B0604030504040204" pitchFamily="50" charset="-128"/>
                        </a:rPr>
                        <a:t>専用ターミナル開設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●伊丹空港とターミナルビルの経営</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一元化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●関空に</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FEDEX</a:t>
                      </a:r>
                      <a:r>
                        <a:rPr lang="ja-JP" altLang="en-US" sz="800" u="none" strike="noStrike" dirty="0">
                          <a:solidFill>
                            <a:schemeClr val="tx1"/>
                          </a:solidFill>
                          <a:effectLst/>
                          <a:latin typeface="Meiryo UI" panose="020B0604030504040204" pitchFamily="50" charset="-128"/>
                          <a:ea typeface="Meiryo UI" panose="020B0604030504040204" pitchFamily="50" charset="-128"/>
                        </a:rPr>
                        <a:t>北太平洋地区</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ハブ開設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●関西エアポート社設立</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●関空・伊丹空港のコンセッション</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実施</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●関西</a:t>
                      </a:r>
                      <a:r>
                        <a:rPr lang="en-US" altLang="ja-JP" sz="80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u="none" strike="noStrike" dirty="0">
                          <a:solidFill>
                            <a:schemeClr val="tx1"/>
                          </a:solidFill>
                          <a:effectLst/>
                          <a:latin typeface="Meiryo UI" panose="020B0604030504040204" pitchFamily="50" charset="-128"/>
                          <a:ea typeface="Meiryo UI" panose="020B0604030504040204" pitchFamily="50" charset="-128"/>
                        </a:rPr>
                        <a:t>空港の一体</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運営</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292566072"/>
                  </a:ext>
                </a:extLst>
              </a:tr>
              <a:tr h="1029930">
                <a:tc vMerge="1">
                  <a:txBody>
                    <a:bodyPr/>
                    <a:lstStyle/>
                    <a:p>
                      <a:pPr algn="l" rtl="0" fontAlgn="ctr"/>
                      <a:endParaRPr lang="ja-JP" altLang="en-US" sz="800" b="0"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rowSpan="3">
                  <a:txBody>
                    <a:bodyPr/>
                    <a:lstStyle/>
                    <a:p>
                      <a:pPr algn="l"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3.</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インフラ</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整備</a:t>
                      </a:r>
                      <a:endParaRPr lang="en-US" altLang="ja-JP" sz="800" b="1" u="none" strike="noStrike" dirty="0" smtClean="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err="1" smtClean="0">
                          <a:solidFill>
                            <a:schemeClr val="bg1"/>
                          </a:solidFill>
                          <a:effectLst/>
                          <a:latin typeface="Meiryo UI" panose="020B0604030504040204" pitchFamily="50" charset="-128"/>
                          <a:ea typeface="Meiryo UI" panose="020B0604030504040204" pitchFamily="50" charset="-128"/>
                        </a:rPr>
                        <a:t>、</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p>
                      <a:pPr algn="l"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ストック</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組替え</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a:txBody>
                    <a:bodyPr/>
                    <a:lstStyle/>
                    <a:p>
                      <a:pPr algn="l" rtl="0"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①高速道路</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B w="12700" cap="flat" cmpd="sng" algn="ctr">
                      <a:solidFill>
                        <a:schemeClr val="tx1"/>
                      </a:solidFill>
                      <a:prstDash val="sysDot"/>
                      <a:round/>
                      <a:headEnd type="none" w="med" len="med"/>
                      <a:tailEnd type="none" w="med" len="med"/>
                    </a:lnB>
                    <a:solidFill>
                      <a:srgbClr val="7F7F7F"/>
                    </a:solidFill>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国と地方の検討会設置</a:t>
                      </a:r>
                      <a:endParaRPr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dirty="0" smtClean="0">
                          <a:solidFill>
                            <a:schemeClr val="tx1"/>
                          </a:solidFill>
                          <a:latin typeface="Meiryo UI" panose="020B0604030504040204" pitchFamily="50" charset="-128"/>
                          <a:ea typeface="Meiryo UI" panose="020B0604030504040204" pitchFamily="50" charset="-128"/>
                        </a:rPr>
                        <a:t>●阪神高速が対距離料金制に移行</a:t>
                      </a:r>
                      <a:endParaRPr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altLang="ja-JP" sz="800" dirty="0" smtClean="0">
                        <a:solidFill>
                          <a:schemeClr val="tx1"/>
                        </a:solidFill>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fontAlgn="ctr"/>
                      <a:r>
                        <a:rPr lang="ja-JP" altLang="en-US" sz="800" dirty="0" smtClean="0">
                          <a:solidFill>
                            <a:schemeClr val="tx1"/>
                          </a:solidFill>
                          <a:latin typeface="Meiryo UI" panose="020B0604030504040204" pitchFamily="50" charset="-128"/>
                          <a:ea typeface="Meiryo UI" panose="020B0604030504040204" pitchFamily="50" charset="-128"/>
                        </a:rPr>
                        <a:t>●府市共同で淀川左岸線延伸部の環境影響評価を実施</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dirty="0" smtClean="0">
                          <a:solidFill>
                            <a:schemeClr val="tx1"/>
                          </a:solidFill>
                          <a:latin typeface="Meiryo UI" panose="020B0604030504040204" pitchFamily="50" charset="-128"/>
                          <a:ea typeface="Meiryo UI" panose="020B0604030504040204" pitchFamily="50" charset="-128"/>
                        </a:rPr>
                        <a:t>●淀川左岸線</a:t>
                      </a:r>
                      <a:r>
                        <a:rPr lang="en-US" altLang="ja-JP" sz="800" dirty="0" smtClean="0">
                          <a:solidFill>
                            <a:schemeClr val="tx1"/>
                          </a:solidFill>
                          <a:latin typeface="Meiryo UI" panose="020B0604030504040204" pitchFamily="50" charset="-128"/>
                          <a:ea typeface="Meiryo UI" panose="020B0604030504040204" pitchFamily="50" charset="-128"/>
                        </a:rPr>
                        <a:t>1</a:t>
                      </a:r>
                      <a:r>
                        <a:rPr lang="ja-JP" altLang="en-US" sz="800" dirty="0" smtClean="0">
                          <a:solidFill>
                            <a:schemeClr val="tx1"/>
                          </a:solidFill>
                          <a:latin typeface="Meiryo UI" panose="020B0604030504040204" pitchFamily="50" charset="-128"/>
                          <a:ea typeface="Meiryo UI" panose="020B0604030504040204" pitchFamily="50" charset="-128"/>
                        </a:rPr>
                        <a:t>期完成</a:t>
                      </a: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800" dirty="0" smtClean="0">
                        <a:solidFill>
                          <a:schemeClr val="tx1"/>
                        </a:solidFill>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fontAlgn="ctr"/>
                      <a:r>
                        <a:rPr lang="ja-JP" altLang="en-US" sz="800" dirty="0" smtClean="0">
                          <a:solidFill>
                            <a:schemeClr val="tx1"/>
                          </a:solidFill>
                          <a:latin typeface="Meiryo UI" panose="020B0604030504040204" pitchFamily="50" charset="-128"/>
                          <a:ea typeface="Meiryo UI" panose="020B0604030504040204" pitchFamily="50" charset="-128"/>
                        </a:rPr>
                        <a:t>●淀川左岸線延伸部の事業着手</a:t>
                      </a:r>
                      <a:endParaRPr lang="en-US" altLang="ja-JP" sz="800" dirty="0" smtClean="0">
                        <a:solidFill>
                          <a:schemeClr val="tx1"/>
                        </a:solidFill>
                        <a:latin typeface="Meiryo UI" panose="020B0604030504040204" pitchFamily="50" charset="-128"/>
                        <a:ea typeface="Meiryo UI" panose="020B0604030504040204" pitchFamily="50" charset="-128"/>
                      </a:endParaRPr>
                    </a:p>
                    <a:p>
                      <a:pPr fontAlgn="ctr"/>
                      <a:r>
                        <a:rPr lang="ja-JP" altLang="en-US" sz="800" dirty="0" smtClean="0">
                          <a:solidFill>
                            <a:schemeClr val="tx1"/>
                          </a:solidFill>
                          <a:latin typeface="Meiryo UI" panose="020B0604030504040204" pitchFamily="50" charset="-128"/>
                          <a:ea typeface="Meiryo UI" panose="020B0604030504040204" pitchFamily="50" charset="-128"/>
                        </a:rPr>
                        <a:t>●阪神圏の高速道路の料金体系統一</a:t>
                      </a:r>
                      <a:endParaRPr lang="en-US" altLang="ja-JP" sz="800" dirty="0" smtClean="0">
                        <a:solidFill>
                          <a:schemeClr val="tx1"/>
                        </a:solidFill>
                        <a:latin typeface="Meiryo UI" panose="020B0604030504040204" pitchFamily="50" charset="-128"/>
                        <a:ea typeface="Meiryo UI" panose="020B0604030504040204" pitchFamily="50" charset="-128"/>
                      </a:endParaRPr>
                    </a:p>
                    <a:p>
                      <a:pPr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dirty="0" smtClean="0">
                          <a:solidFill>
                            <a:schemeClr val="tx1"/>
                          </a:solidFill>
                          <a:latin typeface="Meiryo UI" panose="020B0604030504040204" pitchFamily="50" charset="-128"/>
                          <a:ea typeface="Meiryo UI" panose="020B0604030504040204" pitchFamily="50" charset="-128"/>
                        </a:rPr>
                        <a:t>●府道路公社路線を</a:t>
                      </a:r>
                      <a:r>
                        <a:rPr lang="en-US" altLang="ja-JP" sz="800" dirty="0" smtClean="0">
                          <a:solidFill>
                            <a:schemeClr val="tx1"/>
                          </a:solidFill>
                          <a:latin typeface="Meiryo UI" panose="020B0604030504040204" pitchFamily="50" charset="-128"/>
                          <a:ea typeface="Meiryo UI" panose="020B0604030504040204" pitchFamily="50" charset="-128"/>
                        </a:rPr>
                        <a:t>NEXCO</a:t>
                      </a:r>
                      <a:r>
                        <a:rPr lang="ja-JP" altLang="en-US" sz="800" dirty="0" smtClean="0">
                          <a:solidFill>
                            <a:schemeClr val="tx1"/>
                          </a:solidFill>
                          <a:latin typeface="Meiryo UI" panose="020B0604030504040204" pitchFamily="50" charset="-128"/>
                          <a:ea typeface="Meiryo UI" panose="020B0604030504040204" pitchFamily="50" charset="-128"/>
                        </a:rPr>
                        <a:t>へ移管</a:t>
                      </a: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6783392"/>
                  </a:ext>
                </a:extLst>
              </a:tr>
              <a:tr h="1057686">
                <a:tc vMerge="1">
                  <a:txBody>
                    <a:bodyPr/>
                    <a:lstStyle/>
                    <a:p>
                      <a:endParaRPr kumimoji="1" lang="ja-JP" altLang="en-US"/>
                    </a:p>
                  </a:txBody>
                  <a:tcPr/>
                </a:tc>
                <a:tc vMerge="1">
                  <a:txBody>
                    <a:bodyPr/>
                    <a:lstStyle/>
                    <a:p>
                      <a:pPr algn="l"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②鉄道（戦略</a:t>
                      </a: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4</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路線）</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7F7F7F"/>
                    </a:solidFill>
                  </a:tcPr>
                </a:tc>
                <a:tc>
                  <a:txBody>
                    <a:bodyPr/>
                    <a:lstStyle/>
                    <a:p>
                      <a:pPr algn="l" fontAlgn="t"/>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●公共交通戦略の策定</a:t>
                      </a:r>
                      <a:endParaRPr lang="ja-JP" altLang="en-US" sz="8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●大阪府都市開発</a:t>
                      </a: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株</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の株式売却</a:t>
                      </a:r>
                      <a:endParaRPr lang="en-US" altLang="ja-JP" sz="8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rPr>
                        <a:t>●府･市･鉄道事業者でなにわ筋線の事業化に向けた検討会開催</a:t>
                      </a: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モノレール延伸を府として意思決定</a:t>
                      </a:r>
                      <a:endParaRPr lang="en-US" altLang="ja-JP" sz="800" dirty="0" smtClean="0">
                        <a:solidFill>
                          <a:schemeClr val="tx1"/>
                        </a:solidFill>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fontAlgn="ctr"/>
                      <a:r>
                        <a:rPr lang="ja-JP" altLang="en-US" sz="800" dirty="0" smtClean="0">
                          <a:solidFill>
                            <a:schemeClr val="tx1"/>
                          </a:solidFill>
                          <a:latin typeface="Meiryo UI" panose="020B0604030504040204" pitchFamily="50" charset="-128"/>
                          <a:ea typeface="Meiryo UI" panose="020B0604030504040204" pitchFamily="50" charset="-128"/>
                        </a:rPr>
                        <a:t>●北大阪急行延伸の工事着手</a:t>
                      </a:r>
                      <a:endParaRPr lang="en-US" altLang="ja-JP" sz="800" dirty="0" smtClean="0">
                        <a:solidFill>
                          <a:schemeClr val="tx1"/>
                        </a:solidFill>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fontAlgn="ctr"/>
                      <a:r>
                        <a:rPr lang="ja-JP" altLang="en-US" sz="800" dirty="0" smtClean="0">
                          <a:solidFill>
                            <a:schemeClr val="tx1"/>
                          </a:solidFill>
                          <a:latin typeface="Meiryo UI" panose="020B0604030504040204" pitchFamily="50" charset="-128"/>
                          <a:ea typeface="Meiryo UI" panose="020B0604030504040204" pitchFamily="50" charset="-128"/>
                        </a:rPr>
                        <a:t>●なにわ筋線の事業化に向けた国協議開始を決定</a:t>
                      </a: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6467076"/>
                  </a:ext>
                </a:extLst>
              </a:tr>
              <a:tr h="755242">
                <a:tc vMerge="1">
                  <a:txBody>
                    <a:bodyPr/>
                    <a:lstStyle/>
                    <a:p>
                      <a:endParaRPr kumimoji="1" lang="ja-JP" altLang="en-US"/>
                    </a:p>
                  </a:txBody>
                  <a:tcPr/>
                </a:tc>
                <a:tc vMerge="1">
                  <a:txBody>
                    <a:bodyPr/>
                    <a:lstStyle/>
                    <a:p>
                      <a:pPr algn="l"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rtl="0"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③鉄道（リニア・北陸新幹線）</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T w="12700" cap="flat" cmpd="sng" algn="ctr">
                      <a:solidFill>
                        <a:schemeClr val="tx1"/>
                      </a:solidFill>
                      <a:prstDash val="sysDot"/>
                      <a:round/>
                      <a:headEnd type="none" w="med" len="med"/>
                      <a:tailEnd type="none" w="med" len="med"/>
                    </a:lnT>
                    <a:solidFill>
                      <a:srgbClr val="7F7F7F"/>
                    </a:solidFill>
                  </a:tcPr>
                </a:tc>
                <a:tc>
                  <a:txBody>
                    <a:bodyPr/>
                    <a:lstStyle/>
                    <a:p>
                      <a:pPr algn="l" fontAlgn="t"/>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l" fontAlgn="t"/>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fontAlgn="ctr"/>
                      <a:r>
                        <a:rPr lang="ja-JP" altLang="en-US" sz="800" dirty="0" smtClean="0">
                          <a:solidFill>
                            <a:schemeClr val="tx1"/>
                          </a:solidFill>
                          <a:latin typeface="Meiryo UI" panose="020B0604030504040204" pitchFamily="50" charset="-128"/>
                          <a:ea typeface="Meiryo UI" panose="020B0604030504040204" pitchFamily="50" charset="-128"/>
                        </a:rPr>
                        <a:t>●官民協議会を設立し、リニア早期全線開業を要望</a:t>
                      </a: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800" dirty="0" smtClean="0">
                        <a:solidFill>
                          <a:schemeClr val="tx1"/>
                        </a:solidFill>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fontAlgn="ct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2016</a:t>
                      </a:r>
                      <a:r>
                        <a:rPr lang="ja-JP" altLang="en-US" sz="800" dirty="0" smtClean="0">
                          <a:solidFill>
                            <a:schemeClr val="tx1"/>
                          </a:solidFill>
                          <a:latin typeface="Meiryo UI" panose="020B0604030504040204" pitchFamily="50" charset="-128"/>
                          <a:ea typeface="Meiryo UI" panose="020B0604030504040204" pitchFamily="50" charset="-128"/>
                        </a:rPr>
                        <a:t>／リニア早期全線開業の緊急要望</a:t>
                      </a:r>
                      <a:endParaRPr lang="en-US" altLang="ja-JP" sz="800" dirty="0" smtClean="0">
                        <a:solidFill>
                          <a:schemeClr val="tx1"/>
                        </a:solidFill>
                        <a:latin typeface="Meiryo UI" panose="020B0604030504040204" pitchFamily="50" charset="-128"/>
                        <a:ea typeface="Meiryo UI" panose="020B0604030504040204" pitchFamily="50" charset="-128"/>
                      </a:endParaRPr>
                    </a:p>
                    <a:p>
                      <a:pPr fontAlgn="ctr"/>
                      <a:r>
                        <a:rPr lang="ja-JP" altLang="en-US" sz="800" dirty="0" smtClean="0">
                          <a:solidFill>
                            <a:schemeClr val="tx1"/>
                          </a:solidFill>
                          <a:latin typeface="Meiryo UI" panose="020B0604030504040204" pitchFamily="50" charset="-128"/>
                          <a:ea typeface="Meiryo UI" panose="020B0604030504040204" pitchFamily="50" charset="-128"/>
                        </a:rPr>
                        <a:t>●北陸新幹線のルート決定</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2017</a:t>
                      </a:r>
                      <a:r>
                        <a:rPr lang="ja-JP" altLang="en-US" sz="800" dirty="0" smtClean="0">
                          <a:solidFill>
                            <a:schemeClr val="tx1"/>
                          </a:solidFill>
                          <a:latin typeface="Meiryo UI" panose="020B0604030504040204" pitchFamily="50" charset="-128"/>
                          <a:ea typeface="Meiryo UI" panose="020B0604030504040204" pitchFamily="50" charset="-128"/>
                        </a:rPr>
                        <a:t>／リニア全線開業最大</a:t>
                      </a:r>
                      <a:r>
                        <a:rPr lang="en-US" altLang="ja-JP" sz="800" dirty="0" smtClean="0">
                          <a:solidFill>
                            <a:schemeClr val="tx1"/>
                          </a:solidFill>
                          <a:latin typeface="Meiryo UI" panose="020B0604030504040204" pitchFamily="50" charset="-128"/>
                          <a:ea typeface="Meiryo UI" panose="020B0604030504040204" pitchFamily="50" charset="-128"/>
                        </a:rPr>
                        <a:t>8</a:t>
                      </a:r>
                      <a:r>
                        <a:rPr lang="ja-JP" altLang="en-US" sz="800" dirty="0" smtClean="0">
                          <a:solidFill>
                            <a:schemeClr val="tx1"/>
                          </a:solidFill>
                          <a:latin typeface="Meiryo UI" panose="020B0604030504040204" pitchFamily="50" charset="-128"/>
                          <a:ea typeface="Meiryo UI" panose="020B0604030504040204" pitchFamily="50" charset="-128"/>
                        </a:rPr>
                        <a:t>年前倒し決定</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l" rtl="0"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035314908"/>
                  </a:ext>
                </a:extLst>
              </a:tr>
            </a:tbl>
          </a:graphicData>
        </a:graphic>
      </p:graphicFrame>
    </p:spTree>
    <p:extLst>
      <p:ext uri="{BB962C8B-B14F-4D97-AF65-F5344CB8AC3E}">
        <p14:creationId xmlns:p14="http://schemas.microsoft.com/office/powerpoint/2010/main" val="38079742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5332" y="194322"/>
            <a:ext cx="6362892" cy="338554"/>
          </a:xfrm>
          <a:prstGeom prst="rect">
            <a:avLst/>
          </a:prstGeom>
          <a:noFill/>
          <a:ln w="6350" cmpd="sng">
            <a:noFill/>
          </a:ln>
        </p:spPr>
        <p:txBody>
          <a:bodyPr wrap="square" rtlCol="0">
            <a:spAutoFit/>
          </a:bodyPr>
          <a:lstStyle/>
          <a:p>
            <a:r>
              <a:rPr lang="ja-JP" altLang="en-US" sz="1600" dirty="0" smtClean="0"/>
              <a:t>②大阪府環境農林水産総合研究所の独立行政法人化</a:t>
            </a:r>
            <a:endParaRPr lang="en-US" altLang="ja-JP" sz="1600" dirty="0" smtClean="0"/>
          </a:p>
        </p:txBody>
      </p:sp>
      <p:sp>
        <p:nvSpPr>
          <p:cNvPr id="18" name="テキスト ボックス 17"/>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８．（２２）</a:t>
            </a:r>
            <a:endParaRPr lang="en-US" altLang="ja-JP" sz="1600" u="sng" dirty="0" smtClean="0"/>
          </a:p>
        </p:txBody>
      </p:sp>
      <p:sp>
        <p:nvSpPr>
          <p:cNvPr id="16" name="テキスト ボックス 15"/>
          <p:cNvSpPr txBox="1"/>
          <p:nvPr/>
        </p:nvSpPr>
        <p:spPr>
          <a:xfrm>
            <a:off x="310434" y="549179"/>
            <a:ext cx="7515019" cy="338554"/>
          </a:xfrm>
          <a:prstGeom prst="rect">
            <a:avLst/>
          </a:prstGeom>
          <a:noFill/>
          <a:ln w="6350" cmpd="sng">
            <a:noFill/>
          </a:ln>
        </p:spPr>
        <p:txBody>
          <a:bodyPr wrap="square" rtlCol="0">
            <a:spAutoFit/>
          </a:bodyPr>
          <a:lstStyle/>
          <a:p>
            <a:r>
              <a:rPr lang="ja-JP" altLang="en-US" sz="1600" dirty="0" smtClean="0"/>
              <a:t>■公設</a:t>
            </a:r>
            <a:r>
              <a:rPr lang="ja-JP" altLang="en-US" sz="1600" dirty="0"/>
              <a:t>試験研究機関としての機能の充実・</a:t>
            </a:r>
            <a:r>
              <a:rPr lang="ja-JP" altLang="en-US" sz="1600" dirty="0" smtClean="0"/>
              <a:t>強化</a:t>
            </a:r>
            <a:endParaRPr lang="en-US" altLang="ja-JP" sz="1600" dirty="0" smtClean="0"/>
          </a:p>
        </p:txBody>
      </p:sp>
      <p:grpSp>
        <p:nvGrpSpPr>
          <p:cNvPr id="23" name="グループ化 22"/>
          <p:cNvGrpSpPr/>
          <p:nvPr/>
        </p:nvGrpSpPr>
        <p:grpSpPr>
          <a:xfrm>
            <a:off x="404860" y="952499"/>
            <a:ext cx="8397356" cy="5685503"/>
            <a:chOff x="0" y="0"/>
            <a:chExt cx="7428600" cy="4724401"/>
          </a:xfrm>
        </p:grpSpPr>
        <p:graphicFrame>
          <p:nvGraphicFramePr>
            <p:cNvPr id="24" name="グラフ 23"/>
            <p:cNvGraphicFramePr/>
            <p:nvPr>
              <p:extLst/>
            </p:nvPr>
          </p:nvGraphicFramePr>
          <p:xfrm>
            <a:off x="76196" y="0"/>
            <a:ext cx="7200000" cy="14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p:cNvGraphicFramePr>
              <a:graphicFrameLocks/>
            </p:cNvGraphicFramePr>
            <p:nvPr/>
          </p:nvGraphicFramePr>
          <p:xfrm>
            <a:off x="228600" y="1590676"/>
            <a:ext cx="7200000"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p:cNvGraphicFramePr>
              <a:graphicFrameLocks/>
            </p:cNvGraphicFramePr>
            <p:nvPr/>
          </p:nvGraphicFramePr>
          <p:xfrm>
            <a:off x="95249" y="2971800"/>
            <a:ext cx="7048501" cy="1752601"/>
          </p:xfrm>
          <a:graphic>
            <a:graphicData uri="http://schemas.openxmlformats.org/drawingml/2006/chart">
              <c:chart xmlns:c="http://schemas.openxmlformats.org/drawingml/2006/chart" xmlns:r="http://schemas.openxmlformats.org/officeDocument/2006/relationships" r:id="rId4"/>
            </a:graphicData>
          </a:graphic>
        </p:graphicFrame>
        <p:sp>
          <p:nvSpPr>
            <p:cNvPr id="27" name="テキスト ボックス 10"/>
            <p:cNvSpPr txBox="1"/>
            <p:nvPr/>
          </p:nvSpPr>
          <p:spPr>
            <a:xfrm>
              <a:off x="0" y="257176"/>
              <a:ext cx="390524" cy="3143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a:t>(</a:t>
              </a:r>
              <a:r>
                <a:rPr kumimoji="1" lang="ja-JP" altLang="en-US" sz="900"/>
                <a:t>件</a:t>
              </a:r>
              <a:r>
                <a:rPr kumimoji="1" lang="en-US" altLang="ja-JP" sz="900"/>
                <a:t>)</a:t>
              </a:r>
            </a:p>
          </p:txBody>
        </p:sp>
        <p:sp>
          <p:nvSpPr>
            <p:cNvPr id="28" name="テキスト ボックス 18"/>
            <p:cNvSpPr txBox="1"/>
            <p:nvPr/>
          </p:nvSpPr>
          <p:spPr>
            <a:xfrm>
              <a:off x="28575" y="1609725"/>
              <a:ext cx="419099" cy="2381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a:t>(</a:t>
              </a:r>
              <a:r>
                <a:rPr kumimoji="1" lang="ja-JP" altLang="en-US" sz="900"/>
                <a:t>件</a:t>
              </a:r>
              <a:r>
                <a:rPr kumimoji="1" lang="en-US" altLang="ja-JP" sz="900"/>
                <a:t>)</a:t>
              </a:r>
            </a:p>
            <a:p>
              <a:endParaRPr kumimoji="1" lang="ja-JP" altLang="en-US" sz="1100"/>
            </a:p>
          </p:txBody>
        </p:sp>
        <p:sp>
          <p:nvSpPr>
            <p:cNvPr id="29" name="テキスト ボックス 22"/>
            <p:cNvSpPr txBox="1"/>
            <p:nvPr/>
          </p:nvSpPr>
          <p:spPr>
            <a:xfrm>
              <a:off x="19049" y="2962277"/>
              <a:ext cx="409575" cy="2666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a:t>(</a:t>
              </a:r>
              <a:r>
                <a:rPr kumimoji="1" lang="ja-JP" altLang="en-US" sz="900"/>
                <a:t>件</a:t>
              </a:r>
              <a:r>
                <a:rPr kumimoji="1" lang="en-US" altLang="ja-JP" sz="900"/>
                <a:t>)</a:t>
              </a:r>
            </a:p>
            <a:p>
              <a:endParaRPr kumimoji="1" lang="ja-JP" altLang="en-US" sz="1100"/>
            </a:p>
          </p:txBody>
        </p:sp>
        <p:cxnSp>
          <p:nvCxnSpPr>
            <p:cNvPr id="30" name="直線コネクタ 29"/>
            <p:cNvCxnSpPr/>
            <p:nvPr/>
          </p:nvCxnSpPr>
          <p:spPr>
            <a:xfrm>
              <a:off x="1847852" y="190501"/>
              <a:ext cx="19048" cy="4114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79</a:t>
            </a:fld>
            <a:endParaRPr kumimoji="1" lang="ja-JP" altLang="en-US"/>
          </a:p>
        </p:txBody>
      </p:sp>
    </p:spTree>
    <p:extLst>
      <p:ext uri="{BB962C8B-B14F-4D97-AF65-F5344CB8AC3E}">
        <p14:creationId xmlns:p14="http://schemas.microsoft.com/office/powerpoint/2010/main" val="38578019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Ⅱ</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３</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）水道事業・下水道事業の見直し</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58569495"/>
              </p:ext>
            </p:extLst>
          </p:nvPr>
        </p:nvGraphicFramePr>
        <p:xfrm>
          <a:off x="251520" y="476672"/>
          <a:ext cx="8712968" cy="634492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t>①水道事業　</a:t>
                      </a:r>
                      <a:endParaRPr kumimoji="1" lang="en-US" altLang="ja-JP" sz="1400" dirty="0" smtClean="0"/>
                    </a:p>
                    <a:p>
                      <a:pPr marL="0" indent="0"/>
                      <a:r>
                        <a:rPr kumimoji="1" lang="ja-JP" altLang="en-US" sz="1400" dirty="0" smtClean="0"/>
                        <a:t>人口減少等の要因により水需要の長期低落傾向が見込まれる中、施設能力と実需要とのかい離が拡大。行政区域を前提とした従来の供給体制のもとでの経営改善努力では限界が見えていた。</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　団塊の世代の退職による技術継承や施設更新に係る財政負担など、厳しい経営課題を抱えていた。</a:t>
                      </a:r>
                      <a:endParaRPr kumimoji="1" lang="ja-JP" altLang="en-US" sz="1400" dirty="0" smtClean="0"/>
                    </a:p>
                    <a:p>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r>
                        <a:rPr kumimoji="1" lang="ja-JP" altLang="en-US" sz="1400" dirty="0" smtClean="0">
                          <a:solidFill>
                            <a:schemeClr val="tx1"/>
                          </a:solidFill>
                        </a:rPr>
                        <a:t>　従来の、用水供給事業は府、水道事業は市という体制と、それぞれがダウンサイジング、施設更新を実施するやり方を抜本的に見直し、エンドユーザーの立場で経営改革できる体制を構築。</a:t>
                      </a:r>
                    </a:p>
                    <a:p>
                      <a:pPr marL="0" indent="0"/>
                      <a:r>
                        <a:rPr kumimoji="1" lang="ja-JP" altLang="en-US" sz="1400" dirty="0" smtClean="0">
                          <a:solidFill>
                            <a:schemeClr val="tx1"/>
                          </a:solidFill>
                        </a:rPr>
                        <a:t>　府域一水道を見すえた市町村の広域連携の実現</a:t>
                      </a: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r>
                        <a:rPr kumimoji="1" lang="ja-JP" altLang="en-US" sz="1400" dirty="0" smtClean="0">
                          <a:solidFill>
                            <a:schemeClr val="tx1"/>
                          </a:solidFill>
                        </a:rPr>
                        <a:t>○大阪広域水道企業団の設立（</a:t>
                      </a:r>
                      <a:r>
                        <a:rPr kumimoji="1" lang="en-US" altLang="ja-JP" sz="1400" dirty="0" smtClean="0">
                          <a:solidFill>
                            <a:schemeClr val="tx1"/>
                          </a:solidFill>
                        </a:rPr>
                        <a:t>2011</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大阪広域水道企業団と大阪市水道局の経営統合について、</a:t>
                      </a:r>
                      <a:r>
                        <a:rPr kumimoji="1" lang="en-US" altLang="ja-JP" sz="1400" dirty="0" smtClean="0">
                          <a:solidFill>
                            <a:schemeClr val="tx1"/>
                          </a:solidFill>
                        </a:rPr>
                        <a:t>43</a:t>
                      </a:r>
                      <a:r>
                        <a:rPr kumimoji="1" lang="ja-JP" altLang="en-US" sz="1400" dirty="0" smtClean="0">
                          <a:solidFill>
                            <a:schemeClr val="tx1"/>
                          </a:solidFill>
                        </a:rPr>
                        <a:t>市町村首長会議で承認（</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月）されたが、大阪市会の議論を経て統合協議をいったん中止（</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6</a:t>
                      </a:r>
                      <a:r>
                        <a:rPr kumimoji="1" lang="ja-JP" altLang="en-US" sz="1400" dirty="0" smtClean="0">
                          <a:solidFill>
                            <a:schemeClr val="tx1"/>
                          </a:solidFill>
                        </a:rPr>
                        <a:t>月）。</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今後は企業団構成市町村と議論を深め、「府域一水道を目指していく」ことを決定。</a:t>
                      </a:r>
                    </a:p>
                    <a:p>
                      <a:pPr marL="0" indent="0"/>
                      <a:endParaRPr kumimoji="1" lang="ja-JP" altLang="en-US" sz="1400" dirty="0" smtClean="0">
                        <a:solidFill>
                          <a:schemeClr val="tx1"/>
                        </a:solidFill>
                      </a:endParaRPr>
                    </a:p>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r>
                        <a:rPr kumimoji="1" lang="ja-JP" altLang="en-US" sz="1400" dirty="0" smtClean="0">
                          <a:solidFill>
                            <a:schemeClr val="tx1"/>
                          </a:solidFill>
                        </a:rPr>
                        <a:t>　企業団設立による、市町村水道の連携拡大を図る体制・環境が整いつつある。</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・府域トータルでの水需要を踏まえ、府域一水道を模索する環境の実現</a:t>
                      </a:r>
                    </a:p>
                    <a:p>
                      <a:pPr marL="0" indent="0"/>
                      <a:r>
                        <a:rPr kumimoji="1" lang="ja-JP" altLang="en-US" sz="1400" dirty="0" smtClean="0">
                          <a:solidFill>
                            <a:schemeClr val="tx1"/>
                          </a:solidFill>
                        </a:rPr>
                        <a:t>・市町村の意向、エンドユーザーのニーズが反映されやすい組織体制の実現</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200" dirty="0" smtClean="0">
                          <a:solidFill>
                            <a:srgbClr val="FF0000"/>
                          </a:solidFill>
                        </a:rPr>
                        <a:t>（</a:t>
                      </a:r>
                      <a:r>
                        <a:rPr kumimoji="1" lang="ja-JP" altLang="en-US" sz="1200" dirty="0" smtClean="0">
                          <a:solidFill>
                            <a:schemeClr val="tx1"/>
                          </a:solidFill>
                        </a:rPr>
                        <a:t>企業団との統合）</a:t>
                      </a:r>
                      <a:endParaRPr kumimoji="1" lang="en-US" altLang="ja-JP" sz="1200" dirty="0" smtClean="0">
                        <a:solidFill>
                          <a:schemeClr val="tx1"/>
                        </a:solidFill>
                      </a:endParaRPr>
                    </a:p>
                    <a:p>
                      <a:pPr marL="0" indent="0"/>
                      <a:r>
                        <a:rPr kumimoji="1" lang="en-US" altLang="ja-JP" sz="1200" dirty="0" smtClean="0">
                          <a:solidFill>
                            <a:schemeClr val="tx1"/>
                          </a:solidFill>
                        </a:rPr>
                        <a:t>10</a:t>
                      </a:r>
                      <a:r>
                        <a:rPr kumimoji="1" lang="ja-JP" altLang="en-US" sz="1200" dirty="0" smtClean="0">
                          <a:solidFill>
                            <a:schemeClr val="tx1"/>
                          </a:solidFill>
                        </a:rPr>
                        <a:t>市町村　統合・統合予定</a:t>
                      </a:r>
                      <a:endParaRPr kumimoji="1" lang="en-US" altLang="ja-JP" sz="1200" dirty="0" smtClean="0">
                        <a:solidFill>
                          <a:schemeClr val="tx1"/>
                        </a:solidFill>
                      </a:endParaRPr>
                    </a:p>
                    <a:p>
                      <a:pPr marL="0" indent="0"/>
                      <a:r>
                        <a:rPr kumimoji="1" lang="ja-JP" altLang="en-US" sz="1200" dirty="0" smtClean="0">
                          <a:solidFill>
                            <a:schemeClr val="tx1"/>
                          </a:solidFill>
                        </a:rPr>
                        <a:t>４市町　統合に向けた検討</a:t>
                      </a:r>
                      <a:endParaRPr kumimoji="1" lang="en-US" altLang="ja-JP" sz="1200" dirty="0" smtClean="0">
                        <a:solidFill>
                          <a:schemeClr val="tx1"/>
                        </a:solidFill>
                      </a:endParaRPr>
                    </a:p>
                    <a:p>
                      <a:pPr marL="0" indent="0"/>
                      <a:endParaRPr kumimoji="1" lang="en-US" altLang="ja-JP" sz="1200" dirty="0" smtClean="0">
                        <a:solidFill>
                          <a:schemeClr val="tx1"/>
                        </a:solidFill>
                      </a:endParaRPr>
                    </a:p>
                    <a:p>
                      <a:pPr marL="0" indent="0"/>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2017</a:t>
                      </a:r>
                      <a:r>
                        <a:rPr kumimoji="1" lang="ja-JP" altLang="en-US" sz="1200" dirty="0" smtClean="0">
                          <a:solidFill>
                            <a:schemeClr val="tx1"/>
                          </a:solidFill>
                          <a:latin typeface="+mn-ea"/>
                          <a:ea typeface="+mn-ea"/>
                        </a:rPr>
                        <a:t>年４月統合</a:t>
                      </a:r>
                      <a:endParaRPr kumimoji="1" lang="en-US" altLang="ja-JP" sz="1200" dirty="0" smtClean="0">
                        <a:solidFill>
                          <a:schemeClr val="tx1"/>
                        </a:solidFill>
                        <a:latin typeface="+mn-ea"/>
                        <a:ea typeface="+mn-ea"/>
                      </a:endParaRPr>
                    </a:p>
                    <a:p>
                      <a:pPr marL="0" indent="0"/>
                      <a:r>
                        <a:rPr kumimoji="1" lang="ja-JP" altLang="en-US" sz="1200" dirty="0" smtClean="0">
                          <a:solidFill>
                            <a:schemeClr val="tx1"/>
                          </a:solidFill>
                          <a:latin typeface="+mn-ea"/>
                          <a:ea typeface="+mn-ea"/>
                        </a:rPr>
                        <a:t>四條畷市・太子町・千早赤阪村</a:t>
                      </a:r>
                      <a:endParaRPr kumimoji="1" lang="en-US" altLang="ja-JP" sz="1200" dirty="0" smtClean="0">
                        <a:solidFill>
                          <a:schemeClr val="tx1"/>
                        </a:solidFill>
                        <a:latin typeface="+mn-ea"/>
                        <a:ea typeface="+mn-ea"/>
                      </a:endParaRPr>
                    </a:p>
                    <a:p>
                      <a:pPr marL="0" indent="0"/>
                      <a:endParaRPr kumimoji="1" lang="en-US" altLang="ja-JP" sz="1200" dirty="0" smtClean="0">
                        <a:solidFill>
                          <a:schemeClr val="tx1"/>
                        </a:solidFill>
                        <a:latin typeface="+mn-ea"/>
                        <a:ea typeface="+mn-ea"/>
                      </a:endParaRPr>
                    </a:p>
                    <a:p>
                      <a:pPr marL="0" indent="0"/>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2019</a:t>
                      </a:r>
                      <a:r>
                        <a:rPr kumimoji="1" lang="ja-JP" altLang="en-US" sz="1200" dirty="0" smtClean="0">
                          <a:solidFill>
                            <a:schemeClr val="tx1"/>
                          </a:solidFill>
                          <a:latin typeface="+mn-ea"/>
                          <a:ea typeface="+mn-ea"/>
                        </a:rPr>
                        <a:t>年４月統合予定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smtClean="0">
                          <a:solidFill>
                            <a:schemeClr val="tx1"/>
                          </a:solidFill>
                          <a:latin typeface="+mn-ea"/>
                          <a:ea typeface="+mn-ea"/>
                        </a:rPr>
                        <a:t>泉南市･阪南市･豊能町</a:t>
                      </a:r>
                      <a:r>
                        <a:rPr kumimoji="1" lang="ja-JP" altLang="en-US" sz="1200" dirty="0" smtClean="0">
                          <a:solidFill>
                            <a:schemeClr val="tx1"/>
                          </a:solidFill>
                          <a:latin typeface="+mn-ea"/>
                          <a:ea typeface="+mn-ea"/>
                        </a:rPr>
                        <a:t>・</a:t>
                      </a:r>
                      <a:r>
                        <a:rPr kumimoji="1" lang="zh-TW" altLang="en-US" sz="1200" dirty="0" smtClean="0">
                          <a:solidFill>
                            <a:schemeClr val="tx1"/>
                          </a:solidFill>
                          <a:latin typeface="+mn-ea"/>
                          <a:ea typeface="+mn-ea"/>
                        </a:rPr>
                        <a:t>忠岡町･田尻町･岬町</a:t>
                      </a:r>
                      <a:endParaRPr kumimoji="1" lang="en-US" altLang="zh-TW" sz="12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2021</a:t>
                      </a:r>
                      <a:r>
                        <a:rPr kumimoji="1" lang="ja-JP" altLang="en-US" sz="1200" dirty="0" smtClean="0">
                          <a:solidFill>
                            <a:schemeClr val="tx1"/>
                          </a:solidFill>
                          <a:latin typeface="+mn-ea"/>
                          <a:ea typeface="+mn-ea"/>
                        </a:rPr>
                        <a:t>年４月統合に向けた検討</a:t>
                      </a:r>
                      <a:endParaRPr kumimoji="1" lang="en-US" altLang="ja-JP" sz="12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藤井寺市・大阪狭山市・熊取町・河南町</a:t>
                      </a:r>
                      <a:endParaRPr kumimoji="1" lang="en-US" altLang="ja-JP" sz="12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2024</a:t>
                      </a:r>
                      <a:r>
                        <a:rPr kumimoji="1" lang="ja-JP" altLang="en-US" sz="1200" dirty="0" smtClean="0">
                          <a:solidFill>
                            <a:schemeClr val="tx1"/>
                          </a:solidFill>
                          <a:latin typeface="+mn-ea"/>
                          <a:ea typeface="+mn-ea"/>
                        </a:rPr>
                        <a:t>年４月統合予定</a:t>
                      </a:r>
                      <a:endParaRPr kumimoji="1" lang="en-US" altLang="ja-JP" sz="12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能勢町</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6012160" y="0"/>
            <a:ext cx="3131840" cy="338554"/>
          </a:xfrm>
          <a:prstGeom prst="rect">
            <a:avLst/>
          </a:prstGeom>
          <a:noFill/>
        </p:spPr>
        <p:txBody>
          <a:bodyPr wrap="square" rtlCol="0">
            <a:spAutoFit/>
          </a:bodyPr>
          <a:lstStyle/>
          <a:p>
            <a:pPr algn="r"/>
            <a:r>
              <a:rPr lang="ja-JP" altLang="en-US" sz="1600" u="sng" dirty="0"/>
              <a:t>Ｃ</a:t>
            </a:r>
            <a:r>
              <a:rPr lang="ja-JP" altLang="en-US" sz="1600" u="sng" dirty="0" smtClean="0"/>
              <a:t>　１．</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80</a:t>
            </a:fld>
            <a:endParaRPr kumimoji="1" lang="ja-JP" altLang="en-US"/>
          </a:p>
        </p:txBody>
      </p:sp>
    </p:spTree>
    <p:extLst>
      <p:ext uri="{BB962C8B-B14F-4D97-AF65-F5344CB8AC3E}">
        <p14:creationId xmlns:p14="http://schemas.microsoft.com/office/powerpoint/2010/main" val="3887230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a:t>Ｃ</a:t>
            </a:r>
            <a:r>
              <a:rPr lang="ja-JP" altLang="en-US" sz="1600" u="sng" dirty="0" smtClean="0"/>
              <a:t>　１．</a:t>
            </a:r>
            <a:endParaRPr lang="en-US" altLang="ja-JP" sz="1600" u="sng" dirty="0" smtClean="0"/>
          </a:p>
        </p:txBody>
      </p:sp>
      <p:sp>
        <p:nvSpPr>
          <p:cNvPr id="8" name="テキスト ボックス 7"/>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Ⅱ</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（３）水道事業・下水道事業の見直し</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nvPr>
        </p:nvGraphicFramePr>
        <p:xfrm>
          <a:off x="251520" y="476672"/>
          <a:ext cx="8712968" cy="4198064"/>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085544">
                <a:tc>
                  <a:txBody>
                    <a:bodyPr/>
                    <a:lstStyle/>
                    <a:p>
                      <a:r>
                        <a:rPr kumimoji="1" lang="ja-JP" altLang="en-US" sz="1400" dirty="0" smtClean="0">
                          <a:solidFill>
                            <a:schemeClr val="tx1"/>
                          </a:solidFill>
                        </a:rPr>
                        <a:t>②下水道事業　</a:t>
                      </a:r>
                      <a:endParaRPr kumimoji="1" lang="en-US" altLang="ja-JP" sz="1400" dirty="0" smtClean="0">
                        <a:solidFill>
                          <a:schemeClr val="tx1"/>
                        </a:solidFill>
                      </a:endParaRPr>
                    </a:p>
                    <a:p>
                      <a:r>
                        <a:rPr kumimoji="1" lang="ja-JP" altLang="en-US" sz="1400" dirty="0" smtClean="0">
                          <a:solidFill>
                            <a:schemeClr val="tx1"/>
                          </a:solidFill>
                        </a:rPr>
                        <a:t>　市町村固有の事務である下水道のうち、根幹となる幹線管渠や処理場を整備する流域下水道を府は</a:t>
                      </a:r>
                      <a:r>
                        <a:rPr kumimoji="1" lang="en-US" altLang="ja-JP" sz="1400" dirty="0" smtClean="0">
                          <a:solidFill>
                            <a:schemeClr val="tx1"/>
                          </a:solidFill>
                        </a:rPr>
                        <a:t>1965</a:t>
                      </a:r>
                      <a:r>
                        <a:rPr kumimoji="1" lang="ja-JP" altLang="en-US" sz="1400" dirty="0" smtClean="0">
                          <a:solidFill>
                            <a:schemeClr val="tx1"/>
                          </a:solidFill>
                        </a:rPr>
                        <a:t>年に全国に先駆け事業開始。</a:t>
                      </a:r>
                      <a:endParaRPr kumimoji="1" lang="en-US" altLang="ja-JP" sz="1400" dirty="0" smtClean="0">
                        <a:solidFill>
                          <a:schemeClr val="tx1"/>
                        </a:solidFill>
                      </a:endParaRPr>
                    </a:p>
                    <a:p>
                      <a:r>
                        <a:rPr kumimoji="1" lang="ja-JP" altLang="en-US" sz="1400" dirty="0" smtClean="0">
                          <a:solidFill>
                            <a:schemeClr val="tx1"/>
                          </a:solidFill>
                        </a:rPr>
                        <a:t>　下水道の普及に伴い建設から改築時代へ。市町村は人口減少に伴う収入減など、厳しい経営環境に直面していた。</a:t>
                      </a: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r>
                        <a:rPr kumimoji="1" lang="ja-JP" altLang="en-US" sz="1400" dirty="0" smtClean="0">
                          <a:solidFill>
                            <a:schemeClr val="tx1"/>
                          </a:solidFill>
                        </a:rPr>
                        <a:t>　</a:t>
                      </a:r>
                      <a:endParaRPr kumimoji="1" lang="en-US" altLang="ja-JP" sz="1400" dirty="0" smtClean="0">
                        <a:solidFill>
                          <a:schemeClr val="tx1"/>
                        </a:solidFill>
                      </a:endParaRPr>
                    </a:p>
                    <a:p>
                      <a:r>
                        <a:rPr kumimoji="1" lang="ja-JP" altLang="en-US" sz="1400" dirty="0" smtClean="0">
                          <a:solidFill>
                            <a:schemeClr val="tx1"/>
                          </a:solidFill>
                        </a:rPr>
                        <a:t>　多発する局所的短時間豪雨への対応など強まる府民ニーズや、施設老朽化に伴う維持管理経費の増嵩、人口減少による減収などに対応できる経営体制の構築。</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r>
                        <a:rPr kumimoji="1" lang="ja-JP" altLang="en-US" sz="1400" dirty="0" smtClean="0">
                          <a:solidFill>
                            <a:schemeClr val="tx1"/>
                          </a:solidFill>
                        </a:rPr>
                        <a:t>　</a:t>
                      </a:r>
                      <a:endParaRPr kumimoji="1" lang="en-US" altLang="ja-JP" sz="1400" dirty="0" smtClean="0">
                        <a:solidFill>
                          <a:schemeClr val="tx1"/>
                        </a:solidFill>
                      </a:endParaRPr>
                    </a:p>
                    <a:p>
                      <a:r>
                        <a:rPr kumimoji="1" lang="ja-JP" altLang="en-US" sz="1400" dirty="0" smtClean="0">
                          <a:solidFill>
                            <a:schemeClr val="tx1"/>
                          </a:solidFill>
                        </a:rPr>
                        <a:t>　持続的・安定的な下水道サービスを提供するために、資産等の状況を的確に把握し、経営基盤の計画的な強化と財務マネジメントの向上に取組むため、地方公営企業法を適用するとともに、経営戦略を策定することとした。</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r>
                        <a:rPr kumimoji="1" lang="ja-JP" altLang="en-US" sz="1400" dirty="0" smtClean="0">
                          <a:solidFill>
                            <a:schemeClr val="tx1"/>
                          </a:solidFill>
                        </a:rPr>
                        <a:t>　</a:t>
                      </a:r>
                      <a:endParaRPr kumimoji="1" lang="en-US" altLang="ja-JP" sz="1400" dirty="0" smtClean="0">
                        <a:solidFill>
                          <a:schemeClr val="tx1"/>
                        </a:solidFill>
                      </a:endParaRPr>
                    </a:p>
                    <a:p>
                      <a:r>
                        <a:rPr kumimoji="1" lang="ja-JP" altLang="en-US" sz="1400" dirty="0" smtClean="0">
                          <a:solidFill>
                            <a:schemeClr val="tx1"/>
                          </a:solidFill>
                        </a:rPr>
                        <a:t>　</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月から地方公営企業法</a:t>
                      </a:r>
                      <a:r>
                        <a:rPr kumimoji="1" lang="en-US" altLang="ja-JP" sz="1400" dirty="0" smtClean="0">
                          <a:solidFill>
                            <a:schemeClr val="tx1"/>
                          </a:solidFill>
                        </a:rPr>
                        <a:t>(</a:t>
                      </a:r>
                      <a:r>
                        <a:rPr kumimoji="1" lang="ja-JP" altLang="en-US" sz="1400" dirty="0" smtClean="0">
                          <a:solidFill>
                            <a:schemeClr val="tx1"/>
                          </a:solidFill>
                        </a:rPr>
                        <a:t>財務規定のみ</a:t>
                      </a:r>
                      <a:r>
                        <a:rPr kumimoji="1" lang="en-US" altLang="ja-JP" sz="1400" dirty="0" smtClean="0">
                          <a:solidFill>
                            <a:schemeClr val="tx1"/>
                          </a:solidFill>
                        </a:rPr>
                        <a:t>)</a:t>
                      </a:r>
                      <a:r>
                        <a:rPr kumimoji="1" lang="ja-JP" altLang="en-US" sz="1400" dirty="0" smtClean="0">
                          <a:solidFill>
                            <a:schemeClr val="tx1"/>
                          </a:solidFill>
                        </a:rPr>
                        <a:t>を適用し、公営企業会計を導入。</a:t>
                      </a:r>
                      <a:endParaRPr kumimoji="1" lang="en-US" altLang="ja-JP" sz="1400" dirty="0" smtClean="0">
                        <a:solidFill>
                          <a:schemeClr val="tx1"/>
                        </a:solidFill>
                      </a:endParaRPr>
                    </a:p>
                    <a:p>
                      <a:r>
                        <a:rPr kumimoji="1" lang="ja-JP" altLang="en-US" sz="1400" dirty="0" smtClean="0">
                          <a:solidFill>
                            <a:schemeClr val="tx1"/>
                          </a:solidFill>
                        </a:rPr>
                        <a:t>　また、社会経済情勢の変化や諸課題に対応するため、</a:t>
                      </a:r>
                      <a:r>
                        <a:rPr kumimoji="1" lang="en-US" altLang="ja-JP" sz="1400" dirty="0" smtClean="0">
                          <a:solidFill>
                            <a:schemeClr val="tx1"/>
                          </a:solidFill>
                        </a:rPr>
                        <a:t>2018</a:t>
                      </a:r>
                      <a:r>
                        <a:rPr kumimoji="1" lang="ja-JP" altLang="en-US" sz="1400" dirty="0" smtClean="0">
                          <a:solidFill>
                            <a:schemeClr val="tx1"/>
                          </a:solidFill>
                        </a:rPr>
                        <a:t>年度からの</a:t>
                      </a:r>
                      <a:r>
                        <a:rPr kumimoji="1" lang="en-US" altLang="ja-JP" sz="1400" dirty="0" smtClean="0">
                          <a:solidFill>
                            <a:schemeClr val="tx1"/>
                          </a:solidFill>
                        </a:rPr>
                        <a:t>10</a:t>
                      </a:r>
                      <a:r>
                        <a:rPr kumimoji="1" lang="ja-JP" altLang="en-US" sz="1400" dirty="0" smtClean="0">
                          <a:solidFill>
                            <a:schemeClr val="tx1"/>
                          </a:solidFill>
                        </a:rPr>
                        <a:t>カ年を対象とする「大阪府流域下水道事業経営戦略」を策定（</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0001"/>
                  </a:ext>
                </a:extLst>
              </a:tr>
              <a:tr h="741680">
                <a:tc>
                  <a:txBody>
                    <a:bodyPr/>
                    <a:lstStyle/>
                    <a:p>
                      <a:endParaRPr kumimoji="1" lang="ja-JP" altLang="en-US" sz="1400" dirty="0">
                        <a:solidFill>
                          <a:srgbClr val="0070C0"/>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endParaRPr kumimoji="1" lang="ja-JP" altLang="en-US" sz="1400" dirty="0">
                        <a:solidFill>
                          <a:srgbClr val="0070C0"/>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endParaRPr kumimoji="1" lang="ja-JP" altLang="en-US" sz="1400" dirty="0">
                        <a:solidFill>
                          <a:srgbClr val="0070C0"/>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endParaRPr kumimoji="1" lang="ja-JP" altLang="en-US" sz="1400" dirty="0">
                        <a:solidFill>
                          <a:srgbClr val="0070C0"/>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81</a:t>
            </a:fld>
            <a:endParaRPr kumimoji="1" lang="ja-JP" altLang="en-US"/>
          </a:p>
        </p:txBody>
      </p:sp>
    </p:spTree>
    <p:extLst>
      <p:ext uri="{BB962C8B-B14F-4D97-AF65-F5344CB8AC3E}">
        <p14:creationId xmlns:p14="http://schemas.microsoft.com/office/powerpoint/2010/main" val="37841530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73024" y="1890005"/>
            <a:ext cx="792088" cy="230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749300" indent="-749300"/>
            <a:r>
              <a:rPr kumimoji="1" lang="en-US" altLang="ja-JP" sz="1100" dirty="0" smtClean="0">
                <a:solidFill>
                  <a:schemeClr val="tx1"/>
                </a:solidFill>
                <a:latin typeface="Meiryo UI" panose="020B0604030504040204" pitchFamily="50" charset="-128"/>
                <a:ea typeface="Meiryo UI" panose="020B0604030504040204" pitchFamily="50" charset="-128"/>
              </a:rPr>
              <a:t>06</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07</a:t>
            </a:r>
            <a:r>
              <a:rPr kumimoji="1" lang="ja-JP" altLang="en-US" sz="1100" dirty="0" smtClean="0">
                <a:solidFill>
                  <a:schemeClr val="tx1"/>
                </a:solidFill>
                <a:latin typeface="Meiryo UI" panose="020B0604030504040204" pitchFamily="50" charset="-128"/>
                <a:ea typeface="Meiryo UI" panose="020B0604030504040204" pitchFamily="50" charset="-128"/>
              </a:rPr>
              <a:t>年</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68288"/>
            <a:r>
              <a:rPr kumimoji="1" lang="ja-JP" altLang="en-US" sz="1100" dirty="0" smtClean="0">
                <a:solidFill>
                  <a:schemeClr val="tx1"/>
                </a:solidFill>
                <a:latin typeface="Meiryo UI" panose="020B0604030504040204" pitchFamily="50" charset="-128"/>
                <a:ea typeface="Meiryo UI" panose="020B0604030504040204" pitchFamily="50" charset="-128"/>
              </a:rPr>
              <a:t>府市連携協議会で、水道事業の府市連携を協議</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280747" y="4411839"/>
            <a:ext cx="1062948" cy="230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en-US" altLang="ja-JP" sz="1100" dirty="0" smtClean="0">
                <a:solidFill>
                  <a:schemeClr val="tx1"/>
                </a:solidFill>
                <a:latin typeface="Meiryo UI" panose="020B0604030504040204" pitchFamily="50" charset="-128"/>
                <a:ea typeface="Meiryo UI" panose="020B0604030504040204" pitchFamily="50" charset="-128"/>
              </a:rPr>
              <a:t>08</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2</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12</a:t>
            </a:r>
            <a:r>
              <a:rPr lang="ja-JP" altLang="en-US" sz="1100" dirty="0" smtClean="0">
                <a:solidFill>
                  <a:schemeClr val="tx1"/>
                </a:solidFill>
                <a:latin typeface="Meiryo UI" panose="020B0604030504040204" pitchFamily="50" charset="-128"/>
                <a:ea typeface="Meiryo UI" panose="020B0604030504040204" pitchFamily="50" charset="-128"/>
              </a:rPr>
              <a:t>月</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304800"/>
            <a:r>
              <a:rPr lang="ja-JP" altLang="en-US" sz="1100" dirty="0" smtClean="0">
                <a:solidFill>
                  <a:schemeClr val="tx1"/>
                </a:solidFill>
                <a:latin typeface="Meiryo UI" panose="020B0604030504040204" pitchFamily="50" charset="-128"/>
                <a:ea typeface="Meiryo UI" panose="020B0604030504040204" pitchFamily="50" charset="-128"/>
              </a:rPr>
              <a:t>橋下知事から平松大阪市長に、府水道部と市水道局の統合協議を申し入れ</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92100"/>
            <a:r>
              <a:rPr lang="ja-JP" altLang="en-US" sz="1100" dirty="0" smtClean="0">
                <a:solidFill>
                  <a:schemeClr val="tx1"/>
                </a:solidFill>
                <a:latin typeface="Meiryo UI" panose="020B0604030504040204" pitchFamily="50" charset="-128"/>
                <a:ea typeface="Meiryo UI" panose="020B0604030504040204" pitchFamily="50" charset="-128"/>
              </a:rPr>
              <a:t>４回の検証委員会開催</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763688" y="1890005"/>
            <a:ext cx="1008000" cy="230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09</a:t>
            </a:r>
            <a:r>
              <a:rPr lang="ja-JP" altLang="en-US" sz="1100" dirty="0" smtClean="0">
                <a:solidFill>
                  <a:schemeClr val="tx1"/>
                </a:solidFill>
                <a:latin typeface="Meiryo UI" panose="020B0604030504040204" pitchFamily="50" charset="-128"/>
                <a:ea typeface="Meiryo UI" panose="020B0604030504040204" pitchFamily="50" charset="-128"/>
              </a:rPr>
              <a:t>年</a:t>
            </a:r>
            <a:r>
              <a:rPr lang="ja-JP" altLang="en-US" sz="1100" dirty="0" smtClean="0">
                <a:solidFill>
                  <a:srgbClr val="FF0000"/>
                </a:solidFill>
                <a:latin typeface="Meiryo UI" panose="020B0604030504040204" pitchFamily="50" charset="-128"/>
                <a:ea typeface="Meiryo UI" panose="020B0604030504040204" pitchFamily="50" charset="-128"/>
              </a:rPr>
              <a:t>３</a:t>
            </a:r>
            <a:r>
              <a:rPr lang="ja-JP" altLang="en-US" sz="1100" dirty="0" smtClean="0">
                <a:solidFill>
                  <a:schemeClr val="tx1"/>
                </a:solidFill>
                <a:latin typeface="Meiryo UI" panose="020B0604030504040204" pitchFamily="50" charset="-128"/>
                <a:ea typeface="Meiryo UI" panose="020B0604030504040204" pitchFamily="50" charset="-128"/>
              </a:rPr>
              <a:t>月</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304800"/>
            <a:r>
              <a:rPr lang="ja-JP" altLang="en-US" sz="1100" dirty="0">
                <a:solidFill>
                  <a:schemeClr val="tx1"/>
                </a:solidFill>
                <a:latin typeface="Meiryo UI" panose="020B0604030504040204" pitchFamily="50" charset="-128"/>
                <a:ea typeface="Meiryo UI" panose="020B0604030504040204" pitchFamily="50" charset="-128"/>
              </a:rPr>
              <a:t>市が「府営水道事業の包括委託（コンセッション型指定管理者制度）」提案</a:t>
            </a:r>
          </a:p>
        </p:txBody>
      </p:sp>
      <p:sp>
        <p:nvSpPr>
          <p:cNvPr id="9" name="正方形/長方形 8"/>
          <p:cNvSpPr/>
          <p:nvPr/>
        </p:nvSpPr>
        <p:spPr>
          <a:xfrm>
            <a:off x="2483768" y="4411839"/>
            <a:ext cx="1008112" cy="230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rPr>
              <a:t>月（市町村の首長会議）</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304800"/>
            <a:r>
              <a:rPr lang="ja-JP" altLang="en-US" sz="1100" dirty="0" smtClean="0">
                <a:solidFill>
                  <a:schemeClr val="tx1"/>
                </a:solidFill>
                <a:latin typeface="Meiryo UI" panose="020B0604030504040204" pitchFamily="50" charset="-128"/>
                <a:ea typeface="Meiryo UI" panose="020B0604030504040204" pitchFamily="50" charset="-128"/>
              </a:rPr>
              <a:t>府域水道事業の今後の方向性を確認（コンセッション方式ではなく、企業団方式での検討を行う）</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3692003" y="4406453"/>
            <a:ext cx="807989" cy="231701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en-US" altLang="ja-JP" sz="1100" dirty="0" smtClean="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9</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11</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rPr>
              <a:t>月</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304800"/>
            <a:r>
              <a:rPr lang="ja-JP" altLang="en-US" sz="1100" dirty="0" smtClean="0">
                <a:solidFill>
                  <a:schemeClr val="tx1"/>
                </a:solidFill>
                <a:latin typeface="Meiryo UI" panose="020B0604030504040204" pitchFamily="50" charset="-128"/>
                <a:ea typeface="Meiryo UI" panose="020B0604030504040204" pitchFamily="50" charset="-128"/>
              </a:rPr>
              <a:t>府内</a:t>
            </a:r>
            <a:r>
              <a:rPr lang="en-US" altLang="ja-JP" sz="1100" dirty="0">
                <a:solidFill>
                  <a:schemeClr val="tx1"/>
                </a:solidFill>
                <a:latin typeface="Meiryo UI" panose="020B0604030504040204" pitchFamily="50" charset="-128"/>
                <a:ea typeface="Meiryo UI" panose="020B0604030504040204" pitchFamily="50" charset="-128"/>
              </a:rPr>
              <a:t>42</a:t>
            </a:r>
            <a:r>
              <a:rPr lang="ja-JP" altLang="en-US" sz="1100" dirty="0" smtClean="0">
                <a:solidFill>
                  <a:schemeClr val="tx1"/>
                </a:solidFill>
                <a:latin typeface="Meiryo UI" panose="020B0604030504040204" pitchFamily="50" charset="-128"/>
                <a:ea typeface="Meiryo UI" panose="020B0604030504040204" pitchFamily="50" charset="-128"/>
              </a:rPr>
              <a:t>市町村議会で、企業団事業開始に向けた規約（案）可決</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4544184" y="4411839"/>
            <a:ext cx="648072" cy="231446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11</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rPr>
              <a:t>月</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304800"/>
            <a:r>
              <a:rPr lang="ja-JP" altLang="en-US" sz="1100" dirty="0" smtClean="0">
                <a:solidFill>
                  <a:schemeClr val="tx1"/>
                </a:solidFill>
                <a:latin typeface="Meiryo UI" panose="020B0604030504040204" pitchFamily="50" charset="-128"/>
                <a:ea typeface="Meiryo UI" panose="020B0604030504040204" pitchFamily="50" charset="-128"/>
              </a:rPr>
              <a:t>大阪広域水道企業団</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304800"/>
            <a:r>
              <a:rPr lang="ja-JP" altLang="en-US" sz="1100" dirty="0" smtClean="0">
                <a:solidFill>
                  <a:schemeClr val="tx1"/>
                </a:solidFill>
                <a:latin typeface="Meiryo UI" panose="020B0604030504040204" pitchFamily="50" charset="-128"/>
                <a:ea typeface="Meiryo UI" panose="020B0604030504040204" pitchFamily="50" charset="-128"/>
              </a:rPr>
              <a:t>事業開始</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6350" y="1916832"/>
            <a:ext cx="400110" cy="2448272"/>
          </a:xfrm>
          <a:prstGeom prst="rect">
            <a:avLst/>
          </a:prstGeom>
          <a:noFill/>
        </p:spPr>
        <p:txBody>
          <a:bodyPr vert="eaVert" wrap="squar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大阪市水道局</a:t>
            </a:r>
            <a:r>
              <a:rPr lang="ja-JP" altLang="en-US" sz="1400" dirty="0">
                <a:latin typeface="Meiryo UI" panose="020B0604030504040204" pitchFamily="50" charset="-128"/>
                <a:ea typeface="Meiryo UI" panose="020B0604030504040204" pitchFamily="50" charset="-128"/>
              </a:rPr>
              <a:t>関連</a:t>
            </a:r>
            <a:r>
              <a:rPr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9099" y="4437112"/>
            <a:ext cx="412677" cy="2448272"/>
          </a:xfrm>
          <a:prstGeom prst="rect">
            <a:avLst/>
          </a:prstGeom>
          <a:noFill/>
        </p:spPr>
        <p:txBody>
          <a:bodyPr vert="eaVert" wrap="squar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府内</a:t>
            </a:r>
            <a:r>
              <a:rPr lang="en-US" altLang="ja-JP" sz="1400" dirty="0" smtClean="0">
                <a:latin typeface="Meiryo UI" panose="020B0604030504040204" pitchFamily="50" charset="-128"/>
                <a:ea typeface="Meiryo UI" panose="020B0604030504040204" pitchFamily="50" charset="-128"/>
              </a:rPr>
              <a:t>42</a:t>
            </a:r>
            <a:r>
              <a:rPr lang="ja-JP" altLang="en-US" sz="1400" dirty="0" smtClean="0">
                <a:latin typeface="Meiryo UI" panose="020B0604030504040204" pitchFamily="50" charset="-128"/>
                <a:ea typeface="Meiryo UI" panose="020B0604030504040204" pitchFamily="50" charset="-128"/>
              </a:rPr>
              <a:t>市町村関連</a:t>
            </a:r>
            <a:r>
              <a:rPr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5838" y="332656"/>
            <a:ext cx="8866562" cy="1149921"/>
          </a:xfrm>
          <a:prstGeom prst="rect">
            <a:avLst/>
          </a:prstGeom>
          <a:noFill/>
        </p:spPr>
        <p:txBody>
          <a:bodyPr wrap="square" lIns="36000" tIns="36000" rIns="36000" bIns="36000" rtlCol="0">
            <a:spAutoFit/>
          </a:bodyPr>
          <a:lstStyle/>
          <a:p>
            <a:pPr indent="174625"/>
            <a:r>
              <a:rPr kumimoji="1" lang="ja-JP" altLang="en-US" sz="1400" dirty="0" smtClean="0">
                <a:latin typeface="Meiryo UI" panose="020B0604030504040204" pitchFamily="50" charset="-128"/>
                <a:ea typeface="Meiryo UI" panose="020B0604030504040204" pitchFamily="50" charset="-128"/>
              </a:rPr>
              <a:t>従来から、水道事業の府市連携については協議・検討が行われてきたが、目立った進展はなかった。</a:t>
            </a:r>
            <a:endParaRPr kumimoji="1" lang="en-US" altLang="ja-JP" sz="1400" dirty="0" smtClean="0">
              <a:latin typeface="Meiryo UI" panose="020B0604030504040204" pitchFamily="50" charset="-128"/>
              <a:ea typeface="Meiryo UI" panose="020B0604030504040204" pitchFamily="50" charset="-128"/>
            </a:endParaRPr>
          </a:p>
          <a:p>
            <a:pPr indent="174625"/>
            <a:r>
              <a:rPr lang="ja-JP" altLang="en-US" sz="1400" dirty="0" smtClean="0">
                <a:latin typeface="Meiryo UI" panose="020B0604030504040204" pitchFamily="50" charset="-128"/>
                <a:ea typeface="Meiryo UI" panose="020B0604030504040204" pitchFamily="50" charset="-128"/>
              </a:rPr>
              <a:t>橋下府政以降、統合に向けた具体的な検討・協議を開始。大阪市を除く府内４２市町村において、企業団を設置し一元的に水道事業を運営する体制が実現。</a:t>
            </a:r>
            <a:r>
              <a:rPr kumimoji="1" lang="ja-JP" altLang="en-US" sz="1400" dirty="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a:p>
            <a:pPr indent="174625"/>
            <a:r>
              <a:rPr lang="ja-JP" altLang="en-US" sz="1400" dirty="0" smtClean="0">
                <a:latin typeface="Meiryo UI" panose="020B0604030504040204" pitchFamily="50" charset="-128"/>
                <a:ea typeface="Meiryo UI" panose="020B0604030504040204" pitchFamily="50" charset="-128"/>
              </a:rPr>
              <a:t>その後、企業団と、大阪市水道局の統合について再度検討を進め、大筋の合意を得るに至ったが、大阪市会議論を経て</a:t>
            </a:r>
            <a:r>
              <a:rPr kumimoji="1" lang="ja-JP" altLang="en-US" sz="1400" dirty="0" smtClean="0">
                <a:latin typeface="Meiryo UI" panose="020B0604030504040204" pitchFamily="50" charset="-128"/>
                <a:ea typeface="Meiryo UI" panose="020B0604030504040204" pitchFamily="50" charset="-128"/>
              </a:rPr>
              <a:t>統合協議をいったん中止。</a:t>
            </a:r>
            <a:endParaRPr kumimoji="1" lang="ja-JP" altLang="en-US" sz="1400" dirty="0">
              <a:latin typeface="Meiryo UI" panose="020B0604030504040204" pitchFamily="50" charset="-128"/>
              <a:ea typeface="Meiryo UI" panose="020B0604030504040204" pitchFamily="50" charset="-128"/>
            </a:endParaRPr>
          </a:p>
        </p:txBody>
      </p:sp>
      <p:sp>
        <p:nvSpPr>
          <p:cNvPr id="19" name="正方形/長方形 18"/>
          <p:cNvSpPr/>
          <p:nvPr/>
        </p:nvSpPr>
        <p:spPr>
          <a:xfrm>
            <a:off x="7524392" y="2241082"/>
            <a:ext cx="576000" cy="399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13</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6</a:t>
            </a:r>
            <a:r>
              <a:rPr lang="ja-JP" altLang="en-US" sz="1100" dirty="0" smtClean="0">
                <a:solidFill>
                  <a:schemeClr val="tx1"/>
                </a:solidFill>
                <a:latin typeface="Meiryo UI" panose="020B0604030504040204" pitchFamily="50" charset="-128"/>
                <a:ea typeface="Meiryo UI" panose="020B0604030504040204" pitchFamily="50" charset="-128"/>
              </a:rPr>
              <a:t>月（市戦略本部会議）</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304800"/>
            <a:r>
              <a:rPr lang="ja-JP" altLang="en-US" sz="1100" dirty="0" smtClean="0">
                <a:solidFill>
                  <a:schemeClr val="tx1"/>
                </a:solidFill>
                <a:latin typeface="Meiryo UI" panose="020B0604030504040204" pitchFamily="50" charset="-128"/>
                <a:ea typeface="Meiryo UI" panose="020B0604030504040204" pitchFamily="50" charset="-128"/>
              </a:rPr>
              <a:t>企業団</a:t>
            </a:r>
            <a:r>
              <a:rPr lang="ja-JP" altLang="en-US" sz="1100" dirty="0">
                <a:solidFill>
                  <a:schemeClr val="tx1"/>
                </a:solidFill>
                <a:latin typeface="Meiryo UI" panose="020B0604030504040204" pitchFamily="50" charset="-128"/>
                <a:ea typeface="Meiryo UI" panose="020B0604030504040204" pitchFamily="50" charset="-128"/>
              </a:rPr>
              <a:t>と</a:t>
            </a:r>
            <a:r>
              <a:rPr lang="ja-JP" altLang="en-US" sz="1100" dirty="0" smtClean="0">
                <a:solidFill>
                  <a:schemeClr val="tx1"/>
                </a:solidFill>
                <a:latin typeface="Meiryo UI" panose="020B0604030504040204" pitchFamily="50" charset="-128"/>
                <a:ea typeface="Meiryo UI" panose="020B0604030504040204" pitchFamily="50" charset="-128"/>
              </a:rPr>
              <a:t>の統合協議中止決定、市で水道事業の民営化検討へ</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452380" y="2211850"/>
            <a:ext cx="432000" cy="3996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12</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rPr>
              <a:t>月（水道事業統合検討委員会）</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304800"/>
            <a:r>
              <a:rPr kumimoji="1" lang="ja-JP" altLang="en-US" sz="1100" dirty="0" smtClean="0">
                <a:solidFill>
                  <a:schemeClr val="tx1"/>
                </a:solidFill>
                <a:latin typeface="Meiryo UI" panose="020B0604030504040204" pitchFamily="50" charset="-128"/>
                <a:ea typeface="Meiryo UI" panose="020B0604030504040204" pitchFamily="50" charset="-128"/>
              </a:rPr>
              <a:t>企業団と市水道事業統合に向けた検討</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6156176" y="2211850"/>
            <a:ext cx="576000" cy="3996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12</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月（水道事業統合検討委員会）</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66700"/>
            <a:r>
              <a:rPr lang="ja-JP" altLang="en-US" sz="1100" dirty="0" smtClean="0">
                <a:solidFill>
                  <a:schemeClr val="tx1"/>
                </a:solidFill>
                <a:latin typeface="Meiryo UI" panose="020B0604030504040204" pitchFamily="50" charset="-128"/>
                <a:ea typeface="Meiryo UI" panose="020B0604030504040204" pitchFamily="50" charset="-128"/>
              </a:rPr>
              <a:t>府域１水道について</a:t>
            </a:r>
            <a:r>
              <a:rPr lang="en-US" altLang="ja-JP" sz="1100" dirty="0" smtClean="0">
                <a:solidFill>
                  <a:schemeClr val="tx1"/>
                </a:solidFill>
                <a:latin typeface="Meiryo UI" panose="020B0604030504040204" pitchFamily="50" charset="-128"/>
                <a:ea typeface="Meiryo UI" panose="020B0604030504040204" pitchFamily="50" charset="-128"/>
              </a:rPr>
              <a:t>42</a:t>
            </a:r>
            <a:r>
              <a:rPr lang="ja-JP" altLang="en-US" sz="1100" dirty="0" smtClean="0">
                <a:solidFill>
                  <a:schemeClr val="tx1"/>
                </a:solidFill>
                <a:latin typeface="Meiryo UI" panose="020B0604030504040204" pitchFamily="50" charset="-128"/>
                <a:ea typeface="Meiryo UI" panose="020B0604030504040204" pitchFamily="50" charset="-128"/>
              </a:rPr>
              <a:t>市町村で議論開始することを確認</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7020320" y="2224042"/>
            <a:ext cx="432000" cy="3996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622300" indent="-622300"/>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13</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rPr>
              <a:t>月（水道事業統合検討委員会、</a:t>
            </a:r>
            <a:r>
              <a:rPr lang="en-US" altLang="ja-JP" sz="1100" dirty="0" smtClean="0">
                <a:solidFill>
                  <a:schemeClr val="tx1"/>
                </a:solidFill>
                <a:latin typeface="Meiryo UI" panose="020B0604030504040204" pitchFamily="50" charset="-128"/>
                <a:ea typeface="Meiryo UI" panose="020B0604030504040204" pitchFamily="50" charset="-128"/>
              </a:rPr>
              <a:t>43</a:t>
            </a:r>
            <a:r>
              <a:rPr lang="ja-JP" altLang="en-US" sz="1100" dirty="0" smtClean="0">
                <a:solidFill>
                  <a:schemeClr val="tx1"/>
                </a:solidFill>
                <a:latin typeface="Meiryo UI" panose="020B0604030504040204" pitchFamily="50" charset="-128"/>
                <a:ea typeface="Meiryo UI" panose="020B0604030504040204" pitchFamily="50" charset="-128"/>
              </a:rPr>
              <a:t>市町村首長会議）</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66700"/>
            <a:r>
              <a:rPr lang="ja-JP" altLang="en-US" sz="1100" dirty="0" smtClean="0">
                <a:solidFill>
                  <a:schemeClr val="tx1"/>
                </a:solidFill>
                <a:latin typeface="Meiryo UI" panose="020B0604030504040204" pitchFamily="50" charset="-128"/>
                <a:ea typeface="Meiryo UI" panose="020B0604030504040204" pitchFamily="50" charset="-128"/>
              </a:rPr>
              <a:t>「統合案」を承認</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6657" y="47319"/>
            <a:ext cx="7515019" cy="338554"/>
          </a:xfrm>
          <a:prstGeom prst="rect">
            <a:avLst/>
          </a:prstGeom>
          <a:noFill/>
          <a:ln w="6350" cmpd="sng">
            <a:noFill/>
          </a:ln>
        </p:spPr>
        <p:txBody>
          <a:bodyPr wrap="square" rtlCol="0">
            <a:spAutoFit/>
          </a:bodyPr>
          <a:lstStyle/>
          <a:p>
            <a:r>
              <a:rPr lang="ja-JP" altLang="en-US" sz="1600" dirty="0" smtClean="0"/>
              <a:t>■企業団設立に至る大阪市・関係市町村との協議の経緯</a:t>
            </a:r>
            <a:endParaRPr lang="en-US" altLang="ja-JP" sz="1600" dirty="0" smtClean="0"/>
          </a:p>
        </p:txBody>
      </p:sp>
      <p:graphicFrame>
        <p:nvGraphicFramePr>
          <p:cNvPr id="31" name="表 30"/>
          <p:cNvGraphicFramePr>
            <a:graphicFrameLocks noGrp="1"/>
          </p:cNvGraphicFramePr>
          <p:nvPr>
            <p:extLst/>
          </p:nvPr>
        </p:nvGraphicFramePr>
        <p:xfrm>
          <a:off x="395536" y="1518202"/>
          <a:ext cx="8646865" cy="254614"/>
        </p:xfrm>
        <a:graphic>
          <a:graphicData uri="http://schemas.openxmlformats.org/drawingml/2006/table">
            <a:tbl>
              <a:tblPr firstRow="1" bandRow="1">
                <a:tableStyleId>{7DF18680-E054-41AD-8BC1-D1AEF772440D}</a:tableStyleId>
              </a:tblPr>
              <a:tblGrid>
                <a:gridCol w="648072">
                  <a:extLst>
                    <a:ext uri="{9D8B030D-6E8A-4147-A177-3AD203B41FA5}">
                      <a16:colId xmlns:a16="http://schemas.microsoft.com/office/drawing/2014/main" val="20000"/>
                    </a:ext>
                  </a:extLst>
                </a:gridCol>
                <a:gridCol w="711378">
                  <a:extLst>
                    <a:ext uri="{9D8B030D-6E8A-4147-A177-3AD203B41FA5}">
                      <a16:colId xmlns:a16="http://schemas.microsoft.com/office/drawing/2014/main" val="20001"/>
                    </a:ext>
                  </a:extLst>
                </a:gridCol>
                <a:gridCol w="690484">
                  <a:extLst>
                    <a:ext uri="{9D8B030D-6E8A-4147-A177-3AD203B41FA5}">
                      <a16:colId xmlns:a16="http://schemas.microsoft.com/office/drawing/2014/main" val="20002"/>
                    </a:ext>
                  </a:extLst>
                </a:gridCol>
                <a:gridCol w="69048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076006">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296144">
                  <a:extLst>
                    <a:ext uri="{9D8B030D-6E8A-4147-A177-3AD203B41FA5}">
                      <a16:colId xmlns:a16="http://schemas.microsoft.com/office/drawing/2014/main" val="20007"/>
                    </a:ext>
                  </a:extLst>
                </a:gridCol>
                <a:gridCol w="797993">
                  <a:extLst>
                    <a:ext uri="{9D8B030D-6E8A-4147-A177-3AD203B41FA5}">
                      <a16:colId xmlns:a16="http://schemas.microsoft.com/office/drawing/2014/main" val="20008"/>
                    </a:ext>
                  </a:extLst>
                </a:gridCol>
              </a:tblGrid>
              <a:tr h="254614">
                <a:tc>
                  <a:txBody>
                    <a:bodyPr/>
                    <a:lstStyle/>
                    <a:p>
                      <a:pPr algn="ctr"/>
                      <a:r>
                        <a:rPr kumimoji="1" lang="en-US" altLang="ja-JP" sz="1050" dirty="0" smtClean="0">
                          <a:latin typeface="Meiryo UI" panose="020B0604030504040204" pitchFamily="50" charset="-128"/>
                          <a:ea typeface="Meiryo UI" panose="020B0604030504040204" pitchFamily="50" charset="-128"/>
                        </a:rPr>
                        <a:t>2006</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2007</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2008</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2009</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2010</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2011</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2013</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tc>
                  <a:txBody>
                    <a:bodyPr/>
                    <a:lstStyle/>
                    <a:p>
                      <a:pPr algn="ctr"/>
                      <a:r>
                        <a:rPr kumimoji="1" lang="en-US" altLang="ja-JP" sz="1050" dirty="0" smtClean="0">
                          <a:latin typeface="Meiryo UI" panose="020B0604030504040204" pitchFamily="50" charset="-128"/>
                          <a:ea typeface="Meiryo UI" panose="020B0604030504040204" pitchFamily="50" charset="-128"/>
                        </a:rPr>
                        <a:t>2014</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0000"/>
                  </a:ext>
                </a:extLst>
              </a:tr>
            </a:tbl>
          </a:graphicData>
        </a:graphic>
      </p:graphicFrame>
      <p:cxnSp>
        <p:nvCxnSpPr>
          <p:cNvPr id="21" name="直線矢印コネクタ 20"/>
          <p:cNvCxnSpPr/>
          <p:nvPr/>
        </p:nvCxnSpPr>
        <p:spPr>
          <a:xfrm>
            <a:off x="547060" y="1833776"/>
            <a:ext cx="1044017"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1747862" y="4334445"/>
            <a:ext cx="608025"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3745398" y="4334445"/>
            <a:ext cx="1209882"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012160" y="0"/>
            <a:ext cx="3131840" cy="338554"/>
          </a:xfrm>
          <a:prstGeom prst="rect">
            <a:avLst/>
          </a:prstGeom>
          <a:noFill/>
        </p:spPr>
        <p:txBody>
          <a:bodyPr wrap="square" rtlCol="0">
            <a:spAutoFit/>
          </a:bodyPr>
          <a:lstStyle/>
          <a:p>
            <a:pPr algn="r"/>
            <a:r>
              <a:rPr lang="ja-JP" altLang="en-US" sz="1600" u="sng" dirty="0"/>
              <a:t>Ｃ</a:t>
            </a:r>
            <a:r>
              <a:rPr lang="ja-JP" altLang="en-US" sz="1600" u="sng" dirty="0" smtClean="0"/>
              <a:t>　１．（７７）</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82</a:t>
            </a:fld>
            <a:endParaRPr kumimoji="1" lang="ja-JP" altLang="en-US"/>
          </a:p>
        </p:txBody>
      </p:sp>
    </p:spTree>
    <p:extLst>
      <p:ext uri="{BB962C8B-B14F-4D97-AF65-F5344CB8AC3E}">
        <p14:creationId xmlns:p14="http://schemas.microsoft.com/office/powerpoint/2010/main" val="41300040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77273" y="103031"/>
            <a:ext cx="7474403" cy="338554"/>
          </a:xfrm>
          <a:prstGeom prst="rect">
            <a:avLst/>
          </a:prstGeom>
          <a:noFill/>
          <a:ln w="6350" cmpd="sng">
            <a:noFill/>
          </a:ln>
        </p:spPr>
        <p:txBody>
          <a:bodyPr wrap="square" rtlCol="0">
            <a:spAutoFit/>
          </a:bodyPr>
          <a:lstStyle/>
          <a:p>
            <a:r>
              <a:rPr lang="ja-JP" altLang="en-US" sz="1600" dirty="0" smtClean="0"/>
              <a:t>■流域下水道事業の経営形態見直し・経営戦略策定の経緯</a:t>
            </a:r>
            <a:endParaRPr lang="en-US" altLang="ja-JP" sz="1600" dirty="0" smtClean="0"/>
          </a:p>
        </p:txBody>
      </p:sp>
      <p:sp>
        <p:nvSpPr>
          <p:cNvPr id="39" name="テキスト ボックス 38"/>
          <p:cNvSpPr txBox="1"/>
          <p:nvPr/>
        </p:nvSpPr>
        <p:spPr>
          <a:xfrm>
            <a:off x="6012160" y="0"/>
            <a:ext cx="3131840" cy="338554"/>
          </a:xfrm>
          <a:prstGeom prst="rect">
            <a:avLst/>
          </a:prstGeom>
          <a:noFill/>
        </p:spPr>
        <p:txBody>
          <a:bodyPr wrap="square" rtlCol="0">
            <a:spAutoFit/>
          </a:bodyPr>
          <a:lstStyle/>
          <a:p>
            <a:pPr algn="r"/>
            <a:r>
              <a:rPr lang="ja-JP" altLang="en-US" sz="1600" u="sng" dirty="0"/>
              <a:t>Ｃ</a:t>
            </a:r>
            <a:r>
              <a:rPr lang="ja-JP" altLang="en-US" sz="1600" u="sng" dirty="0" smtClean="0"/>
              <a:t>　１．（７７）</a:t>
            </a:r>
            <a:endParaRPr lang="en-US" altLang="ja-JP" sz="1600" u="sng" dirty="0" smtClean="0"/>
          </a:p>
        </p:txBody>
      </p:sp>
      <p:sp>
        <p:nvSpPr>
          <p:cNvPr id="22" name="テキスト ボックス 21"/>
          <p:cNvSpPr txBox="1"/>
          <p:nvPr/>
        </p:nvSpPr>
        <p:spPr>
          <a:xfrm>
            <a:off x="179968" y="476672"/>
            <a:ext cx="4104000" cy="338554"/>
          </a:xfrm>
          <a:prstGeom prst="rect">
            <a:avLst/>
          </a:prstGeom>
          <a:noFill/>
          <a:ln w="6350" cmpd="sng">
            <a:noFill/>
          </a:ln>
        </p:spPr>
        <p:txBody>
          <a:bodyPr wrap="square" rtlCol="0">
            <a:spAutoFit/>
          </a:bodyPr>
          <a:lstStyle/>
          <a:p>
            <a:r>
              <a:rPr lang="ja-JP" altLang="en-US" sz="1600" dirty="0"/>
              <a:t>＜</a:t>
            </a:r>
            <a:r>
              <a:rPr lang="ja-JP" altLang="en-US" sz="1600" dirty="0" smtClean="0"/>
              <a:t>経緯＞</a:t>
            </a:r>
            <a:endParaRPr lang="en-US" altLang="ja-JP" sz="1600" dirty="0" smtClean="0"/>
          </a:p>
        </p:txBody>
      </p:sp>
      <p:grpSp>
        <p:nvGrpSpPr>
          <p:cNvPr id="2" name="グループ化 1"/>
          <p:cNvGrpSpPr/>
          <p:nvPr/>
        </p:nvGrpSpPr>
        <p:grpSpPr>
          <a:xfrm>
            <a:off x="3851920" y="1055255"/>
            <a:ext cx="3986012" cy="1492679"/>
            <a:chOff x="3781512" y="1367000"/>
            <a:chExt cx="3026104" cy="1492679"/>
          </a:xfrm>
        </p:grpSpPr>
        <p:grpSp>
          <p:nvGrpSpPr>
            <p:cNvPr id="13" name="グループ化 12"/>
            <p:cNvGrpSpPr/>
            <p:nvPr/>
          </p:nvGrpSpPr>
          <p:grpSpPr>
            <a:xfrm>
              <a:off x="3781512" y="1367000"/>
              <a:ext cx="3026104" cy="1492679"/>
              <a:chOff x="4245104" y="1126866"/>
              <a:chExt cx="3026104" cy="1492679"/>
            </a:xfrm>
          </p:grpSpPr>
          <p:sp>
            <p:nvSpPr>
              <p:cNvPr id="16" name="正方形/長方形 15"/>
              <p:cNvSpPr/>
              <p:nvPr/>
            </p:nvSpPr>
            <p:spPr>
              <a:xfrm>
                <a:off x="4245104" y="1143545"/>
                <a:ext cx="593812"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a:solidFill>
                      <a:schemeClr val="tx1"/>
                    </a:solidFill>
                  </a:rPr>
                  <a:t>16</a:t>
                </a:r>
                <a:r>
                  <a:rPr kumimoji="1" lang="ja-JP" altLang="en-US" sz="1050" dirty="0" smtClean="0">
                    <a:solidFill>
                      <a:schemeClr val="tx1"/>
                    </a:solidFill>
                  </a:rPr>
                  <a:t>年</a:t>
                </a:r>
                <a:r>
                  <a:rPr lang="en-US" altLang="ja-JP" sz="1050" dirty="0">
                    <a:solidFill>
                      <a:schemeClr val="tx1"/>
                    </a:solidFill>
                  </a:rPr>
                  <a:t>2</a:t>
                </a:r>
                <a:r>
                  <a:rPr kumimoji="1" lang="ja-JP" altLang="en-US" sz="1050" dirty="0" smtClean="0">
                    <a:solidFill>
                      <a:schemeClr val="tx1"/>
                    </a:solidFill>
                  </a:rPr>
                  <a:t>月～　</a:t>
                </a:r>
                <a:endParaRPr kumimoji="1" lang="en-US" altLang="ja-JP" sz="1050" dirty="0" smtClean="0">
                  <a:solidFill>
                    <a:schemeClr val="tx1"/>
                  </a:solidFill>
                </a:endParaRPr>
              </a:p>
              <a:p>
                <a:pPr marL="182563" indent="-90488"/>
                <a:r>
                  <a:rPr kumimoji="1" lang="ja-JP" altLang="en-US" sz="1050" dirty="0" smtClean="0">
                    <a:solidFill>
                      <a:schemeClr val="tx1"/>
                    </a:solidFill>
                  </a:rPr>
                  <a:t>・流域下水道事業の経営戦略検討懇話会を開催（計</a:t>
                </a:r>
                <a:r>
                  <a:rPr kumimoji="1" lang="en-US" altLang="ja-JP" sz="1050" dirty="0" smtClean="0">
                    <a:solidFill>
                      <a:schemeClr val="tx1"/>
                    </a:solidFill>
                  </a:rPr>
                  <a:t>5</a:t>
                </a:r>
                <a:r>
                  <a:rPr kumimoji="1" lang="ja-JP" altLang="en-US" sz="1050" dirty="0" smtClean="0">
                    <a:solidFill>
                      <a:schemeClr val="tx1"/>
                    </a:solidFill>
                  </a:rPr>
                  <a:t>回）</a:t>
                </a:r>
                <a:endParaRPr kumimoji="1" lang="ja-JP" altLang="en-US" sz="1050" dirty="0">
                  <a:solidFill>
                    <a:schemeClr val="tx1"/>
                  </a:solidFill>
                </a:endParaRPr>
              </a:p>
            </p:txBody>
          </p:sp>
          <p:sp>
            <p:nvSpPr>
              <p:cNvPr id="17" name="正方形/長方形 16"/>
              <p:cNvSpPr/>
              <p:nvPr/>
            </p:nvSpPr>
            <p:spPr>
              <a:xfrm>
                <a:off x="6645729" y="1126866"/>
                <a:ext cx="625479"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a:solidFill>
                      <a:schemeClr val="tx1"/>
                    </a:solidFill>
                  </a:rPr>
                  <a:t>18</a:t>
                </a:r>
                <a:r>
                  <a:rPr kumimoji="1" lang="ja-JP" altLang="en-US" sz="1050" dirty="0" smtClean="0">
                    <a:solidFill>
                      <a:schemeClr val="tx1"/>
                    </a:solidFill>
                  </a:rPr>
                  <a:t>年</a:t>
                </a:r>
                <a:r>
                  <a:rPr lang="en-US" altLang="ja-JP" sz="1050" dirty="0">
                    <a:solidFill>
                      <a:schemeClr val="tx1"/>
                    </a:solidFill>
                  </a:rPr>
                  <a:t>4</a:t>
                </a:r>
                <a:r>
                  <a:rPr kumimoji="1" lang="ja-JP" altLang="en-US" sz="1050" dirty="0" smtClean="0">
                    <a:solidFill>
                      <a:schemeClr val="tx1"/>
                    </a:solidFill>
                  </a:rPr>
                  <a:t>月　</a:t>
                </a:r>
                <a:endParaRPr lang="en-US" altLang="ja-JP" sz="1050" dirty="0">
                  <a:solidFill>
                    <a:schemeClr val="tx1"/>
                  </a:solidFill>
                </a:endParaRPr>
              </a:p>
              <a:p>
                <a:pPr marL="182563" indent="-182563"/>
                <a:r>
                  <a:rPr lang="ja-JP" altLang="en-US" sz="1050" dirty="0" smtClean="0">
                    <a:solidFill>
                      <a:schemeClr val="tx1"/>
                    </a:solidFill>
                  </a:rPr>
                  <a:t>　・流域下水道事業に公営企業法（財務規定）適用</a:t>
                </a:r>
                <a:endParaRPr kumimoji="1" lang="en-US" altLang="ja-JP" sz="1050" dirty="0" smtClean="0">
                  <a:solidFill>
                    <a:schemeClr val="tx1"/>
                  </a:solidFill>
                </a:endParaRPr>
              </a:p>
            </p:txBody>
          </p:sp>
        </p:grpSp>
        <p:sp>
          <p:nvSpPr>
            <p:cNvPr id="21" name="正方形/長方形 20"/>
            <p:cNvSpPr/>
            <p:nvPr/>
          </p:nvSpPr>
          <p:spPr>
            <a:xfrm>
              <a:off x="4970303" y="1376936"/>
              <a:ext cx="669891"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smtClean="0">
                  <a:solidFill>
                    <a:schemeClr val="tx1"/>
                  </a:solidFill>
                </a:rPr>
                <a:t>17</a:t>
              </a:r>
              <a:r>
                <a:rPr kumimoji="1" lang="ja-JP" altLang="en-US" sz="1050" dirty="0" smtClean="0">
                  <a:solidFill>
                    <a:schemeClr val="tx1"/>
                  </a:solidFill>
                </a:rPr>
                <a:t>年</a:t>
              </a:r>
              <a:r>
                <a:rPr lang="en-US" altLang="ja-JP" sz="1050" dirty="0">
                  <a:solidFill>
                    <a:schemeClr val="tx1"/>
                  </a:solidFill>
                </a:rPr>
                <a:t>7</a:t>
              </a:r>
              <a:r>
                <a:rPr kumimoji="1" lang="ja-JP" altLang="en-US" sz="1050" dirty="0" smtClean="0">
                  <a:solidFill>
                    <a:schemeClr val="tx1"/>
                  </a:solidFill>
                </a:rPr>
                <a:t>月～　</a:t>
              </a:r>
              <a:endParaRPr kumimoji="1" lang="en-US" altLang="ja-JP" sz="1050" dirty="0" smtClean="0">
                <a:solidFill>
                  <a:schemeClr val="tx1"/>
                </a:solidFill>
              </a:endParaRPr>
            </a:p>
            <a:p>
              <a:pPr marL="182563" indent="-90488"/>
              <a:r>
                <a:rPr kumimoji="1" lang="ja-JP" altLang="en-US" sz="1050" dirty="0" smtClean="0">
                  <a:solidFill>
                    <a:schemeClr val="tx1"/>
                  </a:solidFill>
                </a:rPr>
                <a:t>・流域下水道事業経営戦略審議会を開催</a:t>
              </a:r>
              <a:endParaRPr kumimoji="1" lang="en-US" altLang="ja-JP" sz="1050" dirty="0" smtClean="0">
                <a:solidFill>
                  <a:schemeClr val="tx1"/>
                </a:solidFill>
              </a:endParaRPr>
            </a:p>
            <a:p>
              <a:pPr marL="182563" indent="-90488"/>
              <a:r>
                <a:rPr lang="ja-JP" altLang="en-US" sz="1050" dirty="0" smtClean="0">
                  <a:solidFill>
                    <a:schemeClr val="tx1"/>
                  </a:solidFill>
                </a:rPr>
                <a:t>（計</a:t>
              </a:r>
              <a:r>
                <a:rPr lang="en-US" altLang="ja-JP" sz="1050" dirty="0" smtClean="0">
                  <a:solidFill>
                    <a:schemeClr val="tx1"/>
                  </a:solidFill>
                </a:rPr>
                <a:t>3</a:t>
              </a:r>
              <a:r>
                <a:rPr lang="ja-JP" altLang="en-US" sz="1050" dirty="0" smtClean="0">
                  <a:solidFill>
                    <a:schemeClr val="tx1"/>
                  </a:solidFill>
                </a:rPr>
                <a:t>回）</a:t>
              </a:r>
              <a:endParaRPr kumimoji="1" lang="en-US" altLang="ja-JP" sz="1050" dirty="0" smtClean="0">
                <a:solidFill>
                  <a:schemeClr val="tx1"/>
                </a:solidFill>
              </a:endParaRPr>
            </a:p>
          </p:txBody>
        </p:sp>
      </p:grpSp>
      <p:graphicFrame>
        <p:nvGraphicFramePr>
          <p:cNvPr id="23" name="表 22"/>
          <p:cNvGraphicFramePr>
            <a:graphicFrameLocks noGrp="1"/>
          </p:cNvGraphicFramePr>
          <p:nvPr>
            <p:extLst/>
          </p:nvPr>
        </p:nvGraphicFramePr>
        <p:xfrm>
          <a:off x="467544" y="764704"/>
          <a:ext cx="8028552" cy="254614"/>
        </p:xfrm>
        <a:graphic>
          <a:graphicData uri="http://schemas.openxmlformats.org/drawingml/2006/table">
            <a:tbl>
              <a:tblPr firstRow="1" bandRow="1">
                <a:tableStyleId>{7DF18680-E054-41AD-8BC1-D1AEF772440D}</a:tableStyleId>
              </a:tblPr>
              <a:tblGrid>
                <a:gridCol w="1728192">
                  <a:extLst>
                    <a:ext uri="{9D8B030D-6E8A-4147-A177-3AD203B41FA5}">
                      <a16:colId xmlns:a16="http://schemas.microsoft.com/office/drawing/2014/main" val="20000"/>
                    </a:ext>
                  </a:extLst>
                </a:gridCol>
                <a:gridCol w="1575090">
                  <a:extLst>
                    <a:ext uri="{9D8B030D-6E8A-4147-A177-3AD203B41FA5}">
                      <a16:colId xmlns:a16="http://schemas.microsoft.com/office/drawing/2014/main" val="20001"/>
                    </a:ext>
                  </a:extLst>
                </a:gridCol>
                <a:gridCol w="1575090">
                  <a:extLst>
                    <a:ext uri="{9D8B030D-6E8A-4147-A177-3AD203B41FA5}">
                      <a16:colId xmlns:a16="http://schemas.microsoft.com/office/drawing/2014/main" val="2827120096"/>
                    </a:ext>
                  </a:extLst>
                </a:gridCol>
                <a:gridCol w="1575090">
                  <a:extLst>
                    <a:ext uri="{9D8B030D-6E8A-4147-A177-3AD203B41FA5}">
                      <a16:colId xmlns:a16="http://schemas.microsoft.com/office/drawing/2014/main" val="20002"/>
                    </a:ext>
                  </a:extLst>
                </a:gridCol>
                <a:gridCol w="1575090">
                  <a:extLst>
                    <a:ext uri="{9D8B030D-6E8A-4147-A177-3AD203B41FA5}">
                      <a16:colId xmlns:a16="http://schemas.microsoft.com/office/drawing/2014/main" val="20003"/>
                    </a:ext>
                  </a:extLst>
                </a:gridCol>
              </a:tblGrid>
              <a:tr h="254614">
                <a:tc>
                  <a:txBody>
                    <a:bodyPr/>
                    <a:lstStyle/>
                    <a:p>
                      <a:r>
                        <a:rPr kumimoji="1" lang="en-US" altLang="ja-JP" sz="1050" dirty="0" smtClean="0"/>
                        <a:t>1965</a:t>
                      </a:r>
                      <a:r>
                        <a:rPr kumimoji="1" lang="ja-JP" altLang="en-US" sz="1050" dirty="0" smtClean="0"/>
                        <a:t>年～</a:t>
                      </a:r>
                      <a:endParaRPr kumimoji="1" lang="ja-JP" altLang="en-US" sz="1050" dirty="0"/>
                    </a:p>
                  </a:txBody>
                  <a:tcPr/>
                </a:tc>
                <a:tc>
                  <a:txBody>
                    <a:bodyPr/>
                    <a:lstStyle/>
                    <a:p>
                      <a:r>
                        <a:rPr kumimoji="1" lang="en-US" altLang="ja-JP" sz="1050" dirty="0" smtClean="0">
                          <a:solidFill>
                            <a:schemeClr val="bg1"/>
                          </a:solidFill>
                        </a:rPr>
                        <a:t>2008</a:t>
                      </a:r>
                      <a:r>
                        <a:rPr kumimoji="1" lang="ja-JP" altLang="en-US" sz="1050" dirty="0" smtClean="0">
                          <a:solidFill>
                            <a:schemeClr val="bg1"/>
                          </a:solidFill>
                        </a:rPr>
                        <a:t>年</a:t>
                      </a:r>
                      <a:endParaRPr kumimoji="1" lang="ja-JP" altLang="en-US" sz="1050" dirty="0">
                        <a:solidFill>
                          <a:schemeClr val="bg1"/>
                        </a:solidFill>
                      </a:endParaRPr>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tc>
                  <a:txBody>
                    <a:bodyPr/>
                    <a:lstStyle/>
                    <a:p>
                      <a:r>
                        <a:rPr kumimoji="1" lang="en-US" altLang="ja-JP" sz="1050" dirty="0" smtClean="0"/>
                        <a:t>2018</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24" name="テキスト ボックス 23"/>
          <p:cNvSpPr txBox="1"/>
          <p:nvPr/>
        </p:nvSpPr>
        <p:spPr>
          <a:xfrm>
            <a:off x="179968" y="2852246"/>
            <a:ext cx="8440069" cy="1077218"/>
          </a:xfrm>
          <a:prstGeom prst="rect">
            <a:avLst/>
          </a:prstGeom>
          <a:noFill/>
        </p:spPr>
        <p:txBody>
          <a:bodyPr wrap="square" rtlCol="0">
            <a:spAutoFit/>
          </a:bodyPr>
          <a:lstStyle/>
          <a:p>
            <a:r>
              <a:rPr lang="ja-JP" altLang="en-US" sz="1600" dirty="0"/>
              <a:t>＜</a:t>
            </a:r>
            <a:r>
              <a:rPr lang="ja-JP" altLang="en-US" sz="1600" dirty="0" smtClean="0"/>
              <a:t>経営戦略の概要＞</a:t>
            </a:r>
            <a:endParaRPr kumimoji="1" lang="en-US" altLang="ja-JP" sz="1600" dirty="0" smtClean="0"/>
          </a:p>
          <a:p>
            <a:r>
              <a:rPr lang="ja-JP" altLang="en-US" sz="1600" dirty="0"/>
              <a:t>　</a:t>
            </a:r>
            <a:r>
              <a:rPr lang="ja-JP" altLang="en-US" sz="1600" dirty="0" smtClean="0"/>
              <a:t>流域下水道事業をとりまく諸課題に的確に対応し、安定したサービスを持続的に提供するため「大阪府流域下水道事業経営戦略」（計画期間：</a:t>
            </a:r>
            <a:r>
              <a:rPr lang="en-US" altLang="ja-JP" sz="1600" dirty="0" smtClean="0"/>
              <a:t>2018</a:t>
            </a:r>
            <a:r>
              <a:rPr lang="ja-JP" altLang="en-US" sz="1600" dirty="0" smtClean="0"/>
              <a:t>年度から</a:t>
            </a:r>
            <a:r>
              <a:rPr lang="en-US" altLang="ja-JP" sz="1600" dirty="0" smtClean="0"/>
              <a:t>10</a:t>
            </a:r>
            <a:r>
              <a:rPr lang="ja-JP" altLang="en-US" sz="1600" dirty="0" smtClean="0"/>
              <a:t>年間）を策定し、計画的・合理的な事業運営を進める。</a:t>
            </a:r>
            <a:endParaRPr kumimoji="1" lang="ja-JP" altLang="en-US" sz="1600" dirty="0"/>
          </a:p>
        </p:txBody>
      </p:sp>
      <p:pic>
        <p:nvPicPr>
          <p:cNvPr id="25" name="Picture 3" descr="経営戦略の全体構成の概略図です。" title="全体構成"/>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3" y="3645024"/>
            <a:ext cx="6624735" cy="2811972"/>
          </a:xfrm>
          <a:prstGeom prst="rect">
            <a:avLst/>
          </a:prstGeom>
          <a:noFill/>
          <a:ln>
            <a:noFill/>
          </a:ln>
          <a:effectLst/>
          <a:extLst/>
        </p:spPr>
      </p:pic>
      <p:sp>
        <p:nvSpPr>
          <p:cNvPr id="26" name="正方形/長方形 25"/>
          <p:cNvSpPr/>
          <p:nvPr/>
        </p:nvSpPr>
        <p:spPr>
          <a:xfrm>
            <a:off x="539552" y="1088904"/>
            <a:ext cx="76143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smtClean="0">
                <a:solidFill>
                  <a:schemeClr val="tx1"/>
                </a:solidFill>
              </a:rPr>
              <a:t>65</a:t>
            </a:r>
            <a:r>
              <a:rPr lang="ja-JP" altLang="en-US" sz="1050" dirty="0" smtClean="0">
                <a:solidFill>
                  <a:schemeClr val="tx1"/>
                </a:solidFill>
              </a:rPr>
              <a:t>年</a:t>
            </a:r>
            <a:r>
              <a:rPr kumimoji="1" lang="ja-JP" altLang="en-US" sz="1050" dirty="0" smtClean="0">
                <a:solidFill>
                  <a:schemeClr val="tx1"/>
                </a:solidFill>
              </a:rPr>
              <a:t>～　</a:t>
            </a:r>
            <a:endParaRPr kumimoji="1" lang="en-US" altLang="ja-JP" sz="1050" dirty="0" smtClean="0">
              <a:solidFill>
                <a:schemeClr val="tx1"/>
              </a:solidFill>
            </a:endParaRPr>
          </a:p>
          <a:p>
            <a:pPr marL="182563" indent="-90488"/>
            <a:r>
              <a:rPr kumimoji="1" lang="ja-JP" altLang="en-US" sz="1050" dirty="0" smtClean="0">
                <a:solidFill>
                  <a:schemeClr val="tx1"/>
                </a:solidFill>
              </a:rPr>
              <a:t>・全国に先駆け</a:t>
            </a:r>
            <a:endParaRPr kumimoji="1" lang="en-US" altLang="ja-JP" sz="1050" dirty="0" smtClean="0">
              <a:solidFill>
                <a:schemeClr val="tx1"/>
              </a:solidFill>
            </a:endParaRPr>
          </a:p>
          <a:p>
            <a:pPr marL="182563" indent="-90488"/>
            <a:r>
              <a:rPr lang="ja-JP" altLang="en-US" sz="1050" dirty="0">
                <a:solidFill>
                  <a:schemeClr val="tx1"/>
                </a:solidFill>
              </a:rPr>
              <a:t>　</a:t>
            </a:r>
            <a:r>
              <a:rPr kumimoji="1" lang="ja-JP" altLang="en-US" sz="1050" dirty="0" smtClean="0">
                <a:solidFill>
                  <a:schemeClr val="tx1"/>
                </a:solidFill>
              </a:rPr>
              <a:t>流域下水道事業開始</a:t>
            </a:r>
            <a:endParaRPr kumimoji="1" lang="en-US" altLang="ja-JP" sz="1050" dirty="0" smtClean="0">
              <a:solidFill>
                <a:srgbClr val="FF0000"/>
              </a:solidFill>
            </a:endParaRPr>
          </a:p>
        </p:txBody>
      </p:sp>
      <p:sp>
        <p:nvSpPr>
          <p:cNvPr id="15" name="正方形/長方形 14"/>
          <p:cNvSpPr/>
          <p:nvPr/>
        </p:nvSpPr>
        <p:spPr>
          <a:xfrm>
            <a:off x="2237085" y="1074191"/>
            <a:ext cx="678732"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smtClean="0">
                <a:solidFill>
                  <a:schemeClr val="tx1"/>
                </a:solidFill>
              </a:rPr>
              <a:t>08</a:t>
            </a:r>
            <a:r>
              <a:rPr lang="ja-JP" altLang="en-US" sz="1050" dirty="0" smtClean="0">
                <a:solidFill>
                  <a:schemeClr val="tx1"/>
                </a:solidFill>
              </a:rPr>
              <a:t>年</a:t>
            </a:r>
            <a:r>
              <a:rPr lang="en-US" altLang="ja-JP" sz="1050" dirty="0" smtClean="0">
                <a:solidFill>
                  <a:schemeClr val="tx1"/>
                </a:solidFill>
              </a:rPr>
              <a:t>4</a:t>
            </a:r>
            <a:r>
              <a:rPr lang="ja-JP" altLang="en-US" sz="1050" dirty="0" smtClean="0">
                <a:solidFill>
                  <a:schemeClr val="tx1"/>
                </a:solidFill>
              </a:rPr>
              <a:t>月</a:t>
            </a:r>
            <a:r>
              <a:rPr kumimoji="1" lang="ja-JP" altLang="en-US" sz="1050" dirty="0" smtClean="0">
                <a:solidFill>
                  <a:schemeClr val="tx1"/>
                </a:solidFill>
              </a:rPr>
              <a:t>～　</a:t>
            </a:r>
            <a:endParaRPr kumimoji="1" lang="en-US" altLang="ja-JP" sz="1050" dirty="0" smtClean="0">
              <a:solidFill>
                <a:schemeClr val="tx1"/>
              </a:solidFill>
            </a:endParaRPr>
          </a:p>
          <a:p>
            <a:pPr marL="182563" indent="-90488"/>
            <a:r>
              <a:rPr kumimoji="1" lang="ja-JP" altLang="en-US" sz="1050" dirty="0" smtClean="0">
                <a:solidFill>
                  <a:schemeClr val="tx1"/>
                </a:solidFill>
              </a:rPr>
              <a:t>・</a:t>
            </a:r>
            <a:r>
              <a:rPr lang="ja-JP" altLang="en-US" sz="1050" dirty="0" smtClean="0">
                <a:solidFill>
                  <a:schemeClr val="tx1"/>
                </a:solidFill>
              </a:rPr>
              <a:t>特別会計を設置</a:t>
            </a:r>
            <a:endParaRPr kumimoji="1" lang="en-US" altLang="ja-JP" sz="1050"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83</a:t>
            </a:fld>
            <a:endParaRPr kumimoji="1" lang="ja-JP" altLang="en-US"/>
          </a:p>
        </p:txBody>
      </p:sp>
    </p:spTree>
    <p:extLst>
      <p:ext uri="{BB962C8B-B14F-4D97-AF65-F5344CB8AC3E}">
        <p14:creationId xmlns:p14="http://schemas.microsoft.com/office/powerpoint/2010/main" val="34872523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6522" y="1988840"/>
            <a:ext cx="7772400" cy="3456384"/>
          </a:xfrm>
        </p:spPr>
        <p:txBody>
          <a:bodyPr>
            <a:normAutofit/>
          </a:bodyPr>
          <a:lstStyle/>
          <a:p>
            <a:pPr lvl="0"/>
            <a:r>
              <a:rPr lang="en-US" altLang="ja-JP" sz="4400" dirty="0">
                <a:latin typeface="ＭＳ Ｐゴシック" panose="020B0600070205080204" pitchFamily="50" charset="-128"/>
              </a:rPr>
              <a:t>Ⅳ</a:t>
            </a:r>
            <a:r>
              <a:rPr lang="ja-JP" altLang="en-US" sz="4400" dirty="0">
                <a:latin typeface="ＭＳ Ｐゴシック" panose="020B0600070205080204" pitchFamily="50" charset="-128"/>
              </a:rPr>
              <a:t>　行財政</a:t>
            </a:r>
            <a:r>
              <a:rPr lang="ja-JP" altLang="en-US" sz="4400" dirty="0" smtClean="0">
                <a:latin typeface="ＭＳ Ｐゴシック" panose="020B0600070205080204" pitchFamily="50" charset="-128"/>
              </a:rPr>
              <a:t>改革</a:t>
            </a:r>
            <a:r>
              <a:rPr lang="en-US" altLang="ja-JP" sz="4400" dirty="0" smtClean="0">
                <a:latin typeface="ＭＳ Ｐゴシック" panose="020B0600070205080204" pitchFamily="50" charset="-128"/>
              </a:rPr>
              <a:t/>
            </a:r>
            <a:br>
              <a:rPr lang="en-US" altLang="ja-JP" sz="4400" dirty="0" smtClean="0">
                <a:latin typeface="ＭＳ Ｐゴシック" panose="020B0600070205080204" pitchFamily="50" charset="-128"/>
              </a:rPr>
            </a:br>
            <a:r>
              <a:rPr lang="en-US" altLang="ja-JP" sz="4400" dirty="0">
                <a:latin typeface="ＭＳ Ｐゴシック" panose="020B0600070205080204" pitchFamily="50" charset="-128"/>
              </a:rPr>
              <a:t/>
            </a:r>
            <a:br>
              <a:rPr lang="en-US" altLang="ja-JP" sz="4400" dirty="0">
                <a:latin typeface="ＭＳ Ｐゴシック" panose="020B0600070205080204" pitchFamily="50" charset="-128"/>
              </a:rPr>
            </a:br>
            <a:r>
              <a:rPr lang="en-US" altLang="ja-JP" sz="4400" dirty="0">
                <a:latin typeface="ＭＳ Ｐゴシック" panose="020B0600070205080204" pitchFamily="50" charset="-128"/>
              </a:rPr>
              <a:t>【</a:t>
            </a:r>
            <a:r>
              <a:rPr lang="ja-JP" altLang="en-US" sz="4400" dirty="0">
                <a:latin typeface="ＭＳ Ｐゴシック" panose="020B0600070205080204" pitchFamily="50" charset="-128"/>
              </a:rPr>
              <a:t>財政</a:t>
            </a:r>
            <a:r>
              <a:rPr lang="en-US" altLang="ja-JP" sz="4400" dirty="0">
                <a:latin typeface="ＭＳ Ｐゴシック" panose="020B0600070205080204" pitchFamily="50" charset="-128"/>
              </a:rPr>
              <a:t>】			</a:t>
            </a:r>
            <a:br>
              <a:rPr lang="en-US" altLang="ja-JP" sz="4400" dirty="0">
                <a:latin typeface="ＭＳ Ｐゴシック" panose="020B0600070205080204" pitchFamily="50" charset="-128"/>
              </a:rPr>
            </a:br>
            <a:r>
              <a:rPr lang="ja-JP" altLang="en-US" dirty="0">
                <a:latin typeface="ＭＳ Ｐゴシック" panose="020B0600070205080204" pitchFamily="50" charset="-128"/>
              </a:rPr>
              <a:t>（１）財政</a:t>
            </a:r>
            <a:r>
              <a:rPr lang="ja-JP" altLang="en-US" dirty="0" smtClean="0">
                <a:latin typeface="ＭＳ Ｐゴシック" panose="020B0600070205080204" pitchFamily="50" charset="-128"/>
              </a:rPr>
              <a:t>再建</a:t>
            </a:r>
            <a:r>
              <a:rPr lang="en-US" altLang="ja-JP" dirty="0">
                <a:latin typeface="ＭＳ Ｐゴシック" panose="020B0600070205080204" pitchFamily="50" charset="-128"/>
              </a:rPr>
              <a:t/>
            </a:r>
            <a:br>
              <a:rPr lang="en-US" altLang="ja-JP" dirty="0">
                <a:latin typeface="ＭＳ Ｐゴシック" panose="020B0600070205080204" pitchFamily="50" charset="-128"/>
              </a:rPr>
            </a:br>
            <a:r>
              <a:rPr lang="ja-JP" altLang="en-US" dirty="0">
                <a:latin typeface="ＭＳ Ｐゴシック" panose="020B0600070205080204" pitchFamily="50" charset="-128"/>
              </a:rPr>
              <a:t>（２）財務マネジメント</a:t>
            </a:r>
            <a:endParaRPr kumimoji="1" lang="ja-JP" altLang="en-US" dirty="0"/>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84</a:t>
            </a:fld>
            <a:endParaRPr kumimoji="1" lang="ja-JP" altLang="en-US"/>
          </a:p>
        </p:txBody>
      </p:sp>
    </p:spTree>
    <p:extLst>
      <p:ext uri="{BB962C8B-B14F-4D97-AF65-F5344CB8AC3E}">
        <p14:creationId xmlns:p14="http://schemas.microsoft.com/office/powerpoint/2010/main" val="6722929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7467004" cy="338554"/>
          </a:xfrm>
          <a:prstGeom prst="rect">
            <a:avLst/>
          </a:prstGeom>
          <a:solidFill>
            <a:srgbClr val="002060"/>
          </a:solidFill>
        </p:spPr>
        <p:txBody>
          <a:bodyPr wrap="square" rtlCol="0">
            <a:spAutoFit/>
          </a:bodyPr>
          <a:lstStyle/>
          <a:p>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Ⅳ【</a:t>
            </a:r>
            <a:r>
              <a:rPr kumimoji="1" lang="ja-JP" altLang="en-US" sz="1600" b="1" u="sng" dirty="0" smtClean="0">
                <a:solidFill>
                  <a:schemeClr val="bg1"/>
                </a:solidFill>
                <a:latin typeface="ＭＳ Ｐゴシック" panose="020B0600070205080204" pitchFamily="50" charset="-128"/>
                <a:ea typeface="ＭＳ Ｐゴシック" panose="020B0600070205080204" pitchFamily="50" charset="-128"/>
              </a:rPr>
              <a:t>財政</a:t>
            </a:r>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（１）</a:t>
            </a:r>
            <a:r>
              <a:rPr kumimoji="1" lang="ja-JP" altLang="en-US" sz="1600" b="1" u="sng" dirty="0" smtClean="0">
                <a:solidFill>
                  <a:schemeClr val="bg1"/>
                </a:solidFill>
                <a:latin typeface="ＭＳ Ｐゴシック" panose="020B0600070205080204" pitchFamily="50" charset="-128"/>
                <a:ea typeface="ＭＳ Ｐゴシック" panose="020B0600070205080204" pitchFamily="50" charset="-128"/>
              </a:rPr>
              <a:t>財政再建</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a:t>
            </a:r>
            <a:endParaRPr lang="en-US" altLang="ja-JP" sz="1600" u="sng" dirty="0" smtClean="0"/>
          </a:p>
        </p:txBody>
      </p:sp>
      <p:graphicFrame>
        <p:nvGraphicFramePr>
          <p:cNvPr id="3" name="表 2"/>
          <p:cNvGraphicFramePr>
            <a:graphicFrameLocks noGrp="1"/>
          </p:cNvGraphicFramePr>
          <p:nvPr>
            <p:extLst/>
          </p:nvPr>
        </p:nvGraphicFramePr>
        <p:xfrm>
          <a:off x="107504" y="372168"/>
          <a:ext cx="8928992" cy="5704840"/>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3257023">
                  <a:extLst>
                    <a:ext uri="{9D8B030D-6E8A-4147-A177-3AD203B41FA5}">
                      <a16:colId xmlns:a16="http://schemas.microsoft.com/office/drawing/2014/main" val="20002"/>
                    </a:ext>
                  </a:extLst>
                </a:gridCol>
                <a:gridCol w="2287593">
                  <a:extLst>
                    <a:ext uri="{9D8B030D-6E8A-4147-A177-3AD203B41FA5}">
                      <a16:colId xmlns:a16="http://schemas.microsoft.com/office/drawing/2014/main" val="20003"/>
                    </a:ext>
                  </a:extLst>
                </a:gridCol>
              </a:tblGrid>
              <a:tr h="370840">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smtClean="0">
                          <a:solidFill>
                            <a:schemeClr val="tx1"/>
                          </a:solidFill>
                        </a:rPr>
                        <a:t>　法人</a:t>
                      </a:r>
                      <a:r>
                        <a:rPr kumimoji="1" lang="en-US" altLang="ja-JP" sz="1400" dirty="0" smtClean="0">
                          <a:solidFill>
                            <a:schemeClr val="tx1"/>
                          </a:solidFill>
                        </a:rPr>
                        <a:t>2</a:t>
                      </a:r>
                      <a:r>
                        <a:rPr kumimoji="1" lang="ja-JP" altLang="en-US" sz="1400" dirty="0" smtClean="0">
                          <a:solidFill>
                            <a:schemeClr val="tx1"/>
                          </a:solidFill>
                        </a:rPr>
                        <a:t>税の落ち込み等により</a:t>
                      </a:r>
                      <a:r>
                        <a:rPr kumimoji="1" lang="en-US" altLang="ja-JP" sz="1400" dirty="0" smtClean="0">
                          <a:solidFill>
                            <a:schemeClr val="tx1"/>
                          </a:solidFill>
                        </a:rPr>
                        <a:t>1998</a:t>
                      </a:r>
                      <a:r>
                        <a:rPr kumimoji="1" lang="ja-JP" altLang="en-US" sz="1400" dirty="0" smtClean="0">
                          <a:solidFill>
                            <a:schemeClr val="tx1"/>
                          </a:solidFill>
                        </a:rPr>
                        <a:t>年度以降、</a:t>
                      </a:r>
                      <a:r>
                        <a:rPr kumimoji="1" lang="en-US" altLang="ja-JP" sz="1400" dirty="0" smtClean="0">
                          <a:solidFill>
                            <a:schemeClr val="tx1"/>
                          </a:solidFill>
                        </a:rPr>
                        <a:t>2007</a:t>
                      </a:r>
                      <a:r>
                        <a:rPr kumimoji="1" lang="ja-JP" altLang="en-US" sz="1400" dirty="0" smtClean="0">
                          <a:solidFill>
                            <a:schemeClr val="tx1"/>
                          </a:solidFill>
                        </a:rPr>
                        <a:t>年度まで</a:t>
                      </a:r>
                      <a:r>
                        <a:rPr kumimoji="1" lang="en-US" altLang="ja-JP" sz="1400" dirty="0" smtClean="0">
                          <a:solidFill>
                            <a:schemeClr val="tx1"/>
                          </a:solidFill>
                        </a:rPr>
                        <a:t>10</a:t>
                      </a:r>
                      <a:r>
                        <a:rPr kumimoji="1" lang="ja-JP" altLang="en-US" sz="1400" dirty="0" smtClean="0">
                          <a:solidFill>
                            <a:schemeClr val="tx1"/>
                          </a:solidFill>
                        </a:rPr>
                        <a:t>年連続の赤字決算。</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ja-JP" altLang="en-US"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2001</a:t>
                      </a:r>
                      <a:r>
                        <a:rPr kumimoji="1" lang="ja-JP" altLang="en-US" sz="1400" dirty="0" smtClean="0">
                          <a:solidFill>
                            <a:schemeClr val="tx1"/>
                          </a:solidFill>
                        </a:rPr>
                        <a:t>年度より、財政再建団体への転落を回避するため、減債基金からの借入等を実施（</a:t>
                      </a:r>
                      <a:r>
                        <a:rPr kumimoji="1" lang="en-US" altLang="ja-JP" sz="1400" dirty="0" smtClean="0">
                          <a:solidFill>
                            <a:schemeClr val="tx1"/>
                          </a:solidFill>
                        </a:rPr>
                        <a:t>2007</a:t>
                      </a:r>
                      <a:r>
                        <a:rPr kumimoji="1" lang="ja-JP" altLang="en-US" sz="1400" dirty="0" smtClean="0">
                          <a:solidFill>
                            <a:schemeClr val="tx1"/>
                          </a:solidFill>
                        </a:rPr>
                        <a:t>年度末には累計</a:t>
                      </a:r>
                      <a:r>
                        <a:rPr kumimoji="1" lang="en-US" altLang="ja-JP" sz="1400" dirty="0" smtClean="0">
                          <a:solidFill>
                            <a:schemeClr val="tx1"/>
                          </a:solidFill>
                        </a:rPr>
                        <a:t>5,202</a:t>
                      </a:r>
                      <a:r>
                        <a:rPr kumimoji="1" lang="ja-JP" altLang="en-US" sz="1400" dirty="0" smtClean="0">
                          <a:solidFill>
                            <a:schemeClr val="tx1"/>
                          </a:solidFill>
                        </a:rPr>
                        <a:t>億円に）。</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府債残高も</a:t>
                      </a:r>
                      <a:r>
                        <a:rPr kumimoji="1" lang="en-US" altLang="ja-JP" sz="1400" dirty="0" smtClean="0">
                          <a:solidFill>
                            <a:schemeClr val="tx1"/>
                          </a:solidFill>
                        </a:rPr>
                        <a:t>1989</a:t>
                      </a:r>
                      <a:r>
                        <a:rPr kumimoji="1" lang="ja-JP" altLang="en-US" sz="1400" dirty="0" smtClean="0">
                          <a:solidFill>
                            <a:schemeClr val="tx1"/>
                          </a:solidFill>
                        </a:rPr>
                        <a:t>年以降増加傾向。</a:t>
                      </a:r>
                      <a:endParaRPr kumimoji="1" lang="ja-JP" altLang="en-US" sz="1400" strike="sngStrike" dirty="0" smtClean="0">
                        <a:solidFill>
                          <a:schemeClr val="tx1"/>
                        </a:solidFill>
                      </a:endParaRPr>
                    </a:p>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①減債基金からの</a:t>
                      </a:r>
                      <a:endParaRPr kumimoji="1" lang="en-US" altLang="ja-JP" sz="1400" dirty="0" smtClean="0">
                        <a:solidFill>
                          <a:schemeClr val="tx1"/>
                        </a:solidFill>
                      </a:endParaRPr>
                    </a:p>
                    <a:p>
                      <a:pPr marL="0" indent="0"/>
                      <a:r>
                        <a:rPr kumimoji="1" lang="ja-JP" altLang="en-US" sz="1400" dirty="0" smtClean="0">
                          <a:solidFill>
                            <a:schemeClr val="tx1"/>
                          </a:solidFill>
                        </a:rPr>
                        <a:t>  借入をしない、借換</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債の増発をしない</a:t>
                      </a:r>
                      <a:endParaRPr kumimoji="1" lang="en-US" altLang="ja-JP" sz="1400" dirty="0" smtClean="0">
                        <a:solidFill>
                          <a:schemeClr val="tx1"/>
                        </a:solidFill>
                      </a:endParaRPr>
                    </a:p>
                    <a:p>
                      <a:pPr marL="0" indent="0"/>
                      <a:r>
                        <a:rPr kumimoji="1" lang="ja-JP" altLang="en-US" sz="1400" dirty="0" smtClean="0">
                          <a:solidFill>
                            <a:schemeClr val="tx1"/>
                          </a:solidFill>
                        </a:rPr>
                        <a:t>②収入の範囲内で</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 予算を組む</a:t>
                      </a:r>
                      <a:endParaRPr kumimoji="1" lang="ja-JP" altLang="en-US" sz="1400" strike="sngStrike" dirty="0" smtClean="0">
                        <a:solidFill>
                          <a:schemeClr val="tx1"/>
                        </a:solidFill>
                      </a:endParaRPr>
                    </a:p>
                    <a:p>
                      <a:pPr marL="0" indent="0"/>
                      <a:r>
                        <a:rPr kumimoji="1" lang="ja-JP" altLang="en-US" sz="1400" dirty="0" smtClean="0">
                          <a:solidFill>
                            <a:schemeClr val="tx1"/>
                          </a:solidFill>
                        </a:rPr>
                        <a:t>③類似府県等との</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 比較の視点で評価</a:t>
                      </a:r>
                      <a:endParaRPr kumimoji="1" lang="en-US" altLang="ja-JP" sz="1400" dirty="0" smtClean="0">
                        <a:solidFill>
                          <a:schemeClr val="tx1"/>
                        </a:solidFill>
                      </a:endParaRPr>
                    </a:p>
                    <a:p>
                      <a:pPr marL="0" indent="0"/>
                      <a:r>
                        <a:rPr kumimoji="1" lang="en-US" altLang="ja-JP" sz="1400" dirty="0" smtClean="0">
                          <a:solidFill>
                            <a:schemeClr val="tx1"/>
                          </a:solidFill>
                        </a:rPr>
                        <a:t>  </a:t>
                      </a:r>
                      <a:r>
                        <a:rPr kumimoji="1" lang="ja-JP" altLang="en-US" sz="1400" dirty="0" smtClean="0">
                          <a:solidFill>
                            <a:schemeClr val="tx1"/>
                          </a:solidFill>
                        </a:rPr>
                        <a:t>検討を行う。</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b="1" dirty="0" smtClean="0">
                          <a:solidFill>
                            <a:schemeClr val="tx1"/>
                          </a:solidFill>
                        </a:rPr>
                        <a:t>①財政再建</a:t>
                      </a:r>
                      <a:endParaRPr kumimoji="1" lang="en-US" altLang="ja-JP" sz="1400" b="1" strike="sngStrike" dirty="0" smtClean="0">
                        <a:solidFill>
                          <a:schemeClr val="tx1"/>
                        </a:solidFill>
                      </a:endParaRPr>
                    </a:p>
                    <a:p>
                      <a:pPr marL="0" indent="0"/>
                      <a:r>
                        <a:rPr kumimoji="1" lang="ja-JP" altLang="en-US" sz="1400" dirty="0" smtClean="0">
                          <a:solidFill>
                            <a:schemeClr val="tx1"/>
                          </a:solidFill>
                        </a:rPr>
                        <a:t>・財政再建ﾌﾟﾛｸﾞﾗﾑ（案）（</a:t>
                      </a:r>
                      <a:r>
                        <a:rPr kumimoji="1" lang="en-US" altLang="ja-JP" sz="1400" dirty="0" smtClean="0">
                          <a:solidFill>
                            <a:schemeClr val="tx1"/>
                          </a:solidFill>
                        </a:rPr>
                        <a:t>2008‐2010</a:t>
                      </a:r>
                      <a:r>
                        <a:rPr kumimoji="1" lang="ja-JP" altLang="en-US" sz="1400" dirty="0" smtClean="0">
                          <a:solidFill>
                            <a:schemeClr val="tx1"/>
                          </a:solidFill>
                        </a:rPr>
                        <a:t>年）</a:t>
                      </a:r>
                      <a:endParaRPr kumimoji="1" lang="en-US" altLang="ja-JP" sz="1400" dirty="0" smtClean="0">
                        <a:solidFill>
                          <a:schemeClr val="tx1"/>
                        </a:solidFill>
                      </a:endParaRPr>
                    </a:p>
                    <a:p>
                      <a:pPr marL="0" indent="0"/>
                      <a:r>
                        <a:rPr kumimoji="1" lang="ja-JP" altLang="en-US" sz="1400" dirty="0" smtClean="0">
                          <a:solidFill>
                            <a:schemeClr val="tx1"/>
                          </a:solidFill>
                        </a:rPr>
                        <a:t>　すべての事務事業、出資法人、公の施</a:t>
                      </a:r>
                      <a:endParaRPr kumimoji="1" lang="en-US" altLang="ja-JP" sz="1400" dirty="0" smtClean="0">
                        <a:solidFill>
                          <a:schemeClr val="tx1"/>
                        </a:solidFill>
                      </a:endParaRPr>
                    </a:p>
                    <a:p>
                      <a:pPr marL="0" indent="0"/>
                      <a:r>
                        <a:rPr kumimoji="1" lang="ja-JP" altLang="en-US" sz="1400" dirty="0" smtClean="0">
                          <a:solidFill>
                            <a:schemeClr val="tx1"/>
                          </a:solidFill>
                        </a:rPr>
                        <a:t>　設についてゼロベースで見直し、財政</a:t>
                      </a:r>
                      <a:endParaRPr kumimoji="1" lang="en-US" altLang="ja-JP" sz="1400" dirty="0" smtClean="0">
                        <a:solidFill>
                          <a:schemeClr val="tx1"/>
                        </a:solidFill>
                      </a:endParaRPr>
                    </a:p>
                    <a:p>
                      <a:pPr marL="0" indent="0"/>
                      <a:r>
                        <a:rPr kumimoji="1" lang="ja-JP" altLang="en-US" sz="1400" dirty="0" smtClean="0">
                          <a:solidFill>
                            <a:schemeClr val="tx1"/>
                          </a:solidFill>
                        </a:rPr>
                        <a:t>　健全化団体にならないようにする財政</a:t>
                      </a:r>
                      <a:endParaRPr kumimoji="1" lang="en-US" altLang="ja-JP" sz="1400" dirty="0" smtClean="0">
                        <a:solidFill>
                          <a:schemeClr val="tx1"/>
                        </a:solidFill>
                      </a:endParaRPr>
                    </a:p>
                    <a:p>
                      <a:pPr marL="0" indent="0"/>
                      <a:r>
                        <a:rPr kumimoji="1" lang="ja-JP" altLang="en-US" sz="1400" dirty="0" smtClean="0">
                          <a:solidFill>
                            <a:schemeClr val="tx1"/>
                          </a:solidFill>
                        </a:rPr>
                        <a:t>　構造改革に着手。</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・財政構造改革ﾌﾟﾗﾝ（案）（</a:t>
                      </a:r>
                      <a:r>
                        <a:rPr kumimoji="1" lang="en-US" altLang="ja-JP" sz="1400" dirty="0" smtClean="0">
                          <a:solidFill>
                            <a:schemeClr val="tx1"/>
                          </a:solidFill>
                        </a:rPr>
                        <a:t>2011‐2013</a:t>
                      </a:r>
                      <a:r>
                        <a:rPr kumimoji="1" lang="ja-JP" altLang="en-US" sz="1400" dirty="0" smtClean="0">
                          <a:solidFill>
                            <a:schemeClr val="tx1"/>
                          </a:solidFill>
                        </a:rPr>
                        <a:t>年）</a:t>
                      </a:r>
                    </a:p>
                    <a:p>
                      <a:pPr marL="0" indent="0"/>
                      <a:r>
                        <a:rPr kumimoji="1" lang="ja-JP" altLang="en-US" sz="1400" dirty="0" smtClean="0">
                          <a:solidFill>
                            <a:schemeClr val="tx1"/>
                          </a:solidFill>
                        </a:rPr>
                        <a:t>　主要事業</a:t>
                      </a:r>
                      <a:r>
                        <a:rPr kumimoji="1" lang="en-US" altLang="ja-JP" sz="1400" dirty="0" smtClean="0">
                          <a:solidFill>
                            <a:schemeClr val="tx1"/>
                          </a:solidFill>
                        </a:rPr>
                        <a:t>400</a:t>
                      </a:r>
                      <a:r>
                        <a:rPr kumimoji="1" lang="ja-JP" altLang="en-US" sz="1400" dirty="0" smtClean="0">
                          <a:solidFill>
                            <a:schemeClr val="tx1"/>
                          </a:solidFill>
                        </a:rPr>
                        <a:t>事業のうち、法令義務負</a:t>
                      </a:r>
                      <a:endParaRPr kumimoji="1" lang="en-US" altLang="ja-JP" sz="1400" dirty="0" smtClean="0">
                        <a:solidFill>
                          <a:schemeClr val="tx1"/>
                        </a:solidFill>
                      </a:endParaRPr>
                    </a:p>
                    <a:p>
                      <a:pPr marL="0" indent="0"/>
                      <a:r>
                        <a:rPr kumimoji="1" lang="ja-JP" altLang="en-US" sz="1400" dirty="0" smtClean="0">
                          <a:solidFill>
                            <a:schemeClr val="tx1"/>
                          </a:solidFill>
                        </a:rPr>
                        <a:t>　担などを除いた、約</a:t>
                      </a:r>
                      <a:r>
                        <a:rPr kumimoji="1" lang="en-US" altLang="ja-JP" sz="1400" dirty="0" smtClean="0">
                          <a:solidFill>
                            <a:schemeClr val="tx1"/>
                          </a:solidFill>
                        </a:rPr>
                        <a:t>220</a:t>
                      </a:r>
                      <a:r>
                        <a:rPr kumimoji="1" lang="ja-JP" altLang="en-US" sz="1400" dirty="0" smtClean="0">
                          <a:solidFill>
                            <a:schemeClr val="tx1"/>
                          </a:solidFill>
                        </a:rPr>
                        <a:t>事業を対象に個</a:t>
                      </a:r>
                      <a:endParaRPr kumimoji="1" lang="en-US" altLang="ja-JP" sz="1400" dirty="0" smtClean="0">
                        <a:solidFill>
                          <a:schemeClr val="tx1"/>
                        </a:solidFill>
                      </a:endParaRPr>
                    </a:p>
                    <a:p>
                      <a:pPr marL="0" indent="0"/>
                      <a:r>
                        <a:rPr kumimoji="1" lang="ja-JP" altLang="en-US" sz="1400" dirty="0" smtClean="0">
                          <a:solidFill>
                            <a:schemeClr val="tx1"/>
                          </a:solidFill>
                        </a:rPr>
                        <a:t>　別の評価・点検を実施。</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92075" indent="-92075"/>
                      <a:endParaRPr kumimoji="1" lang="en-US" altLang="ja-JP" sz="1400" b="1" dirty="0" smtClean="0">
                        <a:solidFill>
                          <a:schemeClr val="tx1"/>
                        </a:solidFill>
                      </a:endParaRPr>
                    </a:p>
                    <a:p>
                      <a:pPr marL="92075" indent="-92075"/>
                      <a:endParaRPr kumimoji="1" lang="en-US" altLang="ja-JP" sz="1400" b="1" dirty="0" smtClean="0">
                        <a:solidFill>
                          <a:schemeClr val="tx1"/>
                        </a:solidFill>
                      </a:endParaRPr>
                    </a:p>
                    <a:p>
                      <a:pPr marL="92075" indent="-92075"/>
                      <a:endParaRPr kumimoji="1" lang="en-US" altLang="ja-JP" sz="1400" b="1" dirty="0" smtClean="0">
                        <a:solidFill>
                          <a:schemeClr val="tx1"/>
                        </a:solidFill>
                      </a:endParaRPr>
                    </a:p>
                    <a:p>
                      <a:pPr marL="92075" indent="-92075"/>
                      <a:r>
                        <a:rPr kumimoji="1" lang="ja-JP" altLang="en-US" sz="1400" b="1" dirty="0" smtClean="0">
                          <a:solidFill>
                            <a:schemeClr val="tx1"/>
                          </a:solidFill>
                        </a:rPr>
                        <a:t>②国直轄事業負担金の見直し</a:t>
                      </a:r>
                      <a:endParaRPr kumimoji="1" lang="en-US" altLang="ja-JP" sz="1400" b="1" dirty="0" smtClean="0">
                        <a:solidFill>
                          <a:schemeClr val="tx1"/>
                        </a:solidFill>
                      </a:endParaRPr>
                    </a:p>
                    <a:p>
                      <a:pPr marL="92075" indent="-92075"/>
                      <a:r>
                        <a:rPr kumimoji="1" lang="ja-JP" altLang="en-US" sz="1400" dirty="0" smtClean="0">
                          <a:solidFill>
                            <a:schemeClr val="tx1"/>
                          </a:solidFill>
                        </a:rPr>
                        <a:t>　全国一律で国民に保証すべき施策やサービスは</a:t>
                      </a:r>
                      <a:r>
                        <a:rPr kumimoji="1" lang="ja-JP" altLang="en-US" sz="1400" strike="noStrike" dirty="0" smtClean="0">
                          <a:solidFill>
                            <a:schemeClr val="tx1"/>
                          </a:solidFill>
                        </a:rPr>
                        <a:t>国</a:t>
                      </a:r>
                      <a:r>
                        <a:rPr kumimoji="1" lang="ja-JP" altLang="en-US" sz="1400" dirty="0" smtClean="0">
                          <a:solidFill>
                            <a:schemeClr val="tx1"/>
                          </a:solidFill>
                        </a:rPr>
                        <a:t>という役割分担を明確化。</a:t>
                      </a:r>
                      <a:endParaRPr kumimoji="1" lang="ja-JP" altLang="en-US" sz="1400" strike="sngStrike"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2008</a:t>
                      </a:r>
                      <a:r>
                        <a:rPr kumimoji="1" lang="ja-JP" altLang="en-US" sz="1400" dirty="0" smtClean="0">
                          <a:solidFill>
                            <a:schemeClr val="tx1"/>
                          </a:solidFill>
                        </a:rPr>
                        <a:t>年度以降、実質収支で黒字決算を達成。</a:t>
                      </a:r>
                      <a:endParaRPr kumimoji="1" lang="en-US" altLang="ja-JP" sz="1400" dirty="0" smtClean="0">
                        <a:solidFill>
                          <a:schemeClr val="tx1"/>
                        </a:solidFill>
                      </a:endParaRPr>
                    </a:p>
                    <a:p>
                      <a:pPr marL="92075" indent="-92075"/>
                      <a:r>
                        <a:rPr kumimoji="1" lang="ja-JP" altLang="en-US" sz="1400" dirty="0" smtClean="0">
                          <a:solidFill>
                            <a:schemeClr val="tx1"/>
                          </a:solidFill>
                        </a:rPr>
                        <a:t>①全事務事業等についてゼロベースで見直し、他府県比較による水準を検証した。</a:t>
                      </a:r>
                      <a:endParaRPr kumimoji="1" lang="en-US" altLang="ja-JP" sz="1400" dirty="0" smtClean="0">
                        <a:solidFill>
                          <a:schemeClr val="tx1"/>
                        </a:solidFill>
                      </a:endParaRPr>
                    </a:p>
                    <a:p>
                      <a:pPr marL="92075" indent="-92075"/>
                      <a:r>
                        <a:rPr kumimoji="1" lang="ja-JP" altLang="en-US" sz="1400" dirty="0" smtClean="0">
                          <a:solidFill>
                            <a:schemeClr val="tx1"/>
                          </a:solidFill>
                        </a:rPr>
                        <a:t>　改革効果額（</a:t>
                      </a:r>
                      <a:r>
                        <a:rPr kumimoji="1" lang="en-US" altLang="ja-JP" sz="1400" dirty="0" smtClean="0">
                          <a:solidFill>
                            <a:schemeClr val="tx1"/>
                          </a:solidFill>
                        </a:rPr>
                        <a:t>2008</a:t>
                      </a:r>
                      <a:r>
                        <a:rPr kumimoji="1" lang="ja-JP" altLang="en-US" sz="1400" dirty="0" smtClean="0">
                          <a:solidFill>
                            <a:schemeClr val="tx1"/>
                          </a:solidFill>
                        </a:rPr>
                        <a:t>～</a:t>
                      </a:r>
                      <a:r>
                        <a:rPr kumimoji="1" lang="en-US" altLang="ja-JP" sz="1400" dirty="0" smtClean="0">
                          <a:solidFill>
                            <a:schemeClr val="tx1"/>
                          </a:solidFill>
                        </a:rPr>
                        <a:t>2013</a:t>
                      </a:r>
                      <a:r>
                        <a:rPr kumimoji="1" lang="ja-JP" altLang="en-US" sz="1400" dirty="0" smtClean="0">
                          <a:solidFill>
                            <a:schemeClr val="tx1"/>
                          </a:solidFill>
                        </a:rPr>
                        <a:t>年）　計</a:t>
                      </a:r>
                      <a:r>
                        <a:rPr kumimoji="1" lang="en-US" altLang="ja-JP" sz="1400" dirty="0" smtClean="0">
                          <a:solidFill>
                            <a:schemeClr val="tx1"/>
                          </a:solidFill>
                        </a:rPr>
                        <a:t>5,019</a:t>
                      </a:r>
                      <a:r>
                        <a:rPr kumimoji="1" lang="ja-JP" altLang="en-US" sz="1400" dirty="0" smtClean="0">
                          <a:solidFill>
                            <a:schemeClr val="tx1"/>
                          </a:solidFill>
                        </a:rPr>
                        <a:t>億円</a:t>
                      </a:r>
                      <a:endParaRPr kumimoji="1" lang="en-US" altLang="ja-JP" sz="1400" dirty="0" smtClean="0">
                        <a:solidFill>
                          <a:schemeClr val="tx1"/>
                        </a:solidFill>
                      </a:endParaRPr>
                    </a:p>
                    <a:p>
                      <a:pPr marL="174625" indent="-174625"/>
                      <a:r>
                        <a:rPr kumimoji="1" lang="ja-JP" altLang="en-US" sz="1400" dirty="0" smtClean="0">
                          <a:solidFill>
                            <a:schemeClr val="tx1"/>
                          </a:solidFill>
                        </a:rPr>
                        <a:t>　</a:t>
                      </a:r>
                      <a:r>
                        <a:rPr kumimoji="1" lang="en-US" altLang="ja-JP" sz="1400" dirty="0" smtClean="0">
                          <a:solidFill>
                            <a:schemeClr val="tx1"/>
                          </a:solidFill>
                        </a:rPr>
                        <a:t>-</a:t>
                      </a:r>
                      <a:r>
                        <a:rPr kumimoji="1" lang="ja-JP" altLang="en-US" sz="1200" dirty="0" smtClean="0">
                          <a:solidFill>
                            <a:schemeClr val="tx1"/>
                          </a:solidFill>
                        </a:rPr>
                        <a:t>財政再建プログラム（案）</a:t>
                      </a:r>
                      <a:endParaRPr kumimoji="1" lang="en-US" altLang="ja-JP" sz="1200" dirty="0" smtClean="0">
                        <a:solidFill>
                          <a:schemeClr val="tx1"/>
                        </a:solidFill>
                      </a:endParaRPr>
                    </a:p>
                    <a:p>
                      <a:pPr marL="174625" indent="-174625"/>
                      <a:r>
                        <a:rPr kumimoji="1" lang="en-US" altLang="ja-JP" sz="1200" dirty="0" smtClean="0">
                          <a:solidFill>
                            <a:schemeClr val="tx1"/>
                          </a:solidFill>
                        </a:rPr>
                        <a:t>      </a:t>
                      </a:r>
                      <a:r>
                        <a:rPr kumimoji="1" lang="ja-JP" altLang="en-US" sz="1200" dirty="0" smtClean="0">
                          <a:solidFill>
                            <a:schemeClr val="tx1"/>
                          </a:solidFill>
                        </a:rPr>
                        <a:t>：年平均</a:t>
                      </a:r>
                      <a:r>
                        <a:rPr kumimoji="1" lang="en-US" altLang="ja-JP" sz="1200" dirty="0" smtClean="0">
                          <a:solidFill>
                            <a:schemeClr val="tx1"/>
                          </a:solidFill>
                        </a:rPr>
                        <a:t>1,018</a:t>
                      </a:r>
                      <a:r>
                        <a:rPr kumimoji="1" lang="ja-JP" altLang="en-US" sz="1200" dirty="0" smtClean="0">
                          <a:solidFill>
                            <a:schemeClr val="tx1"/>
                          </a:solidFill>
                        </a:rPr>
                        <a:t>億円</a:t>
                      </a:r>
                      <a:endParaRPr kumimoji="1" lang="en-US" altLang="ja-JP" sz="1200" dirty="0" smtClean="0">
                        <a:solidFill>
                          <a:schemeClr val="tx1"/>
                        </a:solidFill>
                      </a:endParaRPr>
                    </a:p>
                    <a:p>
                      <a:pPr marL="174625" indent="-174625"/>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財政構造改革プラン（案）</a:t>
                      </a:r>
                      <a:endParaRPr kumimoji="1" lang="en-US" altLang="ja-JP" sz="1200" dirty="0" smtClean="0">
                        <a:solidFill>
                          <a:schemeClr val="tx1"/>
                        </a:solidFill>
                      </a:endParaRPr>
                    </a:p>
                    <a:p>
                      <a:pPr marL="174625" indent="-174625"/>
                      <a:r>
                        <a:rPr kumimoji="1" lang="en-US" altLang="ja-JP" sz="1200" dirty="0" smtClean="0">
                          <a:solidFill>
                            <a:schemeClr val="tx1"/>
                          </a:solidFill>
                        </a:rPr>
                        <a:t>     </a:t>
                      </a:r>
                      <a:r>
                        <a:rPr kumimoji="1" lang="ja-JP" altLang="en-US" sz="1200" dirty="0" smtClean="0">
                          <a:solidFill>
                            <a:schemeClr val="tx1"/>
                          </a:solidFill>
                        </a:rPr>
                        <a:t>：年平均</a:t>
                      </a:r>
                      <a:r>
                        <a:rPr kumimoji="1" lang="en-US" altLang="ja-JP" sz="1200" dirty="0" smtClean="0">
                          <a:solidFill>
                            <a:schemeClr val="tx1"/>
                          </a:solidFill>
                        </a:rPr>
                        <a:t>655</a:t>
                      </a:r>
                      <a:r>
                        <a:rPr kumimoji="1" lang="ja-JP" altLang="en-US" sz="1200" dirty="0" smtClean="0">
                          <a:solidFill>
                            <a:schemeClr val="tx1"/>
                          </a:solidFill>
                        </a:rPr>
                        <a:t>億円</a:t>
                      </a:r>
                      <a:endParaRPr kumimoji="1" lang="en-US" altLang="ja-JP" sz="1200" dirty="0" smtClean="0">
                        <a:solidFill>
                          <a:schemeClr val="tx1"/>
                        </a:solidFill>
                      </a:endParaRPr>
                    </a:p>
                    <a:p>
                      <a:pPr marL="92075" indent="-92075"/>
                      <a:endParaRPr kumimoji="1" lang="en-US" altLang="ja-JP" sz="1400" dirty="0" smtClean="0">
                        <a:solidFill>
                          <a:schemeClr val="tx1"/>
                        </a:solidFill>
                      </a:endParaRPr>
                    </a:p>
                    <a:p>
                      <a:pPr marL="92075" indent="-92075"/>
                      <a:endParaRPr kumimoji="1" lang="en-US" altLang="ja-JP" sz="1400" dirty="0" smtClean="0">
                        <a:solidFill>
                          <a:schemeClr val="tx1"/>
                        </a:solidFill>
                      </a:endParaRPr>
                    </a:p>
                    <a:p>
                      <a:pPr marL="92075" indent="-92075"/>
                      <a:endParaRPr kumimoji="1" lang="en-US" altLang="ja-JP" sz="1400" dirty="0" smtClean="0">
                        <a:solidFill>
                          <a:schemeClr val="tx1"/>
                        </a:solidFill>
                      </a:endParaRPr>
                    </a:p>
                    <a:p>
                      <a:pPr marL="92075" indent="-92075"/>
                      <a:endParaRPr kumimoji="1" lang="en-US" altLang="ja-JP" sz="1400" dirty="0" smtClean="0">
                        <a:solidFill>
                          <a:schemeClr val="tx1"/>
                        </a:solidFill>
                      </a:endParaRPr>
                    </a:p>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②　</a:t>
                      </a:r>
                      <a:r>
                        <a:rPr kumimoji="1" lang="en-US" altLang="ja-JP" sz="1400" dirty="0" smtClean="0">
                          <a:solidFill>
                            <a:schemeClr val="tx1"/>
                          </a:solidFill>
                        </a:rPr>
                        <a:t>2009</a:t>
                      </a:r>
                      <a:r>
                        <a:rPr kumimoji="1" lang="ja-JP" altLang="en-US" sz="1400" dirty="0" smtClean="0">
                          <a:solidFill>
                            <a:schemeClr val="tx1"/>
                          </a:solidFill>
                        </a:rPr>
                        <a:t>年度以降、国直轄事業負担金の内訳が明示されるとともに、</a:t>
                      </a:r>
                      <a:r>
                        <a:rPr kumimoji="1" lang="en-US" altLang="ja-JP" sz="1400" dirty="0" smtClean="0">
                          <a:solidFill>
                            <a:schemeClr val="tx1"/>
                          </a:solidFill>
                        </a:rPr>
                        <a:t>2011</a:t>
                      </a:r>
                      <a:r>
                        <a:rPr kumimoji="1" lang="ja-JP" altLang="en-US" sz="1400" dirty="0" smtClean="0">
                          <a:solidFill>
                            <a:schemeClr val="tx1"/>
                          </a:solidFill>
                        </a:rPr>
                        <a:t>年度には維持管理部分の負担金が廃止。</a:t>
                      </a:r>
                      <a:endParaRPr kumimoji="1" lang="en-US" altLang="ja-JP" sz="1400" dirty="0" smtClean="0">
                        <a:solidFill>
                          <a:schemeClr val="tx1"/>
                        </a:solidFill>
                      </a:endParaRPr>
                    </a:p>
                    <a:p>
                      <a:pPr marL="92075" indent="-92075"/>
                      <a:r>
                        <a:rPr kumimoji="1" lang="ja-JP" altLang="en-US" sz="1400" dirty="0" smtClean="0">
                          <a:solidFill>
                            <a:schemeClr val="tx1"/>
                          </a:solidFill>
                        </a:rPr>
                        <a:t>　⇒廃止分：負担金総額の</a:t>
                      </a:r>
                      <a:r>
                        <a:rPr kumimoji="1" lang="en-US" altLang="ja-JP" sz="1400" dirty="0" smtClean="0">
                          <a:solidFill>
                            <a:schemeClr val="tx1"/>
                          </a:solidFill>
                        </a:rPr>
                        <a:t>7.1</a:t>
                      </a:r>
                      <a:r>
                        <a:rPr kumimoji="1" lang="ja-JP" altLang="en-US" sz="1400" dirty="0" smtClean="0">
                          <a:solidFill>
                            <a:schemeClr val="tx1"/>
                          </a:solidFill>
                        </a:rPr>
                        <a:t>％　</a:t>
                      </a:r>
                      <a:r>
                        <a:rPr kumimoji="1" lang="en-US" altLang="ja-JP" sz="1400" dirty="0" smtClean="0">
                          <a:solidFill>
                            <a:schemeClr val="tx1"/>
                          </a:solidFill>
                        </a:rPr>
                        <a:t>27</a:t>
                      </a:r>
                      <a:r>
                        <a:rPr kumimoji="1" lang="ja-JP" altLang="en-US" sz="1400" dirty="0" smtClean="0">
                          <a:solidFill>
                            <a:schemeClr val="tx1"/>
                          </a:solidFill>
                        </a:rPr>
                        <a:t>億円</a:t>
                      </a:r>
                      <a:endParaRPr kumimoji="1" lang="en-US" altLang="ja-JP" sz="1400" dirty="0" smtClean="0">
                        <a:solidFill>
                          <a:schemeClr val="tx1"/>
                        </a:solidFill>
                      </a:endParaRPr>
                    </a:p>
                    <a:p>
                      <a:pPr marL="92075" indent="-92075"/>
                      <a:r>
                        <a:rPr kumimoji="1" lang="ja-JP" altLang="en-US" sz="1400" dirty="0" smtClean="0">
                          <a:solidFill>
                            <a:schemeClr val="tx1"/>
                          </a:solidFill>
                        </a:rPr>
                        <a:t>　（</a:t>
                      </a:r>
                      <a:r>
                        <a:rPr kumimoji="1" lang="en-US" altLang="ja-JP" sz="1400" dirty="0" smtClean="0">
                          <a:solidFill>
                            <a:schemeClr val="tx1"/>
                          </a:solidFill>
                        </a:rPr>
                        <a:t>※2009</a:t>
                      </a:r>
                      <a:r>
                        <a:rPr kumimoji="1" lang="ja-JP" altLang="en-US" sz="1400" dirty="0" smtClean="0">
                          <a:solidFill>
                            <a:schemeClr val="tx1"/>
                          </a:solidFill>
                        </a:rPr>
                        <a:t>年度の割合）</a:t>
                      </a:r>
                      <a:endParaRPr kumimoji="1" lang="en-US" altLang="ja-JP" sz="1400" dirty="0" smtClean="0">
                        <a:solidFill>
                          <a:schemeClr val="tx1"/>
                        </a:solidFill>
                      </a:endParaRPr>
                    </a:p>
                    <a:p>
                      <a:pPr marL="92075" indent="-92075"/>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大かっこ 3"/>
          <p:cNvSpPr/>
          <p:nvPr/>
        </p:nvSpPr>
        <p:spPr>
          <a:xfrm>
            <a:off x="3635896" y="2924944"/>
            <a:ext cx="2952328" cy="1152128"/>
          </a:xfrm>
          <a:prstGeom prst="bracketPair">
            <a:avLst>
              <a:gd name="adj" fmla="val 648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r>
              <a:rPr kumimoji="1" lang="ja-JP" altLang="en-US" sz="1200" dirty="0" smtClean="0"/>
              <a:t>財政再建プログラム（案）</a:t>
            </a:r>
            <a:endParaRPr kumimoji="1" lang="en-US" altLang="ja-JP" sz="1200" dirty="0" smtClean="0"/>
          </a:p>
          <a:p>
            <a:r>
              <a:rPr lang="ja-JP" altLang="en-US" sz="1200" dirty="0"/>
              <a:t>　</a:t>
            </a:r>
            <a:r>
              <a:rPr lang="ja-JP" altLang="en-US" sz="1200" dirty="0" smtClean="0"/>
              <a:t>効果額計　</a:t>
            </a:r>
            <a:r>
              <a:rPr lang="en-US" altLang="ja-JP" sz="1200" dirty="0" smtClean="0"/>
              <a:t>3,054</a:t>
            </a:r>
            <a:r>
              <a:rPr lang="ja-JP" altLang="en-US" sz="1200" dirty="0"/>
              <a:t>億</a:t>
            </a:r>
            <a:r>
              <a:rPr lang="ja-JP" altLang="en-US" sz="1200" dirty="0" smtClean="0"/>
              <a:t>円</a:t>
            </a:r>
            <a:endParaRPr lang="en-US" altLang="ja-JP" sz="1200" dirty="0" smtClean="0"/>
          </a:p>
          <a:p>
            <a:r>
              <a:rPr lang="ja-JP" altLang="en-US" sz="1200" dirty="0"/>
              <a:t>　</a:t>
            </a:r>
            <a:r>
              <a:rPr lang="en-US" altLang="ja-JP" sz="1200" dirty="0" smtClean="0"/>
              <a:t>3</a:t>
            </a:r>
            <a:r>
              <a:rPr lang="ja-JP" altLang="en-US" sz="1200" dirty="0"/>
              <a:t>か</a:t>
            </a:r>
            <a:r>
              <a:rPr lang="ja-JP" altLang="en-US" sz="1200" dirty="0" smtClean="0"/>
              <a:t>年予算総額約</a:t>
            </a:r>
            <a:r>
              <a:rPr lang="en-US" altLang="ja-JP" sz="1200" dirty="0" smtClean="0"/>
              <a:t>9.3</a:t>
            </a:r>
            <a:r>
              <a:rPr lang="ja-JP" altLang="en-US" sz="1200" dirty="0" smtClean="0"/>
              <a:t>兆円の約</a:t>
            </a:r>
            <a:r>
              <a:rPr lang="en-US" altLang="ja-JP" sz="1200" dirty="0" smtClean="0"/>
              <a:t>3.3</a:t>
            </a:r>
            <a:r>
              <a:rPr lang="ja-JP" altLang="en-US" sz="1200" dirty="0" smtClean="0"/>
              <a:t>％</a:t>
            </a:r>
            <a:endParaRPr lang="en-US" altLang="ja-JP" sz="1200" dirty="0" smtClean="0"/>
          </a:p>
          <a:p>
            <a:r>
              <a:rPr kumimoji="1" lang="ja-JP" altLang="en-US" sz="1200" dirty="0" smtClean="0"/>
              <a:t>財政構造改革プラン（案）</a:t>
            </a:r>
            <a:endParaRPr kumimoji="1" lang="en-US" altLang="ja-JP" sz="1200" dirty="0" smtClean="0"/>
          </a:p>
          <a:p>
            <a:r>
              <a:rPr kumimoji="1" lang="ja-JP" altLang="en-US" sz="1200" dirty="0" smtClean="0"/>
              <a:t>　</a:t>
            </a:r>
            <a:r>
              <a:rPr lang="ja-JP" altLang="en-US" sz="1200" dirty="0"/>
              <a:t>　</a:t>
            </a:r>
            <a:r>
              <a:rPr lang="ja-JP" altLang="en-US" sz="1200" dirty="0" smtClean="0"/>
              <a:t>効果額計　</a:t>
            </a:r>
            <a:r>
              <a:rPr lang="en-US" altLang="ja-JP" sz="1200" dirty="0" smtClean="0"/>
              <a:t>1,965</a:t>
            </a:r>
            <a:r>
              <a:rPr lang="ja-JP" altLang="en-US" sz="1200" dirty="0" smtClean="0"/>
              <a:t>億円</a:t>
            </a:r>
            <a:endParaRPr lang="en-US" altLang="ja-JP" sz="1200" dirty="0" smtClean="0"/>
          </a:p>
          <a:p>
            <a:r>
              <a:rPr lang="ja-JP" altLang="en-US" sz="1200" dirty="0"/>
              <a:t>　</a:t>
            </a:r>
            <a:r>
              <a:rPr lang="en-US" altLang="ja-JP" sz="1200" dirty="0" smtClean="0"/>
              <a:t>3</a:t>
            </a:r>
            <a:r>
              <a:rPr lang="ja-JP" altLang="en-US" sz="1200" dirty="0" smtClean="0"/>
              <a:t>か年予算総額約</a:t>
            </a:r>
            <a:r>
              <a:rPr lang="en-US" altLang="ja-JP" sz="1200" dirty="0"/>
              <a:t>8.8</a:t>
            </a:r>
            <a:r>
              <a:rPr lang="ja-JP" altLang="en-US" sz="1200" dirty="0" smtClean="0"/>
              <a:t>兆円の約</a:t>
            </a:r>
            <a:r>
              <a:rPr lang="en-US" altLang="ja-JP" sz="1200" dirty="0" smtClean="0"/>
              <a:t>2.2</a:t>
            </a:r>
            <a:r>
              <a:rPr lang="ja-JP" altLang="en-US" sz="1200" dirty="0" smtClean="0"/>
              <a:t>％</a:t>
            </a:r>
            <a:endParaRPr lang="en-US" altLang="ja-JP" sz="1200" dirty="0" smtClean="0"/>
          </a:p>
          <a:p>
            <a:endParaRPr kumimoji="1" lang="ja-JP" altLang="en-US" sz="1200" dirty="0"/>
          </a:p>
        </p:txBody>
      </p:sp>
      <p:sp>
        <p:nvSpPr>
          <p:cNvPr id="8" name="スライド番号プレースホルダー 7"/>
          <p:cNvSpPr>
            <a:spLocks noGrp="1"/>
          </p:cNvSpPr>
          <p:nvPr>
            <p:ph type="sldNum" sz="quarter" idx="12"/>
          </p:nvPr>
        </p:nvSpPr>
        <p:spPr/>
        <p:txBody>
          <a:bodyPr/>
          <a:lstStyle/>
          <a:p>
            <a:fld id="{63BC356D-1576-478B-8647-1361C6E9DFF7}" type="slidenum">
              <a:rPr kumimoji="1" lang="ja-JP" altLang="en-US" smtClean="0"/>
              <a:t>85</a:t>
            </a:fld>
            <a:endParaRPr kumimoji="1" lang="ja-JP" altLang="en-US"/>
          </a:p>
        </p:txBody>
      </p:sp>
    </p:spTree>
    <p:extLst>
      <p:ext uri="{BB962C8B-B14F-4D97-AF65-F5344CB8AC3E}">
        <p14:creationId xmlns:p14="http://schemas.microsoft.com/office/powerpoint/2010/main" val="32634935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71925556"/>
              </p:ext>
            </p:extLst>
          </p:nvPr>
        </p:nvGraphicFramePr>
        <p:xfrm>
          <a:off x="107504" y="372168"/>
          <a:ext cx="8928992" cy="6369200"/>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3257023">
                  <a:extLst>
                    <a:ext uri="{9D8B030D-6E8A-4147-A177-3AD203B41FA5}">
                      <a16:colId xmlns:a16="http://schemas.microsoft.com/office/drawing/2014/main" val="20002"/>
                    </a:ext>
                  </a:extLst>
                </a:gridCol>
                <a:gridCol w="2287593">
                  <a:extLst>
                    <a:ext uri="{9D8B030D-6E8A-4147-A177-3AD203B41FA5}">
                      <a16:colId xmlns:a16="http://schemas.microsoft.com/office/drawing/2014/main" val="20003"/>
                    </a:ext>
                  </a:extLst>
                </a:gridCol>
              </a:tblGrid>
              <a:tr h="365421">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602840">
                <a:tc>
                  <a:txBody>
                    <a:bodyPr/>
                    <a:lstStyle/>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indent="0"/>
                      <a:endParaRPr kumimoji="1" lang="ja-JP" altLang="en-US"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r>
                        <a:rPr kumimoji="1" lang="ja-JP" altLang="en-US" sz="1400" b="1" dirty="0" smtClean="0">
                          <a:solidFill>
                            <a:schemeClr val="tx1"/>
                          </a:solidFill>
                        </a:rPr>
                        <a:t>③人件費の削減</a:t>
                      </a:r>
                      <a:endParaRPr kumimoji="1" lang="en-US" altLang="ja-JP" sz="1400" b="1" strike="sngStrike" dirty="0" smtClean="0">
                        <a:solidFill>
                          <a:schemeClr val="tx1"/>
                        </a:solidFill>
                      </a:endParaRPr>
                    </a:p>
                    <a:p>
                      <a:r>
                        <a:rPr kumimoji="1" lang="ja-JP" altLang="en-US" sz="1400" dirty="0" smtClean="0">
                          <a:solidFill>
                            <a:schemeClr val="tx1"/>
                          </a:solidFill>
                        </a:rPr>
                        <a:t>　　全都道府県の中で最も高い給与カット</a:t>
                      </a:r>
                      <a:endParaRPr kumimoji="1" lang="en-US" altLang="ja-JP" sz="1400" dirty="0" smtClean="0">
                        <a:solidFill>
                          <a:schemeClr val="tx1"/>
                        </a:solidFill>
                      </a:endParaRPr>
                    </a:p>
                    <a:p>
                      <a:r>
                        <a:rPr kumimoji="1" lang="ja-JP" altLang="en-US" sz="1400" dirty="0" smtClean="0">
                          <a:solidFill>
                            <a:schemeClr val="tx1"/>
                          </a:solidFill>
                        </a:rPr>
                        <a:t>　　率を適用し人件費を削減。</a:t>
                      </a:r>
                      <a:endParaRPr kumimoji="1" lang="en-US" altLang="ja-JP" sz="1400" dirty="0" smtClean="0">
                        <a:solidFill>
                          <a:schemeClr val="tx1"/>
                        </a:solidFill>
                      </a:endParaRPr>
                    </a:p>
                    <a:p>
                      <a:endParaRPr kumimoji="1" lang="en-US" altLang="ja-JP" sz="1400" b="1" dirty="0" smtClean="0">
                        <a:solidFill>
                          <a:schemeClr val="tx1"/>
                        </a:solidFill>
                      </a:endParaRPr>
                    </a:p>
                    <a:p>
                      <a:endParaRPr kumimoji="1" lang="en-US" altLang="ja-JP" sz="1400" b="1" dirty="0" smtClean="0">
                        <a:solidFill>
                          <a:schemeClr val="tx1"/>
                        </a:solidFill>
                      </a:endParaRPr>
                    </a:p>
                    <a:p>
                      <a:endParaRPr kumimoji="1" lang="en-US" altLang="ja-JP" sz="1400" b="1" dirty="0" smtClean="0">
                        <a:solidFill>
                          <a:schemeClr val="tx1"/>
                        </a:solidFill>
                      </a:endParaRPr>
                    </a:p>
                    <a:p>
                      <a:r>
                        <a:rPr kumimoji="1" lang="ja-JP" altLang="en-US" sz="1400" b="1" dirty="0" smtClean="0">
                          <a:solidFill>
                            <a:schemeClr val="tx1"/>
                          </a:solidFill>
                        </a:rPr>
                        <a:t>④「財政運営基本条例」の制定（</a:t>
                      </a:r>
                      <a:r>
                        <a:rPr kumimoji="1" lang="en-US" altLang="ja-JP" sz="1400" b="1" dirty="0" smtClean="0">
                          <a:solidFill>
                            <a:schemeClr val="tx1"/>
                          </a:solidFill>
                        </a:rPr>
                        <a:t>2012</a:t>
                      </a:r>
                      <a:r>
                        <a:rPr kumimoji="1" lang="ja-JP" altLang="en-US" sz="1400" b="1" dirty="0" smtClean="0">
                          <a:solidFill>
                            <a:schemeClr val="tx1"/>
                          </a:solidFill>
                        </a:rPr>
                        <a:t>年</a:t>
                      </a:r>
                      <a:r>
                        <a:rPr kumimoji="1" lang="en-US" altLang="ja-JP" sz="1400" b="1" dirty="0" smtClean="0">
                          <a:solidFill>
                            <a:schemeClr val="tx1"/>
                          </a:solidFill>
                        </a:rPr>
                        <a:t>2</a:t>
                      </a:r>
                      <a:r>
                        <a:rPr kumimoji="1" lang="ja-JP" altLang="en-US" sz="1400" b="1" dirty="0" smtClean="0">
                          <a:solidFill>
                            <a:schemeClr val="tx1"/>
                          </a:solidFill>
                        </a:rPr>
                        <a:t>月施行</a:t>
                      </a:r>
                      <a:r>
                        <a:rPr kumimoji="1" lang="ja-JP" altLang="en-US" sz="1400" b="1" strike="noStrike" dirty="0" smtClean="0">
                          <a:solidFill>
                            <a:schemeClr val="tx1"/>
                          </a:solidFill>
                          <a:effectLst/>
                        </a:rPr>
                        <a:t>）</a:t>
                      </a:r>
                      <a:endParaRPr kumimoji="1" lang="en-US" altLang="ja-JP" sz="1400" b="1" strike="noStrike" dirty="0" smtClean="0">
                        <a:solidFill>
                          <a:schemeClr val="tx1"/>
                        </a:solidFill>
                        <a:effectLst/>
                      </a:endParaRPr>
                    </a:p>
                    <a:p>
                      <a:endParaRPr kumimoji="1" lang="en-US" altLang="ja-JP" sz="1400" b="1" strike="noStrike" dirty="0" smtClean="0">
                        <a:solidFill>
                          <a:schemeClr val="tx1"/>
                        </a:solidFill>
                        <a:effectLst/>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92075" indent="-92075"/>
                      <a:r>
                        <a:rPr kumimoji="1" lang="ja-JP" altLang="en-US" sz="1400" dirty="0" smtClean="0">
                          <a:solidFill>
                            <a:schemeClr val="tx1"/>
                          </a:solidFill>
                        </a:rPr>
                        <a:t>③給料、期末・勤勉手当、管理職手当、退職手当カット</a:t>
                      </a:r>
                      <a:endParaRPr kumimoji="1" lang="en-US" altLang="ja-JP" sz="1400" dirty="0" smtClean="0">
                        <a:solidFill>
                          <a:schemeClr val="tx1"/>
                        </a:solidFill>
                      </a:endParaRPr>
                    </a:p>
                    <a:p>
                      <a:pPr marL="92075" indent="-92075"/>
                      <a:r>
                        <a:rPr kumimoji="1" lang="ja-JP" altLang="en-US" sz="1400" dirty="0" smtClean="0">
                          <a:solidFill>
                            <a:schemeClr val="tx1"/>
                          </a:solidFill>
                        </a:rPr>
                        <a:t>　⇒効果額（</a:t>
                      </a:r>
                      <a:r>
                        <a:rPr kumimoji="1" lang="en-US" altLang="ja-JP" sz="1400" dirty="0" smtClean="0">
                          <a:solidFill>
                            <a:schemeClr val="tx1"/>
                          </a:solidFill>
                        </a:rPr>
                        <a:t>2008</a:t>
                      </a:r>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 　</a:t>
                      </a:r>
                      <a:endParaRPr kumimoji="1" lang="en-US" altLang="ja-JP" sz="1400" dirty="0" smtClean="0">
                        <a:solidFill>
                          <a:schemeClr val="tx1"/>
                        </a:solidFill>
                      </a:endParaRPr>
                    </a:p>
                    <a:p>
                      <a:pPr marL="92075" indent="-92075"/>
                      <a:r>
                        <a:rPr kumimoji="1" lang="ja-JP" altLang="en-US" sz="1400" dirty="0" smtClean="0">
                          <a:solidFill>
                            <a:schemeClr val="tx1"/>
                          </a:solidFill>
                        </a:rPr>
                        <a:t>　　計</a:t>
                      </a:r>
                      <a:r>
                        <a:rPr kumimoji="1" lang="en-US" altLang="ja-JP" sz="1400" dirty="0" smtClean="0">
                          <a:solidFill>
                            <a:schemeClr val="tx1"/>
                          </a:solidFill>
                        </a:rPr>
                        <a:t>2,186</a:t>
                      </a:r>
                      <a:r>
                        <a:rPr kumimoji="1" lang="ja-JP" altLang="en-US" sz="1400" dirty="0" smtClean="0">
                          <a:solidFill>
                            <a:schemeClr val="tx1"/>
                          </a:solidFill>
                        </a:rPr>
                        <a:t>億円</a:t>
                      </a:r>
                      <a:endParaRPr kumimoji="1" lang="en-US" altLang="ja-JP" sz="1400" dirty="0" smtClean="0">
                        <a:solidFill>
                          <a:schemeClr val="tx1"/>
                        </a:solidFill>
                      </a:endParaRPr>
                    </a:p>
                    <a:p>
                      <a:pPr marL="92075" indent="-92075"/>
                      <a:r>
                        <a:rPr kumimoji="1" lang="ja-JP" altLang="en-US" sz="1400" dirty="0" smtClean="0">
                          <a:solidFill>
                            <a:schemeClr val="tx1"/>
                          </a:solidFill>
                        </a:rPr>
                        <a:t>　（</a:t>
                      </a:r>
                      <a:r>
                        <a:rPr kumimoji="1" lang="en-US" altLang="ja-JP" sz="1400" dirty="0" smtClean="0">
                          <a:solidFill>
                            <a:schemeClr val="tx1"/>
                          </a:solidFill>
                        </a:rPr>
                        <a:t>※</a:t>
                      </a:r>
                      <a:r>
                        <a:rPr kumimoji="1" lang="ja-JP" altLang="en-US" sz="1400" dirty="0" smtClean="0">
                          <a:solidFill>
                            <a:schemeClr val="tx1"/>
                          </a:solidFill>
                        </a:rPr>
                        <a:t>①の一部再掲）</a:t>
                      </a:r>
                    </a:p>
                    <a:p>
                      <a:pPr marL="0" indent="0"/>
                      <a:endParaRPr kumimoji="1" lang="en-US" altLang="ja-JP" sz="1400" dirty="0" smtClean="0">
                        <a:solidFill>
                          <a:schemeClr val="tx1"/>
                        </a:solidFill>
                      </a:endParaRPr>
                    </a:p>
                    <a:p>
                      <a:pPr marL="174625" indent="-174625"/>
                      <a:r>
                        <a:rPr kumimoji="1" lang="ja-JP" altLang="en-US" sz="1400" dirty="0" smtClean="0">
                          <a:solidFill>
                            <a:schemeClr val="tx1"/>
                          </a:solidFill>
                        </a:rPr>
                        <a:t>④条例に基づき予算編成過程の開示や、計画的財政運営のための中長期試算を公表</a:t>
                      </a:r>
                      <a:endParaRPr kumimoji="1" lang="en-US" altLang="ja-JP" sz="1400" dirty="0" smtClean="0">
                        <a:solidFill>
                          <a:schemeClr val="tx1"/>
                        </a:solidFill>
                      </a:endParaRPr>
                    </a:p>
                    <a:p>
                      <a:pPr marL="174625" indent="-174625"/>
                      <a:r>
                        <a:rPr kumimoji="1" lang="ja-JP" altLang="en-US" sz="1400" dirty="0" smtClean="0">
                          <a:solidFill>
                            <a:schemeClr val="tx1"/>
                          </a:solidFill>
                        </a:rPr>
                        <a:t>⇒減債基金の復元</a:t>
                      </a:r>
                      <a:endParaRPr kumimoji="1" lang="en-US" altLang="ja-JP" sz="1400" dirty="0" smtClean="0">
                        <a:solidFill>
                          <a:schemeClr val="tx1"/>
                        </a:solidFill>
                      </a:endParaRPr>
                    </a:p>
                    <a:p>
                      <a:pPr marL="174625" indent="-174625"/>
                      <a:r>
                        <a:rPr kumimoji="1" lang="ja-JP" altLang="en-US" sz="1400" dirty="0" smtClean="0">
                          <a:solidFill>
                            <a:schemeClr val="tx1"/>
                          </a:solidFill>
                        </a:rPr>
                        <a:t>　　</a:t>
                      </a:r>
                      <a:r>
                        <a:rPr kumimoji="1" lang="en-US" altLang="ja-JP" sz="1400" dirty="0" smtClean="0">
                          <a:solidFill>
                            <a:schemeClr val="tx1"/>
                          </a:solidFill>
                        </a:rPr>
                        <a:t>2009</a:t>
                      </a:r>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年度：　　</a:t>
                      </a:r>
                      <a:endParaRPr kumimoji="1" lang="en-US" altLang="ja-JP" sz="1400" dirty="0" smtClean="0">
                        <a:solidFill>
                          <a:schemeClr val="tx1"/>
                        </a:solidFill>
                      </a:endParaRPr>
                    </a:p>
                    <a:p>
                      <a:pPr marL="174625" indent="-174625"/>
                      <a:r>
                        <a:rPr kumimoji="1" lang="ja-JP" altLang="en-US" sz="1400" dirty="0" smtClean="0">
                          <a:solidFill>
                            <a:schemeClr val="tx1"/>
                          </a:solidFill>
                        </a:rPr>
                        <a:t>　　　　　　　　　　　</a:t>
                      </a:r>
                      <a:r>
                        <a:rPr kumimoji="1" lang="en-US" altLang="ja-JP" sz="1400" dirty="0" smtClean="0">
                          <a:solidFill>
                            <a:schemeClr val="tx1"/>
                          </a:solidFill>
                        </a:rPr>
                        <a:t>3,306</a:t>
                      </a:r>
                      <a:r>
                        <a:rPr kumimoji="1" lang="ja-JP" altLang="en-US" sz="1400" dirty="0" smtClean="0">
                          <a:solidFill>
                            <a:schemeClr val="tx1"/>
                          </a:solidFill>
                        </a:rPr>
                        <a:t>億円</a:t>
                      </a:r>
                      <a:endParaRPr kumimoji="1" lang="en-US" altLang="ja-JP" sz="1400" dirty="0" smtClean="0">
                        <a:solidFill>
                          <a:schemeClr val="tx1"/>
                        </a:solidFill>
                      </a:endParaRPr>
                    </a:p>
                    <a:p>
                      <a:pPr marL="0" indent="0"/>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0001"/>
                  </a:ext>
                </a:extLst>
              </a:tr>
              <a:tr h="1412792">
                <a:tc>
                  <a:txBody>
                    <a:bodyPr/>
                    <a:lstStyle/>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indent="0"/>
                      <a:endParaRPr kumimoji="1" lang="ja-JP" altLang="en-US"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r>
                        <a:rPr kumimoji="1" lang="ja-JP" altLang="en-US" sz="1400" b="1" strike="noStrike" dirty="0" smtClean="0">
                          <a:solidFill>
                            <a:schemeClr val="tx1"/>
                          </a:solidFill>
                          <a:effectLst/>
                        </a:rPr>
                        <a:t>⑤「大阪府ファシリティマネジメント基本方針」を策定（</a:t>
                      </a:r>
                      <a:r>
                        <a:rPr kumimoji="1" lang="en-US" altLang="ja-JP" sz="1400" b="1" strike="noStrike" dirty="0" smtClean="0">
                          <a:solidFill>
                            <a:schemeClr val="tx1"/>
                          </a:solidFill>
                          <a:effectLst/>
                        </a:rPr>
                        <a:t>2015</a:t>
                      </a:r>
                      <a:r>
                        <a:rPr kumimoji="1" lang="ja-JP" altLang="en-US" sz="1400" b="1" strike="noStrike" dirty="0" smtClean="0">
                          <a:solidFill>
                            <a:schemeClr val="tx1"/>
                          </a:solidFill>
                          <a:effectLst/>
                        </a:rPr>
                        <a:t>年</a:t>
                      </a:r>
                      <a:r>
                        <a:rPr kumimoji="1" lang="en-US" altLang="ja-JP" sz="1400" b="1" strike="noStrike" dirty="0" smtClean="0">
                          <a:solidFill>
                            <a:schemeClr val="tx1"/>
                          </a:solidFill>
                          <a:effectLst/>
                        </a:rPr>
                        <a:t>11</a:t>
                      </a:r>
                      <a:r>
                        <a:rPr kumimoji="1" lang="ja-JP" altLang="en-US" sz="1400" b="1" strike="noStrike" dirty="0" smtClean="0">
                          <a:solidFill>
                            <a:schemeClr val="tx1"/>
                          </a:solidFill>
                          <a:effectLst/>
                        </a:rPr>
                        <a:t>月）</a:t>
                      </a:r>
                      <a:endParaRPr kumimoji="1" lang="en-US" altLang="ja-JP" sz="1400" b="1" strike="noStrike" dirty="0" smtClean="0">
                        <a:solidFill>
                          <a:schemeClr val="tx1"/>
                        </a:solidFill>
                        <a:effectLst/>
                      </a:endParaRPr>
                    </a:p>
                    <a:p>
                      <a:r>
                        <a:rPr kumimoji="1" lang="ja-JP" altLang="en-US" sz="1400" b="0" strike="noStrike" dirty="0" smtClean="0">
                          <a:solidFill>
                            <a:schemeClr val="tx1"/>
                          </a:solidFill>
                          <a:effectLst/>
                        </a:rPr>
                        <a:t>　　所有する公共施設等の有効活用や</a:t>
                      </a:r>
                      <a:endParaRPr kumimoji="1" lang="en-US" altLang="ja-JP" sz="1400" b="0" strike="noStrike" dirty="0" smtClean="0">
                        <a:solidFill>
                          <a:schemeClr val="tx1"/>
                        </a:solidFill>
                        <a:effectLst/>
                      </a:endParaRPr>
                    </a:p>
                    <a:p>
                      <a:r>
                        <a:rPr kumimoji="1" lang="ja-JP" altLang="en-US" sz="1400" b="0" strike="noStrike" dirty="0" smtClean="0">
                          <a:solidFill>
                            <a:schemeClr val="tx1"/>
                          </a:solidFill>
                          <a:effectLst/>
                        </a:rPr>
                        <a:t>　総量最適化に取組む</a:t>
                      </a:r>
                      <a:endParaRPr kumimoji="1" lang="en-US" altLang="ja-JP" sz="1400" b="0" strike="noStrike" dirty="0" smtClean="0">
                        <a:solidFill>
                          <a:schemeClr val="tx1"/>
                        </a:solidFill>
                        <a:effectLst/>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indent="0"/>
                      <a:r>
                        <a:rPr kumimoji="1" lang="ja-JP" altLang="en-US" sz="1400" dirty="0" smtClean="0">
                          <a:solidFill>
                            <a:schemeClr val="tx1"/>
                          </a:solidFill>
                        </a:rPr>
                        <a:t>⑤施設等の点検結果を</a:t>
                      </a:r>
                      <a:r>
                        <a:rPr kumimoji="1" lang="ja-JP" altLang="en-US" sz="1400" dirty="0" err="1" smtClean="0">
                          <a:solidFill>
                            <a:schemeClr val="tx1"/>
                          </a:solidFill>
                        </a:rPr>
                        <a:t>踏ま</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ja-JP" altLang="en-US" sz="1400" dirty="0" err="1" smtClean="0">
                          <a:solidFill>
                            <a:schemeClr val="tx1"/>
                          </a:solidFill>
                        </a:rPr>
                        <a:t>え</a:t>
                      </a:r>
                      <a:r>
                        <a:rPr kumimoji="1" lang="ja-JP" altLang="en-US" sz="1400" dirty="0" smtClean="0">
                          <a:solidFill>
                            <a:schemeClr val="tx1"/>
                          </a:solidFill>
                        </a:rPr>
                        <a:t>対応方針を示す</a:t>
                      </a:r>
                      <a:endParaRPr kumimoji="1" lang="en-US" altLang="ja-JP" sz="1400" dirty="0" smtClean="0">
                        <a:solidFill>
                          <a:schemeClr val="tx1"/>
                        </a:solidFill>
                      </a:endParaRPr>
                    </a:p>
                    <a:p>
                      <a:pPr marL="0" indent="0"/>
                      <a:r>
                        <a:rPr kumimoji="1" lang="en-US" altLang="ja-JP" sz="1400" dirty="0" smtClean="0">
                          <a:solidFill>
                            <a:schemeClr val="tx1"/>
                          </a:solidFill>
                        </a:rPr>
                        <a:t>-</a:t>
                      </a:r>
                      <a:r>
                        <a:rPr kumimoji="1" lang="ja-JP" altLang="en-US" sz="1400" dirty="0" smtClean="0">
                          <a:solidFill>
                            <a:schemeClr val="tx1"/>
                          </a:solidFill>
                        </a:rPr>
                        <a:t>撤去・廃止等：</a:t>
                      </a:r>
                      <a:r>
                        <a:rPr kumimoji="1" lang="en-US" altLang="ja-JP" sz="1400" dirty="0" smtClean="0">
                          <a:solidFill>
                            <a:schemeClr val="tx1"/>
                          </a:solidFill>
                        </a:rPr>
                        <a:t>13</a:t>
                      </a:r>
                      <a:r>
                        <a:rPr kumimoji="1" lang="ja-JP" altLang="en-US" sz="1400" dirty="0" smtClean="0">
                          <a:solidFill>
                            <a:schemeClr val="tx1"/>
                          </a:solidFill>
                        </a:rPr>
                        <a:t>施設、</a:t>
                      </a:r>
                      <a:endParaRPr kumimoji="1" lang="en-US" altLang="ja-JP" sz="1400" dirty="0" smtClean="0">
                        <a:solidFill>
                          <a:schemeClr val="tx1"/>
                        </a:solidFill>
                      </a:endParaRPr>
                    </a:p>
                    <a:p>
                      <a:pPr marL="0" indent="0"/>
                      <a:r>
                        <a:rPr kumimoji="1" lang="en-US" altLang="ja-JP" sz="1400" dirty="0" smtClean="0">
                          <a:solidFill>
                            <a:schemeClr val="tx1"/>
                          </a:solidFill>
                        </a:rPr>
                        <a:t>-</a:t>
                      </a:r>
                      <a:r>
                        <a:rPr kumimoji="1" lang="ja-JP" altLang="en-US" sz="1400" dirty="0" smtClean="0">
                          <a:solidFill>
                            <a:schemeClr val="tx1"/>
                          </a:solidFill>
                        </a:rPr>
                        <a:t>建替え（減築）：</a:t>
                      </a:r>
                      <a:r>
                        <a:rPr kumimoji="1" lang="en-US" altLang="ja-JP" sz="1400" dirty="0" smtClean="0">
                          <a:solidFill>
                            <a:schemeClr val="tx1"/>
                          </a:solidFill>
                        </a:rPr>
                        <a:t>4</a:t>
                      </a:r>
                      <a:r>
                        <a:rPr kumimoji="1" lang="ja-JP" altLang="en-US" sz="1400" dirty="0" smtClean="0">
                          <a:solidFill>
                            <a:schemeClr val="tx1"/>
                          </a:solidFill>
                        </a:rPr>
                        <a:t>施設　など</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2</a:t>
                      </a:r>
                      <a:r>
                        <a:rPr kumimoji="1" lang="ja-JP" altLang="en-US" sz="1400" dirty="0" smtClean="0">
                          <a:solidFill>
                            <a:schemeClr val="tx1"/>
                          </a:solidFill>
                        </a:rPr>
                        <a:t>月現在）</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0002"/>
                  </a:ext>
                </a:extLst>
              </a:tr>
              <a:tr h="1512168">
                <a:tc>
                  <a:txBody>
                    <a:bodyPr/>
                    <a:lstStyle/>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ja-JP" altLang="en-US"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1400" b="1" strike="noStrike" dirty="0" smtClean="0">
                          <a:solidFill>
                            <a:schemeClr val="tx1"/>
                          </a:solidFill>
                          <a:effectLst/>
                        </a:rPr>
                        <a:t>⑥課税自主権の活用</a:t>
                      </a:r>
                      <a:endParaRPr kumimoji="1" lang="en-US" altLang="ja-JP" sz="1400" b="1" strike="noStrike" dirty="0" smtClean="0">
                        <a:solidFill>
                          <a:schemeClr val="tx1"/>
                        </a:solidFill>
                        <a:effectLst/>
                      </a:endParaRPr>
                    </a:p>
                    <a:p>
                      <a:r>
                        <a:rPr kumimoji="1" lang="ja-JP" altLang="en-US" sz="1400" b="0" strike="noStrike" dirty="0" smtClean="0">
                          <a:solidFill>
                            <a:schemeClr val="tx1"/>
                          </a:solidFill>
                          <a:effectLst/>
                        </a:rPr>
                        <a:t>　　高まる行政ニーズに応えるため、「受</a:t>
                      </a:r>
                      <a:endParaRPr kumimoji="1" lang="en-US" altLang="ja-JP" sz="1400" b="0" strike="noStrike" dirty="0" smtClean="0">
                        <a:solidFill>
                          <a:schemeClr val="tx1"/>
                        </a:solidFill>
                        <a:effectLst/>
                      </a:endParaRPr>
                    </a:p>
                    <a:p>
                      <a:r>
                        <a:rPr kumimoji="1" lang="ja-JP" altLang="en-US" sz="1400" b="0" strike="noStrike" dirty="0" smtClean="0">
                          <a:solidFill>
                            <a:schemeClr val="tx1"/>
                          </a:solidFill>
                          <a:effectLst/>
                        </a:rPr>
                        <a:t>　益と負担」や「税収の使途」を踏まえ、新　</a:t>
                      </a:r>
                      <a:endParaRPr kumimoji="1" lang="en-US" altLang="ja-JP" sz="1400" b="0" strike="noStrike" dirty="0" smtClean="0">
                        <a:solidFill>
                          <a:schemeClr val="tx1"/>
                        </a:solidFill>
                        <a:effectLst/>
                      </a:endParaRPr>
                    </a:p>
                    <a:p>
                      <a:r>
                        <a:rPr kumimoji="1" lang="ja-JP" altLang="en-US" sz="1400" b="0" strike="noStrike" dirty="0" smtClean="0">
                          <a:solidFill>
                            <a:schemeClr val="tx1"/>
                          </a:solidFill>
                          <a:effectLst/>
                        </a:rPr>
                        <a:t>　たな収入の確保を検討</a:t>
                      </a:r>
                      <a:endParaRPr kumimoji="1" lang="en-US" altLang="ja-JP" sz="1400" b="0" strike="noStrike" dirty="0" smtClean="0">
                        <a:solidFill>
                          <a:schemeClr val="tx1"/>
                        </a:solidFill>
                        <a:effectLst/>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⑥歳入確保の取組み</a:t>
                      </a:r>
                      <a:endParaRPr kumimoji="1" lang="en-US" altLang="ja-JP" sz="1400" dirty="0" smtClean="0">
                        <a:solidFill>
                          <a:schemeClr val="tx1"/>
                        </a:solidFill>
                      </a:endParaRPr>
                    </a:p>
                    <a:p>
                      <a:pPr marL="0" indent="0"/>
                      <a:r>
                        <a:rPr kumimoji="1" lang="ja-JP" altLang="en-US" sz="1400" dirty="0" smtClean="0">
                          <a:solidFill>
                            <a:schemeClr val="tx1"/>
                          </a:solidFill>
                        </a:rPr>
                        <a:t>・新たな税を導入</a:t>
                      </a:r>
                      <a:endParaRPr kumimoji="1" lang="en-US" altLang="ja-JP" sz="1400" dirty="0" smtClean="0">
                        <a:solidFill>
                          <a:schemeClr val="tx1"/>
                        </a:solidFill>
                      </a:endParaRPr>
                    </a:p>
                    <a:p>
                      <a:pPr marL="0" indent="0"/>
                      <a:r>
                        <a:rPr kumimoji="1" lang="en-US" altLang="ja-JP" sz="1400" dirty="0" smtClean="0">
                          <a:solidFill>
                            <a:schemeClr val="tx1"/>
                          </a:solidFill>
                        </a:rPr>
                        <a:t>-</a:t>
                      </a:r>
                      <a:r>
                        <a:rPr kumimoji="1" lang="ja-JP" altLang="en-US" sz="1400" dirty="0" smtClean="0">
                          <a:solidFill>
                            <a:schemeClr val="tx1"/>
                          </a:solidFill>
                        </a:rPr>
                        <a:t>森林環境税</a:t>
                      </a:r>
                      <a:r>
                        <a:rPr kumimoji="1" lang="en-US" altLang="ja-JP" sz="1400" dirty="0" smtClean="0">
                          <a:solidFill>
                            <a:schemeClr val="tx1"/>
                          </a:solidFill>
                        </a:rPr>
                        <a:t>(2016</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endParaRPr kumimoji="1" lang="en-US" altLang="ja-JP" sz="1400" dirty="0" smtClean="0">
                        <a:solidFill>
                          <a:schemeClr val="tx1"/>
                        </a:solidFill>
                      </a:endParaRPr>
                    </a:p>
                    <a:p>
                      <a:pPr marL="0" indent="0"/>
                      <a:r>
                        <a:rPr kumimoji="1" lang="en-US" altLang="ja-JP" sz="1400" dirty="0" smtClean="0">
                          <a:solidFill>
                            <a:schemeClr val="tx1"/>
                          </a:solidFill>
                        </a:rPr>
                        <a:t>-</a:t>
                      </a:r>
                      <a:r>
                        <a:rPr kumimoji="1" lang="ja-JP" altLang="en-US" sz="1400" dirty="0" smtClean="0">
                          <a:solidFill>
                            <a:schemeClr val="tx1"/>
                          </a:solidFill>
                        </a:rPr>
                        <a:t>宿泊税</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1</a:t>
                      </a:r>
                      <a:r>
                        <a:rPr kumimoji="1" lang="ja-JP" altLang="en-US" sz="1400" dirty="0" smtClean="0">
                          <a:solidFill>
                            <a:schemeClr val="tx1"/>
                          </a:solidFill>
                        </a:rPr>
                        <a:t>月～</a:t>
                      </a:r>
                      <a:r>
                        <a:rPr kumimoji="1" lang="en-US" altLang="ja-JP" sz="1400" dirty="0" smtClean="0">
                          <a:solidFill>
                            <a:schemeClr val="tx1"/>
                          </a:solidFill>
                        </a:rPr>
                        <a:t>)</a:t>
                      </a:r>
                    </a:p>
                    <a:p>
                      <a:pPr marL="0" indent="0"/>
                      <a:r>
                        <a:rPr kumimoji="1" lang="ja-JP" altLang="en-US" sz="1400" dirty="0" smtClean="0">
                          <a:solidFill>
                            <a:schemeClr val="tx1"/>
                          </a:solidFill>
                        </a:rPr>
                        <a:t>・法人二税の超過課税延長</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14684" y="0"/>
            <a:ext cx="7467004" cy="338554"/>
          </a:xfrm>
          <a:prstGeom prst="rect">
            <a:avLst/>
          </a:prstGeom>
          <a:solidFill>
            <a:srgbClr val="002060"/>
          </a:solidFill>
        </p:spPr>
        <p:txBody>
          <a:bodyPr wrap="square" rtlCol="0">
            <a:spAutoFit/>
          </a:bodyPr>
          <a:lstStyle/>
          <a:p>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Ⅳ【</a:t>
            </a:r>
            <a:r>
              <a:rPr kumimoji="1" lang="ja-JP" altLang="en-US" sz="1600" b="1" u="sng" dirty="0" smtClean="0">
                <a:solidFill>
                  <a:schemeClr val="bg1"/>
                </a:solidFill>
                <a:latin typeface="ＭＳ Ｐゴシック" panose="020B0600070205080204" pitchFamily="50" charset="-128"/>
                <a:ea typeface="ＭＳ Ｐゴシック" panose="020B0600070205080204" pitchFamily="50" charset="-128"/>
              </a:rPr>
              <a:t>財政</a:t>
            </a:r>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（１）</a:t>
            </a:r>
            <a:r>
              <a:rPr kumimoji="1" lang="ja-JP" altLang="en-US" sz="1600" b="1" u="sng" dirty="0" smtClean="0">
                <a:solidFill>
                  <a:schemeClr val="bg1"/>
                </a:solidFill>
                <a:latin typeface="ＭＳ Ｐゴシック" panose="020B0600070205080204" pitchFamily="50" charset="-128"/>
                <a:ea typeface="ＭＳ Ｐゴシック" panose="020B0600070205080204" pitchFamily="50" charset="-128"/>
              </a:rPr>
              <a:t>財政再建</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86</a:t>
            </a:fld>
            <a:endParaRPr kumimoji="1" lang="ja-JP" altLang="en-US" dirty="0"/>
          </a:p>
        </p:txBody>
      </p:sp>
    </p:spTree>
    <p:extLst>
      <p:ext uri="{BB962C8B-B14F-4D97-AF65-F5344CB8AC3E}">
        <p14:creationId xmlns:p14="http://schemas.microsoft.com/office/powerpoint/2010/main" val="40483707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8" y="420615"/>
            <a:ext cx="8136904" cy="338554"/>
          </a:xfrm>
          <a:prstGeom prst="rect">
            <a:avLst/>
          </a:prstGeom>
        </p:spPr>
        <p:txBody>
          <a:bodyPr wrap="square">
            <a:spAutoFit/>
          </a:bodyPr>
          <a:lstStyle/>
          <a:p>
            <a:r>
              <a:rPr lang="ja-JP" altLang="en-US" sz="1600" u="sng" dirty="0" smtClean="0">
                <a:latin typeface="+mn-ea"/>
                <a:cs typeface="Meiryo UI" panose="020B0604030504040204" pitchFamily="50" charset="-128"/>
              </a:rPr>
              <a:t>■支出削減</a:t>
            </a:r>
            <a:endParaRPr lang="ja-JP" altLang="en-US" sz="1600" u="sng" dirty="0">
              <a:latin typeface="+mn-ea"/>
              <a:cs typeface="Meiryo UI" panose="020B0604030504040204" pitchFamily="50" charset="-128"/>
            </a:endParaRPr>
          </a:p>
        </p:txBody>
      </p:sp>
      <p:sp>
        <p:nvSpPr>
          <p:cNvPr id="10" name="正方形/長方形 9"/>
          <p:cNvSpPr/>
          <p:nvPr/>
        </p:nvSpPr>
        <p:spPr>
          <a:xfrm>
            <a:off x="467544" y="721885"/>
            <a:ext cx="8856984" cy="1169551"/>
          </a:xfrm>
          <a:prstGeom prst="rect">
            <a:avLst/>
          </a:prstGeom>
        </p:spPr>
        <p:txBody>
          <a:bodyPr wrap="square" lIns="36000" rIns="36000">
            <a:spAutoFit/>
          </a:bodyPr>
          <a:lstStyle/>
          <a:p>
            <a:r>
              <a:rPr lang="ja-JP" altLang="en-US" sz="1400" dirty="0">
                <a:latin typeface="+mn-ea"/>
                <a:cs typeface="Meiryo UI" panose="020B0604030504040204" pitchFamily="50" charset="-128"/>
              </a:rPr>
              <a:t>　</a:t>
            </a:r>
            <a:r>
              <a:rPr lang="en-US" altLang="ja-JP" sz="1400" dirty="0" smtClean="0">
                <a:latin typeface="+mn-ea"/>
                <a:cs typeface="Meiryo UI" panose="020B0604030504040204" pitchFamily="50" charset="-128"/>
              </a:rPr>
              <a:t>2008</a:t>
            </a:r>
            <a:r>
              <a:rPr lang="ja-JP" altLang="en-US" sz="1400" dirty="0" smtClean="0">
                <a:latin typeface="+mn-ea"/>
                <a:cs typeface="Meiryo UI" panose="020B0604030504040204" pitchFamily="50" charset="-128"/>
              </a:rPr>
              <a:t>年</a:t>
            </a:r>
            <a:r>
              <a:rPr lang="en-US" altLang="ja-JP" sz="1400" dirty="0" smtClean="0">
                <a:latin typeface="+mn-ea"/>
                <a:cs typeface="Meiryo UI" panose="020B0604030504040204" pitchFamily="50" charset="-128"/>
              </a:rPr>
              <a:t>6</a:t>
            </a:r>
            <a:r>
              <a:rPr lang="ja-JP" altLang="en-US" sz="1400" dirty="0" smtClean="0">
                <a:latin typeface="+mn-ea"/>
                <a:cs typeface="Meiryo UI" panose="020B0604030504040204" pitchFamily="50" charset="-128"/>
              </a:rPr>
              <a:t>月に</a:t>
            </a:r>
            <a:r>
              <a:rPr lang="ja-JP" altLang="en-US" sz="1400" dirty="0">
                <a:latin typeface="+mn-ea"/>
                <a:cs typeface="Meiryo UI" panose="020B0604030504040204" pitchFamily="50" charset="-128"/>
              </a:rPr>
              <a:t>策定した「財政再建</a:t>
            </a:r>
            <a:r>
              <a:rPr lang="ja-JP" altLang="en-US" sz="1400" dirty="0" smtClean="0">
                <a:latin typeface="+mn-ea"/>
                <a:cs typeface="Meiryo UI" panose="020B0604030504040204" pitchFamily="50" charset="-128"/>
              </a:rPr>
              <a:t>プログラム</a:t>
            </a:r>
            <a:r>
              <a:rPr lang="en-US" altLang="ja-JP" sz="1400" dirty="0" smtClean="0">
                <a:latin typeface="+mn-ea"/>
                <a:cs typeface="Meiryo UI" panose="020B0604030504040204" pitchFamily="50" charset="-128"/>
              </a:rPr>
              <a:t>(</a:t>
            </a:r>
            <a:r>
              <a:rPr lang="ja-JP" altLang="en-US" sz="1400" dirty="0" smtClean="0">
                <a:latin typeface="+mn-ea"/>
                <a:cs typeface="Meiryo UI" panose="020B0604030504040204" pitchFamily="50" charset="-128"/>
              </a:rPr>
              <a:t>案</a:t>
            </a:r>
            <a:r>
              <a:rPr lang="en-US" altLang="ja-JP" sz="1400" dirty="0" smtClean="0">
                <a:latin typeface="+mn-ea"/>
                <a:cs typeface="Meiryo UI" panose="020B0604030504040204" pitchFamily="50" charset="-128"/>
              </a:rPr>
              <a:t>)</a:t>
            </a:r>
            <a:r>
              <a:rPr lang="ja-JP" altLang="en-US" sz="1400" dirty="0" smtClean="0">
                <a:latin typeface="+mn-ea"/>
                <a:cs typeface="Meiryo UI" panose="020B0604030504040204" pitchFamily="50" charset="-128"/>
              </a:rPr>
              <a:t>」や</a:t>
            </a:r>
            <a:r>
              <a:rPr lang="en-US" altLang="ja-JP" sz="1400" dirty="0" smtClean="0">
                <a:latin typeface="+mn-ea"/>
                <a:cs typeface="Meiryo UI" panose="020B0604030504040204" pitchFamily="50" charset="-128"/>
              </a:rPr>
              <a:t>2010</a:t>
            </a:r>
            <a:r>
              <a:rPr lang="ja-JP" altLang="en-US" sz="1400" dirty="0">
                <a:latin typeface="+mn-ea"/>
                <a:cs typeface="Meiryo UI" panose="020B0604030504040204" pitchFamily="50" charset="-128"/>
              </a:rPr>
              <a:t>年</a:t>
            </a:r>
            <a:r>
              <a:rPr lang="en-US" altLang="ja-JP" sz="1400" dirty="0" smtClean="0">
                <a:latin typeface="+mn-ea"/>
                <a:cs typeface="Meiryo UI" panose="020B0604030504040204" pitchFamily="50" charset="-128"/>
              </a:rPr>
              <a:t>10</a:t>
            </a:r>
            <a:r>
              <a:rPr lang="ja-JP" altLang="en-US" sz="1400" dirty="0" smtClean="0">
                <a:latin typeface="+mn-ea"/>
                <a:cs typeface="Meiryo UI" panose="020B0604030504040204" pitchFamily="50" charset="-128"/>
              </a:rPr>
              <a:t>月に</a:t>
            </a:r>
            <a:r>
              <a:rPr lang="ja-JP" altLang="en-US" sz="1400" dirty="0">
                <a:latin typeface="+mn-ea"/>
                <a:cs typeface="Meiryo UI" panose="020B0604030504040204" pitchFamily="50" charset="-128"/>
              </a:rPr>
              <a:t>策定した「財政構造改革</a:t>
            </a:r>
            <a:r>
              <a:rPr lang="ja-JP" altLang="en-US" sz="1400" dirty="0" smtClean="0">
                <a:latin typeface="+mn-ea"/>
                <a:cs typeface="Meiryo UI" panose="020B0604030504040204" pitchFamily="50" charset="-128"/>
              </a:rPr>
              <a:t>プラン</a:t>
            </a:r>
            <a:r>
              <a:rPr lang="en-US" altLang="ja-JP" sz="1400" dirty="0" smtClean="0">
                <a:latin typeface="+mn-ea"/>
                <a:cs typeface="Meiryo UI" panose="020B0604030504040204" pitchFamily="50" charset="-128"/>
              </a:rPr>
              <a:t>(</a:t>
            </a:r>
            <a:r>
              <a:rPr lang="ja-JP" altLang="en-US" sz="1400" dirty="0" smtClean="0">
                <a:latin typeface="+mn-ea"/>
                <a:cs typeface="Meiryo UI" panose="020B0604030504040204" pitchFamily="50" charset="-128"/>
              </a:rPr>
              <a:t>案</a:t>
            </a:r>
            <a:r>
              <a:rPr lang="en-US" altLang="ja-JP" sz="1400" dirty="0" smtClean="0">
                <a:latin typeface="+mn-ea"/>
                <a:cs typeface="Meiryo UI" panose="020B0604030504040204" pitchFamily="50" charset="-128"/>
              </a:rPr>
              <a:t>)</a:t>
            </a:r>
            <a:r>
              <a:rPr lang="ja-JP" altLang="en-US" sz="1400" dirty="0" smtClean="0">
                <a:latin typeface="+mn-ea"/>
                <a:cs typeface="Meiryo UI" panose="020B0604030504040204" pitchFamily="50" charset="-128"/>
              </a:rPr>
              <a:t>」</a:t>
            </a:r>
            <a:endParaRPr lang="en-US" altLang="ja-JP" sz="1400" dirty="0" smtClean="0">
              <a:latin typeface="+mn-ea"/>
              <a:cs typeface="Meiryo UI" panose="020B0604030504040204" pitchFamily="50" charset="-128"/>
            </a:endParaRPr>
          </a:p>
          <a:p>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に</a:t>
            </a:r>
            <a:r>
              <a:rPr lang="ja-JP" altLang="en-US" sz="1400" dirty="0">
                <a:latin typeface="+mn-ea"/>
                <a:cs typeface="Meiryo UI" panose="020B0604030504040204" pitchFamily="50" charset="-128"/>
              </a:rPr>
              <a:t>基づき歳出削減や歳入確保等の取組み</a:t>
            </a:r>
            <a:r>
              <a:rPr lang="ja-JP" altLang="en-US" sz="1400" dirty="0" smtClean="0">
                <a:latin typeface="+mn-ea"/>
                <a:cs typeface="Meiryo UI" panose="020B0604030504040204" pitchFamily="50" charset="-128"/>
              </a:rPr>
              <a:t>を推進した。</a:t>
            </a:r>
            <a:endParaRPr lang="en-US" altLang="ja-JP" sz="1400" dirty="0" smtClean="0">
              <a:latin typeface="+mn-ea"/>
              <a:cs typeface="Meiryo UI" panose="020B0604030504040204" pitchFamily="50" charset="-128"/>
            </a:endParaRPr>
          </a:p>
          <a:p>
            <a:r>
              <a:rPr lang="ja-JP" altLang="en-US" sz="1400" dirty="0" smtClean="0">
                <a:latin typeface="+mn-ea"/>
                <a:cs typeface="Meiryo UI" panose="020B0604030504040204" pitchFamily="50" charset="-128"/>
              </a:rPr>
              <a:t>　</a:t>
            </a:r>
            <a:r>
              <a:rPr lang="en-US" altLang="ja-JP" sz="1400" dirty="0" smtClean="0">
                <a:latin typeface="+mn-ea"/>
                <a:cs typeface="Meiryo UI" panose="020B0604030504040204" pitchFamily="50" charset="-128"/>
              </a:rPr>
              <a:t>2008</a:t>
            </a:r>
            <a:r>
              <a:rPr lang="ja-JP" altLang="en-US" sz="1400" dirty="0" smtClean="0">
                <a:latin typeface="+mn-ea"/>
                <a:cs typeface="Meiryo UI" panose="020B0604030504040204" pitchFamily="50" charset="-128"/>
              </a:rPr>
              <a:t>～</a:t>
            </a:r>
            <a:r>
              <a:rPr lang="en-US" altLang="ja-JP" sz="1400" dirty="0" smtClean="0">
                <a:latin typeface="+mn-ea"/>
                <a:cs typeface="Meiryo UI" panose="020B0604030504040204" pitchFamily="50" charset="-128"/>
              </a:rPr>
              <a:t>10</a:t>
            </a:r>
            <a:r>
              <a:rPr lang="ja-JP" altLang="en-US" sz="1400" dirty="0" smtClean="0">
                <a:latin typeface="+mn-ea"/>
                <a:cs typeface="Meiryo UI" panose="020B0604030504040204" pitchFamily="50" charset="-128"/>
              </a:rPr>
              <a:t>年度の</a:t>
            </a:r>
            <a:r>
              <a:rPr lang="ja-JP" altLang="en-US" sz="1400" dirty="0">
                <a:latin typeface="+mn-ea"/>
                <a:cs typeface="Meiryo UI" panose="020B0604030504040204" pitchFamily="50" charset="-128"/>
              </a:rPr>
              <a:t>３年間で</a:t>
            </a:r>
            <a:r>
              <a:rPr lang="en-US" altLang="ja-JP" sz="1400" dirty="0">
                <a:latin typeface="+mn-ea"/>
                <a:cs typeface="Meiryo UI" panose="020B0604030504040204" pitchFamily="50" charset="-128"/>
              </a:rPr>
              <a:t>3,054</a:t>
            </a:r>
            <a:r>
              <a:rPr lang="ja-JP" altLang="en-US" sz="1400" dirty="0">
                <a:latin typeface="+mn-ea"/>
                <a:cs typeface="Meiryo UI" panose="020B0604030504040204" pitchFamily="50" charset="-128"/>
              </a:rPr>
              <a:t>億円</a:t>
            </a:r>
            <a:r>
              <a:rPr lang="ja-JP" altLang="en-US" sz="1400" dirty="0" smtClean="0">
                <a:latin typeface="+mn-ea"/>
                <a:cs typeface="Meiryo UI" panose="020B0604030504040204" pitchFamily="50" charset="-128"/>
              </a:rPr>
              <a:t>、</a:t>
            </a:r>
            <a:r>
              <a:rPr lang="en-US" altLang="ja-JP" sz="1400" dirty="0" smtClean="0">
                <a:latin typeface="+mn-ea"/>
                <a:cs typeface="Meiryo UI" panose="020B0604030504040204" pitchFamily="50" charset="-128"/>
              </a:rPr>
              <a:t>2011</a:t>
            </a:r>
            <a:r>
              <a:rPr lang="ja-JP" altLang="en-US" sz="1400" dirty="0" smtClean="0">
                <a:latin typeface="+mn-ea"/>
                <a:cs typeface="Meiryo UI" panose="020B0604030504040204" pitchFamily="50" charset="-128"/>
              </a:rPr>
              <a:t>～</a:t>
            </a:r>
            <a:r>
              <a:rPr lang="en-US" altLang="ja-JP" sz="1400" dirty="0" smtClean="0">
                <a:latin typeface="+mn-ea"/>
                <a:cs typeface="Meiryo UI" panose="020B0604030504040204" pitchFamily="50" charset="-128"/>
              </a:rPr>
              <a:t>2013</a:t>
            </a:r>
            <a:r>
              <a:rPr lang="ja-JP" altLang="en-US" sz="1400" dirty="0" smtClean="0">
                <a:latin typeface="+mn-ea"/>
                <a:cs typeface="Meiryo UI" panose="020B0604030504040204" pitchFamily="50" charset="-128"/>
              </a:rPr>
              <a:t>年度の</a:t>
            </a:r>
            <a:r>
              <a:rPr lang="ja-JP" altLang="en-US" sz="1400" dirty="0">
                <a:latin typeface="+mn-ea"/>
                <a:cs typeface="Meiryo UI" panose="020B0604030504040204" pitchFamily="50" charset="-128"/>
              </a:rPr>
              <a:t>３年間で</a:t>
            </a:r>
            <a:r>
              <a:rPr lang="en-US" altLang="ja-JP" sz="1400" dirty="0">
                <a:latin typeface="+mn-ea"/>
                <a:cs typeface="Meiryo UI" panose="020B0604030504040204" pitchFamily="50" charset="-128"/>
              </a:rPr>
              <a:t>1,965</a:t>
            </a:r>
            <a:r>
              <a:rPr lang="ja-JP" altLang="en-US" sz="1400" dirty="0">
                <a:latin typeface="+mn-ea"/>
                <a:cs typeface="Meiryo UI" panose="020B0604030504040204" pitchFamily="50" charset="-128"/>
              </a:rPr>
              <a:t>億円の改革効果</a:t>
            </a:r>
            <a:r>
              <a:rPr lang="ja-JP" altLang="en-US" sz="1400" dirty="0" smtClean="0">
                <a:latin typeface="+mn-ea"/>
                <a:cs typeface="Meiryo UI" panose="020B0604030504040204" pitchFamily="50" charset="-128"/>
              </a:rPr>
              <a:t>額を計上した。</a:t>
            </a:r>
            <a:endParaRPr lang="en-US" altLang="ja-JP" sz="1400" dirty="0" smtClean="0">
              <a:latin typeface="+mn-ea"/>
              <a:cs typeface="Meiryo UI" panose="020B0604030504040204" pitchFamily="50" charset="-128"/>
            </a:endParaRPr>
          </a:p>
          <a:p>
            <a:pPr marL="268288"/>
            <a:r>
              <a:rPr lang="ja-JP" altLang="en-US" sz="1400" dirty="0" smtClean="0">
                <a:latin typeface="+mn-ea"/>
                <a:cs typeface="Meiryo UI" panose="020B0604030504040204" pitchFamily="50" charset="-128"/>
              </a:rPr>
              <a:t>　</a:t>
            </a:r>
            <a:r>
              <a:rPr lang="en-US" altLang="ja-JP" sz="1400" dirty="0" smtClean="0">
                <a:latin typeface="+mn-ea"/>
                <a:cs typeface="Meiryo UI" panose="020B0604030504040204" pitchFamily="50" charset="-128"/>
              </a:rPr>
              <a:t>-</a:t>
            </a:r>
            <a:r>
              <a:rPr lang="ja-JP" altLang="en-US" sz="1400" dirty="0" smtClean="0">
                <a:latin typeface="+mn-ea"/>
                <a:cs typeface="Meiryo UI" panose="020B0604030504040204" pitchFamily="50" charset="-128"/>
              </a:rPr>
              <a:t>財政再建プログラム（案）では年平均</a:t>
            </a:r>
            <a:r>
              <a:rPr lang="en-US" altLang="ja-JP" sz="1400" dirty="0" smtClean="0">
                <a:latin typeface="+mn-ea"/>
                <a:cs typeface="Meiryo UI" panose="020B0604030504040204" pitchFamily="50" charset="-128"/>
              </a:rPr>
              <a:t>1,018</a:t>
            </a:r>
            <a:r>
              <a:rPr lang="ja-JP" altLang="en-US" sz="1400" dirty="0" smtClean="0">
                <a:latin typeface="+mn-ea"/>
                <a:cs typeface="Meiryo UI" panose="020B0604030504040204" pitchFamily="50" charset="-128"/>
              </a:rPr>
              <a:t>億円（年度予算約</a:t>
            </a:r>
            <a:r>
              <a:rPr lang="en-US" altLang="ja-JP" sz="1400" dirty="0" smtClean="0">
                <a:latin typeface="+mn-ea"/>
                <a:cs typeface="Meiryo UI" panose="020B0604030504040204" pitchFamily="50" charset="-128"/>
              </a:rPr>
              <a:t>3.1</a:t>
            </a:r>
            <a:r>
              <a:rPr lang="ja-JP" altLang="en-US" sz="1400" dirty="0" smtClean="0">
                <a:latin typeface="+mn-ea"/>
                <a:cs typeface="Meiryo UI" panose="020B0604030504040204" pitchFamily="50" charset="-128"/>
              </a:rPr>
              <a:t>兆円の</a:t>
            </a:r>
            <a:r>
              <a:rPr lang="en-US" altLang="ja-JP" sz="1400" dirty="0" smtClean="0">
                <a:latin typeface="+mn-ea"/>
                <a:cs typeface="Meiryo UI" panose="020B0604030504040204" pitchFamily="50" charset="-128"/>
              </a:rPr>
              <a:t>3.3</a:t>
            </a:r>
            <a:r>
              <a:rPr lang="ja-JP" altLang="en-US" sz="1400" dirty="0" smtClean="0">
                <a:latin typeface="+mn-ea"/>
                <a:cs typeface="Meiryo UI" panose="020B0604030504040204" pitchFamily="50" charset="-128"/>
              </a:rPr>
              <a:t>％）</a:t>
            </a:r>
            <a:endParaRPr lang="en-US" altLang="ja-JP" sz="1400" dirty="0" smtClean="0">
              <a:latin typeface="+mn-ea"/>
              <a:cs typeface="Meiryo UI" panose="020B0604030504040204" pitchFamily="50" charset="-128"/>
            </a:endParaRPr>
          </a:p>
          <a:p>
            <a:pPr marL="268288"/>
            <a:r>
              <a:rPr lang="ja-JP" altLang="en-US" sz="1400" dirty="0">
                <a:latin typeface="+mn-ea"/>
                <a:cs typeface="Meiryo UI" panose="020B0604030504040204" pitchFamily="50" charset="-128"/>
              </a:rPr>
              <a:t>　</a:t>
            </a:r>
            <a:r>
              <a:rPr lang="en-US" altLang="ja-JP" sz="1400" dirty="0" smtClean="0">
                <a:latin typeface="+mn-ea"/>
                <a:cs typeface="Meiryo UI" panose="020B0604030504040204" pitchFamily="50" charset="-128"/>
              </a:rPr>
              <a:t>-</a:t>
            </a:r>
            <a:r>
              <a:rPr lang="ja-JP" altLang="en-US" sz="1400" dirty="0" smtClean="0">
                <a:latin typeface="+mn-ea"/>
                <a:cs typeface="Meiryo UI" panose="020B0604030504040204" pitchFamily="50" charset="-128"/>
              </a:rPr>
              <a:t>財政構造改革プランでは年平均</a:t>
            </a:r>
            <a:r>
              <a:rPr lang="en-US" altLang="ja-JP" sz="1400" dirty="0" smtClean="0">
                <a:latin typeface="+mn-ea"/>
                <a:cs typeface="Meiryo UI" panose="020B0604030504040204" pitchFamily="50" charset="-128"/>
              </a:rPr>
              <a:t>655</a:t>
            </a:r>
            <a:r>
              <a:rPr lang="ja-JP" altLang="en-US" sz="1400" dirty="0" smtClean="0">
                <a:latin typeface="+mn-ea"/>
                <a:cs typeface="Meiryo UI" panose="020B0604030504040204" pitchFamily="50" charset="-128"/>
              </a:rPr>
              <a:t>億円（年度予算約</a:t>
            </a:r>
            <a:r>
              <a:rPr lang="en-US" altLang="ja-JP" sz="1400" dirty="0">
                <a:latin typeface="+mn-ea"/>
                <a:cs typeface="Meiryo UI" panose="020B0604030504040204" pitchFamily="50" charset="-128"/>
              </a:rPr>
              <a:t>2.9</a:t>
            </a:r>
            <a:r>
              <a:rPr lang="ja-JP" altLang="en-US" sz="1400" dirty="0" smtClean="0">
                <a:latin typeface="+mn-ea"/>
                <a:cs typeface="Meiryo UI" panose="020B0604030504040204" pitchFamily="50" charset="-128"/>
              </a:rPr>
              <a:t>兆円の</a:t>
            </a:r>
            <a:r>
              <a:rPr lang="en-US" altLang="ja-JP" sz="1400" dirty="0" smtClean="0">
                <a:latin typeface="+mn-ea"/>
                <a:cs typeface="Meiryo UI" panose="020B0604030504040204" pitchFamily="50" charset="-128"/>
              </a:rPr>
              <a:t>2.2</a:t>
            </a:r>
            <a:r>
              <a:rPr lang="ja-JP" altLang="en-US" sz="1400" dirty="0" smtClean="0">
                <a:latin typeface="+mn-ea"/>
                <a:cs typeface="Meiryo UI" panose="020B0604030504040204" pitchFamily="50" charset="-128"/>
              </a:rPr>
              <a:t>％）</a:t>
            </a:r>
            <a:endParaRPr lang="ja-JP" altLang="en-US" sz="1400" dirty="0">
              <a:latin typeface="+mn-ea"/>
              <a:cs typeface="Meiryo UI" panose="020B0604030504040204" pitchFamily="50" charset="-128"/>
            </a:endParaRPr>
          </a:p>
        </p:txBody>
      </p:sp>
      <p:sp>
        <p:nvSpPr>
          <p:cNvPr id="2" name="テキスト ボックス 1"/>
          <p:cNvSpPr txBox="1"/>
          <p:nvPr/>
        </p:nvSpPr>
        <p:spPr>
          <a:xfrm>
            <a:off x="7600386" y="1988840"/>
            <a:ext cx="104400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単位：億円</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4132" y="1916832"/>
            <a:ext cx="3384376" cy="338554"/>
          </a:xfrm>
          <a:prstGeom prst="rect">
            <a:avLst/>
          </a:prstGeom>
          <a:noFill/>
        </p:spPr>
        <p:txBody>
          <a:bodyPr wrap="square" rtlCol="0">
            <a:spAutoFit/>
          </a:bodyPr>
          <a:lstStyle/>
          <a:p>
            <a:r>
              <a:rPr lang="ja-JP" altLang="en-US" sz="1600" dirty="0" smtClean="0">
                <a:latin typeface="+mn-ea"/>
                <a:cs typeface="Meiryo UI" panose="020B0604030504040204" pitchFamily="50" charset="-128"/>
              </a:rPr>
              <a:t>●</a:t>
            </a:r>
            <a:r>
              <a:rPr lang="en-US" altLang="ja-JP" sz="1600" u="sng" dirty="0" smtClean="0">
                <a:latin typeface="+mn-ea"/>
                <a:cs typeface="Meiryo UI" panose="020B0604030504040204" pitchFamily="50" charset="-128"/>
              </a:rPr>
              <a:t>2008</a:t>
            </a:r>
            <a:r>
              <a:rPr lang="ja-JP" altLang="en-US" sz="1600" u="sng" dirty="0" smtClean="0">
                <a:latin typeface="+mn-ea"/>
                <a:cs typeface="Meiryo UI" panose="020B0604030504040204" pitchFamily="50" charset="-128"/>
              </a:rPr>
              <a:t>年度</a:t>
            </a:r>
            <a:r>
              <a:rPr lang="ja-JP" altLang="en-US" sz="1600" u="sng" dirty="0">
                <a:latin typeface="+mn-ea"/>
                <a:cs typeface="Meiryo UI" panose="020B0604030504040204" pitchFamily="50" charset="-128"/>
              </a:rPr>
              <a:t>以降の改革効果</a:t>
            </a:r>
            <a:r>
              <a:rPr lang="ja-JP" altLang="en-US" sz="1600" u="sng" dirty="0" smtClean="0">
                <a:latin typeface="+mn-ea"/>
                <a:cs typeface="Meiryo UI" panose="020B0604030504040204" pitchFamily="50" charset="-128"/>
              </a:rPr>
              <a:t>額</a:t>
            </a:r>
            <a:endParaRPr lang="ja-JP" altLang="en-US" sz="1600" u="sng" dirty="0">
              <a:latin typeface="+mn-ea"/>
              <a:cs typeface="Meiryo UI" panose="020B0604030504040204" pitchFamily="50" charset="-128"/>
            </a:endParaRPr>
          </a:p>
        </p:txBody>
      </p:sp>
      <p:graphicFrame>
        <p:nvGraphicFramePr>
          <p:cNvPr id="4" name="表 3"/>
          <p:cNvGraphicFramePr>
            <a:graphicFrameLocks noGrp="1"/>
          </p:cNvGraphicFramePr>
          <p:nvPr>
            <p:extLst/>
          </p:nvPr>
        </p:nvGraphicFramePr>
        <p:xfrm>
          <a:off x="611560" y="2263467"/>
          <a:ext cx="7992224" cy="3325773"/>
        </p:xfrm>
        <a:graphic>
          <a:graphicData uri="http://schemas.openxmlformats.org/drawingml/2006/table">
            <a:tbl>
              <a:tblPr/>
              <a:tblGrid>
                <a:gridCol w="86409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20008"/>
                    </a:ext>
                  </a:extLst>
                </a:gridCol>
                <a:gridCol w="612000">
                  <a:extLst>
                    <a:ext uri="{9D8B030D-6E8A-4147-A177-3AD203B41FA5}">
                      <a16:colId xmlns:a16="http://schemas.microsoft.com/office/drawing/2014/main" val="20009"/>
                    </a:ext>
                  </a:extLst>
                </a:gridCol>
                <a:gridCol w="1080000">
                  <a:extLst>
                    <a:ext uri="{9D8B030D-6E8A-4147-A177-3AD203B41FA5}">
                      <a16:colId xmlns:a16="http://schemas.microsoft.com/office/drawing/2014/main" val="20010"/>
                    </a:ext>
                  </a:extLst>
                </a:gridCol>
              </a:tblGrid>
              <a:tr h="722483">
                <a:tc rowSpan="2" gridSpan="2">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
                      </a:r>
                      <a:b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b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区分／計画・年度</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集中改革期間</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2008</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2010</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財政構造改革プラン（案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※ﾌﾟﾗﾝ期間</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2011</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0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行財政改革の</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alt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単年度</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en-US" alt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1" kern="100" dirty="0" smtClean="0">
                          <a:effectLst/>
                          <a:latin typeface="Meiryo UI" panose="020B0604030504040204" pitchFamily="50" charset="-128"/>
                          <a:ea typeface="Meiryo UI" panose="020B0604030504040204" pitchFamily="50" charset="-128"/>
                          <a:cs typeface="Meiryo UI" panose="020B0604030504040204" pitchFamily="50" charset="-128"/>
                        </a:rPr>
                        <a:t>一財ﾍﾞｰｽ</a:t>
                      </a:r>
                      <a:r>
                        <a:rPr lang="en-US" alt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91290">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2008</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2009</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2010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2011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2012</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2013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24000">
                <a:tc rowSpan="3">
                  <a:txBody>
                    <a:bodyPr/>
                    <a:lstStyle/>
                    <a:p>
                      <a:pPr algn="just">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歳出削減</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人件費</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329</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470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484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1,283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270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270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270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810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lnSpc>
                          <a:spcPts val="1200"/>
                        </a:lnSpc>
                        <a:spcAft>
                          <a:spcPts val="0"/>
                        </a:spcAft>
                      </a:pPr>
                      <a:r>
                        <a:rPr lang="en-US" altLang="ja-JP" sz="1200" b="1" i="1" kern="100" dirty="0" smtClean="0">
                          <a:effectLst/>
                          <a:latin typeface="Meiryo UI" panose="020B0604030504040204" pitchFamily="50" charset="-128"/>
                          <a:ea typeface="Meiryo UI" panose="020B0604030504040204" pitchFamily="50" charset="-128"/>
                          <a:cs typeface="Meiryo UI" panose="020B0604030504040204" pitchFamily="50" charset="-128"/>
                        </a:rPr>
                        <a:t>97</a:t>
                      </a:r>
                      <a:endParaRPr lang="ja-JP" sz="1200" b="1" i="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000">
                <a:tc vMerge="1">
                  <a:txBody>
                    <a:bodyPr/>
                    <a:lstStyle/>
                    <a:p>
                      <a:endParaRPr kumimoji="1" lang="ja-JP" altLang="en-US"/>
                    </a:p>
                  </a:txBody>
                  <a:tcPr/>
                </a:tc>
                <a:tc>
                  <a:txBody>
                    <a:bodyPr/>
                    <a:lstStyle/>
                    <a:p>
                      <a:pPr algn="just">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一般施策経費</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319</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399</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440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1,158</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94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121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131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346</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latinLnBrk="1">
                        <a:lnSpc>
                          <a:spcPts val="12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4000">
                <a:tc vMerge="1">
                  <a:txBody>
                    <a:bodyPr/>
                    <a:lstStyle/>
                    <a:p>
                      <a:endParaRPr kumimoji="1" lang="ja-JP" altLang="en-US"/>
                    </a:p>
                  </a:txBody>
                  <a:tcPr/>
                </a:tc>
                <a:tc>
                  <a:txBody>
                    <a:bodyPr/>
                    <a:lstStyle/>
                    <a:p>
                      <a:pPr algn="ctr">
                        <a:spcAft>
                          <a:spcPts val="0"/>
                        </a:spcAft>
                      </a:pPr>
                      <a:r>
                        <a:rPr lang="ja-JP" sz="1200" b="1" i="1" kern="100" dirty="0">
                          <a:effectLst/>
                          <a:latin typeface="Meiryo UI" panose="020B0604030504040204" pitchFamily="50" charset="-128"/>
                          <a:ea typeface="Meiryo UI" panose="020B0604030504040204" pitchFamily="50" charset="-128"/>
                          <a:cs typeface="Meiryo UI" panose="020B0604030504040204" pitchFamily="50" charset="-128"/>
                        </a:rPr>
                        <a:t>（小　計）</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648</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869</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924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2,441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364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391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401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1,156</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vMerge="1">
                  <a:txBody>
                    <a:bodyPr/>
                    <a:lstStyle/>
                    <a:p>
                      <a:pPr algn="r">
                        <a:lnSpc>
                          <a:spcPts val="12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extLst>
                  <a:ext uri="{0D108BD9-81ED-4DB2-BD59-A6C34878D82A}">
                    <a16:rowId xmlns:a16="http://schemas.microsoft.com/office/drawing/2014/main" val="10004"/>
                  </a:ext>
                </a:extLst>
              </a:tr>
              <a:tr h="360000">
                <a:tc gridSpan="2">
                  <a:txBody>
                    <a:bodyPr/>
                    <a:lstStyle/>
                    <a:p>
                      <a:pPr algn="just">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歳入確保</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443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145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613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66</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113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125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304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altLang="ja-JP" sz="1200" b="1" i="1" kern="100" dirty="0" smtClean="0">
                          <a:effectLst/>
                          <a:latin typeface="Meiryo UI" panose="020B0604030504040204" pitchFamily="50" charset="-128"/>
                          <a:ea typeface="Meiryo UI" panose="020B0604030504040204" pitchFamily="50" charset="-128"/>
                          <a:cs typeface="Meiryo UI" panose="020B0604030504040204" pitchFamily="50" charset="-128"/>
                        </a:rPr>
                        <a:t>145</a:t>
                      </a:r>
                      <a:endParaRPr lang="ja-JP" sz="1200" b="1" i="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0000">
                <a:tc gridSpan="2">
                  <a:txBody>
                    <a:bodyPr/>
                    <a:lstStyle/>
                    <a:p>
                      <a:pPr algn="just">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予算編成における取組み</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lnSpc>
                          <a:spcPts val="12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ja-JP" sz="1200" b="1" i="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205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155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145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505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0000">
                <a:tc gridSpan="2">
                  <a:txBody>
                    <a:bodyPr/>
                    <a:lstStyle/>
                    <a:p>
                      <a:pPr algn="ctr">
                        <a:spcAft>
                          <a:spcPts val="0"/>
                        </a:spcAft>
                      </a:pPr>
                      <a:r>
                        <a:rPr lang="ja-JP" sz="1200" b="1" i="1" kern="100" dirty="0">
                          <a:effectLst/>
                          <a:latin typeface="Meiryo UI" panose="020B0604030504040204" pitchFamily="50" charset="-128"/>
                          <a:ea typeface="Meiryo UI" panose="020B0604030504040204" pitchFamily="50" charset="-128"/>
                          <a:cs typeface="Meiryo UI" panose="020B0604030504040204" pitchFamily="50" charset="-128"/>
                        </a:rPr>
                        <a:t>（合　　計）</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kumimoji="1" lang="ja-JP" altLang="en-US"/>
                    </a:p>
                  </a:txBody>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1,091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1,014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949</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3,054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635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659</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671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dirty="0">
                          <a:effectLst/>
                          <a:latin typeface="Meiryo UI" panose="020B0604030504040204" pitchFamily="50" charset="-128"/>
                          <a:ea typeface="Meiryo UI" panose="020B0604030504040204" pitchFamily="50" charset="-128"/>
                          <a:cs typeface="Meiryo UI" panose="020B0604030504040204" pitchFamily="50" charset="-128"/>
                        </a:rPr>
                        <a:t>1,965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ts val="1200"/>
                        </a:lnSpc>
                        <a:spcAft>
                          <a:spcPts val="0"/>
                        </a:spcAft>
                      </a:pPr>
                      <a:r>
                        <a:rPr lang="en-US" altLang="ja-JP" sz="1200" b="1" i="1" kern="100" dirty="0" smtClean="0">
                          <a:effectLst/>
                          <a:latin typeface="Meiryo UI" panose="020B0604030504040204" pitchFamily="50" charset="-128"/>
                          <a:ea typeface="Meiryo UI" panose="020B0604030504040204" pitchFamily="50" charset="-128"/>
                          <a:cs typeface="Meiryo UI" panose="020B0604030504040204" pitchFamily="50" charset="-128"/>
                        </a:rPr>
                        <a:t>242</a:t>
                      </a:r>
                      <a:endParaRPr lang="ja-JP" sz="1200" b="1" i="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60000">
                <a:tc gridSpan="2">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備　　考</a:t>
                      </a: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marL="29210" indent="-50800" algn="l">
                        <a:lnSpc>
                          <a:spcPts val="10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2008</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年度歳入確保は退職手当債を</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含む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・各年度最終予算額ﾍﾞｰｽ</a:t>
                      </a:r>
                    </a:p>
                  </a:txBody>
                  <a:tcPr marL="62865" marR="62865" marT="0" marB="0" anchor="ctr">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各年度最終予算額ﾍﾞｰｽ</a:t>
                      </a:r>
                    </a:p>
                  </a:txBody>
                  <a:tcPr marL="62865" marR="62865" marT="0" marB="0" anchor="ctr">
                    <a:lnL w="571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50800" indent="-50800" algn="l">
                        <a:lnSpc>
                          <a:spcPts val="10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・最終予算額ﾍﾞｰｽ</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１．（１）</a:t>
            </a:r>
            <a:endParaRPr lang="en-US" altLang="ja-JP" sz="1600" u="sng" dirty="0" smtClean="0"/>
          </a:p>
        </p:txBody>
      </p:sp>
      <p:sp>
        <p:nvSpPr>
          <p:cNvPr id="12" name="テキスト ボックス 11"/>
          <p:cNvSpPr txBox="1"/>
          <p:nvPr/>
        </p:nvSpPr>
        <p:spPr>
          <a:xfrm>
            <a:off x="251520" y="169277"/>
            <a:ext cx="7776864" cy="338554"/>
          </a:xfrm>
          <a:prstGeom prst="rect">
            <a:avLst/>
          </a:prstGeom>
          <a:noFill/>
        </p:spPr>
        <p:txBody>
          <a:bodyPr wrap="square" rtlCol="0">
            <a:spAutoFit/>
          </a:bodyPr>
          <a:lstStyle/>
          <a:p>
            <a:r>
              <a:rPr lang="ja-JP" altLang="en-US" sz="1600" dirty="0" smtClean="0"/>
              <a:t>①財政再建の取組み（財政再建プログラム（案）、財政構造改革プラン（案））</a:t>
            </a:r>
            <a:endParaRPr kumimoji="1" lang="ja-JP" altLang="en-US" sz="1600" dirty="0"/>
          </a:p>
        </p:txBody>
      </p:sp>
      <p:sp>
        <p:nvSpPr>
          <p:cNvPr id="13" name="テキスト ボックス 12"/>
          <p:cNvSpPr txBox="1"/>
          <p:nvPr/>
        </p:nvSpPr>
        <p:spPr>
          <a:xfrm>
            <a:off x="467544" y="5661248"/>
            <a:ext cx="7992888" cy="969496"/>
          </a:xfrm>
          <a:prstGeom prst="rect">
            <a:avLst/>
          </a:prstGeom>
          <a:noFill/>
        </p:spPr>
        <p:txBody>
          <a:bodyPr wrap="square" rtlCol="0">
            <a:spAutoFit/>
          </a:bodyPr>
          <a:lstStyle/>
          <a:p>
            <a:r>
              <a:rPr lang="ja-JP" altLang="en-US" sz="1600" dirty="0" smtClean="0"/>
              <a:t>●</a:t>
            </a:r>
            <a:r>
              <a:rPr lang="en-US" altLang="ja-JP" sz="1600" u="sng" dirty="0" smtClean="0"/>
              <a:t>2015</a:t>
            </a:r>
            <a:r>
              <a:rPr lang="ja-JP" altLang="en-US" sz="1600" u="sng" dirty="0" smtClean="0"/>
              <a:t>年度以降の取組み</a:t>
            </a:r>
            <a:endParaRPr kumimoji="1" lang="en-US" altLang="ja-JP" sz="1600" u="sng" dirty="0" smtClean="0"/>
          </a:p>
          <a:p>
            <a:endParaRPr lang="en-US" altLang="ja-JP" sz="800" dirty="0" smtClean="0"/>
          </a:p>
          <a:p>
            <a:r>
              <a:rPr kumimoji="1" lang="ja-JP" altLang="en-US" sz="1200" dirty="0" smtClean="0"/>
              <a:t>　「行財政改革推進プラン（案）」（</a:t>
            </a:r>
            <a:r>
              <a:rPr kumimoji="1" lang="en-US" altLang="ja-JP" sz="1200" dirty="0" smtClean="0"/>
              <a:t>2015</a:t>
            </a:r>
            <a:r>
              <a:rPr kumimoji="1" lang="ja-JP" altLang="en-US" sz="1200" dirty="0" smtClean="0"/>
              <a:t>～</a:t>
            </a:r>
            <a:r>
              <a:rPr kumimoji="1" lang="en-US" altLang="ja-JP" sz="1200" dirty="0" smtClean="0"/>
              <a:t>2017</a:t>
            </a:r>
            <a:r>
              <a:rPr kumimoji="1" lang="ja-JP" altLang="en-US" sz="1200" dirty="0" smtClean="0"/>
              <a:t>年度）</a:t>
            </a:r>
            <a:endParaRPr kumimoji="1" lang="en-US" altLang="ja-JP" sz="1200" dirty="0" smtClean="0"/>
          </a:p>
          <a:p>
            <a:r>
              <a:rPr lang="ja-JP" altLang="en-US" sz="1050" dirty="0"/>
              <a:t>　</a:t>
            </a:r>
            <a:r>
              <a:rPr lang="ja-JP" altLang="en-US" sz="1050" dirty="0" smtClean="0"/>
              <a:t>　・</a:t>
            </a:r>
            <a:r>
              <a:rPr lang="en-US" altLang="ja-JP" sz="1050" dirty="0" smtClean="0"/>
              <a:t>【</a:t>
            </a:r>
            <a:r>
              <a:rPr lang="ja-JP" altLang="en-US" sz="1050" dirty="0" smtClean="0"/>
              <a:t>組み換え</a:t>
            </a:r>
            <a:r>
              <a:rPr lang="en-US" altLang="ja-JP" sz="1050" dirty="0" smtClean="0"/>
              <a:t>(</a:t>
            </a:r>
            <a:r>
              <a:rPr lang="ja-JP" altLang="en-US" sz="1050" dirty="0" smtClean="0"/>
              <a:t>シフト</a:t>
            </a:r>
            <a:r>
              <a:rPr lang="en-US" altLang="ja-JP" sz="1050" dirty="0" smtClean="0"/>
              <a:t>)】</a:t>
            </a:r>
            <a:r>
              <a:rPr lang="ja-JP" altLang="en-US" sz="1050" dirty="0" smtClean="0"/>
              <a:t>と</a:t>
            </a:r>
            <a:r>
              <a:rPr lang="en-US" altLang="ja-JP" sz="1050" dirty="0" smtClean="0"/>
              <a:t>【</a:t>
            </a:r>
            <a:r>
              <a:rPr lang="ja-JP" altLang="en-US" sz="1050" dirty="0" smtClean="0"/>
              <a:t>強みを束ねる</a:t>
            </a:r>
            <a:r>
              <a:rPr lang="en-US" altLang="ja-JP" sz="1050" dirty="0" smtClean="0"/>
              <a:t>】</a:t>
            </a:r>
            <a:r>
              <a:rPr lang="ja-JP" altLang="en-US" sz="1050" dirty="0" smtClean="0"/>
              <a:t>を改革の視点に、自律的で創造性を発揮する行財政運営体制の確立をめざした取組みを進める。</a:t>
            </a:r>
            <a:endParaRPr lang="en-US" altLang="ja-JP" sz="1050" dirty="0" smtClean="0"/>
          </a:p>
          <a:p>
            <a:r>
              <a:rPr kumimoji="1" lang="ja-JP" altLang="en-US" sz="1050" dirty="0" smtClean="0"/>
              <a:t>　　・毎年の収支不足額には、個別事業見直し等とあわせ、毎年度の予算編成における取組みを通じて対応する。</a:t>
            </a:r>
            <a:endParaRPr kumimoji="1" lang="ja-JP" altLang="en-US" sz="1050" dirty="0"/>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87</a:t>
            </a:fld>
            <a:endParaRPr kumimoji="1" lang="ja-JP" altLang="en-US"/>
          </a:p>
        </p:txBody>
      </p:sp>
    </p:spTree>
    <p:extLst>
      <p:ext uri="{BB962C8B-B14F-4D97-AF65-F5344CB8AC3E}">
        <p14:creationId xmlns:p14="http://schemas.microsoft.com/office/powerpoint/2010/main" val="16503153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91365" y="655684"/>
            <a:ext cx="8265197" cy="1154162"/>
          </a:xfrm>
          <a:prstGeom prst="rect">
            <a:avLst/>
          </a:prstGeom>
        </p:spPr>
        <p:txBody>
          <a:bodyPr wrap="square">
            <a:spAutoFit/>
          </a:bodyPr>
          <a:lstStyle/>
          <a:p>
            <a:pPr>
              <a:spcBef>
                <a:spcPts val="600"/>
              </a:spcBef>
            </a:pPr>
            <a:r>
              <a:rPr lang="ja-JP" altLang="en-US" sz="1600" dirty="0" smtClean="0">
                <a:latin typeface="+mn-ea"/>
                <a:cs typeface="Meiryo UI" panose="020B0604030504040204" pitchFamily="50" charset="-128"/>
              </a:rPr>
              <a:t>国</a:t>
            </a:r>
            <a:r>
              <a:rPr lang="ja-JP" altLang="en-US" sz="1600" dirty="0">
                <a:latin typeface="+mn-ea"/>
                <a:cs typeface="Meiryo UI" panose="020B0604030504040204" pitchFamily="50" charset="-128"/>
              </a:rPr>
              <a:t>が直接実施</a:t>
            </a:r>
            <a:r>
              <a:rPr lang="ja-JP" altLang="en-US" sz="1600" dirty="0" smtClean="0">
                <a:latin typeface="+mn-ea"/>
                <a:cs typeface="Meiryo UI" panose="020B0604030504040204" pitchFamily="50" charset="-128"/>
              </a:rPr>
              <a:t>する</a:t>
            </a:r>
            <a:r>
              <a:rPr lang="ja-JP" altLang="en-US" sz="1600" dirty="0">
                <a:latin typeface="+mn-ea"/>
                <a:cs typeface="Meiryo UI" panose="020B0604030504040204" pitchFamily="50" charset="-128"/>
              </a:rPr>
              <a:t>国道</a:t>
            </a:r>
            <a:r>
              <a:rPr lang="ja-JP" altLang="en-US" sz="1600" dirty="0" smtClean="0">
                <a:latin typeface="+mn-ea"/>
                <a:cs typeface="Meiryo UI" panose="020B0604030504040204" pitchFamily="50" charset="-128"/>
              </a:rPr>
              <a:t>、国管理河川など</a:t>
            </a:r>
            <a:r>
              <a:rPr lang="ja-JP" altLang="en-US" sz="1600" dirty="0">
                <a:latin typeface="+mn-ea"/>
                <a:cs typeface="Meiryo UI" panose="020B0604030504040204" pitchFamily="50" charset="-128"/>
              </a:rPr>
              <a:t>の</a:t>
            </a:r>
            <a:r>
              <a:rPr lang="ja-JP" altLang="en-US" sz="1600" dirty="0" smtClean="0">
                <a:latin typeface="+mn-ea"/>
                <a:cs typeface="Meiryo UI" panose="020B0604030504040204" pitchFamily="50" charset="-128"/>
              </a:rPr>
              <a:t>整備や</a:t>
            </a:r>
            <a:r>
              <a:rPr lang="ja-JP" altLang="en-US" sz="1600" dirty="0">
                <a:latin typeface="+mn-ea"/>
                <a:cs typeface="Meiryo UI" panose="020B0604030504040204" pitchFamily="50" charset="-128"/>
              </a:rPr>
              <a:t>維持</a:t>
            </a:r>
            <a:r>
              <a:rPr lang="ja-JP" altLang="en-US" sz="1600" dirty="0" smtClean="0">
                <a:latin typeface="+mn-ea"/>
                <a:cs typeface="Meiryo UI" panose="020B0604030504040204" pitchFamily="50" charset="-128"/>
              </a:rPr>
              <a:t>管理においては、道路法</a:t>
            </a:r>
            <a:r>
              <a:rPr lang="ja-JP" altLang="en-US" sz="1600" dirty="0">
                <a:latin typeface="+mn-ea"/>
                <a:cs typeface="Meiryo UI" panose="020B0604030504040204" pitchFamily="50" charset="-128"/>
              </a:rPr>
              <a:t>や河川法などに基づき</a:t>
            </a:r>
            <a:r>
              <a:rPr lang="ja-JP" altLang="en-US" sz="1600" dirty="0" smtClean="0">
                <a:latin typeface="+mn-ea"/>
                <a:cs typeface="Meiryo UI" panose="020B0604030504040204" pitchFamily="50" charset="-128"/>
              </a:rPr>
              <a:t>、その一定割合を地方</a:t>
            </a:r>
            <a:r>
              <a:rPr lang="ja-JP" altLang="en-US" sz="1600" dirty="0">
                <a:latin typeface="+mn-ea"/>
                <a:cs typeface="Meiryo UI" panose="020B0604030504040204" pitchFamily="50" charset="-128"/>
              </a:rPr>
              <a:t>自治体が負担</a:t>
            </a:r>
            <a:r>
              <a:rPr lang="ja-JP" altLang="en-US" sz="1600" dirty="0" smtClean="0">
                <a:latin typeface="+mn-ea"/>
                <a:cs typeface="Meiryo UI" panose="020B0604030504040204" pitchFamily="50" charset="-128"/>
              </a:rPr>
              <a:t>金</a:t>
            </a:r>
            <a:r>
              <a:rPr lang="ja-JP" altLang="en-US" sz="1600" dirty="0">
                <a:latin typeface="+mn-ea"/>
                <a:cs typeface="Meiryo UI" panose="020B0604030504040204" pitchFamily="50" charset="-128"/>
              </a:rPr>
              <a:t>と</a:t>
            </a:r>
            <a:r>
              <a:rPr lang="ja-JP" altLang="en-US" sz="1600" dirty="0" smtClean="0">
                <a:latin typeface="+mn-ea"/>
                <a:cs typeface="Meiryo UI" panose="020B0604030504040204" pitchFamily="50" charset="-128"/>
              </a:rPr>
              <a:t>して支出することが義務付けられていた。</a:t>
            </a:r>
            <a:endParaRPr lang="en-US" altLang="ja-JP" sz="1600" dirty="0" smtClean="0">
              <a:latin typeface="+mn-ea"/>
              <a:cs typeface="Meiryo UI" panose="020B0604030504040204" pitchFamily="50" charset="-128"/>
            </a:endParaRPr>
          </a:p>
          <a:p>
            <a:pPr>
              <a:spcBef>
                <a:spcPts val="600"/>
              </a:spcBef>
            </a:pPr>
            <a:r>
              <a:rPr lang="ja-JP" altLang="en-US" sz="1600" dirty="0">
                <a:latin typeface="+mn-ea"/>
                <a:cs typeface="Meiryo UI" panose="020B0604030504040204" pitchFamily="50" charset="-128"/>
              </a:rPr>
              <a:t>このため</a:t>
            </a:r>
            <a:r>
              <a:rPr lang="ja-JP" altLang="en-US" sz="1600" dirty="0" smtClean="0">
                <a:latin typeface="+mn-ea"/>
                <a:cs typeface="Meiryo UI" panose="020B0604030504040204" pitchFamily="50" charset="-128"/>
              </a:rPr>
              <a:t>、国と地方の役割分担を明確にするとともに、権限・財源・責任を一致させるよう国直轄事業負担金の見直しを国に求めた。</a:t>
            </a:r>
            <a:endParaRPr lang="en-US" altLang="ja-JP" sz="1600" dirty="0" smtClean="0">
              <a:latin typeface="+mn-ea"/>
              <a:cs typeface="Meiryo UI" panose="020B0604030504040204" pitchFamily="50" charset="-128"/>
            </a:endParaRPr>
          </a:p>
        </p:txBody>
      </p:sp>
      <p:sp>
        <p:nvSpPr>
          <p:cNvPr id="2" name="テキスト ボックス 1"/>
          <p:cNvSpPr txBox="1"/>
          <p:nvPr/>
        </p:nvSpPr>
        <p:spPr>
          <a:xfrm>
            <a:off x="99359" y="1980656"/>
            <a:ext cx="2284596" cy="338554"/>
          </a:xfrm>
          <a:prstGeom prst="rect">
            <a:avLst/>
          </a:prstGeom>
          <a:noFill/>
        </p:spPr>
        <p:txBody>
          <a:bodyPr wrap="square" rtlCol="0">
            <a:spAutoFit/>
          </a:bodyPr>
          <a:lstStyle/>
          <a:p>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見直しの経緯</a:t>
            </a:r>
            <a:endParaRPr lang="ja-JP" altLang="en-US" sz="1600" dirty="0">
              <a:latin typeface="+mn-ea"/>
              <a:cs typeface="Meiryo UI" panose="020B0604030504040204" pitchFamily="50" charset="-128"/>
            </a:endParaRPr>
          </a:p>
        </p:txBody>
      </p:sp>
      <p:sp>
        <p:nvSpPr>
          <p:cNvPr id="11" name="テキスト ボックス 10"/>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１．（２）</a:t>
            </a:r>
            <a:endParaRPr lang="en-US" altLang="ja-JP" sz="1600" u="sng" dirty="0" smtClean="0"/>
          </a:p>
        </p:txBody>
      </p:sp>
      <p:graphicFrame>
        <p:nvGraphicFramePr>
          <p:cNvPr id="3" name="表 2"/>
          <p:cNvGraphicFramePr>
            <a:graphicFrameLocks noGrp="1"/>
          </p:cNvGraphicFramePr>
          <p:nvPr>
            <p:extLst/>
          </p:nvPr>
        </p:nvGraphicFramePr>
        <p:xfrm>
          <a:off x="683568" y="4357785"/>
          <a:ext cx="7776864" cy="2390224"/>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486336">
                <a:tc>
                  <a:txBody>
                    <a:bodyPr/>
                    <a:lstStyle/>
                    <a:p>
                      <a:pPr algn="ctr"/>
                      <a:r>
                        <a:rPr kumimoji="1" lang="ja-JP" altLang="en-US" sz="1400" dirty="0" smtClean="0"/>
                        <a:t>事業区分</a:t>
                      </a:r>
                      <a:endParaRPr kumimoji="1" lang="ja-JP" altLang="en-US" sz="1400" dirty="0"/>
                    </a:p>
                  </a:txBody>
                  <a:tcPr anchor="ctr"/>
                </a:tc>
                <a:tc>
                  <a:txBody>
                    <a:bodyPr/>
                    <a:lstStyle/>
                    <a:p>
                      <a:pPr algn="ctr"/>
                      <a:r>
                        <a:rPr kumimoji="1" lang="ja-JP" altLang="en-US" sz="1400" dirty="0" smtClean="0"/>
                        <a:t>大阪府負担額</a:t>
                      </a:r>
                      <a:r>
                        <a:rPr kumimoji="1" lang="ja-JP" altLang="en-US" sz="1200" b="0" dirty="0" smtClean="0"/>
                        <a:t>（億円）</a:t>
                      </a:r>
                      <a:endParaRPr kumimoji="1" lang="ja-JP" altLang="en-US" sz="1200" b="0" dirty="0"/>
                    </a:p>
                  </a:txBody>
                  <a:tcPr anchor="ctr"/>
                </a:tc>
                <a:tc>
                  <a:txBody>
                    <a:bodyPr/>
                    <a:lstStyle/>
                    <a:p>
                      <a:pPr algn="ctr"/>
                      <a:r>
                        <a:rPr kumimoji="1" lang="ja-JP" altLang="en-US" sz="1400" dirty="0" smtClean="0"/>
                        <a:t>うち、</a:t>
                      </a:r>
                      <a:r>
                        <a:rPr kumimoji="1" lang="en-US" altLang="ja-JP" sz="1400" dirty="0" smtClean="0"/>
                        <a:t>2010</a:t>
                      </a:r>
                      <a:r>
                        <a:rPr kumimoji="1" lang="ja-JP" altLang="en-US" sz="1400" dirty="0" smtClean="0"/>
                        <a:t>年以降廃止分</a:t>
                      </a:r>
                      <a:endParaRPr kumimoji="1" lang="en-US" altLang="ja-JP" sz="1400" dirty="0" smtClean="0"/>
                    </a:p>
                    <a:p>
                      <a:pPr algn="ctr"/>
                      <a:r>
                        <a:rPr kumimoji="1" lang="ja-JP" altLang="en-US" sz="1400" dirty="0" smtClean="0"/>
                        <a:t>（維持管理分）</a:t>
                      </a:r>
                      <a:r>
                        <a:rPr kumimoji="1" lang="ja-JP" altLang="en-US" sz="1200" b="0" dirty="0" smtClean="0"/>
                        <a:t>　（億円）</a:t>
                      </a:r>
                      <a:endParaRPr kumimoji="1" lang="en-US" altLang="ja-JP" sz="1200" b="0" dirty="0" smtClean="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t>割合</a:t>
                      </a:r>
                      <a:endParaRPr kumimoji="1" lang="ja-JP" altLang="en-US" sz="14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86080">
                <a:tc>
                  <a:txBody>
                    <a:bodyPr/>
                    <a:lstStyle/>
                    <a:p>
                      <a:pPr algn="ctr"/>
                      <a:r>
                        <a:rPr kumimoji="1" lang="ja-JP" altLang="en-US" sz="1400" dirty="0" smtClean="0"/>
                        <a:t>河川関係</a:t>
                      </a:r>
                      <a:endParaRPr kumimoji="1" lang="ja-JP" altLang="en-US" sz="1400" dirty="0"/>
                    </a:p>
                  </a:txBody>
                  <a:tcPr/>
                </a:tc>
                <a:tc>
                  <a:txBody>
                    <a:bodyPr/>
                    <a:lstStyle/>
                    <a:p>
                      <a:pPr algn="r"/>
                      <a:r>
                        <a:rPr lang="en-US" altLang="ja-JP" sz="1400" dirty="0" smtClean="0">
                          <a:latin typeface="+mn-lt"/>
                          <a:cs typeface="Meiryo UI" panose="020B0604030504040204" pitchFamily="50" charset="-128"/>
                        </a:rPr>
                        <a:t>62</a:t>
                      </a:r>
                      <a:endParaRPr lang="en-US" altLang="ja-JP" sz="1400" dirty="0">
                        <a:latin typeface="+mn-lt"/>
                        <a:cs typeface="Meiryo UI" panose="020B0604030504040204" pitchFamily="50" charset="-128"/>
                      </a:endParaRPr>
                    </a:p>
                  </a:txBody>
                  <a:tcPr/>
                </a:tc>
                <a:tc>
                  <a:txBody>
                    <a:bodyPr/>
                    <a:lstStyle/>
                    <a:p>
                      <a:pPr algn="r"/>
                      <a:r>
                        <a:rPr kumimoji="1" lang="en-US" altLang="ja-JP" sz="1400" dirty="0" smtClean="0"/>
                        <a:t>18</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algn="r"/>
                      <a:r>
                        <a:rPr kumimoji="1" lang="en-US" altLang="ja-JP" sz="1400" b="1" dirty="0" smtClean="0">
                          <a:latin typeface="+mn-lt"/>
                        </a:rPr>
                        <a:t>28.3 %</a:t>
                      </a:r>
                      <a:endParaRPr kumimoji="1" lang="ja-JP" altLang="en-US" sz="1400" b="1" dirty="0">
                        <a:latin typeface="+mn-lt"/>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286080">
                <a:tc>
                  <a:txBody>
                    <a:bodyPr/>
                    <a:lstStyle/>
                    <a:p>
                      <a:pPr algn="ctr"/>
                      <a:r>
                        <a:rPr kumimoji="1" lang="ja-JP" altLang="en-US" sz="1400" dirty="0" smtClean="0"/>
                        <a:t>道路関係</a:t>
                      </a:r>
                      <a:endParaRPr kumimoji="1" lang="ja-JP" altLang="en-US" sz="1400" dirty="0"/>
                    </a:p>
                  </a:txBody>
                  <a:tcPr/>
                </a:tc>
                <a:tc>
                  <a:txBody>
                    <a:bodyPr/>
                    <a:lstStyle/>
                    <a:p>
                      <a:pPr algn="r"/>
                      <a:r>
                        <a:rPr lang="en-US" altLang="ja-JP" sz="1400" dirty="0" smtClean="0">
                          <a:latin typeface="+mn-lt"/>
                          <a:cs typeface="Meiryo UI" panose="020B0604030504040204" pitchFamily="50" charset="-128"/>
                        </a:rPr>
                        <a:t>288</a:t>
                      </a:r>
                      <a:endParaRPr lang="en-US" altLang="ja-JP" sz="1400" dirty="0">
                        <a:latin typeface="+mn-lt"/>
                        <a:cs typeface="Meiryo UI" panose="020B0604030504040204" pitchFamily="50" charset="-128"/>
                      </a:endParaRPr>
                    </a:p>
                  </a:txBody>
                  <a:tcPr/>
                </a:tc>
                <a:tc>
                  <a:txBody>
                    <a:bodyPr/>
                    <a:lstStyle/>
                    <a:p>
                      <a:pPr algn="r"/>
                      <a:r>
                        <a:rPr kumimoji="1" lang="en-US" altLang="ja-JP" sz="1400" dirty="0" smtClean="0"/>
                        <a:t>8 </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algn="r"/>
                      <a:r>
                        <a:rPr kumimoji="1" lang="en-US" altLang="ja-JP" sz="1400" b="1" dirty="0" smtClean="0">
                          <a:latin typeface="+mn-lt"/>
                        </a:rPr>
                        <a:t>2.8 %</a:t>
                      </a:r>
                      <a:endParaRPr kumimoji="1" lang="ja-JP" altLang="en-US" sz="1400" b="1" dirty="0">
                        <a:latin typeface="+mn-lt"/>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86080">
                <a:tc>
                  <a:txBody>
                    <a:bodyPr/>
                    <a:lstStyle/>
                    <a:p>
                      <a:pPr algn="ctr"/>
                      <a:r>
                        <a:rPr kumimoji="1" lang="ja-JP" altLang="en-US" sz="1400" dirty="0" smtClean="0"/>
                        <a:t>公園関係</a:t>
                      </a:r>
                      <a:endParaRPr kumimoji="1" lang="ja-JP" altLang="en-US" sz="1400" dirty="0"/>
                    </a:p>
                  </a:txBody>
                  <a:tcPr/>
                </a:tc>
                <a:tc>
                  <a:txBody>
                    <a:bodyPr/>
                    <a:lstStyle/>
                    <a:p>
                      <a:pPr algn="r"/>
                      <a:r>
                        <a:rPr lang="en-US" altLang="ja-JP" sz="1400" dirty="0" smtClean="0">
                          <a:latin typeface="+mn-lt"/>
                          <a:cs typeface="Meiryo UI" panose="020B0604030504040204" pitchFamily="50" charset="-128"/>
                        </a:rPr>
                        <a:t>2</a:t>
                      </a:r>
                      <a:endParaRPr lang="en-US" altLang="ja-JP" sz="1400" dirty="0">
                        <a:latin typeface="+mn-lt"/>
                        <a:cs typeface="Meiryo UI" panose="020B0604030504040204" pitchFamily="50" charset="-128"/>
                      </a:endParaRPr>
                    </a:p>
                  </a:txBody>
                  <a:tcPr/>
                </a:tc>
                <a:tc>
                  <a:txBody>
                    <a:bodyPr/>
                    <a:lstStyle/>
                    <a:p>
                      <a:pPr algn="r"/>
                      <a:r>
                        <a:rPr kumimoji="1" lang="en-US" altLang="ja-JP" sz="1400" dirty="0" smtClean="0"/>
                        <a:t>1</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algn="r"/>
                      <a:r>
                        <a:rPr kumimoji="1" lang="en-US" altLang="ja-JP" sz="1400" b="1" dirty="0" smtClean="0">
                          <a:latin typeface="+mn-lt"/>
                        </a:rPr>
                        <a:t>40.6 %</a:t>
                      </a:r>
                      <a:endParaRPr kumimoji="1" lang="ja-JP" altLang="en-US" sz="1400" b="1" dirty="0">
                        <a:latin typeface="+mn-lt"/>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86080">
                <a:tc>
                  <a:txBody>
                    <a:bodyPr/>
                    <a:lstStyle/>
                    <a:p>
                      <a:pPr algn="ctr"/>
                      <a:r>
                        <a:rPr kumimoji="1" lang="ja-JP" altLang="en-US" sz="1400" dirty="0" smtClean="0"/>
                        <a:t>港湾関係</a:t>
                      </a:r>
                      <a:endParaRPr kumimoji="1" lang="ja-JP" altLang="en-US" sz="1400" dirty="0"/>
                    </a:p>
                  </a:txBody>
                  <a:tcPr/>
                </a:tc>
                <a:tc>
                  <a:txBody>
                    <a:bodyPr/>
                    <a:lstStyle/>
                    <a:p>
                      <a:pPr algn="r"/>
                      <a:r>
                        <a:rPr kumimoji="1" lang="en-US" altLang="ja-JP" sz="1400" dirty="0" smtClean="0">
                          <a:latin typeface="+mn-lt"/>
                        </a:rPr>
                        <a:t>22</a:t>
                      </a:r>
                      <a:endParaRPr kumimoji="1" lang="ja-JP" altLang="en-US" sz="1400" dirty="0">
                        <a:latin typeface="+mn-lt"/>
                      </a:endParaRPr>
                    </a:p>
                  </a:txBody>
                  <a:tcPr/>
                </a:tc>
                <a:tc>
                  <a:txBody>
                    <a:bodyPr/>
                    <a:lstStyle/>
                    <a:p>
                      <a:pPr algn="r"/>
                      <a:r>
                        <a:rPr kumimoji="1" lang="ja-JP" altLang="en-US" sz="1400" dirty="0" smtClean="0"/>
                        <a:t>－</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algn="r"/>
                      <a:r>
                        <a:rPr kumimoji="1" lang="ja-JP" altLang="en-US" sz="1400" dirty="0" smtClean="0"/>
                        <a:t>－</a:t>
                      </a:r>
                      <a:endParaRPr kumimoji="1" lang="ja-JP" altLang="en-US" sz="14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86080">
                <a:tc>
                  <a:txBody>
                    <a:bodyPr/>
                    <a:lstStyle/>
                    <a:p>
                      <a:pPr algn="ctr"/>
                      <a:r>
                        <a:rPr kumimoji="1" lang="ja-JP" altLang="en-US" sz="1400" dirty="0" smtClean="0"/>
                        <a:t>空港関係</a:t>
                      </a:r>
                      <a:endParaRPr kumimoji="1" lang="ja-JP" altLang="en-US" sz="1400" dirty="0"/>
                    </a:p>
                  </a:txBody>
                  <a:tcPr/>
                </a:tc>
                <a:tc>
                  <a:txBody>
                    <a:bodyPr/>
                    <a:lstStyle/>
                    <a:p>
                      <a:pPr algn="r"/>
                      <a:r>
                        <a:rPr kumimoji="1" lang="en-US" altLang="ja-JP" sz="1400" dirty="0" smtClean="0">
                          <a:latin typeface="+mn-lt"/>
                        </a:rPr>
                        <a:t>2</a:t>
                      </a:r>
                      <a:endParaRPr kumimoji="1" lang="ja-JP" altLang="en-US" sz="1400" dirty="0">
                        <a:latin typeface="+mn-lt"/>
                      </a:endParaRPr>
                    </a:p>
                  </a:txBody>
                  <a:tcPr/>
                </a:tc>
                <a:tc>
                  <a:txBody>
                    <a:bodyPr/>
                    <a:lstStyle/>
                    <a:p>
                      <a:pPr algn="r"/>
                      <a:r>
                        <a:rPr kumimoji="1" lang="ja-JP" altLang="en-US" sz="1400" dirty="0" smtClean="0"/>
                        <a:t>－</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algn="r"/>
                      <a:r>
                        <a:rPr kumimoji="1" lang="ja-JP" altLang="en-US" sz="1400" dirty="0" smtClean="0"/>
                        <a:t>－</a:t>
                      </a:r>
                      <a:endParaRPr kumimoji="1" lang="ja-JP" altLang="en-US" sz="14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348064">
                <a:tc>
                  <a:txBody>
                    <a:bodyPr/>
                    <a:lstStyle/>
                    <a:p>
                      <a:pPr algn="ctr"/>
                      <a:r>
                        <a:rPr kumimoji="1" lang="ja-JP" altLang="en-US" sz="1400" dirty="0" smtClean="0"/>
                        <a:t>合　計</a:t>
                      </a:r>
                      <a:endParaRPr kumimoji="1" lang="ja-JP" altLang="en-US" sz="1400" dirty="0"/>
                    </a:p>
                  </a:txBody>
                  <a:tcPr/>
                </a:tc>
                <a:tc>
                  <a:txBody>
                    <a:bodyPr/>
                    <a:lstStyle/>
                    <a:p>
                      <a:pPr algn="r"/>
                      <a:r>
                        <a:rPr kumimoji="1" lang="en-US" altLang="ja-JP" sz="1400" dirty="0" smtClean="0">
                          <a:latin typeface="+mn-lt"/>
                        </a:rPr>
                        <a:t>376</a:t>
                      </a:r>
                      <a:endParaRPr kumimoji="1" lang="ja-JP" altLang="en-US" sz="1400" dirty="0">
                        <a:latin typeface="+mn-lt"/>
                      </a:endParaRPr>
                    </a:p>
                  </a:txBody>
                  <a:tcPr/>
                </a:tc>
                <a:tc>
                  <a:txBody>
                    <a:bodyPr/>
                    <a:lstStyle/>
                    <a:p>
                      <a:pPr algn="r"/>
                      <a:r>
                        <a:rPr kumimoji="1" lang="en-US" altLang="ja-JP" sz="1400" dirty="0" smtClean="0"/>
                        <a:t>27</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mn-lt"/>
                        </a:rPr>
                        <a:t>7.1%</a:t>
                      </a:r>
                      <a:endParaRPr kumimoji="1" lang="ja-JP" altLang="en-US" sz="1400" b="1" dirty="0" smtClean="0">
                        <a:latin typeface="+mn-lt"/>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5" name="テキスト ボックス 14"/>
          <p:cNvSpPr txBox="1"/>
          <p:nvPr/>
        </p:nvSpPr>
        <p:spPr>
          <a:xfrm>
            <a:off x="115679" y="4005387"/>
            <a:ext cx="5232762" cy="338554"/>
          </a:xfrm>
          <a:prstGeom prst="rect">
            <a:avLst/>
          </a:prstGeom>
          <a:noFill/>
        </p:spPr>
        <p:txBody>
          <a:bodyPr wrap="square" rtlCol="0">
            <a:spAutoFit/>
          </a:bodyPr>
          <a:lstStyle/>
          <a:p>
            <a:r>
              <a:rPr lang="ja-JP" altLang="en-US" sz="1600" dirty="0" smtClean="0">
                <a:latin typeface="+mn-ea"/>
                <a:cs typeface="Meiryo UI" panose="020B0604030504040204" pitchFamily="50" charset="-128"/>
              </a:rPr>
              <a:t>■国</a:t>
            </a:r>
            <a:r>
              <a:rPr lang="ja-JP" altLang="en-US" sz="1600" dirty="0">
                <a:latin typeface="+mn-ea"/>
                <a:cs typeface="Meiryo UI" panose="020B0604030504040204" pitchFamily="50" charset="-128"/>
              </a:rPr>
              <a:t>直轄事業負担</a:t>
            </a:r>
            <a:r>
              <a:rPr lang="ja-JP" altLang="en-US" sz="1600" dirty="0" smtClean="0">
                <a:latin typeface="+mn-ea"/>
                <a:cs typeface="Meiryo UI" panose="020B0604030504040204" pitchFamily="50" charset="-128"/>
              </a:rPr>
              <a:t>金内訳（</a:t>
            </a:r>
            <a:r>
              <a:rPr lang="en-US" altLang="ja-JP" sz="1600" dirty="0" smtClean="0">
                <a:latin typeface="+mn-ea"/>
                <a:cs typeface="Meiryo UI" panose="020B0604030504040204" pitchFamily="50" charset="-128"/>
              </a:rPr>
              <a:t>2009</a:t>
            </a:r>
            <a:r>
              <a:rPr lang="ja-JP" altLang="en-US" sz="1600" dirty="0" smtClean="0">
                <a:latin typeface="+mn-ea"/>
                <a:cs typeface="Meiryo UI" panose="020B0604030504040204" pitchFamily="50" charset="-128"/>
              </a:rPr>
              <a:t>年度分）</a:t>
            </a:r>
            <a:endParaRPr lang="ja-JP" altLang="en-US" sz="1600" dirty="0">
              <a:latin typeface="+mn-ea"/>
              <a:cs typeface="Meiryo UI" panose="020B0604030504040204" pitchFamily="50" charset="-128"/>
            </a:endParaRPr>
          </a:p>
        </p:txBody>
      </p:sp>
      <p:sp>
        <p:nvSpPr>
          <p:cNvPr id="16" name="テキスト ボックス 15"/>
          <p:cNvSpPr txBox="1"/>
          <p:nvPr/>
        </p:nvSpPr>
        <p:spPr>
          <a:xfrm>
            <a:off x="254319" y="317130"/>
            <a:ext cx="3024336" cy="338554"/>
          </a:xfrm>
          <a:prstGeom prst="rect">
            <a:avLst/>
          </a:prstGeom>
          <a:noFill/>
        </p:spPr>
        <p:txBody>
          <a:bodyPr wrap="square" rtlCol="0">
            <a:spAutoFit/>
          </a:bodyPr>
          <a:lstStyle/>
          <a:p>
            <a:r>
              <a:rPr lang="ja-JP" altLang="en-US" sz="1600" dirty="0" smtClean="0"/>
              <a:t>②国直轄事業負担金の見直し</a:t>
            </a:r>
            <a:endParaRPr kumimoji="1" lang="ja-JP" altLang="en-US" sz="1600" dirty="0"/>
          </a:p>
        </p:txBody>
      </p:sp>
      <p:grpSp>
        <p:nvGrpSpPr>
          <p:cNvPr id="17" name="グループ化 16"/>
          <p:cNvGrpSpPr/>
          <p:nvPr/>
        </p:nvGrpSpPr>
        <p:grpSpPr>
          <a:xfrm>
            <a:off x="2383955" y="2581886"/>
            <a:ext cx="4928581" cy="1297101"/>
            <a:chOff x="1788077" y="1136802"/>
            <a:chExt cx="4373562" cy="1297101"/>
          </a:xfrm>
        </p:grpSpPr>
        <p:sp>
          <p:nvSpPr>
            <p:cNvPr id="18" name="正方形/長方形 17"/>
            <p:cNvSpPr/>
            <p:nvPr/>
          </p:nvSpPr>
          <p:spPr>
            <a:xfrm>
              <a:off x="1788077" y="1136802"/>
              <a:ext cx="1261921" cy="129710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92075" indent="-92075"/>
              <a:r>
                <a:rPr kumimoji="1" lang="ja-JP" altLang="en-US" sz="1200" dirty="0" smtClean="0">
                  <a:solidFill>
                    <a:schemeClr val="tx1"/>
                  </a:solidFill>
                </a:rPr>
                <a:t>▲</a:t>
              </a:r>
              <a:r>
                <a:rPr kumimoji="1" lang="en-US" altLang="ja-JP" sz="1200" dirty="0" smtClean="0">
                  <a:solidFill>
                    <a:schemeClr val="tx1"/>
                  </a:solidFill>
                </a:rPr>
                <a:t>09</a:t>
              </a:r>
              <a:r>
                <a:rPr kumimoji="1" lang="ja-JP" altLang="en-US" sz="1200" dirty="0" smtClean="0">
                  <a:solidFill>
                    <a:schemeClr val="tx1"/>
                  </a:solidFill>
                </a:rPr>
                <a:t>年</a:t>
              </a:r>
              <a:r>
                <a:rPr kumimoji="1" lang="en-US" altLang="ja-JP" sz="1200" dirty="0" smtClean="0">
                  <a:solidFill>
                    <a:schemeClr val="tx1"/>
                  </a:solidFill>
                </a:rPr>
                <a:t>3</a:t>
              </a:r>
              <a:r>
                <a:rPr kumimoji="1" lang="ja-JP" altLang="en-US" sz="1200" dirty="0" smtClean="0">
                  <a:solidFill>
                    <a:schemeClr val="tx1"/>
                  </a:solidFill>
                </a:rPr>
                <a:t>月　地方分権改革推進委員会ヒアリング（政府）で、橋下知事が、国直轄事業負担金について糾弾</a:t>
              </a:r>
              <a:endParaRPr kumimoji="1" lang="ja-JP" altLang="en-US" sz="1200" dirty="0">
                <a:solidFill>
                  <a:schemeClr val="tx1"/>
                </a:solidFill>
              </a:endParaRPr>
            </a:p>
          </p:txBody>
        </p:sp>
        <p:sp>
          <p:nvSpPr>
            <p:cNvPr id="19" name="正方形/長方形 18"/>
            <p:cNvSpPr/>
            <p:nvPr/>
          </p:nvSpPr>
          <p:spPr>
            <a:xfrm>
              <a:off x="4752105" y="1136802"/>
              <a:ext cx="1409534" cy="129651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lang="ja-JP" altLang="en-US" sz="1200" dirty="0" smtClean="0">
                  <a:solidFill>
                    <a:schemeClr val="tx1"/>
                  </a:solidFill>
                </a:rPr>
                <a:t>▲</a:t>
              </a:r>
              <a:r>
                <a:rPr lang="en-US" altLang="ja-JP" sz="1200" dirty="0" smtClean="0">
                  <a:solidFill>
                    <a:schemeClr val="tx1"/>
                  </a:solidFill>
                </a:rPr>
                <a:t>10</a:t>
              </a:r>
              <a:r>
                <a:rPr kumimoji="1" lang="ja-JP" altLang="en-US" sz="1200" dirty="0" smtClean="0">
                  <a:solidFill>
                    <a:schemeClr val="tx1"/>
                  </a:solidFill>
                </a:rPr>
                <a:t>年～　</a:t>
              </a:r>
              <a:r>
                <a:rPr lang="ja-JP" altLang="en-US" sz="1200" dirty="0" smtClean="0">
                  <a:solidFill>
                    <a:schemeClr val="tx1"/>
                  </a:solidFill>
                </a:rPr>
                <a:t>国が維持管理に係る負担金を廃止</a:t>
              </a:r>
              <a:endParaRPr lang="en-US" altLang="ja-JP" sz="1200" dirty="0" smtClean="0">
                <a:solidFill>
                  <a:schemeClr val="tx1"/>
                </a:solidFill>
              </a:endParaRPr>
            </a:p>
            <a:p>
              <a:pPr marL="177800" indent="-177800"/>
              <a:r>
                <a:rPr lang="ja-JP" altLang="en-US" sz="1200" dirty="0">
                  <a:solidFill>
                    <a:schemeClr val="tx1"/>
                  </a:solidFill>
                </a:rPr>
                <a:t>　</a:t>
              </a:r>
              <a:r>
                <a:rPr lang="en-US" altLang="ja-JP" sz="1200" dirty="0" smtClean="0">
                  <a:solidFill>
                    <a:schemeClr val="tx1"/>
                  </a:solidFill>
                </a:rPr>
                <a:t>※10</a:t>
              </a:r>
              <a:r>
                <a:rPr lang="ja-JP" altLang="en-US" sz="1200" dirty="0" smtClean="0">
                  <a:solidFill>
                    <a:schemeClr val="tx1"/>
                  </a:solidFill>
                </a:rPr>
                <a:t>年度に限り、特定事業について経過措置</a:t>
              </a:r>
              <a:endParaRPr lang="en-US" altLang="ja-JP" sz="1200" dirty="0" smtClean="0">
                <a:solidFill>
                  <a:schemeClr val="tx1"/>
                </a:solidFill>
              </a:endParaRPr>
            </a:p>
            <a:p>
              <a:pPr marL="177800" indent="4763"/>
              <a:r>
                <a:rPr lang="en-US" altLang="ja-JP" sz="1200" dirty="0" smtClean="0">
                  <a:solidFill>
                    <a:schemeClr val="tx1"/>
                  </a:solidFill>
                </a:rPr>
                <a:t>11</a:t>
              </a:r>
              <a:r>
                <a:rPr lang="ja-JP" altLang="en-US" sz="1200" dirty="0" smtClean="0">
                  <a:solidFill>
                    <a:schemeClr val="tx1"/>
                  </a:solidFill>
                </a:rPr>
                <a:t>年度～全廃</a:t>
              </a:r>
              <a:endParaRPr lang="en-US" altLang="ja-JP" sz="1200" dirty="0" smtClean="0">
                <a:solidFill>
                  <a:schemeClr val="tx1"/>
                </a:solidFill>
              </a:endParaRPr>
            </a:p>
          </p:txBody>
        </p:sp>
        <p:sp>
          <p:nvSpPr>
            <p:cNvPr id="21" name="正方形/長方形 20"/>
            <p:cNvSpPr/>
            <p:nvPr/>
          </p:nvSpPr>
          <p:spPr>
            <a:xfrm>
              <a:off x="3154630" y="1137388"/>
              <a:ext cx="1154453" cy="129651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kumimoji="1" lang="ja-JP" altLang="en-US" sz="1200" dirty="0" smtClean="0">
                  <a:solidFill>
                    <a:schemeClr val="tx1"/>
                  </a:solidFill>
                </a:rPr>
                <a:t>▲</a:t>
              </a:r>
              <a:r>
                <a:rPr kumimoji="1" lang="en-US" altLang="ja-JP" sz="1200" dirty="0" smtClean="0">
                  <a:solidFill>
                    <a:schemeClr val="tx1"/>
                  </a:solidFill>
                </a:rPr>
                <a:t>09</a:t>
              </a:r>
              <a:r>
                <a:rPr kumimoji="1" lang="ja-JP" altLang="en-US" sz="1200" dirty="0" smtClean="0">
                  <a:solidFill>
                    <a:schemeClr val="tx1"/>
                  </a:solidFill>
                </a:rPr>
                <a:t>年</a:t>
              </a:r>
              <a:r>
                <a:rPr kumimoji="1" lang="en-US" altLang="ja-JP" sz="1200" dirty="0" smtClean="0">
                  <a:solidFill>
                    <a:schemeClr val="tx1"/>
                  </a:solidFill>
                </a:rPr>
                <a:t>5</a:t>
              </a:r>
              <a:r>
                <a:rPr kumimoji="1" lang="ja-JP" altLang="en-US" sz="1200" dirty="0" smtClean="0">
                  <a:solidFill>
                    <a:schemeClr val="tx1"/>
                  </a:solidFill>
                </a:rPr>
                <a:t>月</a:t>
              </a:r>
              <a:endParaRPr kumimoji="1" lang="en-US" altLang="ja-JP" sz="1200" dirty="0" smtClean="0">
                <a:solidFill>
                  <a:schemeClr val="tx1"/>
                </a:solidFill>
              </a:endParaRPr>
            </a:p>
            <a:p>
              <a:pPr marL="92075"/>
              <a:r>
                <a:rPr lang="ja-JP" altLang="en-US" sz="1200" dirty="0" smtClean="0">
                  <a:solidFill>
                    <a:schemeClr val="tx1"/>
                  </a:solidFill>
                </a:rPr>
                <a:t>国が、請求先である地方自治体に対して、詳細な内訳書の提示を開始</a:t>
              </a:r>
              <a:endParaRPr lang="en-US" altLang="ja-JP" sz="1200" dirty="0" smtClean="0">
                <a:solidFill>
                  <a:schemeClr val="tx1"/>
                </a:solidFill>
              </a:endParaRPr>
            </a:p>
          </p:txBody>
        </p:sp>
      </p:grpSp>
      <p:graphicFrame>
        <p:nvGraphicFramePr>
          <p:cNvPr id="4" name="表 3"/>
          <p:cNvGraphicFramePr>
            <a:graphicFrameLocks noGrp="1"/>
          </p:cNvGraphicFramePr>
          <p:nvPr>
            <p:extLst/>
          </p:nvPr>
        </p:nvGraphicFramePr>
        <p:xfrm>
          <a:off x="1772986" y="2253865"/>
          <a:ext cx="6903469" cy="251460"/>
        </p:xfrm>
        <a:graphic>
          <a:graphicData uri="http://schemas.openxmlformats.org/drawingml/2006/table">
            <a:tbl>
              <a:tblPr firstRow="1" bandRow="1">
                <a:tableStyleId>{7DF18680-E054-41AD-8BC1-D1AEF772440D}</a:tableStyleId>
              </a:tblPr>
              <a:tblGrid>
                <a:gridCol w="27873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864095">
                  <a:extLst>
                    <a:ext uri="{9D8B030D-6E8A-4147-A177-3AD203B41FA5}">
                      <a16:colId xmlns:a16="http://schemas.microsoft.com/office/drawing/2014/main" val="20004"/>
                    </a:ext>
                  </a:extLst>
                </a:gridCol>
              </a:tblGrid>
              <a:tr h="231800">
                <a:tc>
                  <a:txBody>
                    <a:bodyPr/>
                    <a:lstStyle/>
                    <a:p>
                      <a:endParaRPr kumimoji="1" lang="ja-JP" altLang="en-US" sz="1050" dirty="0"/>
                    </a:p>
                  </a:txBody>
                  <a:tcPr/>
                </a:tc>
                <a:tc>
                  <a:txBody>
                    <a:bodyPr/>
                    <a:lstStyle/>
                    <a:p>
                      <a:r>
                        <a:rPr kumimoji="1" lang="en-US" altLang="ja-JP" sz="1050" dirty="0" smtClean="0"/>
                        <a:t>2008</a:t>
                      </a:r>
                      <a:r>
                        <a:rPr kumimoji="1" lang="ja-JP" altLang="en-US" sz="1050" dirty="0" smtClean="0"/>
                        <a:t>年</a:t>
                      </a:r>
                      <a:endParaRPr kumimoji="1" lang="ja-JP" altLang="en-US" sz="1050" dirty="0"/>
                    </a:p>
                  </a:txBody>
                  <a:tcPr/>
                </a:tc>
                <a:tc>
                  <a:txBody>
                    <a:bodyPr/>
                    <a:lstStyle/>
                    <a:p>
                      <a:r>
                        <a:rPr kumimoji="1" lang="en-US" altLang="ja-JP" sz="1050" dirty="0" smtClean="0"/>
                        <a:t>2009</a:t>
                      </a:r>
                      <a:r>
                        <a:rPr kumimoji="1" lang="ja-JP" altLang="en-US" sz="1050" dirty="0" smtClean="0"/>
                        <a:t>年</a:t>
                      </a:r>
                      <a:endParaRPr kumimoji="1" lang="ja-JP" altLang="en-US" sz="1050" dirty="0"/>
                    </a:p>
                  </a:txBody>
                  <a:tcPr/>
                </a:tc>
                <a:tc>
                  <a:txBody>
                    <a:bodyPr/>
                    <a:lstStyle/>
                    <a:p>
                      <a:r>
                        <a:rPr kumimoji="1" lang="en-US" altLang="ja-JP" sz="1050" dirty="0" smtClean="0"/>
                        <a:t>2010</a:t>
                      </a:r>
                      <a:r>
                        <a:rPr kumimoji="1" lang="ja-JP" altLang="en-US" sz="1050" dirty="0" smtClean="0"/>
                        <a:t>年</a:t>
                      </a:r>
                      <a:endParaRPr kumimoji="1" lang="ja-JP" altLang="en-US" sz="1050" dirty="0"/>
                    </a:p>
                  </a:txBody>
                  <a:tcPr/>
                </a:tc>
                <a:tc>
                  <a:txBody>
                    <a:bodyPr/>
                    <a:lstStyle/>
                    <a:p>
                      <a:r>
                        <a:rPr kumimoji="1" lang="en-US" altLang="ja-JP" sz="1050" dirty="0" smtClean="0"/>
                        <a:t>2011</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88</a:t>
            </a:fld>
            <a:endParaRPr kumimoji="1" lang="ja-JP" altLang="en-US"/>
          </a:p>
        </p:txBody>
      </p:sp>
    </p:spTree>
    <p:extLst>
      <p:ext uri="{BB962C8B-B14F-4D97-AF65-F5344CB8AC3E}">
        <p14:creationId xmlns:p14="http://schemas.microsoft.com/office/powerpoint/2010/main" val="1781310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府市改革の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棚</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卸し　</a:t>
            </a:r>
            <a:endPar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64690" y="77044"/>
            <a:ext cx="2826415"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C</a:t>
            </a:r>
            <a:r>
              <a:rPr lang="ja-JP" altLang="en-US" b="1" dirty="0" smtClean="0">
                <a:latin typeface="Meiryo UI" panose="020B0604030504040204" pitchFamily="50" charset="-128"/>
                <a:ea typeface="Meiryo UI" panose="020B0604030504040204" pitchFamily="50" charset="-128"/>
              </a:rPr>
              <a:t>　インフラ</a:t>
            </a:r>
            <a:r>
              <a:rPr lang="ja-JP" altLang="en-US" b="1" dirty="0">
                <a:latin typeface="Meiryo UI" panose="020B0604030504040204" pitchFamily="50" charset="-128"/>
                <a:ea typeface="Meiryo UI" panose="020B0604030504040204" pitchFamily="50" charset="-128"/>
              </a:rPr>
              <a:t>戦略（大阪府）</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83399750"/>
              </p:ext>
            </p:extLst>
          </p:nvPr>
        </p:nvGraphicFramePr>
        <p:xfrm>
          <a:off x="436727" y="736979"/>
          <a:ext cx="8209336" cy="3861487"/>
        </p:xfrm>
        <a:graphic>
          <a:graphicData uri="http://schemas.openxmlformats.org/drawingml/2006/table">
            <a:tbl>
              <a:tblPr>
                <a:tableStyleId>{5940675A-B579-460E-94D1-54222C63F5DA}</a:tableStyleId>
              </a:tblPr>
              <a:tblGrid>
                <a:gridCol w="463475">
                  <a:extLst>
                    <a:ext uri="{9D8B030D-6E8A-4147-A177-3AD203B41FA5}">
                      <a16:colId xmlns:a16="http://schemas.microsoft.com/office/drawing/2014/main" val="1559695815"/>
                    </a:ext>
                  </a:extLst>
                </a:gridCol>
                <a:gridCol w="721360">
                  <a:extLst>
                    <a:ext uri="{9D8B030D-6E8A-4147-A177-3AD203B41FA5}">
                      <a16:colId xmlns:a16="http://schemas.microsoft.com/office/drawing/2014/main" val="2138567154"/>
                    </a:ext>
                  </a:extLst>
                </a:gridCol>
                <a:gridCol w="638591">
                  <a:extLst>
                    <a:ext uri="{9D8B030D-6E8A-4147-A177-3AD203B41FA5}">
                      <a16:colId xmlns:a16="http://schemas.microsoft.com/office/drawing/2014/main" val="3442217961"/>
                    </a:ext>
                  </a:extLst>
                </a:gridCol>
                <a:gridCol w="638591">
                  <a:extLst>
                    <a:ext uri="{9D8B030D-6E8A-4147-A177-3AD203B41FA5}">
                      <a16:colId xmlns:a16="http://schemas.microsoft.com/office/drawing/2014/main" val="1377607057"/>
                    </a:ext>
                  </a:extLst>
                </a:gridCol>
                <a:gridCol w="638591">
                  <a:extLst>
                    <a:ext uri="{9D8B030D-6E8A-4147-A177-3AD203B41FA5}">
                      <a16:colId xmlns:a16="http://schemas.microsoft.com/office/drawing/2014/main" val="2663113405"/>
                    </a:ext>
                  </a:extLst>
                </a:gridCol>
                <a:gridCol w="638591">
                  <a:extLst>
                    <a:ext uri="{9D8B030D-6E8A-4147-A177-3AD203B41FA5}">
                      <a16:colId xmlns:a16="http://schemas.microsoft.com/office/drawing/2014/main" val="3866788707"/>
                    </a:ext>
                  </a:extLst>
                </a:gridCol>
                <a:gridCol w="638591">
                  <a:extLst>
                    <a:ext uri="{9D8B030D-6E8A-4147-A177-3AD203B41FA5}">
                      <a16:colId xmlns:a16="http://schemas.microsoft.com/office/drawing/2014/main" val="2207759879"/>
                    </a:ext>
                  </a:extLst>
                </a:gridCol>
                <a:gridCol w="638591">
                  <a:extLst>
                    <a:ext uri="{9D8B030D-6E8A-4147-A177-3AD203B41FA5}">
                      <a16:colId xmlns:a16="http://schemas.microsoft.com/office/drawing/2014/main" val="1493137312"/>
                    </a:ext>
                  </a:extLst>
                </a:gridCol>
                <a:gridCol w="638591">
                  <a:extLst>
                    <a:ext uri="{9D8B030D-6E8A-4147-A177-3AD203B41FA5}">
                      <a16:colId xmlns:a16="http://schemas.microsoft.com/office/drawing/2014/main" val="4294526271"/>
                    </a:ext>
                  </a:extLst>
                </a:gridCol>
                <a:gridCol w="638591">
                  <a:extLst>
                    <a:ext uri="{9D8B030D-6E8A-4147-A177-3AD203B41FA5}">
                      <a16:colId xmlns:a16="http://schemas.microsoft.com/office/drawing/2014/main" val="1759309130"/>
                    </a:ext>
                  </a:extLst>
                </a:gridCol>
                <a:gridCol w="638591">
                  <a:extLst>
                    <a:ext uri="{9D8B030D-6E8A-4147-A177-3AD203B41FA5}">
                      <a16:colId xmlns:a16="http://schemas.microsoft.com/office/drawing/2014/main" val="677443813"/>
                    </a:ext>
                  </a:extLst>
                </a:gridCol>
                <a:gridCol w="638591">
                  <a:extLst>
                    <a:ext uri="{9D8B030D-6E8A-4147-A177-3AD203B41FA5}">
                      <a16:colId xmlns:a16="http://schemas.microsoft.com/office/drawing/2014/main" val="1539546440"/>
                    </a:ext>
                  </a:extLst>
                </a:gridCol>
                <a:gridCol w="638591">
                  <a:extLst>
                    <a:ext uri="{9D8B030D-6E8A-4147-A177-3AD203B41FA5}">
                      <a16:colId xmlns:a16="http://schemas.microsoft.com/office/drawing/2014/main" val="1775047028"/>
                    </a:ext>
                  </a:extLst>
                </a:gridCol>
              </a:tblGrid>
              <a:tr h="266139">
                <a:tc gridSpan="2">
                  <a:txBody>
                    <a:bodyPr/>
                    <a:lstStyle/>
                    <a:p>
                      <a:pPr algn="ctr" fontAlgn="ct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年度</a:t>
                      </a:r>
                    </a:p>
                  </a:txBody>
                  <a:tcPr marL="4059" marR="4059" marT="4059" marB="0" anchor="ctr">
                    <a:solidFill>
                      <a:schemeClr val="tx1">
                        <a:lumMod val="50000"/>
                        <a:lumOff val="50000"/>
                      </a:schemeClr>
                    </a:solidFill>
                  </a:tcPr>
                </a:tc>
                <a:tc hMerge="1">
                  <a:txBody>
                    <a:bodyPr/>
                    <a:lstStyle/>
                    <a:p>
                      <a:pPr algn="l" fontAlgn="ctr"/>
                      <a:endParaRPr lang="ja-JP" altLang="en-US" sz="800" b="1" i="0" u="none" strike="noStrike" dirty="0" smtClean="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2009</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2010</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2011</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2012</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2013</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2014</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2015</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2016</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2017</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lnL w="12700" cap="flat" cmpd="sng" algn="ctr">
                      <a:solidFill>
                        <a:schemeClr val="tx1"/>
                      </a:solidFill>
                      <a:prstDash val="sysDot"/>
                      <a:round/>
                      <a:headEnd type="none" w="med" len="med"/>
                      <a:tailEnd type="none" w="med" len="med"/>
                    </a:lnL>
                    <a:solidFill>
                      <a:schemeClr val="tx1">
                        <a:lumMod val="50000"/>
                        <a:lumOff val="50000"/>
                      </a:schemeClr>
                    </a:solidFill>
                  </a:tcPr>
                </a:tc>
                <a:extLst>
                  <a:ext uri="{0D108BD9-81ED-4DB2-BD59-A6C34878D82A}">
                    <a16:rowId xmlns:a16="http://schemas.microsoft.com/office/drawing/2014/main" val="2018833961"/>
                  </a:ext>
                </a:extLst>
              </a:tr>
              <a:tr h="1118752">
                <a:tc rowSpan="2">
                  <a:txBody>
                    <a:bodyPr/>
                    <a:lstStyle/>
                    <a:p>
                      <a:pPr algn="ctr" rtl="0" fontAlgn="ctr"/>
                      <a:r>
                        <a:rPr lang="ja-JP" altLang="en-US" sz="800" b="1" u="none" strike="noStrike" dirty="0">
                          <a:solidFill>
                            <a:schemeClr val="bg1"/>
                          </a:solidFill>
                          <a:effectLst/>
                          <a:latin typeface="Meiryo UI" panose="020B0604030504040204" pitchFamily="50" charset="-128"/>
                          <a:ea typeface="Meiryo UI" panose="020B0604030504040204" pitchFamily="50" charset="-128"/>
                        </a:rPr>
                        <a:t>政策</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刷新</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a:txBody>
                    <a:bodyPr/>
                    <a:lstStyle/>
                    <a:p>
                      <a:pPr algn="l" rtl="0" fontAlgn="ct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4.</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地震・津波</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●大阪独自</a:t>
                      </a:r>
                      <a:r>
                        <a:rPr lang="ja-JP" altLang="en-US" sz="800" u="none" strike="noStrike" dirty="0">
                          <a:solidFill>
                            <a:schemeClr val="tx1"/>
                          </a:solidFill>
                          <a:effectLst/>
                          <a:latin typeface="Meiryo UI" panose="020B0604030504040204" pitchFamily="50" charset="-128"/>
                          <a:ea typeface="Meiryo UI" panose="020B0604030504040204" pitchFamily="50" charset="-128"/>
                        </a:rPr>
                        <a:t>の津波浸水面積を</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公表し、府市共同で整備計画を策定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●密集市街地</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整備方針策定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●防潮堤の液状化</a:t>
                      </a:r>
                      <a:r>
                        <a:rPr lang="ja-JP" altLang="en-US" sz="800" u="none" strike="noStrike" dirty="0" smtClean="0">
                          <a:solidFill>
                            <a:schemeClr val="tx1"/>
                          </a:solidFill>
                          <a:effectLst/>
                          <a:latin typeface="Meiryo UI" panose="020B0604030504040204" pitchFamily="50" charset="-128"/>
                          <a:ea typeface="Meiryo UI" panose="020B0604030504040204" pitchFamily="50" charset="-128"/>
                        </a:rPr>
                        <a:t>対策重点化</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smtClean="0">
                          <a:effectLst/>
                          <a:latin typeface="Meiryo UI" panose="020B0604030504040204" pitchFamily="50" charset="-128"/>
                          <a:ea typeface="Meiryo UI" panose="020B0604030504040204" pitchFamily="50" charset="-128"/>
                        </a:rPr>
                        <a:t>●最優先</a:t>
                      </a:r>
                      <a:r>
                        <a:rPr lang="ja-JP" altLang="en-US" sz="800" u="none" strike="noStrike" dirty="0">
                          <a:effectLst/>
                          <a:latin typeface="Meiryo UI" panose="020B0604030504040204" pitchFamily="50" charset="-128"/>
                          <a:ea typeface="Meiryo UI" panose="020B0604030504040204" pitchFamily="50" charset="-128"/>
                        </a:rPr>
                        <a:t>箇所の液状化対策</a:t>
                      </a:r>
                      <a:r>
                        <a:rPr lang="ja-JP" altLang="en-US" sz="800" u="none" strike="noStrike" dirty="0" smtClean="0">
                          <a:effectLst/>
                          <a:latin typeface="Meiryo UI" panose="020B0604030504040204" pitchFamily="50" charset="-128"/>
                          <a:ea typeface="Meiryo UI" panose="020B0604030504040204" pitchFamily="50" charset="-128"/>
                        </a:rPr>
                        <a:t>完了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effectLst/>
                          <a:latin typeface="Meiryo UI" panose="020B0604030504040204" pitchFamily="50" charset="-128"/>
                          <a:ea typeface="Meiryo UI" panose="020B0604030504040204" pitchFamily="50" charset="-128"/>
                        </a:rPr>
                        <a:t>●建築物耐震化率の目標を</a:t>
                      </a:r>
                      <a:r>
                        <a:rPr lang="ja-JP" altLang="en-US" sz="800" u="none" strike="noStrike" dirty="0" smtClean="0">
                          <a:effectLst/>
                          <a:latin typeface="Meiryo UI" panose="020B0604030504040204" pitchFamily="50" charset="-128"/>
                          <a:ea typeface="Meiryo UI" panose="020B0604030504040204" pitchFamily="50" charset="-128"/>
                        </a:rPr>
                        <a:t>設定</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effectLst/>
                          <a:latin typeface="Meiryo UI" panose="020B0604030504040204" pitchFamily="50" charset="-128"/>
                          <a:ea typeface="Meiryo UI" panose="020B0604030504040204" pitchFamily="50" charset="-128"/>
                        </a:rPr>
                        <a:t>●府独自の被災者支援策を</a:t>
                      </a:r>
                      <a:r>
                        <a:rPr lang="ja-JP" altLang="en-US" sz="800" u="none" strike="noStrike" dirty="0" smtClean="0">
                          <a:effectLst/>
                          <a:latin typeface="Meiryo UI" panose="020B0604030504040204" pitchFamily="50" charset="-128"/>
                          <a:ea typeface="Meiryo UI" panose="020B0604030504040204" pitchFamily="50" charset="-128"/>
                        </a:rPr>
                        <a:t>実施</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518911014"/>
                  </a:ext>
                </a:extLst>
              </a:tr>
              <a:tr h="730054">
                <a:tc vMerge="1">
                  <a:txBody>
                    <a:bodyPr/>
                    <a:lstStyle/>
                    <a:p>
                      <a:pPr algn="ctr"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b="1" i="0" u="none" strike="noStrike" dirty="0" smtClean="0">
                          <a:solidFill>
                            <a:schemeClr val="bg1"/>
                          </a:solidFill>
                          <a:effectLst/>
                          <a:latin typeface="Meiryo UI" panose="020B0604030504040204" pitchFamily="50" charset="-128"/>
                          <a:ea typeface="Meiryo UI" panose="020B0604030504040204" pitchFamily="50" charset="-128"/>
                        </a:rPr>
                        <a:t>5.</a:t>
                      </a:r>
                      <a:r>
                        <a:rPr lang="ja-JP" altLang="en-US" sz="800" b="1" i="0" u="none" strike="noStrike" dirty="0" smtClean="0">
                          <a:solidFill>
                            <a:schemeClr val="bg1"/>
                          </a:solidFill>
                          <a:effectLst/>
                          <a:latin typeface="Meiryo UI" panose="020B0604030504040204" pitchFamily="50" charset="-128"/>
                          <a:ea typeface="Meiryo UI" panose="020B0604030504040204" pitchFamily="50" charset="-128"/>
                        </a:rPr>
                        <a:t>治水</a:t>
                      </a:r>
                      <a:endParaRPr kumimoji="1" lang="ja-JP" altLang="en-US" dirty="0">
                        <a:solidFill>
                          <a:schemeClr val="bg1"/>
                        </a:solidFill>
                      </a:endParaRPr>
                    </a:p>
                  </a:txBody>
                  <a:tcPr marL="4059" marR="4059" marT="4059" marB="0" anchor="ctr">
                    <a:solidFill>
                      <a:srgbClr val="7F7F7F"/>
                    </a:solidFill>
                  </a:tcPr>
                </a:tc>
                <a:tc>
                  <a:txBody>
                    <a:bodyPr/>
                    <a:lstStyle/>
                    <a:p>
                      <a:pPr algn="l" fontAlgn="t"/>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●槇尾川ダム本体工事休止</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●「今後の治水対策の進め方」策定</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latin typeface="Meiryo UI" panose="020B0604030504040204" pitchFamily="50" charset="-128"/>
                          <a:ea typeface="Meiryo UI" panose="020B0604030504040204" pitchFamily="50" charset="-128"/>
                        </a:rPr>
                        <a:t>●槇尾川ダムからの撤退決定</a:t>
                      </a:r>
                      <a:endPar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800" dirty="0" smtClean="0">
                          <a:latin typeface="Meiryo UI" panose="020B0604030504040204" pitchFamily="50" charset="-128"/>
                          <a:ea typeface="Meiryo UI" panose="020B0604030504040204" pitchFamily="50" charset="-128"/>
                        </a:rPr>
                        <a:t>●府内全河川の洪水リスクを公表</a:t>
                      </a:r>
                      <a:endParaRPr lang="en-US" altLang="ja-JP" sz="800" dirty="0" smtClean="0">
                        <a:latin typeface="Meiryo UI" panose="020B0604030504040204" pitchFamily="50" charset="-128"/>
                        <a:ea typeface="Meiryo UI" panose="020B0604030504040204" pitchFamily="50" charset="-128"/>
                      </a:endParaRPr>
                    </a:p>
                    <a:p>
                      <a:pPr algn="l" fontAlgn="t"/>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522381796"/>
                  </a:ext>
                </a:extLst>
              </a:tr>
              <a:tr h="624027">
                <a:tc>
                  <a:txBody>
                    <a:bodyPr/>
                    <a:lstStyle/>
                    <a:p>
                      <a:pPr algn="ctr" rtl="0" fontAlgn="ctr"/>
                      <a:r>
                        <a:rPr lang="ja-JP" altLang="en-US" sz="800" b="1" u="none" strike="noStrike">
                          <a:solidFill>
                            <a:schemeClr val="bg1"/>
                          </a:solidFill>
                          <a:effectLst/>
                          <a:latin typeface="Meiryo UI" panose="020B0604030504040204" pitchFamily="50" charset="-128"/>
                          <a:ea typeface="Meiryo UI" panose="020B0604030504040204" pitchFamily="50" charset="-128"/>
                        </a:rPr>
                        <a:t>府市連携</a:t>
                      </a:r>
                      <a:endParaRPr lang="ja-JP" altLang="en-US" sz="800" b="1" i="0" u="none" strike="noStrike">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a:txBody>
                    <a:bodyPr/>
                    <a:lstStyle/>
                    <a:p>
                      <a:pPr algn="l" rtl="0" fontAlgn="ctr"/>
                      <a:r>
                        <a:rPr lang="en-US" altLang="ja-JP" sz="800" b="1" u="none" strike="noStrike" dirty="0">
                          <a:solidFill>
                            <a:schemeClr val="bg1"/>
                          </a:solidFill>
                          <a:effectLst/>
                          <a:latin typeface="Meiryo UI" panose="020B0604030504040204" pitchFamily="50" charset="-128"/>
                          <a:ea typeface="Meiryo UI" panose="020B0604030504040204" pitchFamily="50" charset="-128"/>
                        </a:rPr>
                        <a:t>6</a:t>
                      </a:r>
                      <a:r>
                        <a:rPr lang="en-US" altLang="ja-JP" sz="800" b="1" u="none" strike="noStrike" dirty="0" smtClean="0">
                          <a:solidFill>
                            <a:schemeClr val="bg1"/>
                          </a:solidFill>
                          <a:effectLst/>
                          <a:latin typeface="Meiryo UI" panose="020B0604030504040204" pitchFamily="50" charset="-128"/>
                          <a:ea typeface="Meiryo UI" panose="020B0604030504040204" pitchFamily="50" charset="-128"/>
                        </a:rPr>
                        <a:t>.</a:t>
                      </a:r>
                      <a:r>
                        <a:rPr lang="ja-JP" altLang="en-US" sz="800" b="1" u="none" strike="noStrike" dirty="0">
                          <a:solidFill>
                            <a:schemeClr val="bg1"/>
                          </a:solidFill>
                          <a:effectLst/>
                          <a:latin typeface="Meiryo UI" panose="020B0604030504040204" pitchFamily="50" charset="-128"/>
                          <a:ea typeface="Meiryo UI" panose="020B0604030504040204" pitchFamily="50" charset="-128"/>
                        </a:rPr>
                        <a:t>組織</a:t>
                      </a: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統合</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u="none" strike="noStrike" dirty="0" smtClean="0">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ja-JP" altLang="en-US" sz="800" u="none" strike="noStrike" dirty="0" smtClean="0">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effectLst/>
                          <a:latin typeface="Meiryo UI" panose="020B0604030504040204" pitchFamily="50" charset="-128"/>
                          <a:ea typeface="Meiryo UI" panose="020B0604030504040204" pitchFamily="50" charset="-128"/>
                        </a:rPr>
                        <a:t>●府市で「大阪港湾連携会議」を設置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439890224"/>
                  </a:ext>
                </a:extLst>
              </a:tr>
              <a:tr h="995070">
                <a:tc gridSpan="2">
                  <a:txBody>
                    <a:bodyPr/>
                    <a:lstStyle/>
                    <a:p>
                      <a:pPr algn="l" rtl="0" fontAlgn="ctr"/>
                      <a:r>
                        <a:rPr lang="ja-JP" altLang="en-US" sz="800" b="1" u="none" strike="noStrike" dirty="0" smtClean="0">
                          <a:solidFill>
                            <a:schemeClr val="bg1"/>
                          </a:solidFill>
                          <a:effectLst/>
                          <a:latin typeface="Meiryo UI" panose="020B0604030504040204" pitchFamily="50" charset="-128"/>
                          <a:ea typeface="Meiryo UI" panose="020B0604030504040204" pitchFamily="50" charset="-128"/>
                        </a:rPr>
                        <a:t>その他</a:t>
                      </a: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rgbClr val="7F7F7F"/>
                    </a:solidFill>
                  </a:tcPr>
                </a:tc>
                <a:tc hMerge="1">
                  <a:txBody>
                    <a:bodyPr/>
                    <a:lstStyle/>
                    <a:p>
                      <a:pPr algn="l" rtl="0" fontAlgn="ctr"/>
                      <a:endParaRPr lang="ja-JP"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4059" marR="4059" marT="4059" marB="0" anchor="ctr">
                    <a:solidFill>
                      <a:schemeClr val="tx1">
                        <a:lumMod val="50000"/>
                        <a:lumOff val="50000"/>
                      </a:schemeClr>
                    </a:solidFill>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800" u="none" strike="noStrike" dirty="0">
                          <a:effectLst/>
                          <a:latin typeface="Meiryo UI" panose="020B0604030504040204" pitchFamily="50" charset="-128"/>
                          <a:ea typeface="Meiryo UI" panose="020B0604030504040204" pitchFamily="50" charset="-128"/>
                        </a:rPr>
                        <a:t>●建設から維持管理への重点化</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800" u="none" strike="noStrike" dirty="0">
                          <a:effectLst/>
                          <a:latin typeface="Meiryo UI" panose="020B0604030504040204" pitchFamily="50" charset="-128"/>
                          <a:ea typeface="Meiryo UI" panose="020B0604030504040204" pitchFamily="50" charset="-128"/>
                        </a:rPr>
                        <a:t>●泉北</a:t>
                      </a:r>
                      <a:r>
                        <a:rPr lang="en-US" altLang="ja-JP" sz="800" u="none" strike="noStrike" dirty="0">
                          <a:effectLst/>
                          <a:latin typeface="Meiryo UI" panose="020B0604030504040204" pitchFamily="50" charset="-128"/>
                          <a:ea typeface="Meiryo UI" panose="020B0604030504040204" pitchFamily="50" charset="-128"/>
                        </a:rPr>
                        <a:t>NT</a:t>
                      </a:r>
                      <a:r>
                        <a:rPr lang="ja-JP" altLang="en-US" sz="800" u="none" strike="noStrike" dirty="0">
                          <a:effectLst/>
                          <a:latin typeface="Meiryo UI" panose="020B0604030504040204" pitchFamily="50" charset="-128"/>
                          <a:ea typeface="Meiryo UI" panose="020B0604030504040204" pitchFamily="50" charset="-128"/>
                        </a:rPr>
                        <a:t>再生協議会を設立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059" marR="4059" marT="4059" marB="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669478654"/>
                  </a:ext>
                </a:extLst>
              </a:tr>
            </a:tbl>
          </a:graphicData>
        </a:graphic>
      </p:graphicFrame>
    </p:spTree>
    <p:extLst>
      <p:ext uri="{BB962C8B-B14F-4D97-AF65-F5344CB8AC3E}">
        <p14:creationId xmlns:p14="http://schemas.microsoft.com/office/powerpoint/2010/main" val="21421378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１．（３）</a:t>
            </a:r>
            <a:endParaRPr lang="en-US" altLang="ja-JP" sz="1600" u="sng" dirty="0" smtClean="0"/>
          </a:p>
        </p:txBody>
      </p:sp>
      <p:sp>
        <p:nvSpPr>
          <p:cNvPr id="16" name="正方形/長方形 15"/>
          <p:cNvSpPr/>
          <p:nvPr/>
        </p:nvSpPr>
        <p:spPr>
          <a:xfrm>
            <a:off x="234588" y="338554"/>
            <a:ext cx="1620957" cy="338554"/>
          </a:xfrm>
          <a:prstGeom prst="rect">
            <a:avLst/>
          </a:prstGeom>
        </p:spPr>
        <p:txBody>
          <a:bodyPr wrap="none">
            <a:spAutoFit/>
          </a:bodyPr>
          <a:lstStyle/>
          <a:p>
            <a:pPr algn="ctr"/>
            <a:r>
              <a:rPr lang="ja-JP" altLang="en-US" sz="1600" dirty="0" smtClean="0">
                <a:latin typeface="+mn-ea"/>
                <a:cs typeface="Meiryo UI" panose="020B0604030504040204" pitchFamily="50" charset="-128"/>
              </a:rPr>
              <a:t>③人件費の削減</a:t>
            </a:r>
            <a:endParaRPr lang="ja-JP" altLang="en-US" sz="1600" dirty="0">
              <a:latin typeface="+mn-ea"/>
              <a:cs typeface="Meiryo UI" panose="020B0604030504040204" pitchFamily="50" charset="-128"/>
            </a:endParaRPr>
          </a:p>
        </p:txBody>
      </p:sp>
      <p:sp>
        <p:nvSpPr>
          <p:cNvPr id="14" name="正方形/長方形 13"/>
          <p:cNvSpPr/>
          <p:nvPr/>
        </p:nvSpPr>
        <p:spPr>
          <a:xfrm>
            <a:off x="456218" y="677108"/>
            <a:ext cx="8473122" cy="584775"/>
          </a:xfrm>
          <a:prstGeom prst="rect">
            <a:avLst/>
          </a:prstGeom>
        </p:spPr>
        <p:txBody>
          <a:bodyPr wrap="square">
            <a:spAutoFit/>
          </a:bodyPr>
          <a:lstStyle/>
          <a:p>
            <a:r>
              <a:rPr lang="ja-JP" altLang="en-US" sz="1600" dirty="0" smtClean="0">
                <a:solidFill>
                  <a:srgbClr val="0070C0"/>
                </a:solidFill>
                <a:latin typeface="+mn-ea"/>
                <a:cs typeface="Meiryo UI" panose="020B0604030504040204" pitchFamily="50" charset="-128"/>
              </a:rPr>
              <a:t>　</a:t>
            </a:r>
            <a:r>
              <a:rPr lang="en-US" altLang="ja-JP" sz="1600" dirty="0" smtClean="0">
                <a:latin typeface="+mn-ea"/>
                <a:cs typeface="Meiryo UI" panose="020B0604030504040204" pitchFamily="50" charset="-128"/>
              </a:rPr>
              <a:t>2008</a:t>
            </a:r>
            <a:r>
              <a:rPr lang="ja-JP" altLang="en-US" sz="1600" dirty="0" smtClean="0">
                <a:latin typeface="+mn-ea"/>
                <a:cs typeface="Meiryo UI" panose="020B0604030504040204" pitchFamily="50" charset="-128"/>
              </a:rPr>
              <a:t>～</a:t>
            </a:r>
            <a:r>
              <a:rPr lang="en-US" altLang="ja-JP" sz="1600" dirty="0" smtClean="0">
                <a:latin typeface="+mn-ea"/>
                <a:cs typeface="Meiryo UI" panose="020B0604030504040204" pitchFamily="50" charset="-128"/>
              </a:rPr>
              <a:t>2013</a:t>
            </a:r>
            <a:r>
              <a:rPr lang="ja-JP" altLang="en-US" sz="1600" dirty="0" smtClean="0">
                <a:latin typeface="+mn-ea"/>
                <a:cs typeface="Meiryo UI" panose="020B0604030504040204" pitchFamily="50" charset="-128"/>
              </a:rPr>
              <a:t>年度には全国の都道府県の中でも最も高いカット率（給料：最大</a:t>
            </a:r>
            <a:r>
              <a:rPr lang="en-US" altLang="ja-JP" sz="1600" dirty="0" smtClean="0">
                <a:latin typeface="+mn-ea"/>
                <a:cs typeface="Meiryo UI" panose="020B0604030504040204" pitchFamily="50" charset="-128"/>
              </a:rPr>
              <a:t>14</a:t>
            </a:r>
            <a:r>
              <a:rPr lang="ja-JP" altLang="en-US" sz="1600" dirty="0" smtClean="0">
                <a:latin typeface="+mn-ea"/>
                <a:cs typeface="Meiryo UI" panose="020B0604030504040204" pitchFamily="50" charset="-128"/>
              </a:rPr>
              <a:t>％）を適用し、</a:t>
            </a:r>
            <a:endParaRPr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en-US" altLang="ja-JP" sz="1600" dirty="0" smtClean="0">
                <a:latin typeface="+mn-ea"/>
                <a:cs typeface="Meiryo UI" panose="020B0604030504040204" pitchFamily="50" charset="-128"/>
              </a:rPr>
              <a:t>2017</a:t>
            </a:r>
            <a:r>
              <a:rPr lang="ja-JP" altLang="en-US" sz="1600" dirty="0" smtClean="0">
                <a:latin typeface="+mn-ea"/>
                <a:cs typeface="Meiryo UI" panose="020B0604030504040204" pitchFamily="50" charset="-128"/>
              </a:rPr>
              <a:t>年度までに総額　</a:t>
            </a:r>
            <a:r>
              <a:rPr lang="en-US" altLang="ja-JP" sz="1600" dirty="0" smtClean="0">
                <a:latin typeface="+mn-ea"/>
                <a:cs typeface="Meiryo UI" panose="020B0604030504040204" pitchFamily="50" charset="-128"/>
              </a:rPr>
              <a:t>2,186</a:t>
            </a:r>
            <a:r>
              <a:rPr lang="ja-JP" altLang="en-US" sz="1600" dirty="0" smtClean="0">
                <a:latin typeface="+mn-ea"/>
                <a:cs typeface="Meiryo UI" panose="020B0604030504040204" pitchFamily="50" charset="-128"/>
              </a:rPr>
              <a:t>億円の給与カットを実施。</a:t>
            </a:r>
            <a:endParaRPr lang="ja-JP" altLang="en-US" sz="1600" dirty="0">
              <a:latin typeface="+mn-ea"/>
              <a:cs typeface="Meiryo UI" panose="020B0604030504040204" pitchFamily="50" charset="-128"/>
            </a:endParaRPr>
          </a:p>
        </p:txBody>
      </p:sp>
      <p:graphicFrame>
        <p:nvGraphicFramePr>
          <p:cNvPr id="17" name="表 16"/>
          <p:cNvGraphicFramePr>
            <a:graphicFrameLocks noGrp="1"/>
          </p:cNvGraphicFramePr>
          <p:nvPr>
            <p:extLst/>
          </p:nvPr>
        </p:nvGraphicFramePr>
        <p:xfrm>
          <a:off x="4860032" y="1700808"/>
          <a:ext cx="4205591" cy="4292410"/>
        </p:xfrm>
        <a:graphic>
          <a:graphicData uri="http://schemas.openxmlformats.org/drawingml/2006/table">
            <a:tbl>
              <a:tblPr/>
              <a:tblGrid>
                <a:gridCol w="1089713">
                  <a:extLst>
                    <a:ext uri="{9D8B030D-6E8A-4147-A177-3AD203B41FA5}">
                      <a16:colId xmlns:a16="http://schemas.microsoft.com/office/drawing/2014/main" val="20000"/>
                    </a:ext>
                  </a:extLst>
                </a:gridCol>
                <a:gridCol w="347618">
                  <a:extLst>
                    <a:ext uri="{9D8B030D-6E8A-4147-A177-3AD203B41FA5}">
                      <a16:colId xmlns:a16="http://schemas.microsoft.com/office/drawing/2014/main" val="20001"/>
                    </a:ext>
                  </a:extLst>
                </a:gridCol>
                <a:gridCol w="2768260">
                  <a:extLst>
                    <a:ext uri="{9D8B030D-6E8A-4147-A177-3AD203B41FA5}">
                      <a16:colId xmlns:a16="http://schemas.microsoft.com/office/drawing/2014/main" val="20002"/>
                    </a:ext>
                  </a:extLst>
                </a:gridCol>
              </a:tblGrid>
              <a:tr h="309782">
                <a:tc gridSpan="3">
                  <a:txBody>
                    <a:bodyPr/>
                    <a:lstStyle/>
                    <a:p>
                      <a:pPr algn="l" fontAlgn="ctr"/>
                      <a:r>
                        <a:rPr lang="ja-JP" altLang="en-US" sz="1100" b="1"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地方</a:t>
                      </a:r>
                      <a:r>
                        <a:rPr lang="ja-JP" altLang="en-US" sz="11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公共団体における独自の</a:t>
                      </a:r>
                      <a:r>
                        <a:rPr lang="ja-JP" altLang="en-US" sz="1100" b="1"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給与カットの</a:t>
                      </a:r>
                      <a:r>
                        <a:rPr lang="ja-JP" altLang="en-US" sz="11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状況（総務省公表資料）</a:t>
                      </a:r>
                    </a:p>
                  </a:txBody>
                  <a:tcPr marL="8036" marR="8036" marT="8036"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60695">
                <a:tc gridSpan="3">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＜都道府県・指定都市における一般職の</a:t>
                      </a: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給料カットの</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状況＞　</a:t>
                      </a:r>
                      <a:endPar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2012</a:t>
                      </a: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日時点</a:t>
                      </a:r>
                      <a:endPar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036" marR="8036" marT="803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66469">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カット率</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の区分</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団体数</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給料カットを</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実施している団体</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（カット率</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8450">
                <a:tc rowSpan="4">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８％～</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北海道（</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群馬県（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8845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岐阜県（</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三重県（</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8845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大阪府（</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14</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岡山県（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201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千葉市（</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0.5</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大阪市（</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14</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450">
                <a:tc rowSpan="5">
                  <a:txBody>
                    <a:bodyPr/>
                    <a:lstStyle/>
                    <a:p>
                      <a:pPr algn="ctr" fontAlgn="ct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５％</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％未満</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青森県（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福島県 </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8845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茨城県（</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栃木県（</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8845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滋賀県（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兵庫県（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2.5</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8845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山口県（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徳島県（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8845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鹿児島県（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450">
                <a:tc rowSpan="2">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３～５％未満</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4</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富山県（</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山梨県（</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22080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愛知県（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奈良県（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0.5</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8450">
                <a:tc rowSpan="2">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２％～３％未満</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4</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京都府（</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和歌山県（</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18845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香川県（</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0.5</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名古屋市</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5226">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cs typeface="Meiryo UI" panose="020B0604030504040204" pitchFamily="50" charset="-128"/>
                        </a:rPr>
                        <a:t>２％未満</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1</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愛媛県（</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0.5</a:t>
                      </a: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8036" marR="8036" marT="8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79600">
                <a:tc>
                  <a:txBody>
                    <a:bodyPr/>
                    <a:lstStyle/>
                    <a:p>
                      <a:pPr algn="ctr" fontAlgn="ct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036" marR="8036" marT="80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036" marR="8036" marT="80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9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036" marR="8036" marT="803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bl>
          </a:graphicData>
        </a:graphic>
      </p:graphicFrame>
      <p:sp>
        <p:nvSpPr>
          <p:cNvPr id="19" name="円/楕円 18"/>
          <p:cNvSpPr/>
          <p:nvPr/>
        </p:nvSpPr>
        <p:spPr>
          <a:xfrm>
            <a:off x="6228184" y="3104009"/>
            <a:ext cx="1330896" cy="396999"/>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p:cNvGraphicFramePr>
            <a:graphicFrameLocks noGrp="1"/>
          </p:cNvGraphicFramePr>
          <p:nvPr>
            <p:extLst/>
          </p:nvPr>
        </p:nvGraphicFramePr>
        <p:xfrm>
          <a:off x="35496" y="1700808"/>
          <a:ext cx="4664804" cy="4954342"/>
        </p:xfrm>
        <a:graphic>
          <a:graphicData uri="http://schemas.openxmlformats.org/drawingml/2006/table">
            <a:tbl>
              <a:tblPr/>
              <a:tblGrid>
                <a:gridCol w="1383892">
                  <a:extLst>
                    <a:ext uri="{9D8B030D-6E8A-4147-A177-3AD203B41FA5}">
                      <a16:colId xmlns:a16="http://schemas.microsoft.com/office/drawing/2014/main" val="20000"/>
                    </a:ext>
                  </a:extLst>
                </a:gridCol>
                <a:gridCol w="1937542">
                  <a:extLst>
                    <a:ext uri="{9D8B030D-6E8A-4147-A177-3AD203B41FA5}">
                      <a16:colId xmlns:a16="http://schemas.microsoft.com/office/drawing/2014/main" val="20001"/>
                    </a:ext>
                  </a:extLst>
                </a:gridCol>
                <a:gridCol w="1343370">
                  <a:extLst>
                    <a:ext uri="{9D8B030D-6E8A-4147-A177-3AD203B41FA5}">
                      <a16:colId xmlns:a16="http://schemas.microsoft.com/office/drawing/2014/main" val="20002"/>
                    </a:ext>
                  </a:extLst>
                </a:gridCol>
              </a:tblGrid>
              <a:tr h="181389">
                <a:tc gridSpan="2">
                  <a:txBody>
                    <a:bodyPr/>
                    <a:lstStyle/>
                    <a:p>
                      <a:pPr algn="l" fontAlgn="ct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9912">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カット率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効果額</a:t>
                      </a:r>
                      <a:b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（一般財源ベース）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1"/>
                  </a:ext>
                </a:extLst>
              </a:tr>
              <a:tr h="360000">
                <a:tc rowSpan="4">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期末・勤勉手当：６％、４％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1,160</a:t>
                      </a:r>
                      <a:r>
                        <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000">
                <a:tc vMerge="1">
                  <a:txBody>
                    <a:bodyPr/>
                    <a:lstStyle/>
                    <a:p>
                      <a:endParaRPr kumimoji="1" lang="ja-JP" altLang="en-US"/>
                    </a:p>
                  </a:txBody>
                  <a:tcPr/>
                </a:tc>
                <a:tc>
                  <a:txBody>
                    <a:bodyPr/>
                    <a:lstStyle/>
                    <a:p>
                      <a:pPr algn="l" fontAlgn="ctr"/>
                      <a:r>
                        <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給料：１４％～３．５％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3"/>
                  </a:ext>
                </a:extLst>
              </a:tr>
              <a:tr h="360000">
                <a:tc vMerge="1">
                  <a:txBody>
                    <a:bodyPr/>
                    <a:lstStyle/>
                    <a:p>
                      <a:endParaRPr kumimoji="1" lang="ja-JP" altLang="en-US"/>
                    </a:p>
                  </a:txBody>
                  <a:tcPr/>
                </a:tc>
                <a:tc>
                  <a:txBody>
                    <a:bodyPr/>
                    <a:lstStyle/>
                    <a:p>
                      <a:pPr algn="l" fontAlgn="ctr"/>
                      <a:r>
                        <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管理職手当：５％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4"/>
                  </a:ext>
                </a:extLst>
              </a:tr>
              <a:tr h="360000">
                <a:tc vMerge="1">
                  <a:txBody>
                    <a:bodyPr/>
                    <a:lstStyle/>
                    <a:p>
                      <a:endParaRPr kumimoji="1" lang="ja-JP" altLang="en-US"/>
                    </a:p>
                  </a:txBody>
                  <a:tcPr/>
                </a:tc>
                <a:tc>
                  <a:txBody>
                    <a:bodyPr/>
                    <a:lstStyle/>
                    <a:p>
                      <a:pPr algn="l" fontAlgn="ctr"/>
                      <a:r>
                        <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退職手当：５％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5"/>
                  </a:ext>
                </a:extLst>
              </a:tr>
              <a:tr h="396000">
                <a:tc rowSpan="3">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2011～2013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給料：１４％～３％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968</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6000">
                <a:tc vMerge="1">
                  <a:txBody>
                    <a:bodyPr/>
                    <a:lstStyle/>
                    <a:p>
                      <a:endParaRPr kumimoji="1" lang="ja-JP" altLang="en-US"/>
                    </a:p>
                  </a:txBody>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管理職手当：５％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7"/>
                  </a:ext>
                </a:extLst>
              </a:tr>
              <a:tr h="396000">
                <a:tc vMerge="1">
                  <a:txBody>
                    <a:bodyPr/>
                    <a:lstStyle/>
                    <a:p>
                      <a:endParaRPr kumimoji="1" lang="ja-JP" altLang="en-US" dirty="0"/>
                    </a:p>
                  </a:txBody>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退職手当：</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8"/>
                  </a:ext>
                </a:extLst>
              </a:tr>
              <a:tr h="396000">
                <a:tc rowSpan="2">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給料：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6000">
                <a:tc vMerge="1">
                  <a:txBody>
                    <a:bodyPr/>
                    <a:lstStyle/>
                    <a:p>
                      <a:pPr algn="ctr" fontAlgn="ct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管理職手当：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818960">
                <a:tc gridSpan="3">
                  <a:txBody>
                    <a:bodyPr/>
                    <a:lstStyle/>
                    <a:p>
                      <a:pPr algn="r" fontAlgn="ct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効果額計　約２，１８</a:t>
                      </a:r>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fontAlgn="ct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1" algn="l"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より前倒し</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で実施した退職</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手当支給水準の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引下げ分を含む。</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1" algn="l"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年度限り</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1" algn="l"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）財政再建プログラム（案）以前からの継続分等を含む。</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21" name="テキスト ボックス 20"/>
          <p:cNvSpPr txBox="1"/>
          <p:nvPr/>
        </p:nvSpPr>
        <p:spPr>
          <a:xfrm>
            <a:off x="85800" y="1339631"/>
            <a:ext cx="4104456" cy="338554"/>
          </a:xfrm>
          <a:prstGeom prst="rect">
            <a:avLst/>
          </a:prstGeom>
          <a:noFill/>
        </p:spPr>
        <p:txBody>
          <a:bodyPr wrap="square" rtlCol="0">
            <a:spAutoFit/>
          </a:bodyPr>
          <a:lstStyle/>
          <a:p>
            <a:r>
              <a:rPr lang="ja-JP" altLang="en-US" sz="1600" dirty="0" smtClean="0">
                <a:latin typeface="+mn-ea"/>
                <a:cs typeface="Meiryo UI" panose="020B0604030504040204" pitchFamily="50" charset="-128"/>
              </a:rPr>
              <a:t>■府</a:t>
            </a:r>
            <a:r>
              <a:rPr lang="ja-JP" altLang="en-US" sz="1600" dirty="0">
                <a:latin typeface="+mn-ea"/>
                <a:cs typeface="Meiryo UI" panose="020B0604030504040204" pitchFamily="50" charset="-128"/>
              </a:rPr>
              <a:t>の給与カットの</a:t>
            </a:r>
            <a:r>
              <a:rPr lang="ja-JP" altLang="en-US" sz="1600" dirty="0" smtClean="0">
                <a:latin typeface="+mn-ea"/>
                <a:cs typeface="Meiryo UI" panose="020B0604030504040204" pitchFamily="50" charset="-128"/>
              </a:rPr>
              <a:t>状況</a:t>
            </a:r>
            <a:endParaRPr lang="ja-JP" altLang="en-US" sz="1600" dirty="0">
              <a:latin typeface="+mn-ea"/>
              <a:cs typeface="Meiryo UI" panose="020B0604030504040204" pitchFamily="50" charset="-128"/>
            </a:endParaRPr>
          </a:p>
        </p:txBody>
      </p:sp>
      <p:sp>
        <p:nvSpPr>
          <p:cNvPr id="22" name="円/楕円 21"/>
          <p:cNvSpPr/>
          <p:nvPr/>
        </p:nvSpPr>
        <p:spPr>
          <a:xfrm>
            <a:off x="1331641" y="3717032"/>
            <a:ext cx="2016223" cy="396999"/>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334453" y="2636912"/>
            <a:ext cx="2013411" cy="396999"/>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697760" y="1339631"/>
            <a:ext cx="4104456" cy="338554"/>
          </a:xfrm>
          <a:prstGeom prst="rect">
            <a:avLst/>
          </a:prstGeom>
          <a:noFill/>
        </p:spPr>
        <p:txBody>
          <a:bodyPr wrap="square" rtlCol="0">
            <a:spAutoFit/>
          </a:bodyPr>
          <a:lstStyle/>
          <a:p>
            <a:r>
              <a:rPr lang="ja-JP" altLang="en-US" sz="1600" dirty="0" smtClean="0">
                <a:latin typeface="+mn-ea"/>
                <a:cs typeface="Meiryo UI" panose="020B0604030504040204" pitchFamily="50" charset="-128"/>
              </a:rPr>
              <a:t>■他府県との比較</a:t>
            </a:r>
            <a:endParaRPr lang="ja-JP" altLang="en-US" sz="1600" dirty="0">
              <a:latin typeface="+mn-ea"/>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89</a:t>
            </a:fld>
            <a:endParaRPr kumimoji="1" lang="ja-JP" altLang="en-US"/>
          </a:p>
        </p:txBody>
      </p:sp>
    </p:spTree>
    <p:extLst>
      <p:ext uri="{BB962C8B-B14F-4D97-AF65-F5344CB8AC3E}">
        <p14:creationId xmlns:p14="http://schemas.microsoft.com/office/powerpoint/2010/main" val="37649478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１．（４）</a:t>
            </a:r>
            <a:endParaRPr lang="en-US" altLang="ja-JP" sz="1600" u="sng" dirty="0" smtClean="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31498"/>
            <a:ext cx="8881814" cy="537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07504" y="513712"/>
            <a:ext cx="8953822" cy="338554"/>
          </a:xfrm>
          <a:prstGeom prst="rect">
            <a:avLst/>
          </a:prstGeom>
        </p:spPr>
        <p:txBody>
          <a:bodyPr wrap="square">
            <a:spAutoFit/>
          </a:bodyPr>
          <a:lstStyle/>
          <a:p>
            <a:r>
              <a:rPr lang="ja-JP" altLang="en-US" sz="1600" dirty="0" smtClean="0">
                <a:latin typeface="+mn-ea"/>
                <a:cs typeface="Meiryo UI" panose="020B0604030504040204" pitchFamily="50" charset="-128"/>
              </a:rPr>
              <a:t>④財政</a:t>
            </a:r>
            <a:r>
              <a:rPr lang="ja-JP" altLang="en-US" sz="1600" dirty="0">
                <a:latin typeface="+mn-ea"/>
                <a:cs typeface="Meiryo UI" panose="020B0604030504040204" pitchFamily="50" charset="-128"/>
              </a:rPr>
              <a:t>運営</a:t>
            </a:r>
            <a:r>
              <a:rPr lang="ja-JP" altLang="en-US" sz="1600" dirty="0" smtClean="0">
                <a:latin typeface="+mn-ea"/>
                <a:cs typeface="Meiryo UI" panose="020B0604030504040204" pitchFamily="50" charset="-128"/>
              </a:rPr>
              <a:t>基本条例の制定（</a:t>
            </a:r>
            <a:r>
              <a:rPr lang="en-US" altLang="ja-JP" sz="1600" dirty="0" smtClean="0">
                <a:latin typeface="+mn-ea"/>
                <a:cs typeface="Meiryo UI" panose="020B0604030504040204" pitchFamily="50" charset="-128"/>
              </a:rPr>
              <a:t>2012</a:t>
            </a:r>
            <a:r>
              <a:rPr lang="ja-JP" altLang="en-US" sz="1600" dirty="0" smtClean="0">
                <a:latin typeface="+mn-ea"/>
                <a:cs typeface="Meiryo UI" panose="020B0604030504040204" pitchFamily="50" charset="-128"/>
              </a:rPr>
              <a:t>年</a:t>
            </a:r>
            <a:r>
              <a:rPr lang="en-US" altLang="ja-JP" sz="1600" dirty="0" smtClean="0">
                <a:latin typeface="+mn-ea"/>
                <a:cs typeface="Meiryo UI" panose="020B0604030504040204" pitchFamily="50" charset="-128"/>
              </a:rPr>
              <a:t>2</a:t>
            </a:r>
            <a:r>
              <a:rPr lang="ja-JP" altLang="en-US" sz="1600" dirty="0" smtClean="0">
                <a:latin typeface="+mn-ea"/>
                <a:cs typeface="Meiryo UI" panose="020B0604030504040204" pitchFamily="50" charset="-128"/>
              </a:rPr>
              <a:t>月施行）</a:t>
            </a:r>
            <a:endParaRPr lang="ja-JP" altLang="en-US" sz="1600" dirty="0">
              <a:latin typeface="+mn-ea"/>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90</a:t>
            </a:fld>
            <a:endParaRPr kumimoji="1" lang="ja-JP" altLang="en-US"/>
          </a:p>
        </p:txBody>
      </p:sp>
    </p:spTree>
    <p:extLst>
      <p:ext uri="{BB962C8B-B14F-4D97-AF65-F5344CB8AC3E}">
        <p14:creationId xmlns:p14="http://schemas.microsoft.com/office/powerpoint/2010/main" val="13384674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716016" y="332656"/>
            <a:ext cx="39707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2000" dirty="0"/>
          </a:p>
        </p:txBody>
      </p:sp>
      <p:sp>
        <p:nvSpPr>
          <p:cNvPr id="11" name="正方形/長方形 10"/>
          <p:cNvSpPr/>
          <p:nvPr/>
        </p:nvSpPr>
        <p:spPr>
          <a:xfrm>
            <a:off x="323528" y="665401"/>
            <a:ext cx="8363272" cy="1323439"/>
          </a:xfrm>
          <a:prstGeom prst="rect">
            <a:avLst/>
          </a:prstGeom>
        </p:spPr>
        <p:txBody>
          <a:bodyPr wrap="square">
            <a:spAutoFit/>
          </a:bodyPr>
          <a:lstStyle/>
          <a:p>
            <a:r>
              <a:rPr lang="ja-JP" altLang="en-US" sz="1600" dirty="0" smtClean="0">
                <a:latin typeface="+mn-ea"/>
                <a:cs typeface="Meiryo UI" panose="020B0604030504040204" pitchFamily="50" charset="-128"/>
              </a:rPr>
              <a:t>バブル期の</a:t>
            </a:r>
            <a:r>
              <a:rPr lang="en-US" altLang="ja-JP" sz="1600" dirty="0" smtClean="0">
                <a:latin typeface="+mn-ea"/>
                <a:cs typeface="Meiryo UI" panose="020B0604030504040204" pitchFamily="50" charset="-128"/>
              </a:rPr>
              <a:t>1990</a:t>
            </a:r>
            <a:r>
              <a:rPr lang="ja-JP" altLang="en-US" sz="1600" dirty="0" smtClean="0">
                <a:latin typeface="+mn-ea"/>
                <a:cs typeface="Meiryo UI" panose="020B0604030504040204" pitchFamily="50" charset="-128"/>
              </a:rPr>
              <a:t>年度をピークに、バブル崩壊後長期低落傾向となった。</a:t>
            </a:r>
            <a:endParaRPr lang="ja-JP" altLang="en-US" sz="1600" dirty="0">
              <a:latin typeface="+mn-ea"/>
              <a:cs typeface="Meiryo UI" panose="020B0604030504040204" pitchFamily="50" charset="-128"/>
            </a:endParaRPr>
          </a:p>
          <a:p>
            <a:r>
              <a:rPr lang="en-US" altLang="ja-JP" sz="1600" dirty="0" smtClean="0">
                <a:latin typeface="+mn-ea"/>
                <a:cs typeface="Meiryo UI" panose="020B0604030504040204" pitchFamily="50" charset="-128"/>
              </a:rPr>
              <a:t>1997</a:t>
            </a:r>
            <a:r>
              <a:rPr lang="ja-JP" altLang="en-US" sz="1600" dirty="0" smtClean="0">
                <a:latin typeface="+mn-ea"/>
                <a:cs typeface="Meiryo UI" panose="020B0604030504040204" pitchFamily="50" charset="-128"/>
              </a:rPr>
              <a:t>年度の地方消費税の創設、</a:t>
            </a:r>
            <a:r>
              <a:rPr lang="en-US" altLang="ja-JP" sz="1600" dirty="0" smtClean="0">
                <a:latin typeface="+mn-ea"/>
                <a:cs typeface="Meiryo UI" panose="020B0604030504040204" pitchFamily="50" charset="-128"/>
              </a:rPr>
              <a:t>2007</a:t>
            </a:r>
            <a:r>
              <a:rPr lang="ja-JP" altLang="en-US" sz="1600" dirty="0" smtClean="0">
                <a:latin typeface="+mn-ea"/>
                <a:cs typeface="Meiryo UI" panose="020B0604030504040204" pitchFamily="50" charset="-128"/>
              </a:rPr>
              <a:t>年度の所得税から個人住民税への税源移譲などにより、いったんはバブル期の水準近くまで回復した。</a:t>
            </a:r>
            <a:r>
              <a:rPr lang="en-US" altLang="ja-JP" sz="1600" dirty="0" smtClean="0">
                <a:latin typeface="+mn-ea"/>
                <a:cs typeface="Meiryo UI" panose="020B0604030504040204" pitchFamily="50" charset="-128"/>
              </a:rPr>
              <a:t>2009</a:t>
            </a:r>
            <a:r>
              <a:rPr lang="ja-JP" altLang="en-US" sz="1600" dirty="0" smtClean="0">
                <a:latin typeface="+mn-ea"/>
                <a:cs typeface="Meiryo UI" panose="020B0604030504040204" pitchFamily="50" charset="-128"/>
              </a:rPr>
              <a:t>年度以降リーマンショックにより再び府税収入は急減し、その後緩やかに回復し、地方消費税の引上げなどによりバブル期の水準近くまで回復している。</a:t>
            </a:r>
            <a:endParaRPr lang="en-US" altLang="ja-JP" sz="1600" dirty="0" smtClean="0">
              <a:latin typeface="+mn-ea"/>
              <a:cs typeface="Meiryo UI" panose="020B0604030504040204" pitchFamily="50" charset="-128"/>
            </a:endParaRPr>
          </a:p>
        </p:txBody>
      </p:sp>
      <p:sp>
        <p:nvSpPr>
          <p:cNvPr id="13" name="正方形/長方形 12"/>
          <p:cNvSpPr/>
          <p:nvPr/>
        </p:nvSpPr>
        <p:spPr>
          <a:xfrm>
            <a:off x="305913" y="332656"/>
            <a:ext cx="8136904" cy="338554"/>
          </a:xfrm>
          <a:prstGeom prst="rect">
            <a:avLst/>
          </a:prstGeom>
        </p:spPr>
        <p:txBody>
          <a:bodyPr wrap="square">
            <a:spAutoFit/>
          </a:bodyPr>
          <a:lstStyle/>
          <a:p>
            <a:r>
              <a:rPr lang="ja-JP" altLang="en-US" sz="1600" dirty="0" smtClean="0">
                <a:latin typeface="+mn-ea"/>
                <a:cs typeface="Meiryo UI" panose="020B0604030504040204" pitchFamily="50" charset="-128"/>
              </a:rPr>
              <a:t>■関連データその１：</a:t>
            </a:r>
            <a:r>
              <a:rPr lang="en-US" altLang="ja-JP" sz="1600" dirty="0" smtClean="0">
                <a:latin typeface="+mn-ea"/>
                <a:cs typeface="Meiryo UI" panose="020B0604030504040204" pitchFamily="50" charset="-128"/>
              </a:rPr>
              <a:t>PL</a:t>
            </a:r>
            <a:r>
              <a:rPr lang="ja-JP" altLang="en-US" sz="1600" dirty="0" smtClean="0">
                <a:latin typeface="+mn-ea"/>
                <a:cs typeface="Meiryo UI" panose="020B0604030504040204" pitchFamily="50" charset="-128"/>
              </a:rPr>
              <a:t>・</a:t>
            </a:r>
            <a:r>
              <a:rPr lang="en-US" altLang="ja-JP" sz="1600" dirty="0" smtClean="0">
                <a:latin typeface="+mn-ea"/>
                <a:cs typeface="Meiryo UI" panose="020B0604030504040204" pitchFamily="50" charset="-128"/>
              </a:rPr>
              <a:t>BS</a:t>
            </a:r>
            <a:r>
              <a:rPr lang="ja-JP" altLang="en-US" sz="1600" dirty="0" smtClean="0">
                <a:latin typeface="+mn-ea"/>
                <a:cs typeface="Meiryo UI" panose="020B0604030504040204" pitchFamily="50" charset="-128"/>
              </a:rPr>
              <a:t>の動向</a:t>
            </a:r>
            <a:endParaRPr lang="ja-JP" altLang="en-US" sz="1600" dirty="0">
              <a:latin typeface="+mn-ea"/>
              <a:cs typeface="Meiryo UI" panose="020B0604030504040204" pitchFamily="50" charset="-128"/>
            </a:endParaRPr>
          </a:p>
        </p:txBody>
      </p:sp>
      <p:sp>
        <p:nvSpPr>
          <p:cNvPr id="15" name="テキスト ボックス 1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a:t>
            </a:r>
            <a:endParaRPr lang="en-US" altLang="ja-JP" sz="1600" u="sng" strike="sngStrike"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3783"/>
            <a:ext cx="8357033" cy="472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91</a:t>
            </a:fld>
            <a:endParaRPr kumimoji="1" lang="ja-JP" altLang="en-US"/>
          </a:p>
        </p:txBody>
      </p:sp>
    </p:spTree>
    <p:extLst>
      <p:ext uri="{BB962C8B-B14F-4D97-AF65-F5344CB8AC3E}">
        <p14:creationId xmlns:p14="http://schemas.microsoft.com/office/powerpoint/2010/main" val="23582945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3" y="2119333"/>
            <a:ext cx="8717329" cy="433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611560" y="6373083"/>
            <a:ext cx="8136904" cy="430887"/>
          </a:xfrm>
          <a:prstGeom prst="rect">
            <a:avLst/>
          </a:prstGeom>
          <a:noFill/>
        </p:spPr>
        <p:txBody>
          <a:bodyPr wrap="square" rtlCol="0">
            <a:spAutoFit/>
          </a:bodyPr>
          <a:lstStyle/>
          <a:p>
            <a:r>
              <a:rPr lang="ja-JP" altLang="en-US" sz="1100" dirty="0">
                <a:latin typeface="+mn-ea"/>
                <a:cs typeface="Meiryo UI" pitchFamily="50" charset="-128"/>
              </a:rPr>
              <a:t>（</a:t>
            </a:r>
            <a:r>
              <a:rPr lang="en-US" altLang="ja-JP" sz="1100" dirty="0">
                <a:latin typeface="+mn-ea"/>
                <a:cs typeface="Meiryo UI" pitchFamily="50" charset="-128"/>
              </a:rPr>
              <a:t>※</a:t>
            </a:r>
            <a:r>
              <a:rPr lang="ja-JP" altLang="en-US" sz="1100" dirty="0" smtClean="0">
                <a:latin typeface="+mn-ea"/>
                <a:cs typeface="Meiryo UI" pitchFamily="50" charset="-128"/>
              </a:rPr>
              <a:t>）</a:t>
            </a:r>
            <a:r>
              <a:rPr lang="ja-JP" altLang="en-US" sz="1100" dirty="0">
                <a:latin typeface="+mn-ea"/>
                <a:cs typeface="Meiryo UI" pitchFamily="50" charset="-128"/>
              </a:rPr>
              <a:t>　</a:t>
            </a:r>
            <a:r>
              <a:rPr lang="ja-JP" altLang="en-US" sz="1100" dirty="0" smtClean="0">
                <a:latin typeface="+mn-ea"/>
                <a:cs typeface="Meiryo UI" pitchFamily="50" charset="-128"/>
              </a:rPr>
              <a:t>臨時</a:t>
            </a:r>
            <a:r>
              <a:rPr lang="ja-JP" altLang="en-US" sz="1100" dirty="0">
                <a:latin typeface="+mn-ea"/>
                <a:cs typeface="Meiryo UI" pitchFamily="50" charset="-128"/>
              </a:rPr>
              <a:t>財政対策債等は、国による減税や地方財源の不足への対応するための特別な地方債で</a:t>
            </a:r>
            <a:r>
              <a:rPr lang="ja-JP" altLang="en-US" sz="1100" dirty="0" smtClean="0">
                <a:latin typeface="+mn-ea"/>
                <a:cs typeface="Meiryo UI" pitchFamily="50" charset="-128"/>
              </a:rPr>
              <a:t>、</a:t>
            </a:r>
            <a:endParaRPr lang="en-US" altLang="ja-JP" sz="1100" dirty="0" smtClean="0">
              <a:latin typeface="+mn-ea"/>
              <a:cs typeface="Meiryo UI" pitchFamily="50" charset="-128"/>
            </a:endParaRPr>
          </a:p>
          <a:p>
            <a:r>
              <a:rPr lang="ja-JP" altLang="en-US" sz="1100" dirty="0">
                <a:latin typeface="+mn-ea"/>
                <a:cs typeface="Meiryo UI" pitchFamily="50" charset="-128"/>
              </a:rPr>
              <a:t>　</a:t>
            </a:r>
            <a:r>
              <a:rPr lang="ja-JP" altLang="en-US" sz="1100" dirty="0" smtClean="0">
                <a:latin typeface="+mn-ea"/>
                <a:cs typeface="Meiryo UI" pitchFamily="50" charset="-128"/>
              </a:rPr>
              <a:t>　　　臨時財政対策債の他</a:t>
            </a:r>
            <a:r>
              <a:rPr lang="ja-JP" altLang="en-US" sz="1100" dirty="0">
                <a:latin typeface="+mn-ea"/>
                <a:cs typeface="Meiryo UI" pitchFamily="50" charset="-128"/>
              </a:rPr>
              <a:t>に減収補塡債などが</a:t>
            </a:r>
            <a:r>
              <a:rPr lang="ja-JP" altLang="en-US" sz="1100" dirty="0" smtClean="0">
                <a:latin typeface="+mn-ea"/>
                <a:cs typeface="Meiryo UI" pitchFamily="50" charset="-128"/>
              </a:rPr>
              <a:t>ある。　</a:t>
            </a:r>
            <a:endParaRPr lang="ja-JP" altLang="en-US" sz="1100" dirty="0">
              <a:latin typeface="+mn-ea"/>
              <a:cs typeface="Meiryo UI" pitchFamily="50" charset="-128"/>
            </a:endParaRPr>
          </a:p>
        </p:txBody>
      </p:sp>
      <p:sp>
        <p:nvSpPr>
          <p:cNvPr id="23" name="正方形/長方形 22"/>
          <p:cNvSpPr/>
          <p:nvPr/>
        </p:nvSpPr>
        <p:spPr>
          <a:xfrm>
            <a:off x="423471" y="751015"/>
            <a:ext cx="8473122" cy="1323439"/>
          </a:xfrm>
          <a:prstGeom prst="rect">
            <a:avLst/>
          </a:prstGeom>
        </p:spPr>
        <p:txBody>
          <a:bodyPr wrap="square">
            <a:spAutoFit/>
          </a:bodyPr>
          <a:lstStyle/>
          <a:p>
            <a:r>
              <a:rPr lang="ja-JP" altLang="en-US" sz="1600" dirty="0">
                <a:latin typeface="+mn-ea"/>
                <a:cs typeface="Meiryo UI" panose="020B0604030504040204" pitchFamily="50" charset="-128"/>
              </a:rPr>
              <a:t>　</a:t>
            </a:r>
            <a:r>
              <a:rPr lang="en-US" altLang="ja-JP" sz="1600" dirty="0" smtClean="0">
                <a:latin typeface="+mn-ea"/>
                <a:cs typeface="Meiryo UI" panose="020B0604030504040204" pitchFamily="50" charset="-128"/>
              </a:rPr>
              <a:t>1992</a:t>
            </a:r>
            <a:r>
              <a:rPr lang="ja-JP" altLang="en-US" sz="1600" dirty="0" smtClean="0">
                <a:latin typeface="+mn-ea"/>
                <a:cs typeface="Meiryo UI" panose="020B0604030504040204" pitchFamily="50" charset="-128"/>
              </a:rPr>
              <a:t>年度以降、国の経済対策に呼応して実施した建設事業費の追加や、景気低迷期における財源対策等による府債発行額の大幅な増加に伴い、府債残高が</a:t>
            </a:r>
            <a:r>
              <a:rPr lang="ja-JP" altLang="en-US" sz="1600" dirty="0">
                <a:latin typeface="+mn-ea"/>
                <a:cs typeface="Meiryo UI" panose="020B0604030504040204" pitchFamily="50" charset="-128"/>
              </a:rPr>
              <a:t>増嵩</a:t>
            </a:r>
            <a:r>
              <a:rPr lang="ja-JP" altLang="en-US" sz="1600" dirty="0" smtClean="0">
                <a:latin typeface="+mn-ea"/>
                <a:cs typeface="Meiryo UI" panose="020B0604030504040204" pitchFamily="50" charset="-128"/>
              </a:rPr>
              <a:t>。</a:t>
            </a:r>
            <a:endParaRPr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en-US" altLang="ja-JP" sz="1600" dirty="0" smtClean="0">
                <a:latin typeface="+mn-ea"/>
                <a:cs typeface="Meiryo UI" panose="020B0604030504040204" pitchFamily="50" charset="-128"/>
              </a:rPr>
              <a:t>1996</a:t>
            </a:r>
            <a:r>
              <a:rPr lang="ja-JP" altLang="en-US" sz="1600" dirty="0" smtClean="0">
                <a:latin typeface="+mn-ea"/>
                <a:cs typeface="Meiryo UI" panose="020B0604030504040204" pitchFamily="50" charset="-128"/>
              </a:rPr>
              <a:t>年度以降の行財政改革により臨時財政</a:t>
            </a:r>
            <a:r>
              <a:rPr lang="ja-JP" altLang="en-US" sz="1600" dirty="0">
                <a:latin typeface="+mn-ea"/>
                <a:cs typeface="Meiryo UI" panose="020B0604030504040204" pitchFamily="50" charset="-128"/>
              </a:rPr>
              <a:t>対策債等</a:t>
            </a:r>
            <a:r>
              <a:rPr lang="ja-JP" altLang="en-US" sz="1100" dirty="0">
                <a:latin typeface="+mn-ea"/>
                <a:cs typeface="Meiryo UI" panose="020B0604030504040204" pitchFamily="50" charset="-128"/>
              </a:rPr>
              <a:t>（</a:t>
            </a:r>
            <a:r>
              <a:rPr lang="en-US" altLang="ja-JP" sz="1100" dirty="0">
                <a:latin typeface="+mn-ea"/>
                <a:cs typeface="Meiryo UI" panose="020B0604030504040204" pitchFamily="50" charset="-128"/>
              </a:rPr>
              <a:t>※</a:t>
            </a:r>
            <a:r>
              <a:rPr lang="ja-JP" altLang="en-US" sz="1100" dirty="0">
                <a:latin typeface="+mn-ea"/>
                <a:cs typeface="Meiryo UI" panose="020B0604030504040204" pitchFamily="50" charset="-128"/>
              </a:rPr>
              <a:t>）</a:t>
            </a:r>
            <a:r>
              <a:rPr lang="ja-JP" altLang="en-US" sz="1600" dirty="0">
                <a:latin typeface="+mn-ea"/>
                <a:cs typeface="Meiryo UI" panose="020B0604030504040204" pitchFamily="50" charset="-128"/>
              </a:rPr>
              <a:t>以外</a:t>
            </a:r>
            <a:r>
              <a:rPr lang="ja-JP" altLang="en-US" sz="1600" dirty="0" smtClean="0">
                <a:latin typeface="+mn-ea"/>
                <a:cs typeface="Meiryo UI" panose="020B0604030504040204" pitchFamily="50" charset="-128"/>
              </a:rPr>
              <a:t>の府債残高は</a:t>
            </a:r>
            <a:r>
              <a:rPr lang="en-US" altLang="ja-JP" sz="1600" dirty="0" smtClean="0">
                <a:latin typeface="+mn-ea"/>
                <a:cs typeface="Meiryo UI" panose="020B0604030504040204" pitchFamily="50" charset="-128"/>
              </a:rPr>
              <a:t>2006</a:t>
            </a:r>
            <a:r>
              <a:rPr lang="ja-JP" altLang="en-US" sz="1600" dirty="0" smtClean="0">
                <a:latin typeface="+mn-ea"/>
                <a:cs typeface="Meiryo UI" panose="020B0604030504040204" pitchFamily="50" charset="-128"/>
              </a:rPr>
              <a:t>年度をピークに減少しており、臨時財政対策債等残高は依然として増嵩しつつも、全会計残高でも</a:t>
            </a:r>
            <a:r>
              <a:rPr lang="en-US" altLang="ja-JP" sz="1600" dirty="0" smtClean="0">
                <a:latin typeface="+mn-ea"/>
                <a:cs typeface="Meiryo UI" panose="020B0604030504040204" pitchFamily="50" charset="-128"/>
              </a:rPr>
              <a:t>2014</a:t>
            </a:r>
            <a:r>
              <a:rPr lang="ja-JP" altLang="en-US" sz="1600" dirty="0" smtClean="0">
                <a:latin typeface="+mn-ea"/>
                <a:cs typeface="Meiryo UI" panose="020B0604030504040204" pitchFamily="50" charset="-128"/>
              </a:rPr>
              <a:t>年度をピークに減少に転じた。</a:t>
            </a:r>
            <a:endParaRPr lang="ja-JP" altLang="en-US" sz="1600" dirty="0">
              <a:latin typeface="+mn-ea"/>
              <a:cs typeface="Meiryo UI" panose="020B0604030504040204" pitchFamily="50" charset="-128"/>
            </a:endParaRPr>
          </a:p>
        </p:txBody>
      </p:sp>
      <p:sp>
        <p:nvSpPr>
          <p:cNvPr id="2" name="テキスト ボックス 1"/>
          <p:cNvSpPr txBox="1"/>
          <p:nvPr/>
        </p:nvSpPr>
        <p:spPr>
          <a:xfrm>
            <a:off x="423470" y="426245"/>
            <a:ext cx="7316881" cy="338554"/>
          </a:xfrm>
          <a:prstGeom prst="rect">
            <a:avLst/>
          </a:prstGeom>
          <a:noFill/>
        </p:spPr>
        <p:txBody>
          <a:bodyPr wrap="square" rtlCol="0">
            <a:spAutoFit/>
          </a:bodyPr>
          <a:lstStyle/>
          <a:p>
            <a:r>
              <a:rPr lang="ja-JP" altLang="en-US" sz="1600" dirty="0">
                <a:latin typeface="+mn-ea"/>
                <a:cs typeface="Meiryo UI" panose="020B0604030504040204" pitchFamily="50" charset="-128"/>
              </a:rPr>
              <a:t>■関連</a:t>
            </a:r>
            <a:r>
              <a:rPr lang="ja-JP" altLang="en-US" sz="1600" dirty="0" smtClean="0">
                <a:latin typeface="+mn-ea"/>
                <a:cs typeface="Meiryo UI" panose="020B0604030504040204" pitchFamily="50" charset="-128"/>
              </a:rPr>
              <a:t>データその２：</a:t>
            </a:r>
            <a:r>
              <a:rPr kumimoji="1" lang="ja-JP" altLang="en-US" sz="1600" dirty="0" smtClean="0"/>
              <a:t>府債残高（全会計）の推移</a:t>
            </a:r>
            <a:endParaRPr kumimoji="1" lang="ja-JP" altLang="en-US" sz="1600" dirty="0"/>
          </a:p>
        </p:txBody>
      </p:sp>
      <p:sp>
        <p:nvSpPr>
          <p:cNvPr id="15" name="テキスト ボックス 1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a:t>
            </a:r>
            <a:endParaRPr lang="en-US" altLang="ja-JP" sz="1600" u="sng" strike="sngStrike" dirty="0" smtClean="0">
              <a:solidFill>
                <a:srgbClr val="FF0000"/>
              </a:solidFill>
            </a:endParaRPr>
          </a:p>
        </p:txBody>
      </p:sp>
      <p:cxnSp>
        <p:nvCxnSpPr>
          <p:cNvPr id="5" name="直線矢印コネクタ 4"/>
          <p:cNvCxnSpPr/>
          <p:nvPr/>
        </p:nvCxnSpPr>
        <p:spPr>
          <a:xfrm>
            <a:off x="5660704" y="3933056"/>
            <a:ext cx="2988000" cy="504056"/>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884368" y="2913904"/>
            <a:ext cx="756000" cy="14401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92</a:t>
            </a:fld>
            <a:endParaRPr kumimoji="1" lang="ja-JP" altLang="en-US"/>
          </a:p>
        </p:txBody>
      </p:sp>
    </p:spTree>
    <p:extLst>
      <p:ext uri="{BB962C8B-B14F-4D97-AF65-F5344CB8AC3E}">
        <p14:creationId xmlns:p14="http://schemas.microsoft.com/office/powerpoint/2010/main" val="26203657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610" y="2184324"/>
            <a:ext cx="4797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077" y="3927624"/>
            <a:ext cx="42497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423471" y="707212"/>
            <a:ext cx="8473122" cy="1569660"/>
          </a:xfrm>
          <a:prstGeom prst="rect">
            <a:avLst/>
          </a:prstGeom>
        </p:spPr>
        <p:txBody>
          <a:bodyPr wrap="square">
            <a:spAutoFit/>
          </a:bodyPr>
          <a:lstStyle/>
          <a:p>
            <a:r>
              <a:rPr lang="ja-JP" altLang="en-US" sz="1600" dirty="0" smtClean="0"/>
              <a:t>臨時財政対策債とは、本来は国が交付税として地方に配分するものを、交付税原資の財源不足のため、従来は国が借入を行ってきたが、</a:t>
            </a:r>
            <a:r>
              <a:rPr lang="en-US" altLang="ja-JP" sz="1600" dirty="0" smtClean="0"/>
              <a:t>2001</a:t>
            </a:r>
            <a:r>
              <a:rPr lang="ja-JP" altLang="en-US" sz="1600" dirty="0" smtClean="0"/>
              <a:t>年度から地方が直接借り入れる方式に改められたことにより、特例的に認められている地方債。 </a:t>
            </a:r>
            <a:r>
              <a:rPr lang="ja-JP" altLang="en-US" sz="1600" dirty="0"/>
              <a:t/>
            </a:r>
            <a:br>
              <a:rPr lang="ja-JP" altLang="en-US" sz="1600" dirty="0"/>
            </a:br>
            <a:r>
              <a:rPr lang="ja-JP" altLang="en-US" sz="1600" dirty="0"/>
              <a:t>この元利償還金は、その全額が後年度交付税措置</a:t>
            </a:r>
            <a:r>
              <a:rPr lang="ja-JP" altLang="en-US" sz="1600" dirty="0" smtClean="0"/>
              <a:t>されることとなっており、</a:t>
            </a:r>
            <a:r>
              <a:rPr lang="ja-JP" altLang="en-US" sz="1600" dirty="0"/>
              <a:t>いわば交付税の肩代わりといえる</a:t>
            </a:r>
            <a:r>
              <a:rPr lang="ja-JP" altLang="en-US" sz="1600" dirty="0" smtClean="0"/>
              <a:t>もの</a:t>
            </a:r>
            <a:r>
              <a:rPr lang="ja-JP" altLang="en-US" sz="1600" dirty="0"/>
              <a:t>で</a:t>
            </a:r>
            <a:r>
              <a:rPr lang="ja-JP" altLang="en-US" sz="1600" dirty="0" smtClean="0"/>
              <a:t>ある</a:t>
            </a:r>
            <a:r>
              <a:rPr lang="ja-JP" altLang="en-US" sz="1600" dirty="0"/>
              <a:t>が</a:t>
            </a:r>
            <a:r>
              <a:rPr lang="ja-JP" altLang="en-US" sz="1600" dirty="0" smtClean="0"/>
              <a:t>、毎年府には</a:t>
            </a:r>
            <a:r>
              <a:rPr lang="en-US" altLang="ja-JP" sz="1600" dirty="0" smtClean="0"/>
              <a:t>2000</a:t>
            </a:r>
            <a:r>
              <a:rPr lang="ja-JP" altLang="en-US" sz="1600" dirty="0" smtClean="0"/>
              <a:t>～</a:t>
            </a:r>
            <a:r>
              <a:rPr lang="en-US" altLang="ja-JP" sz="1600" dirty="0" smtClean="0"/>
              <a:t>3000</a:t>
            </a:r>
            <a:r>
              <a:rPr lang="ja-JP" altLang="en-US" sz="1600" dirty="0" smtClean="0"/>
              <a:t>億円程度の割り当てがなされることから、府債残高を押し上げる要因となっている。</a:t>
            </a:r>
            <a:endParaRPr lang="ja-JP" altLang="en-US" sz="1600" dirty="0">
              <a:latin typeface="+mn-ea"/>
              <a:cs typeface="Meiryo UI" panose="020B0604030504040204" pitchFamily="50" charset="-128"/>
            </a:endParaRPr>
          </a:p>
        </p:txBody>
      </p:sp>
      <p:sp>
        <p:nvSpPr>
          <p:cNvPr id="2" name="テキスト ボックス 1"/>
          <p:cNvSpPr txBox="1"/>
          <p:nvPr/>
        </p:nvSpPr>
        <p:spPr>
          <a:xfrm>
            <a:off x="423470" y="426245"/>
            <a:ext cx="7316881" cy="338554"/>
          </a:xfrm>
          <a:prstGeom prst="rect">
            <a:avLst/>
          </a:prstGeom>
          <a:noFill/>
        </p:spPr>
        <p:txBody>
          <a:bodyPr wrap="square" rtlCol="0">
            <a:spAutoFit/>
          </a:bodyPr>
          <a:lstStyle/>
          <a:p>
            <a:r>
              <a:rPr lang="ja-JP" altLang="en-US" sz="1600" dirty="0">
                <a:latin typeface="+mn-ea"/>
                <a:cs typeface="Meiryo UI" panose="020B0604030504040204" pitchFamily="50" charset="-128"/>
              </a:rPr>
              <a:t>■関連</a:t>
            </a:r>
            <a:r>
              <a:rPr lang="ja-JP" altLang="en-US" sz="1600" dirty="0" smtClean="0">
                <a:latin typeface="+mn-ea"/>
                <a:cs typeface="Meiryo UI" panose="020B0604030504040204" pitchFamily="50" charset="-128"/>
              </a:rPr>
              <a:t>データその３：臨時財政対策債</a:t>
            </a:r>
            <a:endParaRPr kumimoji="1" lang="ja-JP" altLang="en-US" sz="1600" dirty="0"/>
          </a:p>
        </p:txBody>
      </p:sp>
      <p:sp>
        <p:nvSpPr>
          <p:cNvPr id="15" name="テキスト ボックス 1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a:t>
            </a:r>
            <a:endParaRPr lang="en-US" altLang="ja-JP" sz="1600" u="sng" strike="sngStrike" dirty="0" smtClean="0">
              <a:solidFill>
                <a:srgbClr val="FF0000"/>
              </a:solidFill>
            </a:endParaRPr>
          </a:p>
        </p:txBody>
      </p:sp>
      <p:sp>
        <p:nvSpPr>
          <p:cNvPr id="3" name="テキスト ボックス 2"/>
          <p:cNvSpPr txBox="1"/>
          <p:nvPr/>
        </p:nvSpPr>
        <p:spPr>
          <a:xfrm>
            <a:off x="5004048" y="2359913"/>
            <a:ext cx="3384376" cy="276999"/>
          </a:xfrm>
          <a:prstGeom prst="rect">
            <a:avLst/>
          </a:prstGeom>
          <a:noFill/>
        </p:spPr>
        <p:txBody>
          <a:bodyPr wrap="square" rtlCol="0">
            <a:spAutoFit/>
          </a:bodyPr>
          <a:lstStyle/>
          <a:p>
            <a:r>
              <a:rPr kumimoji="1" lang="en-US" altLang="ja-JP" sz="1200" b="1" dirty="0" smtClean="0"/>
              <a:t>2018</a:t>
            </a:r>
            <a:r>
              <a:rPr kumimoji="1" lang="ja-JP" altLang="en-US" sz="1200" b="1" dirty="0" smtClean="0"/>
              <a:t>年度臨時財政対策債発行可能額内訳</a:t>
            </a:r>
            <a:endParaRPr kumimoji="1" lang="ja-JP" altLang="en-US" sz="1200" b="1" dirty="0"/>
          </a:p>
        </p:txBody>
      </p:sp>
      <p:sp>
        <p:nvSpPr>
          <p:cNvPr id="4" name="右中かっこ 3"/>
          <p:cNvSpPr/>
          <p:nvPr/>
        </p:nvSpPr>
        <p:spPr>
          <a:xfrm rot="5400000">
            <a:off x="5560589" y="2745016"/>
            <a:ext cx="180000" cy="183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右中かっこ 12"/>
          <p:cNvSpPr/>
          <p:nvPr/>
        </p:nvSpPr>
        <p:spPr>
          <a:xfrm rot="-2700000">
            <a:off x="7001227" y="3642570"/>
            <a:ext cx="180000" cy="165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7146032" y="4077072"/>
            <a:ext cx="864096" cy="369332"/>
          </a:xfrm>
          <a:prstGeom prst="rect">
            <a:avLst/>
          </a:prstGeom>
          <a:noFill/>
        </p:spPr>
        <p:txBody>
          <a:bodyPr wrap="square" rtlCol="0">
            <a:spAutoFit/>
          </a:bodyPr>
          <a:lstStyle/>
          <a:p>
            <a:r>
              <a:rPr lang="en-US" altLang="ja-JP" b="1" dirty="0" smtClean="0"/>
              <a:t>24</a:t>
            </a:r>
            <a:r>
              <a:rPr kumimoji="1" lang="en-US" altLang="ja-JP" b="1" dirty="0" smtClean="0"/>
              <a:t>.7</a:t>
            </a:r>
            <a:r>
              <a:rPr kumimoji="1" lang="ja-JP" altLang="en-US" b="1" dirty="0" smtClean="0"/>
              <a:t>％</a:t>
            </a:r>
            <a:endParaRPr kumimoji="1" lang="ja-JP" altLang="en-US" b="1" dirty="0"/>
          </a:p>
        </p:txBody>
      </p:sp>
      <p:sp>
        <p:nvSpPr>
          <p:cNvPr id="6" name="下矢印 5"/>
          <p:cNvSpPr/>
          <p:nvPr/>
        </p:nvSpPr>
        <p:spPr>
          <a:xfrm>
            <a:off x="5225212" y="3870340"/>
            <a:ext cx="936104" cy="206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84" y="2377521"/>
            <a:ext cx="4382106" cy="435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93</a:t>
            </a:fld>
            <a:endParaRPr kumimoji="1" lang="ja-JP" altLang="en-US" dirty="0"/>
          </a:p>
        </p:txBody>
      </p:sp>
    </p:spTree>
    <p:extLst>
      <p:ext uri="{BB962C8B-B14F-4D97-AF65-F5344CB8AC3E}">
        <p14:creationId xmlns:p14="http://schemas.microsoft.com/office/powerpoint/2010/main" val="26938546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70" y="1519031"/>
            <a:ext cx="8346320" cy="450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456578" y="908720"/>
            <a:ext cx="8345637" cy="584775"/>
          </a:xfrm>
          <a:prstGeom prst="rect">
            <a:avLst/>
          </a:prstGeom>
        </p:spPr>
        <p:txBody>
          <a:bodyPr wrap="square">
            <a:spAutoFit/>
          </a:bodyPr>
          <a:lstStyle/>
          <a:p>
            <a:r>
              <a:rPr lang="en-US" altLang="ja-JP" sz="1600" dirty="0" smtClean="0">
                <a:latin typeface="+mn-ea"/>
                <a:cs typeface="Meiryo UI" panose="020B0604030504040204" pitchFamily="50" charset="-128"/>
              </a:rPr>
              <a:t>1998</a:t>
            </a:r>
            <a:r>
              <a:rPr lang="ja-JP" altLang="en-US" sz="1600" dirty="0">
                <a:latin typeface="+mn-ea"/>
                <a:cs typeface="Meiryo UI" panose="020B0604030504040204" pitchFamily="50" charset="-128"/>
              </a:rPr>
              <a:t>年度</a:t>
            </a:r>
            <a:r>
              <a:rPr lang="ja-JP" altLang="en-US" sz="1600" dirty="0" smtClean="0">
                <a:latin typeface="+mn-ea"/>
                <a:cs typeface="Meiryo UI" panose="020B0604030504040204" pitchFamily="50" charset="-128"/>
              </a:rPr>
              <a:t>以降</a:t>
            </a:r>
            <a:r>
              <a:rPr lang="en-US" altLang="ja-JP" sz="1600" dirty="0" smtClean="0">
                <a:latin typeface="+mn-ea"/>
                <a:cs typeface="Meiryo UI" panose="020B0604030504040204" pitchFamily="50" charset="-128"/>
              </a:rPr>
              <a:t>2007</a:t>
            </a:r>
            <a:r>
              <a:rPr lang="ja-JP" altLang="en-US" sz="1600" dirty="0" smtClean="0">
                <a:latin typeface="+mn-ea"/>
                <a:cs typeface="Meiryo UI" panose="020B0604030504040204" pitchFamily="50" charset="-128"/>
              </a:rPr>
              <a:t>年度まで、</a:t>
            </a:r>
            <a:r>
              <a:rPr lang="en-US" altLang="ja-JP" sz="1600" dirty="0" smtClean="0">
                <a:latin typeface="+mn-ea"/>
                <a:cs typeface="Meiryo UI" panose="020B0604030504040204" pitchFamily="50" charset="-128"/>
              </a:rPr>
              <a:t>10</a:t>
            </a:r>
            <a:r>
              <a:rPr lang="ja-JP" altLang="en-US" sz="1600" dirty="0" smtClean="0">
                <a:latin typeface="+mn-ea"/>
                <a:cs typeface="Meiryo UI" panose="020B0604030504040204" pitchFamily="50" charset="-128"/>
              </a:rPr>
              <a:t>年連続の赤字決算であったが、</a:t>
            </a:r>
            <a:endParaRPr lang="en-US" altLang="ja-JP" sz="1600" dirty="0" smtClean="0">
              <a:latin typeface="+mn-ea"/>
              <a:cs typeface="Meiryo UI" panose="020B0604030504040204" pitchFamily="50" charset="-128"/>
            </a:endParaRPr>
          </a:p>
          <a:p>
            <a:r>
              <a:rPr lang="en-US" altLang="ja-JP" sz="1600" dirty="0" smtClean="0">
                <a:latin typeface="+mn-ea"/>
                <a:cs typeface="Meiryo UI" panose="020B0604030504040204" pitchFamily="50" charset="-128"/>
              </a:rPr>
              <a:t>2008</a:t>
            </a:r>
            <a:r>
              <a:rPr lang="ja-JP" altLang="en-US" sz="1600" dirty="0" smtClean="0">
                <a:latin typeface="+mn-ea"/>
                <a:cs typeface="Meiryo UI" panose="020B0604030504040204" pitchFamily="50" charset="-128"/>
              </a:rPr>
              <a:t>年度以降</a:t>
            </a:r>
            <a:r>
              <a:rPr lang="en-US" altLang="ja-JP" sz="1600" dirty="0" smtClean="0">
                <a:latin typeface="+mn-ea"/>
                <a:cs typeface="Meiryo UI" panose="020B0604030504040204" pitchFamily="50" charset="-128"/>
              </a:rPr>
              <a:t>2017</a:t>
            </a:r>
            <a:r>
              <a:rPr lang="ja-JP" altLang="en-US" sz="1600" dirty="0" smtClean="0">
                <a:latin typeface="+mn-ea"/>
                <a:cs typeface="Meiryo UI" panose="020B0604030504040204" pitchFamily="50" charset="-128"/>
              </a:rPr>
              <a:t>年度まで</a:t>
            </a:r>
            <a:r>
              <a:rPr lang="en-US" altLang="ja-JP" sz="1600" dirty="0" smtClean="0">
                <a:latin typeface="+mn-ea"/>
                <a:cs typeface="Meiryo UI" panose="020B0604030504040204" pitchFamily="50" charset="-128"/>
              </a:rPr>
              <a:t>10</a:t>
            </a:r>
            <a:r>
              <a:rPr lang="ja-JP" altLang="en-US" sz="1600" dirty="0" smtClean="0">
                <a:latin typeface="+mn-ea"/>
                <a:cs typeface="Meiryo UI" panose="020B0604030504040204" pitchFamily="50" charset="-128"/>
              </a:rPr>
              <a:t>年</a:t>
            </a:r>
            <a:r>
              <a:rPr lang="ja-JP" altLang="en-US" sz="1600" dirty="0">
                <a:latin typeface="+mn-ea"/>
                <a:cs typeface="Meiryo UI" panose="020B0604030504040204" pitchFamily="50" charset="-128"/>
              </a:rPr>
              <a:t>連続で黒字</a:t>
            </a:r>
            <a:r>
              <a:rPr lang="ja-JP" altLang="en-US" sz="1600" dirty="0" smtClean="0">
                <a:latin typeface="+mn-ea"/>
                <a:cs typeface="Meiryo UI" panose="020B0604030504040204" pitchFamily="50" charset="-128"/>
              </a:rPr>
              <a:t>決算を維持した。</a:t>
            </a:r>
            <a:endParaRPr lang="ja-JP" altLang="en-US" sz="1600" dirty="0">
              <a:latin typeface="+mn-ea"/>
              <a:cs typeface="Meiryo UI" panose="020B0604030504040204" pitchFamily="50" charset="-128"/>
            </a:endParaRPr>
          </a:p>
        </p:txBody>
      </p:sp>
      <p:sp>
        <p:nvSpPr>
          <p:cNvPr id="2" name="正方形/長方形 1"/>
          <p:cNvSpPr/>
          <p:nvPr/>
        </p:nvSpPr>
        <p:spPr>
          <a:xfrm>
            <a:off x="222830" y="548680"/>
            <a:ext cx="4862228" cy="338554"/>
          </a:xfrm>
          <a:prstGeom prst="rect">
            <a:avLst/>
          </a:prstGeom>
        </p:spPr>
        <p:txBody>
          <a:bodyPr wrap="none">
            <a:spAutoFit/>
          </a:bodyPr>
          <a:lstStyle/>
          <a:p>
            <a:pPr algn="ctr"/>
            <a:r>
              <a:rPr lang="ja-JP" altLang="en-US" sz="1600" dirty="0" smtClean="0">
                <a:latin typeface="+mn-ea"/>
                <a:cs typeface="Meiryo UI" panose="020B0604030504040204" pitchFamily="50" charset="-128"/>
              </a:rPr>
              <a:t>■関連データその４：実質</a:t>
            </a:r>
            <a:r>
              <a:rPr lang="ja-JP" altLang="en-US" sz="1600" dirty="0">
                <a:latin typeface="+mn-ea"/>
                <a:cs typeface="Meiryo UI" panose="020B0604030504040204" pitchFamily="50" charset="-128"/>
              </a:rPr>
              <a:t>収支（一般会計決算）の推移</a:t>
            </a:r>
          </a:p>
        </p:txBody>
      </p:sp>
      <p:sp>
        <p:nvSpPr>
          <p:cNvPr id="16" name="テキスト ボックス 15"/>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a:t>
            </a:r>
            <a:endParaRPr lang="en-US" altLang="ja-JP" sz="1600" u="sng" strike="sngStrike" dirty="0" smtClean="0">
              <a:solidFill>
                <a:srgbClr val="FF0000"/>
              </a:solidFill>
            </a:endParaRPr>
          </a:p>
        </p:txBody>
      </p:sp>
      <p:sp>
        <p:nvSpPr>
          <p:cNvPr id="12" name="Text Box 30"/>
          <p:cNvSpPr txBox="1">
            <a:spLocks noChangeArrowheads="1"/>
          </p:cNvSpPr>
          <p:nvPr/>
        </p:nvSpPr>
        <p:spPr bwMode="auto">
          <a:xfrm>
            <a:off x="755576" y="5919114"/>
            <a:ext cx="7902624" cy="718888"/>
          </a:xfrm>
          <a:prstGeom prst="rect">
            <a:avLst/>
          </a:prstGeom>
          <a:noFill/>
          <a:ln>
            <a:noFill/>
          </a:ln>
          <a:effectLst/>
          <a:extLst/>
        </p:spPr>
        <p:style>
          <a:lnRef idx="1">
            <a:schemeClr val="accent1"/>
          </a:lnRef>
          <a:fillRef idx="2">
            <a:schemeClr val="accent1"/>
          </a:fillRef>
          <a:effectRef idx="1">
            <a:schemeClr val="accent1"/>
          </a:effectRef>
          <a:fontRef idx="minor">
            <a:schemeClr val="dk1"/>
          </a:fontRef>
        </p:style>
        <p:txBody>
          <a:bodyPr lIns="72000" tIns="72000" rIns="72000" bIns="72000" anchor="t"/>
          <a:lstStyle>
            <a:lvl1pPr defTabSz="1279525" eaLnBrk="0" hangingPunct="0">
              <a:defRPr kumimoji="1">
                <a:solidFill>
                  <a:schemeClr val="tx1"/>
                </a:solidFill>
                <a:latin typeface="Arial" charset="0"/>
                <a:ea typeface="ＭＳ Ｐゴシック" pitchFamily="50" charset="-128"/>
              </a:defRPr>
            </a:lvl1pPr>
            <a:lvl2pPr marL="742950" indent="-285750" defTabSz="1279525" eaLnBrk="0" hangingPunct="0">
              <a:defRPr kumimoji="1">
                <a:solidFill>
                  <a:schemeClr val="tx1"/>
                </a:solidFill>
                <a:latin typeface="Arial" charset="0"/>
                <a:ea typeface="ＭＳ Ｐゴシック" pitchFamily="50" charset="-128"/>
              </a:defRPr>
            </a:lvl2pPr>
            <a:lvl3pPr marL="1143000" indent="-228600" defTabSz="1279525" eaLnBrk="0" hangingPunct="0">
              <a:defRPr kumimoji="1">
                <a:solidFill>
                  <a:schemeClr val="tx1"/>
                </a:solidFill>
                <a:latin typeface="Arial" charset="0"/>
                <a:ea typeface="ＭＳ Ｐゴシック" pitchFamily="50" charset="-128"/>
              </a:defRPr>
            </a:lvl3pPr>
            <a:lvl4pPr marL="1600200" indent="-228600" defTabSz="1279525" eaLnBrk="0" hangingPunct="0">
              <a:defRPr kumimoji="1">
                <a:solidFill>
                  <a:schemeClr val="tx1"/>
                </a:solidFill>
                <a:latin typeface="Arial" charset="0"/>
                <a:ea typeface="ＭＳ Ｐゴシック" pitchFamily="50" charset="-128"/>
              </a:defRPr>
            </a:lvl4pPr>
            <a:lvl5pPr marL="2057400" indent="-228600" defTabSz="1279525" eaLnBrk="0" hangingPunct="0">
              <a:defRPr kumimoji="1">
                <a:solidFill>
                  <a:schemeClr val="tx1"/>
                </a:solidFill>
                <a:latin typeface="Arial" charset="0"/>
                <a:ea typeface="ＭＳ Ｐゴシック" pitchFamily="50" charset="-128"/>
              </a:defRPr>
            </a:lvl5pPr>
            <a:lvl6pPr marL="2514600" indent="-228600" defTabSz="12795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12795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12795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12795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432000" indent="-457200"/>
            <a:r>
              <a:rPr lang="ja-JP" altLang="en-US" sz="1200" dirty="0">
                <a:latin typeface="+mn-ea"/>
                <a:ea typeface="+mn-ea"/>
                <a:cs typeface="Meiryo UI" panose="020B0604030504040204" pitchFamily="50" charset="-128"/>
              </a:rPr>
              <a:t>　</a:t>
            </a:r>
            <a:r>
              <a:rPr lang="ja-JP" altLang="en-US" sz="1200" dirty="0" smtClean="0">
                <a:latin typeface="+mn-ea"/>
                <a:ea typeface="+mn-ea"/>
                <a:cs typeface="Meiryo UI" panose="020B0604030504040204" pitchFamily="50" charset="-128"/>
              </a:rPr>
              <a:t>（</a:t>
            </a:r>
            <a:r>
              <a:rPr lang="en-US" altLang="ja-JP" sz="1200" dirty="0" smtClean="0">
                <a:latin typeface="+mn-ea"/>
                <a:ea typeface="+mn-ea"/>
                <a:cs typeface="Meiryo UI" panose="020B0604030504040204" pitchFamily="50" charset="-128"/>
              </a:rPr>
              <a:t>※</a:t>
            </a:r>
            <a:r>
              <a:rPr lang="ja-JP" altLang="en-US" sz="1200" dirty="0" smtClean="0">
                <a:latin typeface="+mn-ea"/>
                <a:ea typeface="+mn-ea"/>
                <a:cs typeface="Meiryo UI" panose="020B0604030504040204" pitchFamily="50" charset="-128"/>
              </a:rPr>
              <a:t>）実質</a:t>
            </a:r>
            <a:r>
              <a:rPr lang="ja-JP" altLang="en-US" sz="1200" dirty="0">
                <a:latin typeface="+mn-ea"/>
                <a:ea typeface="+mn-ea"/>
                <a:cs typeface="Meiryo UI" panose="020B0604030504040204" pitchFamily="50" charset="-128"/>
              </a:rPr>
              <a:t>収支とは、決算上の形式収支（</a:t>
            </a:r>
            <a:r>
              <a:rPr lang="ja-JP" altLang="en-US" sz="1200" dirty="0" smtClean="0">
                <a:latin typeface="+mn-ea"/>
                <a:ea typeface="+mn-ea"/>
                <a:cs typeface="Meiryo UI" panose="020B0604030504040204" pitchFamily="50" charset="-128"/>
              </a:rPr>
              <a:t>歳入</a:t>
            </a:r>
            <a:r>
              <a:rPr lang="en-US" altLang="ja-JP" sz="900" dirty="0" smtClean="0">
                <a:latin typeface="+mn-ea"/>
                <a:ea typeface="+mn-ea"/>
                <a:cs typeface="Meiryo UI" panose="020B0604030504040204" pitchFamily="50" charset="-128"/>
              </a:rPr>
              <a:t>(</a:t>
            </a:r>
            <a:r>
              <a:rPr lang="ja-JP" altLang="en-US" sz="900" dirty="0" smtClean="0">
                <a:latin typeface="+mn-ea"/>
                <a:ea typeface="+mn-ea"/>
                <a:cs typeface="Meiryo UI" panose="020B0604030504040204" pitchFamily="50" charset="-128"/>
              </a:rPr>
              <a:t>注</a:t>
            </a:r>
            <a:r>
              <a:rPr lang="en-US" altLang="ja-JP" sz="900" dirty="0" smtClean="0">
                <a:latin typeface="+mn-ea"/>
                <a:ea typeface="+mn-ea"/>
                <a:cs typeface="Meiryo UI" panose="020B0604030504040204" pitchFamily="50" charset="-128"/>
              </a:rPr>
              <a:t>)</a:t>
            </a:r>
            <a:r>
              <a:rPr lang="ja-JP" altLang="en-US" sz="1200" dirty="0" smtClean="0">
                <a:latin typeface="+mn-ea"/>
                <a:ea typeface="+mn-ea"/>
                <a:cs typeface="Meiryo UI" panose="020B0604030504040204" pitchFamily="50" charset="-128"/>
              </a:rPr>
              <a:t>･</a:t>
            </a:r>
            <a:r>
              <a:rPr lang="ja-JP" altLang="en-US" sz="1200" dirty="0">
                <a:latin typeface="+mn-ea"/>
                <a:ea typeface="+mn-ea"/>
                <a:cs typeface="Meiryo UI" panose="020B0604030504040204" pitchFamily="50" charset="-128"/>
              </a:rPr>
              <a:t>歳出の差引）から、さらに翌年度に繰越すべき財源</a:t>
            </a:r>
            <a:r>
              <a:rPr lang="ja-JP" altLang="en-US" sz="1200" dirty="0" smtClean="0">
                <a:latin typeface="+mn-ea"/>
                <a:ea typeface="+mn-ea"/>
                <a:cs typeface="Meiryo UI" panose="020B0604030504040204" pitchFamily="50" charset="-128"/>
              </a:rPr>
              <a:t>を引いた</a:t>
            </a:r>
            <a:r>
              <a:rPr lang="ja-JP" altLang="en-US" sz="1200" dirty="0">
                <a:latin typeface="+mn-ea"/>
                <a:ea typeface="+mn-ea"/>
                <a:cs typeface="Meiryo UI" panose="020B0604030504040204" pitchFamily="50" charset="-128"/>
              </a:rPr>
              <a:t>もので</a:t>
            </a:r>
            <a:r>
              <a:rPr lang="ja-JP" altLang="en-US" sz="1200" dirty="0" smtClean="0">
                <a:latin typeface="+mn-ea"/>
                <a:ea typeface="+mn-ea"/>
                <a:cs typeface="Meiryo UI" panose="020B0604030504040204" pitchFamily="50" charset="-128"/>
              </a:rPr>
              <a:t>、</a:t>
            </a:r>
            <a:endParaRPr lang="en-US" altLang="ja-JP" sz="1200" dirty="0" smtClean="0">
              <a:latin typeface="+mn-ea"/>
              <a:ea typeface="+mn-ea"/>
              <a:cs typeface="Meiryo UI" panose="020B0604030504040204" pitchFamily="50" charset="-128"/>
            </a:endParaRPr>
          </a:p>
          <a:p>
            <a:pPr marL="432000" indent="-457200"/>
            <a:r>
              <a:rPr lang="ja-JP" altLang="en-US" sz="1200" dirty="0">
                <a:latin typeface="+mn-ea"/>
                <a:ea typeface="+mn-ea"/>
                <a:cs typeface="Meiryo UI" panose="020B0604030504040204" pitchFamily="50" charset="-128"/>
              </a:rPr>
              <a:t>　</a:t>
            </a:r>
            <a:r>
              <a:rPr lang="ja-JP" altLang="en-US" sz="1200" dirty="0" smtClean="0">
                <a:latin typeface="+mn-ea"/>
                <a:ea typeface="+mn-ea"/>
                <a:cs typeface="Meiryo UI" panose="020B0604030504040204" pitchFamily="50" charset="-128"/>
              </a:rPr>
              <a:t>　　その</a:t>
            </a:r>
            <a:r>
              <a:rPr lang="ja-JP" altLang="en-US" sz="1200" dirty="0">
                <a:latin typeface="+mn-ea"/>
                <a:ea typeface="+mn-ea"/>
                <a:cs typeface="Meiryo UI" panose="020B0604030504040204" pitchFamily="50" charset="-128"/>
              </a:rPr>
              <a:t>年度の実質的な黒字・赤字を示す</a:t>
            </a:r>
            <a:r>
              <a:rPr lang="ja-JP" altLang="en-US" sz="1200" dirty="0" smtClean="0">
                <a:latin typeface="+mn-ea"/>
                <a:ea typeface="+mn-ea"/>
                <a:cs typeface="Meiryo UI" panose="020B0604030504040204" pitchFamily="50" charset="-128"/>
              </a:rPr>
              <a:t>もの。</a:t>
            </a:r>
            <a:endParaRPr lang="en-US" altLang="ja-JP" sz="1200" dirty="0" smtClean="0">
              <a:latin typeface="+mn-ea"/>
              <a:ea typeface="+mn-ea"/>
              <a:cs typeface="Meiryo UI" panose="020B0604030504040204" pitchFamily="50" charset="-128"/>
            </a:endParaRPr>
          </a:p>
          <a:p>
            <a:pPr marL="432000" indent="-457200"/>
            <a:r>
              <a:rPr lang="ja-JP" altLang="en-US" sz="1200" dirty="0" smtClean="0">
                <a:latin typeface="+mn-ea"/>
                <a:ea typeface="+mn-ea"/>
              </a:rPr>
              <a:t>　　　　（注）歳入・・・府税、地方交付税、国庫支出金、府債などが含まれる。</a:t>
            </a:r>
            <a:endParaRPr lang="en-US" altLang="ja-JP" sz="1200" dirty="0">
              <a:latin typeface="+mn-ea"/>
              <a:ea typeface="+mn-ea"/>
            </a:endParaRPr>
          </a:p>
        </p:txBody>
      </p:sp>
      <p:sp>
        <p:nvSpPr>
          <p:cNvPr id="3" name="円/楕円 2"/>
          <p:cNvSpPr/>
          <p:nvPr/>
        </p:nvSpPr>
        <p:spPr>
          <a:xfrm>
            <a:off x="5796136" y="1628800"/>
            <a:ext cx="3168352" cy="2704946"/>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524224" y="4149080"/>
            <a:ext cx="2304256" cy="369332"/>
          </a:xfrm>
          <a:prstGeom prst="rect">
            <a:avLst/>
          </a:prstGeom>
          <a:noFill/>
        </p:spPr>
        <p:txBody>
          <a:bodyPr wrap="square" rtlCol="0">
            <a:spAutoFit/>
          </a:bodyPr>
          <a:lstStyle/>
          <a:p>
            <a:r>
              <a:rPr lang="en-US"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年連続の黒字決算</a:t>
            </a:r>
            <a:endParaRPr kumimoji="1"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94</a:t>
            </a:fld>
            <a:endParaRPr kumimoji="1" lang="ja-JP" altLang="en-US"/>
          </a:p>
        </p:txBody>
      </p:sp>
    </p:spTree>
    <p:extLst>
      <p:ext uri="{BB962C8B-B14F-4D97-AF65-F5344CB8AC3E}">
        <p14:creationId xmlns:p14="http://schemas.microsoft.com/office/powerpoint/2010/main" val="30404135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表 35"/>
          <p:cNvGraphicFramePr>
            <a:graphicFrameLocks noGrp="1"/>
          </p:cNvGraphicFramePr>
          <p:nvPr>
            <p:extLst/>
          </p:nvPr>
        </p:nvGraphicFramePr>
        <p:xfrm>
          <a:off x="757139" y="596662"/>
          <a:ext cx="8208910" cy="4145991"/>
        </p:xfrm>
        <a:graphic>
          <a:graphicData uri="http://schemas.openxmlformats.org/drawingml/2006/table">
            <a:tbl>
              <a:tblPr/>
              <a:tblGrid>
                <a:gridCol w="1167746">
                  <a:extLst>
                    <a:ext uri="{9D8B030D-6E8A-4147-A177-3AD203B41FA5}">
                      <a16:colId xmlns:a16="http://schemas.microsoft.com/office/drawing/2014/main" val="20000"/>
                    </a:ext>
                  </a:extLst>
                </a:gridCol>
                <a:gridCol w="219674">
                  <a:extLst>
                    <a:ext uri="{9D8B030D-6E8A-4147-A177-3AD203B41FA5}">
                      <a16:colId xmlns:a16="http://schemas.microsoft.com/office/drawing/2014/main" val="20001"/>
                    </a:ext>
                  </a:extLst>
                </a:gridCol>
                <a:gridCol w="1930829">
                  <a:extLst>
                    <a:ext uri="{9D8B030D-6E8A-4147-A177-3AD203B41FA5}">
                      <a16:colId xmlns:a16="http://schemas.microsoft.com/office/drawing/2014/main" val="20002"/>
                    </a:ext>
                  </a:extLst>
                </a:gridCol>
                <a:gridCol w="219674">
                  <a:extLst>
                    <a:ext uri="{9D8B030D-6E8A-4147-A177-3AD203B41FA5}">
                      <a16:colId xmlns:a16="http://schemas.microsoft.com/office/drawing/2014/main" val="20003"/>
                    </a:ext>
                  </a:extLst>
                </a:gridCol>
                <a:gridCol w="1930829">
                  <a:extLst>
                    <a:ext uri="{9D8B030D-6E8A-4147-A177-3AD203B41FA5}">
                      <a16:colId xmlns:a16="http://schemas.microsoft.com/office/drawing/2014/main" val="20004"/>
                    </a:ext>
                  </a:extLst>
                </a:gridCol>
                <a:gridCol w="184990">
                  <a:extLst>
                    <a:ext uri="{9D8B030D-6E8A-4147-A177-3AD203B41FA5}">
                      <a16:colId xmlns:a16="http://schemas.microsoft.com/office/drawing/2014/main" val="20005"/>
                    </a:ext>
                  </a:extLst>
                </a:gridCol>
                <a:gridCol w="1930829">
                  <a:extLst>
                    <a:ext uri="{9D8B030D-6E8A-4147-A177-3AD203B41FA5}">
                      <a16:colId xmlns:a16="http://schemas.microsoft.com/office/drawing/2014/main" val="20006"/>
                    </a:ext>
                  </a:extLst>
                </a:gridCol>
                <a:gridCol w="624339">
                  <a:extLst>
                    <a:ext uri="{9D8B030D-6E8A-4147-A177-3AD203B41FA5}">
                      <a16:colId xmlns:a16="http://schemas.microsoft.com/office/drawing/2014/main" val="20007"/>
                    </a:ext>
                  </a:extLst>
                </a:gridCol>
              </a:tblGrid>
              <a:tr h="387864">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1050" b="1" i="0" u="none" strike="noStrike" dirty="0" smtClean="0">
                          <a:solidFill>
                            <a:schemeClr val="tx1"/>
                          </a:solidFill>
                          <a:latin typeface="ＭＳ Ｐゴシック" pitchFamily="50" charset="-128"/>
                          <a:ea typeface="ＭＳ Ｐゴシック" pitchFamily="50" charset="-128"/>
                        </a:rPr>
                        <a:t>太田府</a:t>
                      </a:r>
                      <a:r>
                        <a:rPr lang="zh-TW" altLang="en-US" sz="1050" b="1" i="0" u="none" strike="noStrike" dirty="0" smtClean="0">
                          <a:solidFill>
                            <a:schemeClr val="tx1"/>
                          </a:solidFill>
                          <a:latin typeface="ＭＳ Ｐゴシック" pitchFamily="50" charset="-128"/>
                          <a:ea typeface="ＭＳ Ｐゴシック" pitchFamily="50" charset="-128"/>
                        </a:rPr>
                        <a:t>政（</a:t>
                      </a:r>
                      <a:r>
                        <a:rPr lang="en-US" altLang="ja-JP" sz="1050" b="1" i="0" u="none" strike="noStrike" dirty="0" smtClean="0">
                          <a:solidFill>
                            <a:schemeClr val="tx1"/>
                          </a:solidFill>
                          <a:latin typeface="ＭＳ Ｐゴシック" pitchFamily="50" charset="-128"/>
                          <a:ea typeface="ＭＳ Ｐゴシック" pitchFamily="50" charset="-128"/>
                        </a:rPr>
                        <a:t>1999</a:t>
                      </a:r>
                      <a:r>
                        <a:rPr lang="zh-TW" altLang="en-US" sz="1050" b="1" i="0" u="none" strike="noStrike" dirty="0" smtClean="0">
                          <a:solidFill>
                            <a:schemeClr val="tx1"/>
                          </a:solidFill>
                          <a:latin typeface="ＭＳ Ｐゴシック" pitchFamily="50" charset="-128"/>
                          <a:ea typeface="ＭＳ Ｐゴシック" pitchFamily="50" charset="-128"/>
                        </a:rPr>
                        <a:t>～</a:t>
                      </a:r>
                      <a:r>
                        <a:rPr lang="en-US" altLang="zh-TW" sz="1050" b="1" i="0" u="none" strike="noStrike" dirty="0">
                          <a:solidFill>
                            <a:schemeClr val="tx1"/>
                          </a:solidFill>
                          <a:latin typeface="ＭＳ Ｐゴシック" pitchFamily="50" charset="-128"/>
                          <a:ea typeface="ＭＳ Ｐゴシック" pitchFamily="50" charset="-128"/>
                        </a:rPr>
                        <a:t>2007</a:t>
                      </a:r>
                      <a:r>
                        <a:rPr lang="zh-TW" altLang="en-US" sz="1050" b="1" i="0" u="none" strike="noStrike" dirty="0">
                          <a:solidFill>
                            <a:schemeClr val="tx1"/>
                          </a:solidFill>
                          <a:latin typeface="ＭＳ Ｐゴシック" pitchFamily="50" charset="-128"/>
                          <a:ea typeface="ＭＳ Ｐゴシック" pitchFamily="50" charset="-128"/>
                        </a:rPr>
                        <a:t>）</a:t>
                      </a:r>
                    </a:p>
                  </a:txBody>
                  <a:tcPr marL="0" marR="0" marT="0" marB="0" anchor="ctr">
                    <a:lnL>
                      <a:noFill/>
                    </a:lnL>
                    <a:lnR>
                      <a:noFill/>
                    </a:lnR>
                    <a:lnT>
                      <a:noFill/>
                    </a:lnT>
                    <a:lnB>
                      <a:noFill/>
                    </a:lnB>
                  </a:tcPr>
                </a:tc>
                <a:tc>
                  <a:txBody>
                    <a:bodyPr/>
                    <a:lstStyle/>
                    <a:p>
                      <a:pPr algn="l" fontAlgn="ctr"/>
                      <a:endParaRPr lang="ja-JP" altLang="en-US" sz="1050" b="1"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1050" b="1" i="0" u="none" strike="noStrike" dirty="0" smtClean="0">
                          <a:solidFill>
                            <a:schemeClr val="tx1"/>
                          </a:solidFill>
                          <a:latin typeface="ＭＳ Ｐゴシック"/>
                        </a:rPr>
                        <a:t>橋下府政</a:t>
                      </a:r>
                      <a:r>
                        <a:rPr lang="ja-JP" altLang="en-US" sz="1050" b="1" i="0" u="none" strike="noStrike" dirty="0">
                          <a:solidFill>
                            <a:schemeClr val="tx1"/>
                          </a:solidFill>
                          <a:latin typeface="ＭＳ Ｐゴシック"/>
                        </a:rPr>
                        <a:t>（</a:t>
                      </a:r>
                      <a:r>
                        <a:rPr lang="en-US" altLang="ja-JP" sz="1050" b="1" i="0" u="none" strike="noStrike" dirty="0">
                          <a:solidFill>
                            <a:schemeClr val="tx1"/>
                          </a:solidFill>
                          <a:latin typeface="ＭＳ Ｐゴシック"/>
                        </a:rPr>
                        <a:t>2008</a:t>
                      </a:r>
                      <a:r>
                        <a:rPr lang="ja-JP" altLang="en-US" sz="1050" b="1" i="0" u="none" strike="noStrike" dirty="0">
                          <a:solidFill>
                            <a:schemeClr val="tx1"/>
                          </a:solidFill>
                          <a:latin typeface="ＭＳ Ｐゴシック"/>
                        </a:rPr>
                        <a:t>～</a:t>
                      </a:r>
                      <a:r>
                        <a:rPr lang="en-US" altLang="ja-JP" sz="1050" b="1" i="0" u="none" strike="noStrike" dirty="0">
                          <a:solidFill>
                            <a:schemeClr val="tx1"/>
                          </a:solidFill>
                          <a:latin typeface="ＭＳ Ｐゴシック"/>
                        </a:rPr>
                        <a:t>2011</a:t>
                      </a:r>
                      <a:r>
                        <a:rPr lang="ja-JP" altLang="en-US" sz="1050" b="1" i="0" u="none" strike="noStrike" dirty="0">
                          <a:solidFill>
                            <a:schemeClr val="tx1"/>
                          </a:solidFill>
                          <a:latin typeface="ＭＳ Ｐゴシック"/>
                        </a:rPr>
                        <a:t>）</a:t>
                      </a:r>
                    </a:p>
                  </a:txBody>
                  <a:tcPr marL="0" marR="0" marT="0" marB="0" anchor="ctr">
                    <a:lnL>
                      <a:noFill/>
                    </a:lnL>
                    <a:lnR>
                      <a:noFill/>
                    </a:lnR>
                    <a:lnT>
                      <a:noFill/>
                    </a:lnT>
                    <a:lnB>
                      <a:noFill/>
                    </a:lnB>
                  </a:tcPr>
                </a:tc>
                <a:tc>
                  <a:txBody>
                    <a:bodyPr/>
                    <a:lstStyle/>
                    <a:p>
                      <a:pPr algn="l" fontAlgn="ctr"/>
                      <a:endParaRPr lang="ja-JP" altLang="en-US" sz="1050" b="1"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1050" b="1" i="0" u="none" strike="noStrike" dirty="0" smtClean="0">
                          <a:solidFill>
                            <a:schemeClr val="tx1"/>
                          </a:solidFill>
                          <a:latin typeface="ＭＳ Ｐゴシック" pitchFamily="50" charset="-128"/>
                          <a:ea typeface="ＭＳ Ｐゴシック" pitchFamily="50" charset="-128"/>
                        </a:rPr>
                        <a:t>松井府</a:t>
                      </a:r>
                      <a:r>
                        <a:rPr lang="zh-TW" altLang="en-US" sz="1050" b="1" i="0" u="none" strike="noStrike" dirty="0" smtClean="0">
                          <a:solidFill>
                            <a:schemeClr val="tx1"/>
                          </a:solidFill>
                          <a:latin typeface="ＭＳ Ｐゴシック" pitchFamily="50" charset="-128"/>
                          <a:ea typeface="ＭＳ Ｐゴシック" pitchFamily="50" charset="-128"/>
                        </a:rPr>
                        <a:t>政</a:t>
                      </a:r>
                      <a:r>
                        <a:rPr lang="zh-TW" altLang="en-US" sz="1050" b="1" i="0" u="none" strike="noStrike" dirty="0">
                          <a:solidFill>
                            <a:schemeClr val="tx1"/>
                          </a:solidFill>
                          <a:latin typeface="ＭＳ Ｐゴシック" pitchFamily="50" charset="-128"/>
                          <a:ea typeface="ＭＳ Ｐゴシック" pitchFamily="50" charset="-128"/>
                        </a:rPr>
                        <a:t>（</a:t>
                      </a:r>
                      <a:r>
                        <a:rPr lang="en-US" altLang="zh-TW" sz="1050" b="1" i="0" u="none" strike="noStrike" dirty="0">
                          <a:solidFill>
                            <a:schemeClr val="tx1"/>
                          </a:solidFill>
                          <a:latin typeface="ＭＳ Ｐゴシック" pitchFamily="50" charset="-128"/>
                          <a:ea typeface="ＭＳ Ｐゴシック" pitchFamily="50" charset="-128"/>
                        </a:rPr>
                        <a:t>2012</a:t>
                      </a:r>
                      <a:r>
                        <a:rPr lang="zh-TW" altLang="en-US" sz="1050" b="1" i="0" u="none" strike="noStrike" dirty="0">
                          <a:solidFill>
                            <a:schemeClr val="tx1"/>
                          </a:solidFill>
                          <a:latin typeface="ＭＳ Ｐゴシック" pitchFamily="50" charset="-128"/>
                          <a:ea typeface="ＭＳ Ｐゴシック" pitchFamily="50" charset="-128"/>
                        </a:rPr>
                        <a:t>～）</a:t>
                      </a: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229735">
                <a:tc>
                  <a:txBody>
                    <a:bodyPr/>
                    <a:lstStyle/>
                    <a:p>
                      <a:pPr algn="ctr" fontAlgn="ctr"/>
                      <a:r>
                        <a:rPr lang="ja-JP" altLang="en-US" sz="1050" b="0" i="0" u="none" strike="noStrike" dirty="0">
                          <a:solidFill>
                            <a:schemeClr val="tx1"/>
                          </a:solidFill>
                          <a:latin typeface="ＭＳ Ｐゴシック"/>
                        </a:rPr>
                        <a:t>主な改革テーマ</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1050" b="0" i="0" u="none" strike="noStrike" dirty="0" smtClean="0">
                          <a:solidFill>
                            <a:schemeClr val="tx1"/>
                          </a:solidFill>
                          <a:latin typeface="ＭＳ Ｐゴシック" pitchFamily="50" charset="-128"/>
                          <a:ea typeface="ＭＳ Ｐゴシック" pitchFamily="50" charset="-128"/>
                        </a:rPr>
                        <a:t>行財政計画（案）</a:t>
                      </a:r>
                      <a:r>
                        <a:rPr lang="zh-TW" altLang="en-US" sz="1050" b="0" i="0" u="none" strike="noStrike" dirty="0">
                          <a:solidFill>
                            <a:schemeClr val="tx1"/>
                          </a:solidFill>
                          <a:latin typeface="ＭＳ Ｐゴシック"/>
                        </a:rPr>
                        <a:t/>
                      </a:r>
                      <a:br>
                        <a:rPr lang="zh-TW" altLang="en-US" sz="1050" b="0" i="0" u="none" strike="noStrike" dirty="0">
                          <a:solidFill>
                            <a:schemeClr val="tx1"/>
                          </a:solidFill>
                          <a:latin typeface="ＭＳ Ｐゴシック"/>
                        </a:rPr>
                      </a:br>
                      <a:r>
                        <a:rPr lang="zh-TW" altLang="en-US" sz="1050" b="0" i="0" u="none" strike="noStrike" dirty="0">
                          <a:solidFill>
                            <a:schemeClr val="tx1"/>
                          </a:solidFill>
                          <a:latin typeface="ＭＳ Ｐゴシック"/>
                        </a:rPr>
                        <a:t>（</a:t>
                      </a:r>
                      <a:r>
                        <a:rPr lang="en-US" altLang="zh-TW" sz="1050" b="0" i="0" u="none" strike="noStrike" dirty="0" smtClean="0">
                          <a:solidFill>
                            <a:schemeClr val="tx1"/>
                          </a:solidFill>
                          <a:latin typeface="ＭＳ Ｐゴシック" panose="020B0600070205080204" pitchFamily="50" charset="-128"/>
                          <a:ea typeface="ＭＳ Ｐゴシック" panose="020B0600070205080204" pitchFamily="50" charset="-128"/>
                        </a:rPr>
                        <a:t>200</a:t>
                      </a:r>
                      <a:r>
                        <a:rPr lang="en-US" altLang="ja-JP" sz="1050" b="0" i="0" u="none" strike="noStrike" dirty="0" smtClean="0">
                          <a:solidFill>
                            <a:schemeClr val="tx1"/>
                          </a:solidFill>
                          <a:latin typeface="ＭＳ Ｐゴシック" panose="020B0600070205080204" pitchFamily="50" charset="-128"/>
                          <a:ea typeface="ＭＳ Ｐゴシック" panose="020B0600070205080204" pitchFamily="50" charset="-128"/>
                        </a:rPr>
                        <a:t>2</a:t>
                      </a:r>
                      <a:r>
                        <a:rPr lang="zh-TW" altLang="en-US" sz="1050" b="0" i="0" u="none" strike="noStrike" dirty="0" smtClean="0">
                          <a:solidFill>
                            <a:schemeClr val="tx1"/>
                          </a:solidFill>
                          <a:latin typeface="ＭＳ Ｐゴシック" panose="020B0600070205080204" pitchFamily="50" charset="-128"/>
                          <a:ea typeface="ＭＳ Ｐゴシック" panose="020B0600070205080204" pitchFamily="50" charset="-128"/>
                        </a:rPr>
                        <a:t>～</a:t>
                      </a:r>
                      <a:r>
                        <a:rPr lang="en-US" altLang="zh-TW" sz="1050" b="0" i="0" u="none" strike="noStrike" dirty="0" smtClean="0">
                          <a:solidFill>
                            <a:schemeClr val="tx1"/>
                          </a:solidFill>
                          <a:latin typeface="ＭＳ Ｐゴシック" panose="020B0600070205080204" pitchFamily="50" charset="-128"/>
                          <a:ea typeface="ＭＳ Ｐゴシック" panose="020B0600070205080204" pitchFamily="50" charset="-128"/>
                        </a:rPr>
                        <a:t>20</a:t>
                      </a:r>
                      <a:r>
                        <a:rPr lang="en-US" altLang="ja-JP" sz="1050" b="0" i="0" u="none" strike="noStrike" dirty="0" smtClean="0">
                          <a:solidFill>
                            <a:schemeClr val="tx1"/>
                          </a:solidFill>
                          <a:latin typeface="ＭＳ Ｐゴシック" panose="020B0600070205080204" pitchFamily="50" charset="-128"/>
                          <a:ea typeface="ＭＳ Ｐゴシック" panose="020B0600070205080204" pitchFamily="50" charset="-128"/>
                        </a:rPr>
                        <a:t>11</a:t>
                      </a:r>
                      <a:r>
                        <a:rPr lang="zh-TW" altLang="en-US" sz="1050" b="0" i="0" u="none" strike="noStrike" dirty="0" smtClean="0">
                          <a:solidFill>
                            <a:schemeClr val="tx1"/>
                          </a:solidFill>
                          <a:latin typeface="ＭＳ Ｐゴシック" panose="020B0600070205080204" pitchFamily="50" charset="-128"/>
                          <a:ea typeface="ＭＳ Ｐゴシック" panose="020B0600070205080204" pitchFamily="50" charset="-128"/>
                        </a:rPr>
                        <a:t>年度</a:t>
                      </a:r>
                      <a:r>
                        <a:rPr lang="zh-TW" altLang="en-US" sz="1050" b="0" i="0" u="none" strike="noStrike" dirty="0">
                          <a:solidFill>
                            <a:schemeClr val="tx1"/>
                          </a:solidFill>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1050" b="0" i="0" u="none" strike="noStrike" dirty="0" smtClean="0">
                          <a:solidFill>
                            <a:schemeClr val="tx1"/>
                          </a:solidFill>
                          <a:latin typeface="ＭＳ Ｐゴシック"/>
                        </a:rPr>
                        <a:t>財政再建プログラム（案）</a:t>
                      </a:r>
                      <a:r>
                        <a:rPr lang="ja-JP" altLang="en-US" sz="1050" b="0" i="0" u="none" strike="noStrike" dirty="0">
                          <a:solidFill>
                            <a:schemeClr val="tx1"/>
                          </a:solidFill>
                          <a:latin typeface="ＭＳ Ｐゴシック"/>
                        </a:rPr>
                        <a:t/>
                      </a:r>
                      <a:br>
                        <a:rPr lang="ja-JP" altLang="en-US" sz="1050" b="0" i="0" u="none" strike="noStrike" dirty="0">
                          <a:solidFill>
                            <a:schemeClr val="tx1"/>
                          </a:solidFill>
                          <a:latin typeface="ＭＳ Ｐゴシック"/>
                        </a:rPr>
                      </a:br>
                      <a:r>
                        <a:rPr lang="ja-JP" altLang="en-US" sz="1050" b="0" i="0" u="none" strike="noStrike" dirty="0">
                          <a:solidFill>
                            <a:schemeClr val="tx1"/>
                          </a:solidFill>
                          <a:latin typeface="ＭＳ Ｐゴシック"/>
                        </a:rPr>
                        <a:t>（</a:t>
                      </a:r>
                      <a:r>
                        <a:rPr lang="en-US" altLang="ja-JP" sz="1050" b="0" i="0" u="none" strike="noStrike" dirty="0" smtClean="0">
                          <a:solidFill>
                            <a:schemeClr val="tx1"/>
                          </a:solidFill>
                          <a:latin typeface="ＭＳ Ｐゴシック"/>
                        </a:rPr>
                        <a:t>2008</a:t>
                      </a:r>
                      <a:r>
                        <a:rPr lang="ja-JP" altLang="en-US" sz="1050" b="0" i="0" u="none" strike="noStrike" dirty="0" smtClean="0">
                          <a:solidFill>
                            <a:schemeClr val="tx1"/>
                          </a:solidFill>
                          <a:latin typeface="ＭＳ Ｐゴシック"/>
                        </a:rPr>
                        <a:t>～</a:t>
                      </a:r>
                      <a:r>
                        <a:rPr lang="en-US" altLang="ja-JP" sz="1050" b="0" i="0" u="none" strike="noStrike" dirty="0" smtClean="0">
                          <a:solidFill>
                            <a:schemeClr val="tx1"/>
                          </a:solidFill>
                          <a:latin typeface="ＭＳ Ｐゴシック"/>
                        </a:rPr>
                        <a:t>2010</a:t>
                      </a:r>
                      <a:r>
                        <a:rPr lang="ja-JP" altLang="en-US" sz="1050" b="0" i="0" u="none" strike="noStrike" dirty="0" smtClean="0">
                          <a:solidFill>
                            <a:schemeClr val="tx1"/>
                          </a:solidFill>
                          <a:latin typeface="ＭＳ Ｐゴシック"/>
                        </a:rPr>
                        <a:t>年度</a:t>
                      </a:r>
                      <a:r>
                        <a:rPr lang="ja-JP" altLang="en-US" sz="1050" b="0" i="0" u="none" strike="noStrike" dirty="0">
                          <a:solidFill>
                            <a:schemeClr val="tx1"/>
                          </a:solidFill>
                          <a:latin typeface="ＭＳ Ｐゴシック"/>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1050" b="0" i="0" u="none" strike="noStrike" dirty="0" smtClean="0">
                          <a:solidFill>
                            <a:schemeClr val="tx1"/>
                          </a:solidFill>
                          <a:latin typeface="ＭＳ Ｐゴシック"/>
                        </a:rPr>
                        <a:t>財政構造改革プラン（案）</a:t>
                      </a:r>
                      <a:r>
                        <a:rPr lang="ja-JP" altLang="en-US" sz="1050" b="0" i="0" u="none" strike="noStrike" dirty="0">
                          <a:solidFill>
                            <a:schemeClr val="tx1"/>
                          </a:solidFill>
                          <a:latin typeface="ＭＳ Ｐゴシック"/>
                        </a:rPr>
                        <a:t/>
                      </a:r>
                      <a:br>
                        <a:rPr lang="ja-JP" altLang="en-US" sz="1050" b="0" i="0" u="none" strike="noStrike" dirty="0">
                          <a:solidFill>
                            <a:schemeClr val="tx1"/>
                          </a:solidFill>
                          <a:latin typeface="ＭＳ Ｐゴシック"/>
                        </a:rPr>
                      </a:br>
                      <a:r>
                        <a:rPr lang="ja-JP" altLang="en-US" sz="1050" b="0" i="0" u="none" strike="noStrike" dirty="0">
                          <a:solidFill>
                            <a:schemeClr val="tx1"/>
                          </a:solidFill>
                          <a:latin typeface="ＭＳ Ｐゴシック"/>
                        </a:rPr>
                        <a:t>（</a:t>
                      </a:r>
                      <a:r>
                        <a:rPr lang="en-US" altLang="ja-JP" sz="1050" b="0" i="0" u="none" strike="noStrike" dirty="0" smtClean="0">
                          <a:solidFill>
                            <a:schemeClr val="tx1"/>
                          </a:solidFill>
                          <a:latin typeface="ＭＳ Ｐゴシック"/>
                        </a:rPr>
                        <a:t>2011</a:t>
                      </a:r>
                      <a:r>
                        <a:rPr lang="ja-JP" altLang="en-US" sz="1050" b="0" i="0" u="none" strike="noStrike" dirty="0" smtClean="0">
                          <a:solidFill>
                            <a:schemeClr val="tx1"/>
                          </a:solidFill>
                          <a:latin typeface="ＭＳ Ｐゴシック"/>
                        </a:rPr>
                        <a:t>～</a:t>
                      </a:r>
                      <a:r>
                        <a:rPr lang="en-US" altLang="ja-JP" sz="1050" b="0" i="0" u="none" strike="noStrike" dirty="0" smtClean="0">
                          <a:solidFill>
                            <a:schemeClr val="tx1"/>
                          </a:solidFill>
                          <a:latin typeface="ＭＳ Ｐゴシック"/>
                        </a:rPr>
                        <a:t>2013</a:t>
                      </a:r>
                      <a:r>
                        <a:rPr lang="ja-JP" altLang="en-US" sz="1050" b="0" i="0" u="none" strike="noStrike" dirty="0" smtClean="0">
                          <a:solidFill>
                            <a:schemeClr val="tx1"/>
                          </a:solidFill>
                          <a:latin typeface="ＭＳ Ｐゴシック"/>
                        </a:rPr>
                        <a:t>年度）</a:t>
                      </a:r>
                      <a:endParaRPr lang="ja-JP" altLang="en-US" sz="1050" b="0" i="0" u="none" strike="noStrike" dirty="0">
                        <a:solidFill>
                          <a:schemeClr val="tx1"/>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r h="387864">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529943">
                <a:tc>
                  <a:txBody>
                    <a:bodyPr/>
                    <a:lstStyle/>
                    <a:p>
                      <a:pPr algn="l" fontAlgn="ctr"/>
                      <a:r>
                        <a:rPr lang="ja-JP" altLang="en-US" sz="1100" b="1" i="0" u="none" strike="noStrike" dirty="0" smtClean="0">
                          <a:solidFill>
                            <a:schemeClr val="tx1"/>
                          </a:solidFill>
                          <a:latin typeface="+mn-ea"/>
                          <a:ea typeface="+mn-ea"/>
                        </a:rPr>
                        <a:t>　①経費削減</a:t>
                      </a:r>
                      <a:endParaRPr lang="ja-JP" altLang="en-US" sz="1100" b="1" i="0" u="none" strike="noStrike" dirty="0">
                        <a:solidFill>
                          <a:schemeClr val="tx1"/>
                        </a:solidFill>
                        <a:latin typeface="+mn-ea"/>
                        <a:ea typeface="+mn-ea"/>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406332">
                <a:tc>
                  <a:txBody>
                    <a:bodyPr/>
                    <a:lstStyle/>
                    <a:p>
                      <a:pPr algn="l" fontAlgn="ctr"/>
                      <a:endParaRPr lang="ja-JP" altLang="en-US" sz="1100" b="0" i="0" u="none" strike="noStrike" dirty="0">
                        <a:solidFill>
                          <a:schemeClr val="tx1"/>
                        </a:solidFill>
                        <a:latin typeface="+mn-ea"/>
                        <a:ea typeface="+mn-ea"/>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4"/>
                  </a:ext>
                </a:extLst>
              </a:tr>
              <a:tr h="889812">
                <a:tc>
                  <a:txBody>
                    <a:bodyPr/>
                    <a:lstStyle/>
                    <a:p>
                      <a:pPr algn="l" fontAlgn="ctr"/>
                      <a:r>
                        <a:rPr lang="ja-JP" altLang="en-US" sz="1100" b="1" i="0" u="none" strike="noStrike" dirty="0" smtClean="0">
                          <a:solidFill>
                            <a:schemeClr val="tx1"/>
                          </a:solidFill>
                          <a:latin typeface="+mn-ea"/>
                          <a:ea typeface="+mn-ea"/>
                        </a:rPr>
                        <a:t>　</a:t>
                      </a:r>
                      <a:r>
                        <a:rPr lang="zh-TW" altLang="en-US" sz="1100" b="1" i="0" u="none" strike="noStrike" dirty="0" smtClean="0">
                          <a:solidFill>
                            <a:schemeClr val="tx1"/>
                          </a:solidFill>
                          <a:latin typeface="ＭＳ Ｐゴシック" pitchFamily="50" charset="-128"/>
                          <a:ea typeface="ＭＳ Ｐゴシック" pitchFamily="50" charset="-128"/>
                        </a:rPr>
                        <a:t>②</a:t>
                      </a:r>
                      <a:r>
                        <a:rPr lang="zh-TW" altLang="en-US" sz="1100" b="1" i="0" u="none" strike="noStrike" dirty="0">
                          <a:solidFill>
                            <a:schemeClr val="tx1"/>
                          </a:solidFill>
                          <a:latin typeface="ＭＳ Ｐゴシック" pitchFamily="50" charset="-128"/>
                          <a:ea typeface="ＭＳ Ｐゴシック" pitchFamily="50" charset="-128"/>
                        </a:rPr>
                        <a:t>組織</a:t>
                      </a:r>
                      <a:r>
                        <a:rPr lang="zh-TW" altLang="en-US" sz="1100" b="1" i="0" u="none" strike="noStrike" dirty="0" smtClean="0">
                          <a:solidFill>
                            <a:schemeClr val="tx1"/>
                          </a:solidFill>
                          <a:latin typeface="ＭＳ Ｐゴシック" pitchFamily="50" charset="-128"/>
                          <a:ea typeface="ＭＳ Ｐゴシック" pitchFamily="50" charset="-128"/>
                        </a:rPr>
                        <a:t>効率化</a:t>
                      </a:r>
                      <a:endParaRPr lang="en-US" altLang="zh-TW" sz="1100" b="1" i="0" u="none" strike="noStrike" dirty="0" smtClean="0">
                        <a:solidFill>
                          <a:schemeClr val="tx1"/>
                        </a:solidFill>
                        <a:latin typeface="ＭＳ Ｐゴシック" pitchFamily="50" charset="-128"/>
                        <a:ea typeface="ＭＳ Ｐゴシック" pitchFamily="50" charset="-128"/>
                      </a:endParaRPr>
                    </a:p>
                    <a:p>
                      <a:pPr marL="268288" indent="0" algn="l" fontAlgn="ctr"/>
                      <a:r>
                        <a:rPr lang="ja-JP" altLang="en-US" sz="1100" b="1" i="0" u="none" strike="noStrike" dirty="0" smtClean="0">
                          <a:solidFill>
                            <a:schemeClr val="tx1"/>
                          </a:solidFill>
                          <a:latin typeface="ＭＳ Ｐゴシック" pitchFamily="50" charset="-128"/>
                          <a:ea typeface="ＭＳ Ｐゴシック" pitchFamily="50" charset="-128"/>
                        </a:rPr>
                        <a:t>・制度改革</a:t>
                      </a:r>
                      <a:endParaRPr lang="zh-TW" altLang="en-US" sz="1100" b="1" i="0" u="none" strike="noStrike" dirty="0">
                        <a:solidFill>
                          <a:schemeClr val="tx1"/>
                        </a:solidFill>
                        <a:latin typeface="ＭＳ Ｐゴシック" pitchFamily="50" charset="-128"/>
                        <a:ea typeface="ＭＳ Ｐゴシック" pitchFamily="50" charset="-128"/>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5"/>
                  </a:ext>
                </a:extLst>
              </a:tr>
              <a:tr h="406332">
                <a:tc>
                  <a:txBody>
                    <a:bodyPr/>
                    <a:lstStyle/>
                    <a:p>
                      <a:pPr algn="l" fontAlgn="ctr"/>
                      <a:endParaRPr lang="ja-JP" altLang="en-US" sz="1100" b="0" i="0" u="none" strike="noStrike" dirty="0">
                        <a:solidFill>
                          <a:schemeClr val="tx1"/>
                        </a:solidFill>
                        <a:latin typeface="+mn-ea"/>
                        <a:ea typeface="+mn-ea"/>
                      </a:endParaRPr>
                    </a:p>
                  </a:txBody>
                  <a:tcPr marL="0" marR="0" marT="0" marB="0" anchor="ctr">
                    <a:lnL>
                      <a:noFill/>
                    </a:lnL>
                    <a:lnR>
                      <a:noFill/>
                    </a:lnR>
                    <a:lnT>
                      <a:noFill/>
                    </a:lnT>
                    <a:lnB>
                      <a:noFill/>
                    </a:lnB>
                  </a:tcPr>
                </a:tc>
                <a:tc>
                  <a:txBody>
                    <a:bodyPr/>
                    <a:lstStyle/>
                    <a:p>
                      <a:pPr algn="ctr"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a:solidFill>
                          <a:schemeClr val="tx1"/>
                        </a:solidFill>
                        <a:latin typeface="ＭＳ Ｐゴシック"/>
                      </a:endParaRPr>
                    </a:p>
                  </a:txBody>
                  <a:tcPr marL="0" marR="0" marT="0" marB="0">
                    <a:lnL>
                      <a:noFill/>
                    </a:lnL>
                    <a:lnR>
                      <a:noFill/>
                    </a:lnR>
                    <a:lnT>
                      <a:noFill/>
                    </a:lnT>
                    <a:lnB>
                      <a:noFill/>
                    </a:lnB>
                  </a:tcPr>
                </a:tc>
                <a:tc>
                  <a:txBody>
                    <a:bodyPr/>
                    <a:lstStyle/>
                    <a:p>
                      <a:pPr algn="l"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6"/>
                  </a:ext>
                </a:extLst>
              </a:tr>
              <a:tr h="40633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latin typeface="+mn-ea"/>
                          <a:ea typeface="+mn-ea"/>
                        </a:rPr>
                        <a:t>　</a:t>
                      </a:r>
                      <a:r>
                        <a:rPr lang="ja-JP" altLang="en-US" sz="1100" b="1" i="0" u="none" strike="noStrike" dirty="0" smtClean="0">
                          <a:solidFill>
                            <a:schemeClr val="tx1"/>
                          </a:solidFill>
                          <a:latin typeface="+mn-ea"/>
                          <a:ea typeface="+mn-ea"/>
                        </a:rPr>
                        <a:t>③業務改革</a:t>
                      </a: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tc rowSpan="2">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050" b="0" i="0" u="none" strike="noStrike" dirty="0">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7"/>
                  </a:ext>
                </a:extLst>
              </a:tr>
              <a:tr h="411472">
                <a:tc>
                  <a:txBody>
                    <a:bodyPr/>
                    <a:lstStyle/>
                    <a:p>
                      <a:pPr algn="ctr" fontAlgn="ctr"/>
                      <a:endParaRPr lang="ja-JP" altLang="en-US" sz="70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ctr" fontAlgn="ctr"/>
                      <a:endParaRPr lang="ja-JP" altLang="en-US" sz="70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chemeClr val="tx1"/>
                        </a:solidFill>
                        <a:latin typeface="ＭＳ Ｐゴシック"/>
                      </a:endParaRPr>
                    </a:p>
                  </a:txBody>
                  <a:tcPr marL="0" marR="0" marT="0" marB="0" anchor="ctr">
                    <a:lnL>
                      <a:noFill/>
                    </a:lnL>
                    <a:lnR>
                      <a:noFill/>
                    </a:lnR>
                    <a:lnT>
                      <a:noFill/>
                    </a:lnT>
                    <a:lnB>
                      <a:noFill/>
                    </a:lnB>
                  </a:tcPr>
                </a:tc>
                <a:tc vMerge="1">
                  <a:txBody>
                    <a:bodyPr/>
                    <a:lstStyle/>
                    <a:p>
                      <a:endParaRPr kumimoji="1" lang="ja-JP" altLang="en-US"/>
                    </a:p>
                  </a:txBody>
                  <a:tcPr/>
                </a:tc>
                <a:tc>
                  <a:txBody>
                    <a:bodyPr/>
                    <a:lstStyle/>
                    <a:p>
                      <a:pPr algn="l" fontAlgn="ctr"/>
                      <a:endParaRPr lang="ja-JP" altLang="en-US" sz="70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700" b="0" i="0" u="none" strike="noStrike">
                        <a:solidFill>
                          <a:schemeClr val="tx1"/>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700" b="0" i="0" u="none" strike="noStrike" dirty="0">
                        <a:solidFill>
                          <a:schemeClr val="tx1"/>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37" name="正方形/長方形 36"/>
          <p:cNvSpPr/>
          <p:nvPr/>
        </p:nvSpPr>
        <p:spPr>
          <a:xfrm>
            <a:off x="2125291" y="2366389"/>
            <a:ext cx="2016224" cy="115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u="sng" dirty="0" smtClean="0">
                <a:solidFill>
                  <a:sysClr val="windowText" lastClr="000000"/>
                </a:solidFill>
                <a:latin typeface="+mn-ea"/>
              </a:rPr>
              <a:t>○全国一、スリムな組織づくり</a:t>
            </a:r>
            <a:endParaRPr kumimoji="1" lang="en-US" altLang="ja-JP" sz="1000" u="sng" dirty="0">
              <a:solidFill>
                <a:sysClr val="windowText" lastClr="000000"/>
              </a:solidFill>
              <a:latin typeface="+mn-ea"/>
            </a:endParaRPr>
          </a:p>
          <a:p>
            <a:r>
              <a:rPr lang="ja-JP" altLang="en-US" sz="1000" dirty="0">
                <a:solidFill>
                  <a:sysClr val="windowText" lastClr="000000"/>
                </a:solidFill>
                <a:latin typeface="+mn-ea"/>
              </a:rPr>
              <a:t>　</a:t>
            </a:r>
            <a:r>
              <a:rPr lang="ja-JP" altLang="en-US" sz="1000" dirty="0" smtClean="0">
                <a:solidFill>
                  <a:sysClr val="windowText" lastClr="000000"/>
                </a:solidFill>
                <a:latin typeface="+mn-ea"/>
              </a:rPr>
              <a:t>・</a:t>
            </a:r>
            <a:r>
              <a:rPr lang="ja-JP" altLang="en-US" sz="1000" dirty="0">
                <a:solidFill>
                  <a:sysClr val="windowText" lastClr="000000"/>
                </a:solidFill>
                <a:latin typeface="+mn-ea"/>
              </a:rPr>
              <a:t>職員数</a:t>
            </a:r>
            <a:r>
              <a:rPr lang="ja-JP" altLang="en-US" sz="1000" dirty="0" smtClean="0">
                <a:solidFill>
                  <a:sysClr val="windowText" lastClr="000000"/>
                </a:solidFill>
                <a:latin typeface="+mn-ea"/>
              </a:rPr>
              <a:t>を</a:t>
            </a:r>
            <a:r>
              <a:rPr lang="en-US" altLang="ja-JP" sz="1000" dirty="0" smtClean="0">
                <a:solidFill>
                  <a:sysClr val="windowText" lastClr="000000"/>
                </a:solidFill>
                <a:latin typeface="+mn-ea"/>
              </a:rPr>
              <a:t>10</a:t>
            </a:r>
            <a:r>
              <a:rPr lang="ja-JP" altLang="en-US" sz="1000" dirty="0" smtClean="0">
                <a:solidFill>
                  <a:sysClr val="windowText" lastClr="000000"/>
                </a:solidFill>
                <a:latin typeface="+mn-ea"/>
              </a:rPr>
              <a:t>年間で</a:t>
            </a:r>
            <a:r>
              <a:rPr lang="en-US" altLang="ja-JP" sz="1000" dirty="0" smtClean="0">
                <a:solidFill>
                  <a:sysClr val="windowText" lastClr="000000"/>
                </a:solidFill>
                <a:latin typeface="+mn-ea"/>
              </a:rPr>
              <a:t>20</a:t>
            </a:r>
            <a:r>
              <a:rPr lang="ja-JP" altLang="en-US" sz="1000" dirty="0" smtClean="0">
                <a:solidFill>
                  <a:sysClr val="windowText" lastClr="000000"/>
                </a:solidFill>
                <a:latin typeface="+mn-ea"/>
              </a:rPr>
              <a:t>％削減</a:t>
            </a:r>
            <a:endParaRPr lang="ja-JP" altLang="ja-JP" sz="1000" dirty="0">
              <a:solidFill>
                <a:sysClr val="windowText" lastClr="000000"/>
              </a:solidFill>
              <a:latin typeface="+mn-ea"/>
            </a:endParaRPr>
          </a:p>
          <a:p>
            <a:endParaRPr kumimoji="1" lang="en-US" altLang="ja-JP" sz="1000" dirty="0">
              <a:solidFill>
                <a:sysClr val="windowText" lastClr="000000"/>
              </a:solidFill>
              <a:latin typeface="+mn-ea"/>
            </a:endParaRPr>
          </a:p>
          <a:p>
            <a:pPr algn="l"/>
            <a:r>
              <a:rPr kumimoji="1" lang="ja-JP" altLang="en-US" sz="1000" u="sng" dirty="0" smtClean="0">
                <a:solidFill>
                  <a:sysClr val="windowText" lastClr="000000"/>
                </a:solidFill>
                <a:latin typeface="+mn-ea"/>
              </a:rPr>
              <a:t>○出資法人改革</a:t>
            </a:r>
            <a:endParaRPr kumimoji="1" lang="en-US" altLang="ja-JP" sz="1000" u="sng" dirty="0">
              <a:solidFill>
                <a:sysClr val="windowText" lastClr="000000"/>
              </a:solidFill>
              <a:latin typeface="+mn-ea"/>
            </a:endParaRPr>
          </a:p>
          <a:p>
            <a:pPr algn="l"/>
            <a:r>
              <a:rPr lang="ja-JP" altLang="en-US" sz="1000" dirty="0">
                <a:solidFill>
                  <a:sysClr val="windowText" lastClr="000000"/>
                </a:solidFill>
                <a:latin typeface="+mn-ea"/>
              </a:rPr>
              <a:t>　</a:t>
            </a:r>
            <a:r>
              <a:rPr lang="ja-JP" altLang="ja-JP" sz="1000" dirty="0" smtClean="0">
                <a:solidFill>
                  <a:sysClr val="windowText" lastClr="000000"/>
                </a:solidFill>
                <a:latin typeface="+mn-ea"/>
              </a:rPr>
              <a:t>・</a:t>
            </a:r>
            <a:r>
              <a:rPr lang="ja-JP" altLang="en-US" sz="1000" dirty="0" smtClean="0">
                <a:solidFill>
                  <a:sysClr val="windowText" lastClr="000000"/>
                </a:solidFill>
                <a:latin typeface="+mn-ea"/>
              </a:rPr>
              <a:t>法人数を概ね半減</a:t>
            </a:r>
            <a:endParaRPr lang="en-US" altLang="ja-JP" sz="1000" dirty="0" smtClean="0">
              <a:solidFill>
                <a:sysClr val="windowText" lastClr="000000"/>
              </a:solidFill>
              <a:latin typeface="+mn-ea"/>
            </a:endParaRPr>
          </a:p>
          <a:p>
            <a:pPr algn="l"/>
            <a:r>
              <a:rPr kumimoji="1" lang="ja-JP" altLang="en-US" sz="1000" dirty="0">
                <a:solidFill>
                  <a:sysClr val="windowText" lastClr="000000"/>
                </a:solidFill>
                <a:latin typeface="+mn-ea"/>
              </a:rPr>
              <a:t>　</a:t>
            </a:r>
            <a:r>
              <a:rPr kumimoji="1" lang="ja-JP" altLang="en-US" sz="1000" dirty="0" smtClean="0">
                <a:solidFill>
                  <a:sysClr val="windowText" lastClr="000000"/>
                </a:solidFill>
                <a:latin typeface="+mn-ea"/>
              </a:rPr>
              <a:t>・役員・職員を</a:t>
            </a:r>
            <a:r>
              <a:rPr kumimoji="1" lang="en-US" altLang="ja-JP" sz="1000" dirty="0" smtClean="0">
                <a:solidFill>
                  <a:sysClr val="windowText" lastClr="000000"/>
                </a:solidFill>
                <a:latin typeface="+mn-ea"/>
              </a:rPr>
              <a:t>20</a:t>
            </a:r>
            <a:r>
              <a:rPr kumimoji="1" lang="ja-JP" altLang="en-US" sz="1000" dirty="0" smtClean="0">
                <a:solidFill>
                  <a:sysClr val="windowText" lastClr="000000"/>
                </a:solidFill>
                <a:latin typeface="+mn-ea"/>
              </a:rPr>
              <a:t>％削減</a:t>
            </a:r>
            <a:endParaRPr kumimoji="1" lang="en-US" altLang="ja-JP" sz="1000" dirty="0" smtClean="0">
              <a:solidFill>
                <a:sysClr val="windowText" lastClr="000000"/>
              </a:solidFill>
              <a:latin typeface="+mn-ea"/>
            </a:endParaRPr>
          </a:p>
          <a:p>
            <a:pPr algn="l"/>
            <a:r>
              <a:rPr lang="ja-JP" altLang="en-US" sz="1000" dirty="0">
                <a:solidFill>
                  <a:sysClr val="windowText" lastClr="000000"/>
                </a:solidFill>
                <a:latin typeface="+mn-ea"/>
              </a:rPr>
              <a:t>　</a:t>
            </a:r>
            <a:r>
              <a:rPr lang="ja-JP" altLang="en-US" sz="1000" dirty="0" smtClean="0">
                <a:solidFill>
                  <a:sysClr val="windowText" lastClr="000000"/>
                </a:solidFill>
                <a:latin typeface="+mn-ea"/>
              </a:rPr>
              <a:t>・府からの補助金等を</a:t>
            </a:r>
            <a:r>
              <a:rPr lang="en-US" altLang="ja-JP" sz="1000" dirty="0" smtClean="0">
                <a:solidFill>
                  <a:sysClr val="windowText" lastClr="000000"/>
                </a:solidFill>
                <a:latin typeface="+mn-ea"/>
              </a:rPr>
              <a:t>10</a:t>
            </a:r>
            <a:r>
              <a:rPr lang="ja-JP" altLang="en-US" sz="1000" dirty="0" smtClean="0">
                <a:solidFill>
                  <a:sysClr val="windowText" lastClr="000000"/>
                </a:solidFill>
                <a:latin typeface="+mn-ea"/>
              </a:rPr>
              <a:t>％削減</a:t>
            </a:r>
            <a:endParaRPr kumimoji="1" lang="ja-JP" altLang="en-US" sz="1050" dirty="0">
              <a:solidFill>
                <a:sysClr val="windowText" lastClr="000000"/>
              </a:solidFill>
              <a:latin typeface="+mn-ea"/>
            </a:endParaRPr>
          </a:p>
        </p:txBody>
      </p:sp>
      <p:sp>
        <p:nvSpPr>
          <p:cNvPr id="40" name="正方形/長方形 39"/>
          <p:cNvSpPr/>
          <p:nvPr/>
        </p:nvSpPr>
        <p:spPr>
          <a:xfrm>
            <a:off x="4285531" y="2366389"/>
            <a:ext cx="1944216" cy="115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u="sng" dirty="0" smtClean="0">
                <a:solidFill>
                  <a:sysClr val="windowText" lastClr="000000"/>
                </a:solidFill>
              </a:rPr>
              <a:t>○出資法人改革</a:t>
            </a:r>
            <a:endParaRPr kumimoji="1" lang="en-US" altLang="ja-JP" sz="1000" u="sng" dirty="0">
              <a:solidFill>
                <a:sysClr val="windowText" lastClr="000000"/>
              </a:solidFill>
            </a:endParaRPr>
          </a:p>
          <a:p>
            <a:pPr algn="l"/>
            <a:r>
              <a:rPr lang="ja-JP" altLang="en-US" sz="1000" dirty="0">
                <a:solidFill>
                  <a:sysClr val="windowText" lastClr="000000"/>
                </a:solidFill>
              </a:rPr>
              <a:t>　</a:t>
            </a:r>
            <a:r>
              <a:rPr lang="ja-JP" altLang="en-US" sz="1000" dirty="0" smtClean="0">
                <a:solidFill>
                  <a:sysClr val="windowText" lastClr="000000"/>
                </a:solidFill>
              </a:rPr>
              <a:t>・全出資法人のあり方を</a:t>
            </a:r>
            <a:r>
              <a:rPr lang="en-US" altLang="ja-JP" sz="1000" dirty="0" smtClean="0">
                <a:solidFill>
                  <a:sysClr val="windowText" lastClr="000000"/>
                </a:solidFill>
              </a:rPr>
              <a:t/>
            </a:r>
            <a:br>
              <a:rPr lang="en-US" altLang="ja-JP" sz="1000" dirty="0" smtClean="0">
                <a:solidFill>
                  <a:sysClr val="windowText" lastClr="000000"/>
                </a:solidFill>
              </a:rPr>
            </a:br>
            <a:r>
              <a:rPr lang="ja-JP" altLang="en-US" sz="1000" dirty="0" smtClean="0">
                <a:solidFill>
                  <a:sysClr val="windowText" lastClr="000000"/>
                </a:solidFill>
              </a:rPr>
              <a:t>　　ゼロベースで見直し</a:t>
            </a:r>
            <a:endParaRPr lang="ja-JP" altLang="ja-JP" sz="1050" dirty="0">
              <a:solidFill>
                <a:sysClr val="windowText" lastClr="000000"/>
              </a:solidFill>
            </a:endParaRPr>
          </a:p>
        </p:txBody>
      </p:sp>
      <p:sp>
        <p:nvSpPr>
          <p:cNvPr id="42" name="正方形/長方形 41"/>
          <p:cNvSpPr/>
          <p:nvPr/>
        </p:nvSpPr>
        <p:spPr>
          <a:xfrm>
            <a:off x="6373764" y="3626652"/>
            <a:ext cx="2160239" cy="111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u="sng" dirty="0" smtClean="0">
                <a:solidFill>
                  <a:sysClr val="windowText" lastClr="000000"/>
                </a:solidFill>
              </a:rPr>
              <a:t>○規律ある財政運営</a:t>
            </a:r>
            <a:endParaRPr lang="en-US" altLang="ja-JP" sz="1000" u="sng" dirty="0">
              <a:solidFill>
                <a:sysClr val="windowText" lastClr="000000"/>
              </a:solidFill>
            </a:endParaRPr>
          </a:p>
          <a:p>
            <a:r>
              <a:rPr lang="ja-JP" altLang="ja-JP" sz="1000" dirty="0">
                <a:solidFill>
                  <a:sysClr val="windowText" lastClr="000000"/>
                </a:solidFill>
              </a:rPr>
              <a:t>　</a:t>
            </a:r>
            <a:r>
              <a:rPr lang="ja-JP" altLang="ja-JP" sz="1000" dirty="0" smtClean="0">
                <a:solidFill>
                  <a:sysClr val="windowText" lastClr="000000"/>
                </a:solidFill>
              </a:rPr>
              <a:t>・</a:t>
            </a:r>
            <a:r>
              <a:rPr lang="ja-JP" altLang="en-US" sz="1000" dirty="0" smtClean="0">
                <a:solidFill>
                  <a:sysClr val="windowText" lastClr="000000"/>
                </a:solidFill>
              </a:rPr>
              <a:t>中長期的な財政収支試算の公表</a:t>
            </a:r>
            <a:endParaRPr lang="en-US" altLang="ja-JP" sz="1000" dirty="0">
              <a:solidFill>
                <a:sysClr val="windowText" lastClr="000000"/>
              </a:solidFill>
            </a:endParaRPr>
          </a:p>
          <a:p>
            <a:r>
              <a:rPr lang="ja-JP" altLang="ja-JP" sz="1000" dirty="0">
                <a:solidFill>
                  <a:sysClr val="windowText" lastClr="000000"/>
                </a:solidFill>
              </a:rPr>
              <a:t>　</a:t>
            </a:r>
            <a:r>
              <a:rPr lang="ja-JP" altLang="ja-JP" sz="1000" dirty="0" smtClean="0">
                <a:solidFill>
                  <a:sysClr val="windowText" lastClr="000000"/>
                </a:solidFill>
              </a:rPr>
              <a:t>・</a:t>
            </a:r>
            <a:r>
              <a:rPr lang="ja-JP" altLang="en-US" sz="1000" dirty="0">
                <a:solidFill>
                  <a:sysClr val="windowText" lastClr="000000"/>
                </a:solidFill>
              </a:rPr>
              <a:t>意思</a:t>
            </a:r>
            <a:r>
              <a:rPr lang="ja-JP" altLang="en-US" sz="1000" dirty="0" smtClean="0">
                <a:solidFill>
                  <a:sysClr val="windowText" lastClr="000000"/>
                </a:solidFill>
              </a:rPr>
              <a:t>決定プロセスの見える化</a:t>
            </a:r>
            <a:endParaRPr lang="ja-JP" altLang="ja-JP" sz="1200" dirty="0">
              <a:solidFill>
                <a:sysClr val="windowText" lastClr="000000"/>
              </a:solidFill>
            </a:endParaRPr>
          </a:p>
        </p:txBody>
      </p:sp>
      <p:sp>
        <p:nvSpPr>
          <p:cNvPr id="43" name="正方形/長方形 42"/>
          <p:cNvSpPr/>
          <p:nvPr/>
        </p:nvSpPr>
        <p:spPr>
          <a:xfrm>
            <a:off x="6373763" y="2366389"/>
            <a:ext cx="2160240" cy="1152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u="sng" dirty="0" smtClean="0">
                <a:solidFill>
                  <a:sysClr val="windowText" lastClr="000000"/>
                </a:solidFill>
              </a:rPr>
              <a:t>○公務員制度改革</a:t>
            </a:r>
            <a:endParaRPr kumimoji="1" lang="en-US" altLang="ja-JP" sz="1000" u="sng" dirty="0">
              <a:solidFill>
                <a:sysClr val="windowText" lastClr="000000"/>
              </a:solidFill>
            </a:endParaRPr>
          </a:p>
          <a:p>
            <a:pPr algn="l"/>
            <a:r>
              <a:rPr lang="ja-JP" altLang="en-US" sz="1000" dirty="0">
                <a:solidFill>
                  <a:sysClr val="windowText" lastClr="000000"/>
                </a:solidFill>
              </a:rPr>
              <a:t>　</a:t>
            </a:r>
            <a:r>
              <a:rPr lang="ja-JP" altLang="ja-JP" sz="1000" dirty="0" smtClean="0">
                <a:solidFill>
                  <a:sysClr val="windowText" lastClr="000000"/>
                </a:solidFill>
              </a:rPr>
              <a:t>・</a:t>
            </a:r>
            <a:r>
              <a:rPr lang="ja-JP" altLang="en-US" sz="1000" dirty="0" smtClean="0">
                <a:solidFill>
                  <a:sysClr val="windowText" lastClr="000000"/>
                </a:solidFill>
              </a:rPr>
              <a:t>独自給料表の導入</a:t>
            </a:r>
            <a:endParaRPr lang="en-US" altLang="ja-JP" sz="1000" dirty="0" smtClean="0">
              <a:solidFill>
                <a:sysClr val="windowText" lastClr="000000"/>
              </a:solidFill>
            </a:endParaRPr>
          </a:p>
          <a:p>
            <a:pPr algn="l"/>
            <a:r>
              <a:rPr lang="ja-JP" altLang="en-US" sz="1000" dirty="0">
                <a:solidFill>
                  <a:sysClr val="windowText" lastClr="000000"/>
                </a:solidFill>
              </a:rPr>
              <a:t>　</a:t>
            </a:r>
            <a:r>
              <a:rPr lang="ja-JP" altLang="en-US" sz="1000" dirty="0" smtClean="0">
                <a:solidFill>
                  <a:sysClr val="windowText" lastClr="000000"/>
                </a:solidFill>
              </a:rPr>
              <a:t>・部長公募</a:t>
            </a:r>
            <a:endParaRPr lang="en-US" altLang="ja-JP" sz="1000" dirty="0" smtClean="0">
              <a:solidFill>
                <a:sysClr val="windowText" lastClr="000000"/>
              </a:solidFill>
            </a:endParaRPr>
          </a:p>
          <a:p>
            <a:pPr algn="l"/>
            <a:r>
              <a:rPr lang="ja-JP" altLang="en-US" sz="1000" dirty="0">
                <a:solidFill>
                  <a:sysClr val="windowText" lastClr="000000"/>
                </a:solidFill>
              </a:rPr>
              <a:t>　</a:t>
            </a:r>
            <a:r>
              <a:rPr lang="ja-JP" altLang="en-US" sz="1000" dirty="0" smtClean="0">
                <a:solidFill>
                  <a:sysClr val="windowText" lastClr="000000"/>
                </a:solidFill>
              </a:rPr>
              <a:t>・出先機関の見直し</a:t>
            </a:r>
            <a:endParaRPr lang="ja-JP" altLang="ja-JP" sz="1000" dirty="0">
              <a:solidFill>
                <a:sysClr val="windowText" lastClr="000000"/>
              </a:solidFill>
            </a:endParaRPr>
          </a:p>
        </p:txBody>
      </p:sp>
      <p:sp>
        <p:nvSpPr>
          <p:cNvPr id="18" name="タイトル 1"/>
          <p:cNvSpPr txBox="1">
            <a:spLocks/>
          </p:cNvSpPr>
          <p:nvPr/>
        </p:nvSpPr>
        <p:spPr>
          <a:xfrm>
            <a:off x="206474" y="35446"/>
            <a:ext cx="4104456" cy="6295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dirty="0" smtClean="0"/>
              <a:t>【</a:t>
            </a:r>
            <a:r>
              <a:rPr lang="ja-JP" altLang="en-US" sz="1600" dirty="0" smtClean="0"/>
              <a:t>参考</a:t>
            </a:r>
            <a:r>
              <a:rPr lang="en-US" altLang="ja-JP" sz="1600" dirty="0" smtClean="0"/>
              <a:t>】</a:t>
            </a:r>
            <a:r>
              <a:rPr lang="ja-JP" altLang="en-US" sz="1600" dirty="0" smtClean="0"/>
              <a:t>大阪府における行政改革の流れ</a:t>
            </a:r>
            <a:endParaRPr lang="ja-JP" altLang="en-US" sz="1600" dirty="0"/>
          </a:p>
        </p:txBody>
      </p:sp>
      <p:sp>
        <p:nvSpPr>
          <p:cNvPr id="16" name="正方形/長方形 15"/>
          <p:cNvSpPr/>
          <p:nvPr/>
        </p:nvSpPr>
        <p:spPr>
          <a:xfrm>
            <a:off x="2125291" y="3626653"/>
            <a:ext cx="2016224" cy="111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u="sng" dirty="0" smtClean="0">
                <a:solidFill>
                  <a:schemeClr val="tx1"/>
                </a:solidFill>
              </a:rPr>
              <a:t>○</a:t>
            </a:r>
            <a:r>
              <a:rPr kumimoji="1" lang="en-US" altLang="ja-JP" sz="1000" u="sng" dirty="0" smtClean="0">
                <a:solidFill>
                  <a:schemeClr val="tx1"/>
                </a:solidFill>
              </a:rPr>
              <a:t>NPO</a:t>
            </a:r>
            <a:r>
              <a:rPr kumimoji="1" lang="ja-JP" altLang="en-US" sz="1000" u="sng" dirty="0" smtClean="0">
                <a:solidFill>
                  <a:schemeClr val="tx1"/>
                </a:solidFill>
              </a:rPr>
              <a:t>・府民との協働</a:t>
            </a:r>
            <a:endParaRPr kumimoji="1" lang="en-US" altLang="ja-JP" sz="1000" u="sng" dirty="0">
              <a:solidFill>
                <a:schemeClr val="tx1"/>
              </a:solidFill>
            </a:endParaRPr>
          </a:p>
          <a:p>
            <a:r>
              <a:rPr lang="ja-JP" altLang="en-US" sz="1000" dirty="0">
                <a:solidFill>
                  <a:schemeClr val="tx1"/>
                </a:solidFill>
              </a:rPr>
              <a:t>　</a:t>
            </a:r>
            <a:r>
              <a:rPr lang="ja-JP" altLang="ja-JP" sz="1000" dirty="0">
                <a:solidFill>
                  <a:schemeClr val="tx1"/>
                </a:solidFill>
              </a:rPr>
              <a:t>・</a:t>
            </a:r>
            <a:r>
              <a:rPr lang="ja-JP" altLang="en-US" sz="1000" dirty="0">
                <a:solidFill>
                  <a:schemeClr val="tx1"/>
                </a:solidFill>
              </a:rPr>
              <a:t>アウトソーシング</a:t>
            </a:r>
            <a:endParaRPr lang="ja-JP" altLang="ja-JP" sz="1000" dirty="0">
              <a:solidFill>
                <a:schemeClr val="tx1"/>
              </a:solidFill>
            </a:endParaRPr>
          </a:p>
          <a:p>
            <a:pPr marL="165100" indent="-165100"/>
            <a:r>
              <a:rPr lang="ja-JP" altLang="ja-JP" sz="1000" dirty="0">
                <a:solidFill>
                  <a:schemeClr val="tx1"/>
                </a:solidFill>
              </a:rPr>
              <a:t>　・</a:t>
            </a:r>
            <a:r>
              <a:rPr lang="ja-JP" altLang="en-US" sz="1000" dirty="0">
                <a:solidFill>
                  <a:schemeClr val="tx1"/>
                </a:solidFill>
              </a:rPr>
              <a:t>民間資金の活用による</a:t>
            </a:r>
            <a:r>
              <a:rPr lang="ja-JP" altLang="en-US" sz="1000" dirty="0" smtClean="0">
                <a:solidFill>
                  <a:schemeClr val="tx1"/>
                </a:solidFill>
              </a:rPr>
              <a:t>施設</a:t>
            </a:r>
            <a:r>
              <a:rPr lang="en-US" altLang="ja-JP" sz="1000" dirty="0" smtClean="0">
                <a:solidFill>
                  <a:schemeClr val="tx1"/>
                </a:solidFill>
              </a:rPr>
              <a:t/>
            </a:r>
            <a:br>
              <a:rPr lang="en-US" altLang="ja-JP" sz="1000" dirty="0" smtClean="0">
                <a:solidFill>
                  <a:schemeClr val="tx1"/>
                </a:solidFill>
              </a:rPr>
            </a:br>
            <a:r>
              <a:rPr lang="ja-JP" altLang="en-US" sz="1000" dirty="0" smtClean="0">
                <a:solidFill>
                  <a:schemeClr val="tx1"/>
                </a:solidFill>
              </a:rPr>
              <a:t>整備事業</a:t>
            </a:r>
            <a:r>
              <a:rPr lang="ja-JP" altLang="en-US" sz="1000" dirty="0">
                <a:solidFill>
                  <a:schemeClr val="tx1"/>
                </a:solidFill>
              </a:rPr>
              <a:t>等の推進</a:t>
            </a:r>
            <a:endParaRPr lang="en-US" altLang="ja-JP" sz="1000" dirty="0">
              <a:solidFill>
                <a:schemeClr val="tx1"/>
              </a:solidFill>
            </a:endParaRPr>
          </a:p>
          <a:p>
            <a:endParaRPr kumimoji="1" lang="en-US" altLang="ja-JP" sz="1000" dirty="0">
              <a:solidFill>
                <a:schemeClr val="tx1"/>
              </a:solidFill>
            </a:endParaRPr>
          </a:p>
          <a:p>
            <a:pPr algn="l"/>
            <a:r>
              <a:rPr kumimoji="1" lang="ja-JP" altLang="en-US" sz="1000" u="sng" dirty="0" smtClean="0">
                <a:solidFill>
                  <a:schemeClr val="tx1"/>
                </a:solidFill>
              </a:rPr>
              <a:t>○</a:t>
            </a:r>
            <a:r>
              <a:rPr lang="ja-JP" altLang="en-US" sz="1000" u="sng" dirty="0">
                <a:solidFill>
                  <a:schemeClr val="tx1"/>
                </a:solidFill>
              </a:rPr>
              <a:t>ストック</a:t>
            </a:r>
            <a:r>
              <a:rPr lang="ja-JP" altLang="en-US" sz="1000" u="sng" dirty="0" smtClean="0">
                <a:solidFill>
                  <a:schemeClr val="tx1"/>
                </a:solidFill>
              </a:rPr>
              <a:t>の活用</a:t>
            </a:r>
            <a:endParaRPr kumimoji="1" lang="en-US" altLang="ja-JP" sz="1000" u="sng" dirty="0">
              <a:solidFill>
                <a:schemeClr val="tx1"/>
              </a:solidFill>
            </a:endParaRPr>
          </a:p>
          <a:p>
            <a:pPr algn="l"/>
            <a:r>
              <a:rPr lang="ja-JP" altLang="en-US" sz="1000" dirty="0">
                <a:solidFill>
                  <a:schemeClr val="tx1"/>
                </a:solidFill>
              </a:rPr>
              <a:t>　</a:t>
            </a:r>
            <a:r>
              <a:rPr lang="ja-JP" altLang="ja-JP" sz="1000" dirty="0" smtClean="0">
                <a:solidFill>
                  <a:schemeClr val="tx1"/>
                </a:solidFill>
              </a:rPr>
              <a:t>・</a:t>
            </a:r>
            <a:r>
              <a:rPr lang="ja-JP" altLang="en-US" sz="1000" dirty="0">
                <a:solidFill>
                  <a:schemeClr val="tx1"/>
                </a:solidFill>
              </a:rPr>
              <a:t>府有</a:t>
            </a:r>
            <a:r>
              <a:rPr lang="ja-JP" altLang="en-US" sz="1000" dirty="0" smtClean="0">
                <a:solidFill>
                  <a:schemeClr val="tx1"/>
                </a:solidFill>
              </a:rPr>
              <a:t>施設等の有効活用</a:t>
            </a:r>
            <a:endParaRPr kumimoji="1" lang="en-US" altLang="ja-JP" sz="1000" dirty="0">
              <a:solidFill>
                <a:schemeClr val="tx1"/>
              </a:solidFill>
            </a:endParaRPr>
          </a:p>
        </p:txBody>
      </p:sp>
      <p:sp>
        <p:nvSpPr>
          <p:cNvPr id="17" name="正方形/長方形 16"/>
          <p:cNvSpPr/>
          <p:nvPr/>
        </p:nvSpPr>
        <p:spPr>
          <a:xfrm>
            <a:off x="2117402" y="1397215"/>
            <a:ext cx="2016224" cy="864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u="sng" dirty="0" smtClean="0">
                <a:solidFill>
                  <a:schemeClr val="tx1"/>
                </a:solidFill>
              </a:rPr>
              <a:t>○負の遺産整理</a:t>
            </a:r>
            <a:endParaRPr kumimoji="1" lang="en-US" altLang="ja-JP" sz="1000" u="sng" dirty="0">
              <a:solidFill>
                <a:schemeClr val="tx1"/>
              </a:solidFill>
            </a:endParaRPr>
          </a:p>
          <a:p>
            <a:r>
              <a:rPr lang="ja-JP" altLang="en-US" sz="1000" dirty="0">
                <a:solidFill>
                  <a:schemeClr val="tx1"/>
                </a:solidFill>
              </a:rPr>
              <a:t>　</a:t>
            </a:r>
            <a:r>
              <a:rPr lang="ja-JP" altLang="ja-JP" sz="1000" dirty="0" smtClean="0">
                <a:solidFill>
                  <a:schemeClr val="tx1"/>
                </a:solidFill>
              </a:rPr>
              <a:t>・</a:t>
            </a:r>
            <a:r>
              <a:rPr lang="ja-JP" altLang="en-US" sz="1000" dirty="0" smtClean="0">
                <a:solidFill>
                  <a:schemeClr val="tx1"/>
                </a:solidFill>
              </a:rPr>
              <a:t>企業局事業の収束</a:t>
            </a:r>
            <a:endParaRPr lang="ja-JP" altLang="ja-JP" sz="1000" strike="sngStrike" dirty="0">
              <a:solidFill>
                <a:schemeClr val="tx1"/>
              </a:solidFill>
            </a:endParaRPr>
          </a:p>
          <a:p>
            <a:r>
              <a:rPr lang="ja-JP" altLang="ja-JP" sz="1000" dirty="0">
                <a:solidFill>
                  <a:schemeClr val="tx1"/>
                </a:solidFill>
              </a:rPr>
              <a:t>　</a:t>
            </a:r>
            <a:r>
              <a:rPr lang="ja-JP" altLang="ja-JP" sz="1000" dirty="0" smtClean="0">
                <a:solidFill>
                  <a:schemeClr val="tx1"/>
                </a:solidFill>
              </a:rPr>
              <a:t>・</a:t>
            </a:r>
            <a:r>
              <a:rPr lang="ja-JP" altLang="en-US" sz="1000" dirty="0">
                <a:solidFill>
                  <a:schemeClr val="tx1"/>
                </a:solidFill>
              </a:rPr>
              <a:t>公社</a:t>
            </a:r>
            <a:r>
              <a:rPr lang="ja-JP" altLang="en-US" sz="1000" dirty="0" smtClean="0">
                <a:solidFill>
                  <a:schemeClr val="tx1"/>
                </a:solidFill>
              </a:rPr>
              <a:t>の経営改善</a:t>
            </a:r>
            <a:endParaRPr lang="ja-JP" altLang="ja-JP" sz="1000" dirty="0">
              <a:solidFill>
                <a:schemeClr val="tx1"/>
              </a:solidFill>
            </a:endParaRPr>
          </a:p>
        </p:txBody>
      </p:sp>
      <p:sp>
        <p:nvSpPr>
          <p:cNvPr id="19" name="正方形/長方形 18"/>
          <p:cNvSpPr/>
          <p:nvPr/>
        </p:nvSpPr>
        <p:spPr>
          <a:xfrm>
            <a:off x="4277642" y="1397215"/>
            <a:ext cx="1944216" cy="864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u="sng" dirty="0" smtClean="0">
                <a:solidFill>
                  <a:sysClr val="windowText" lastClr="000000"/>
                </a:solidFill>
              </a:rPr>
              <a:t>○「収入の範囲内で予算を組む」</a:t>
            </a:r>
            <a:endParaRPr lang="en-US" altLang="ja-JP" sz="1000" u="sng" dirty="0">
              <a:solidFill>
                <a:sysClr val="windowText" lastClr="000000"/>
              </a:solidFill>
            </a:endParaRPr>
          </a:p>
          <a:p>
            <a:r>
              <a:rPr lang="ja-JP" altLang="ja-JP" sz="1000" dirty="0">
                <a:solidFill>
                  <a:sysClr val="windowText" lastClr="000000"/>
                </a:solidFill>
              </a:rPr>
              <a:t>　　</a:t>
            </a:r>
            <a:r>
              <a:rPr lang="ja-JP" altLang="ja-JP" sz="1000" dirty="0" smtClean="0">
                <a:solidFill>
                  <a:sysClr val="windowText" lastClr="000000"/>
                </a:solidFill>
              </a:rPr>
              <a:t>・</a:t>
            </a:r>
            <a:r>
              <a:rPr lang="ja-JP" altLang="en-US" sz="1000" dirty="0" smtClean="0">
                <a:solidFill>
                  <a:sysClr val="windowText" lastClr="000000"/>
                </a:solidFill>
              </a:rPr>
              <a:t>全事務事業をゼロベースで</a:t>
            </a:r>
            <a:r>
              <a:rPr lang="en-US" altLang="ja-JP" sz="1000" dirty="0" smtClean="0">
                <a:solidFill>
                  <a:sysClr val="windowText" lastClr="000000"/>
                </a:solidFill>
              </a:rPr>
              <a:t/>
            </a:r>
            <a:br>
              <a:rPr lang="en-US" altLang="ja-JP" sz="1000" dirty="0" smtClean="0">
                <a:solidFill>
                  <a:sysClr val="windowText" lastClr="000000"/>
                </a:solidFill>
              </a:rPr>
            </a:br>
            <a:r>
              <a:rPr lang="ja-JP" altLang="en-US" sz="1000" dirty="0" smtClean="0">
                <a:solidFill>
                  <a:sysClr val="windowText" lastClr="000000"/>
                </a:solidFill>
              </a:rPr>
              <a:t>　　　見直し・再構築</a:t>
            </a:r>
            <a:endParaRPr lang="en-US" altLang="ja-JP" sz="1000" dirty="0" smtClean="0">
              <a:solidFill>
                <a:sysClr val="windowText" lastClr="000000"/>
              </a:solidFill>
            </a:endParaRPr>
          </a:p>
          <a:p>
            <a:r>
              <a:rPr lang="ja-JP" altLang="en-US" sz="1000" dirty="0">
                <a:solidFill>
                  <a:sysClr val="windowText" lastClr="000000"/>
                </a:solidFill>
              </a:rPr>
              <a:t>　</a:t>
            </a:r>
            <a:r>
              <a:rPr lang="ja-JP" altLang="en-US" sz="1000" dirty="0" smtClean="0">
                <a:solidFill>
                  <a:sysClr val="windowText" lastClr="000000"/>
                </a:solidFill>
              </a:rPr>
              <a:t>　・給与カット・退職手当の減額</a:t>
            </a:r>
            <a:endParaRPr lang="en-US" altLang="ja-JP" sz="1000" dirty="0" smtClean="0">
              <a:solidFill>
                <a:sysClr val="windowText" lastClr="000000"/>
              </a:solidFill>
            </a:endParaRPr>
          </a:p>
          <a:p>
            <a:r>
              <a:rPr lang="ja-JP" altLang="en-US" sz="1000" dirty="0">
                <a:solidFill>
                  <a:sysClr val="windowText" lastClr="000000"/>
                </a:solidFill>
              </a:rPr>
              <a:t>　</a:t>
            </a:r>
            <a:r>
              <a:rPr lang="ja-JP" altLang="en-US" sz="1000" dirty="0" smtClean="0">
                <a:solidFill>
                  <a:sysClr val="windowText" lastClr="000000"/>
                </a:solidFill>
              </a:rPr>
              <a:t>　・歳入の確保</a:t>
            </a:r>
            <a:endParaRPr lang="ja-JP" altLang="ja-JP" sz="1000" dirty="0">
              <a:solidFill>
                <a:sysClr val="windowText" lastClr="000000"/>
              </a:solidFill>
            </a:endParaRPr>
          </a:p>
        </p:txBody>
      </p:sp>
      <p:sp>
        <p:nvSpPr>
          <p:cNvPr id="20" name="正方形/長方形 19"/>
          <p:cNvSpPr/>
          <p:nvPr/>
        </p:nvSpPr>
        <p:spPr>
          <a:xfrm>
            <a:off x="6365875" y="1397215"/>
            <a:ext cx="2168128" cy="864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u="sng" dirty="0" smtClean="0">
                <a:solidFill>
                  <a:sysClr val="windowText" lastClr="000000"/>
                </a:solidFill>
              </a:rPr>
              <a:t>○「自律的な財政運営」</a:t>
            </a:r>
            <a:endParaRPr lang="en-US" altLang="ja-JP" sz="1000" u="sng" dirty="0">
              <a:solidFill>
                <a:sysClr val="windowText" lastClr="000000"/>
              </a:solidFill>
            </a:endParaRPr>
          </a:p>
          <a:p>
            <a:r>
              <a:rPr lang="ja-JP" altLang="ja-JP" sz="1000" dirty="0">
                <a:solidFill>
                  <a:sysClr val="windowText" lastClr="000000"/>
                </a:solidFill>
              </a:rPr>
              <a:t>　</a:t>
            </a:r>
            <a:r>
              <a:rPr lang="ja-JP" altLang="en-US" sz="1000" dirty="0" smtClean="0">
                <a:solidFill>
                  <a:sysClr val="windowText" lastClr="000000"/>
                </a:solidFill>
              </a:rPr>
              <a:t>・主要</a:t>
            </a:r>
            <a:r>
              <a:rPr lang="en-US" altLang="ja-JP" sz="1000" dirty="0" smtClean="0">
                <a:solidFill>
                  <a:schemeClr val="tx1"/>
                </a:solidFill>
              </a:rPr>
              <a:t>400</a:t>
            </a:r>
            <a:r>
              <a:rPr lang="ja-JP" altLang="en-US" sz="1000" dirty="0" smtClean="0">
                <a:solidFill>
                  <a:schemeClr val="tx1"/>
                </a:solidFill>
              </a:rPr>
              <a:t>事業を他府県比較し、</a:t>
            </a:r>
            <a:r>
              <a:rPr lang="en-US" altLang="ja-JP" sz="1000" dirty="0" smtClean="0">
                <a:solidFill>
                  <a:schemeClr val="tx1"/>
                </a:solidFill>
              </a:rPr>
              <a:t/>
            </a:r>
            <a:br>
              <a:rPr lang="en-US" altLang="ja-JP" sz="1000" dirty="0" smtClean="0">
                <a:solidFill>
                  <a:schemeClr val="tx1"/>
                </a:solidFill>
              </a:rPr>
            </a:br>
            <a:r>
              <a:rPr lang="ja-JP" altLang="en-US" sz="1000" dirty="0" smtClean="0">
                <a:solidFill>
                  <a:schemeClr val="tx1"/>
                </a:solidFill>
              </a:rPr>
              <a:t>　　見直し・再構築</a:t>
            </a:r>
            <a:endParaRPr lang="en-US" altLang="ja-JP" sz="1000" dirty="0" smtClean="0">
              <a:solidFill>
                <a:schemeClr val="tx1"/>
              </a:solidFill>
            </a:endParaRPr>
          </a:p>
          <a:p>
            <a:pPr marL="85725"/>
            <a:r>
              <a:rPr lang="ja-JP" altLang="en-US" sz="1000" dirty="0">
                <a:solidFill>
                  <a:schemeClr val="tx1"/>
                </a:solidFill>
              </a:rPr>
              <a:t>・給与カット・退職手当の</a:t>
            </a:r>
            <a:r>
              <a:rPr lang="ja-JP" altLang="en-US" sz="1000" dirty="0" smtClean="0">
                <a:solidFill>
                  <a:schemeClr val="tx1"/>
                </a:solidFill>
              </a:rPr>
              <a:t>減額</a:t>
            </a:r>
            <a:endParaRPr lang="en-US" altLang="ja-JP" sz="1000" dirty="0" smtClean="0">
              <a:solidFill>
                <a:schemeClr val="tx1"/>
              </a:solidFill>
            </a:endParaRPr>
          </a:p>
          <a:p>
            <a:r>
              <a:rPr lang="ja-JP" altLang="en-US" sz="1000" dirty="0">
                <a:solidFill>
                  <a:schemeClr val="tx1"/>
                </a:solidFill>
              </a:rPr>
              <a:t>　</a:t>
            </a:r>
            <a:r>
              <a:rPr lang="ja-JP" altLang="ja-JP" sz="1000" dirty="0" smtClean="0">
                <a:solidFill>
                  <a:schemeClr val="tx1"/>
                </a:solidFill>
              </a:rPr>
              <a:t>・</a:t>
            </a:r>
            <a:r>
              <a:rPr lang="ja-JP" altLang="ja-JP" sz="1000" dirty="0">
                <a:solidFill>
                  <a:schemeClr val="tx1"/>
                </a:solidFill>
              </a:rPr>
              <a:t>歳入の</a:t>
            </a:r>
            <a:r>
              <a:rPr lang="ja-JP" altLang="ja-JP" sz="1000" dirty="0" smtClean="0">
                <a:solidFill>
                  <a:schemeClr val="tx1"/>
                </a:solidFill>
              </a:rPr>
              <a:t>確保</a:t>
            </a:r>
            <a:endParaRPr lang="en-US" altLang="ja-JP" sz="1000" dirty="0">
              <a:solidFill>
                <a:schemeClr val="tx1"/>
              </a:solidFill>
            </a:endParaRPr>
          </a:p>
        </p:txBody>
      </p:sp>
      <p:sp>
        <p:nvSpPr>
          <p:cNvPr id="15" name="テキスト ボックス 14"/>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a:t>
            </a:r>
            <a:endParaRPr lang="en-US" altLang="ja-JP" sz="1600" u="sng" dirty="0" smtClean="0"/>
          </a:p>
        </p:txBody>
      </p:sp>
      <p:cxnSp>
        <p:nvCxnSpPr>
          <p:cNvPr id="3" name="直線コネクタ 2"/>
          <p:cNvCxnSpPr/>
          <p:nvPr/>
        </p:nvCxnSpPr>
        <p:spPr>
          <a:xfrm>
            <a:off x="559519" y="4869160"/>
            <a:ext cx="8262664"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
        <p:nvSpPr>
          <p:cNvPr id="4" name="テキスト ボックス 3"/>
          <p:cNvSpPr txBox="1"/>
          <p:nvPr/>
        </p:nvSpPr>
        <p:spPr>
          <a:xfrm>
            <a:off x="757139" y="4995668"/>
            <a:ext cx="7560840" cy="1746632"/>
          </a:xfrm>
          <a:prstGeom prst="rect">
            <a:avLst/>
          </a:prstGeom>
          <a:noFill/>
        </p:spPr>
        <p:txBody>
          <a:bodyPr wrap="square" rtlCol="0">
            <a:spAutoFit/>
          </a:bodyPr>
          <a:lstStyle/>
          <a:p>
            <a:r>
              <a:rPr kumimoji="1" lang="ja-JP" altLang="en-US" sz="1200" b="1" u="sng" dirty="0" smtClean="0"/>
              <a:t>松井府政（</a:t>
            </a:r>
            <a:r>
              <a:rPr kumimoji="1" lang="en-US" altLang="ja-JP" sz="1200" b="1" u="sng" dirty="0" smtClean="0"/>
              <a:t>2014</a:t>
            </a:r>
            <a:r>
              <a:rPr kumimoji="1" lang="ja-JP" altLang="en-US" sz="1200" b="1" u="sng" dirty="0" smtClean="0"/>
              <a:t>年度～）</a:t>
            </a:r>
            <a:endParaRPr kumimoji="1" lang="en-US" altLang="ja-JP" sz="1200" b="1" u="sng" dirty="0" smtClean="0"/>
          </a:p>
          <a:p>
            <a:endParaRPr lang="en-US" altLang="ja-JP" sz="800" dirty="0" smtClean="0"/>
          </a:p>
          <a:p>
            <a:r>
              <a:rPr lang="ja-JP" altLang="en-US" sz="1200" dirty="0" smtClean="0"/>
              <a:t>■「行財政改革の取組み」（</a:t>
            </a:r>
            <a:r>
              <a:rPr lang="en-US" altLang="ja-JP" sz="1200" dirty="0" smtClean="0"/>
              <a:t>2014</a:t>
            </a:r>
            <a:r>
              <a:rPr lang="ja-JP" altLang="en-US" sz="1200" dirty="0" smtClean="0"/>
              <a:t>年度）</a:t>
            </a:r>
            <a:endParaRPr lang="en-US" altLang="ja-JP" sz="1200" dirty="0" smtClean="0"/>
          </a:p>
          <a:p>
            <a:r>
              <a:rPr kumimoji="1" lang="ja-JP" altLang="en-US" sz="1200" dirty="0"/>
              <a:t>　</a:t>
            </a:r>
            <a:r>
              <a:rPr kumimoji="1" lang="ja-JP" altLang="en-US" sz="1050" dirty="0" smtClean="0"/>
              <a:t>・財政構造改革プラン（案</a:t>
            </a:r>
            <a:r>
              <a:rPr lang="ja-JP" altLang="en-US" sz="1050" dirty="0" smtClean="0"/>
              <a:t>）を承継した取組み。</a:t>
            </a:r>
            <a:endParaRPr lang="en-US" altLang="ja-JP" sz="1050" dirty="0" smtClean="0"/>
          </a:p>
          <a:p>
            <a:endParaRPr kumimoji="1" lang="en-US" altLang="ja-JP" sz="800" dirty="0" smtClean="0"/>
          </a:p>
          <a:p>
            <a:r>
              <a:rPr kumimoji="1" lang="ja-JP" altLang="en-US" sz="1200" dirty="0" smtClean="0"/>
              <a:t>■「行財政改革推進プラン（案）」（</a:t>
            </a:r>
            <a:r>
              <a:rPr kumimoji="1" lang="en-US" altLang="ja-JP" sz="1200" dirty="0" smtClean="0"/>
              <a:t>2015</a:t>
            </a:r>
            <a:r>
              <a:rPr kumimoji="1" lang="ja-JP" altLang="en-US" sz="1200" dirty="0" smtClean="0"/>
              <a:t>～</a:t>
            </a:r>
            <a:r>
              <a:rPr kumimoji="1" lang="en-US" altLang="ja-JP" sz="1200" dirty="0" smtClean="0"/>
              <a:t>2017</a:t>
            </a:r>
            <a:r>
              <a:rPr kumimoji="1" lang="ja-JP" altLang="en-US" sz="1200" dirty="0" smtClean="0"/>
              <a:t>年度）</a:t>
            </a:r>
            <a:endParaRPr kumimoji="1" lang="en-US" altLang="ja-JP" sz="1200" dirty="0" smtClean="0"/>
          </a:p>
          <a:p>
            <a:r>
              <a:rPr lang="ja-JP" altLang="en-US" sz="1050" dirty="0"/>
              <a:t>　</a:t>
            </a:r>
            <a:r>
              <a:rPr lang="ja-JP" altLang="en-US" sz="1050" dirty="0" smtClean="0"/>
              <a:t>・</a:t>
            </a:r>
            <a:r>
              <a:rPr lang="en-US" altLang="ja-JP" sz="1050" dirty="0" smtClean="0"/>
              <a:t>【</a:t>
            </a:r>
            <a:r>
              <a:rPr lang="ja-JP" altLang="en-US" sz="1050" dirty="0" smtClean="0"/>
              <a:t>組み換え</a:t>
            </a:r>
            <a:r>
              <a:rPr lang="en-US" altLang="ja-JP" sz="1050" dirty="0" smtClean="0"/>
              <a:t>(</a:t>
            </a:r>
            <a:r>
              <a:rPr lang="ja-JP" altLang="en-US" sz="1050" dirty="0" smtClean="0"/>
              <a:t>シフト</a:t>
            </a:r>
            <a:r>
              <a:rPr lang="en-US" altLang="ja-JP" sz="1050" dirty="0" smtClean="0"/>
              <a:t>)】</a:t>
            </a:r>
            <a:r>
              <a:rPr lang="ja-JP" altLang="en-US" sz="1050" dirty="0" smtClean="0"/>
              <a:t>と</a:t>
            </a:r>
            <a:r>
              <a:rPr lang="en-US" altLang="ja-JP" sz="1050" dirty="0" smtClean="0"/>
              <a:t>【</a:t>
            </a:r>
            <a:r>
              <a:rPr lang="ja-JP" altLang="en-US" sz="1050" dirty="0" smtClean="0"/>
              <a:t>強みを束ねる</a:t>
            </a:r>
            <a:r>
              <a:rPr lang="en-US" altLang="ja-JP" sz="1050" dirty="0" smtClean="0"/>
              <a:t>】</a:t>
            </a:r>
            <a:r>
              <a:rPr lang="ja-JP" altLang="en-US" sz="1050" dirty="0" smtClean="0"/>
              <a:t>を改革の視点に、自律的で創造性を発揮する行財政運営体制の確立をめざす。</a:t>
            </a:r>
            <a:endParaRPr lang="en-US" altLang="ja-JP" sz="1050" dirty="0" smtClean="0"/>
          </a:p>
          <a:p>
            <a:endParaRPr kumimoji="1" lang="en-US" altLang="ja-JP" sz="1050" dirty="0"/>
          </a:p>
          <a:p>
            <a:r>
              <a:rPr lang="ja-JP" altLang="en-US" sz="1200" dirty="0"/>
              <a:t>■「行政経営の取組み」（</a:t>
            </a:r>
            <a:r>
              <a:rPr lang="en-US" altLang="ja-JP" sz="1200" dirty="0"/>
              <a:t>2018</a:t>
            </a:r>
            <a:r>
              <a:rPr lang="ja-JP" altLang="en-US" sz="1200" dirty="0"/>
              <a:t>年度）</a:t>
            </a:r>
            <a:endParaRPr lang="en-US" altLang="ja-JP" sz="1200" dirty="0"/>
          </a:p>
          <a:p>
            <a:r>
              <a:rPr kumimoji="1" lang="ja-JP" altLang="en-US" sz="1050" dirty="0" smtClean="0"/>
              <a:t>　・行</a:t>
            </a:r>
            <a:r>
              <a:rPr lang="ja-JP" altLang="en-US" sz="1050" dirty="0"/>
              <a:t>財政</a:t>
            </a:r>
            <a:r>
              <a:rPr lang="ja-JP" altLang="en-US" sz="1050" dirty="0" smtClean="0"/>
              <a:t>改革推進プラン</a:t>
            </a:r>
            <a:r>
              <a:rPr lang="ja-JP" altLang="en-US" sz="1050" dirty="0"/>
              <a:t>（案）終了後も、「自律的で創造性を発揮する行財政運営体制の確立」をめざし、改革の取組みを</a:t>
            </a:r>
            <a:r>
              <a:rPr lang="ja-JP" altLang="en-US" sz="1050" dirty="0" smtClean="0"/>
              <a:t>継続</a:t>
            </a:r>
            <a:endParaRPr lang="en-US" altLang="ja-JP" sz="1050" dirty="0"/>
          </a:p>
        </p:txBody>
      </p:sp>
      <p:sp>
        <p:nvSpPr>
          <p:cNvPr id="2" name="スライド番号プレースホルダー 1"/>
          <p:cNvSpPr>
            <a:spLocks noGrp="1"/>
          </p:cNvSpPr>
          <p:nvPr>
            <p:ph type="sldNum" sz="quarter" idx="12"/>
          </p:nvPr>
        </p:nvSpPr>
        <p:spPr/>
        <p:txBody>
          <a:bodyPr/>
          <a:lstStyle/>
          <a:p>
            <a:fld id="{63BC356D-1576-478B-8647-1361C6E9DFF7}" type="slidenum">
              <a:rPr kumimoji="1" lang="ja-JP" altLang="en-US" smtClean="0"/>
              <a:t>95</a:t>
            </a:fld>
            <a:endParaRPr kumimoji="1" lang="ja-JP" altLang="en-US" dirty="0"/>
          </a:p>
        </p:txBody>
      </p:sp>
    </p:spTree>
    <p:extLst>
      <p:ext uri="{BB962C8B-B14F-4D97-AF65-F5344CB8AC3E}">
        <p14:creationId xmlns:p14="http://schemas.microsoft.com/office/powerpoint/2010/main" val="7505765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１．（５）</a:t>
            </a:r>
            <a:endParaRPr lang="en-US" altLang="ja-JP" sz="1600" u="sng" dirty="0" smtClean="0"/>
          </a:p>
        </p:txBody>
      </p:sp>
      <p:sp>
        <p:nvSpPr>
          <p:cNvPr id="21" name="テキスト ボックス 20"/>
          <p:cNvSpPr txBox="1"/>
          <p:nvPr/>
        </p:nvSpPr>
        <p:spPr>
          <a:xfrm>
            <a:off x="251520" y="169277"/>
            <a:ext cx="3384376" cy="338554"/>
          </a:xfrm>
          <a:prstGeom prst="rect">
            <a:avLst/>
          </a:prstGeom>
          <a:noFill/>
        </p:spPr>
        <p:txBody>
          <a:bodyPr wrap="square" rtlCol="0">
            <a:spAutoFit/>
          </a:bodyPr>
          <a:lstStyle/>
          <a:p>
            <a:r>
              <a:rPr lang="ja-JP" altLang="en-US" sz="1600" dirty="0"/>
              <a:t>⑤</a:t>
            </a:r>
            <a:r>
              <a:rPr lang="ja-JP" altLang="en-US" sz="1600" dirty="0" smtClean="0"/>
              <a:t>ファシリ</a:t>
            </a:r>
            <a:r>
              <a:rPr lang="ja-JP" altLang="en-US" sz="1600" dirty="0"/>
              <a:t>テ</a:t>
            </a:r>
            <a:r>
              <a:rPr lang="ja-JP" altLang="en-US" sz="1600" dirty="0" smtClean="0"/>
              <a:t>ィマネジメントの推進</a:t>
            </a:r>
            <a:endParaRPr kumimoji="1" lang="ja-JP" altLang="en-US" sz="1600" dirty="0"/>
          </a:p>
        </p:txBody>
      </p:sp>
      <p:sp>
        <p:nvSpPr>
          <p:cNvPr id="28" name="テキスト ボックス 27"/>
          <p:cNvSpPr txBox="1"/>
          <p:nvPr/>
        </p:nvSpPr>
        <p:spPr>
          <a:xfrm>
            <a:off x="251520" y="507831"/>
            <a:ext cx="8440069" cy="338554"/>
          </a:xfrm>
          <a:prstGeom prst="rect">
            <a:avLst/>
          </a:prstGeom>
          <a:noFill/>
        </p:spPr>
        <p:txBody>
          <a:bodyPr wrap="square" rtlCol="0">
            <a:spAutoFit/>
          </a:bodyPr>
          <a:lstStyle/>
          <a:p>
            <a:r>
              <a:rPr kumimoji="1" lang="ja-JP" altLang="en-US" sz="1600" dirty="0" smtClean="0"/>
              <a:t>■経緯</a:t>
            </a:r>
            <a:endParaRPr kumimoji="1" lang="ja-JP" altLang="en-US" sz="1600" dirty="0"/>
          </a:p>
        </p:txBody>
      </p:sp>
      <p:sp>
        <p:nvSpPr>
          <p:cNvPr id="29" name="テキスト ボックス 28"/>
          <p:cNvSpPr txBox="1"/>
          <p:nvPr/>
        </p:nvSpPr>
        <p:spPr>
          <a:xfrm>
            <a:off x="249592" y="2614613"/>
            <a:ext cx="8440069" cy="1569660"/>
          </a:xfrm>
          <a:prstGeom prst="rect">
            <a:avLst/>
          </a:prstGeom>
          <a:noFill/>
        </p:spPr>
        <p:txBody>
          <a:bodyPr wrap="square" rtlCol="0">
            <a:spAutoFit/>
          </a:bodyPr>
          <a:lstStyle/>
          <a:p>
            <a:r>
              <a:rPr kumimoji="1" lang="ja-JP" altLang="en-US" sz="1600" dirty="0" smtClean="0"/>
              <a:t>■実施状況</a:t>
            </a:r>
            <a:endParaRPr kumimoji="1" lang="en-US" altLang="ja-JP" sz="1600" dirty="0" smtClean="0"/>
          </a:p>
          <a:p>
            <a:r>
              <a:rPr lang="ja-JP" altLang="en-US" sz="1600" dirty="0"/>
              <a:t>　</a:t>
            </a:r>
            <a:r>
              <a:rPr lang="ja-JP" altLang="en-US" sz="1600" dirty="0" smtClean="0"/>
              <a:t>府有施設（延床面積　約</a:t>
            </a:r>
            <a:r>
              <a:rPr lang="en-US" altLang="ja-JP" sz="1600" dirty="0" smtClean="0"/>
              <a:t>1,322</a:t>
            </a:r>
            <a:r>
              <a:rPr lang="ja-JP" altLang="en-US" sz="1600" dirty="0" smtClean="0"/>
              <a:t>万㎡</a:t>
            </a:r>
            <a:r>
              <a:rPr lang="en-US" altLang="ja-JP" sz="1600" dirty="0" smtClean="0"/>
              <a:t>)</a:t>
            </a:r>
            <a:r>
              <a:rPr lang="ja-JP" altLang="en-US" sz="1600" dirty="0" smtClean="0"/>
              <a:t>の約</a:t>
            </a:r>
            <a:r>
              <a:rPr lang="en-US" altLang="ja-JP" sz="1600" dirty="0" smtClean="0"/>
              <a:t>4</a:t>
            </a:r>
            <a:r>
              <a:rPr lang="ja-JP" altLang="en-US" sz="1600" dirty="0" smtClean="0"/>
              <a:t>割が今後</a:t>
            </a:r>
            <a:r>
              <a:rPr lang="en-US" altLang="ja-JP" sz="1600" dirty="0" smtClean="0"/>
              <a:t>10</a:t>
            </a:r>
            <a:r>
              <a:rPr lang="ja-JP" altLang="en-US" sz="1600" dirty="0" smtClean="0"/>
              <a:t>年間で築後</a:t>
            </a:r>
            <a:r>
              <a:rPr lang="en-US" altLang="ja-JP" sz="1600" dirty="0" smtClean="0"/>
              <a:t>50</a:t>
            </a:r>
            <a:r>
              <a:rPr lang="ja-JP" altLang="en-US" sz="1600" dirty="0" smtClean="0"/>
              <a:t>年を経過することから、膨大な修繕・更新費用への対応が必要。</a:t>
            </a:r>
            <a:endParaRPr lang="en-US" altLang="ja-JP" sz="1600" dirty="0" smtClean="0"/>
          </a:p>
          <a:p>
            <a:r>
              <a:rPr kumimoji="1" lang="ja-JP" altLang="en-US" sz="1600" dirty="0"/>
              <a:t>　</a:t>
            </a:r>
            <a:r>
              <a:rPr kumimoji="1" lang="ja-JP" altLang="en-US" sz="1600" dirty="0" smtClean="0"/>
              <a:t>そのため、</a:t>
            </a:r>
            <a:r>
              <a:rPr lang="ja-JP" altLang="en-US" sz="1600" dirty="0" smtClean="0"/>
              <a:t>施設</a:t>
            </a:r>
            <a:r>
              <a:rPr lang="ja-JP" altLang="en-US" sz="1600" dirty="0"/>
              <a:t>の</a:t>
            </a:r>
            <a:r>
              <a:rPr kumimoji="1" lang="ja-JP" altLang="en-US" sz="1600" dirty="0" smtClean="0"/>
              <a:t>計画的な改修を実施し、適切な維持管理に努め</a:t>
            </a:r>
            <a:r>
              <a:rPr kumimoji="1" lang="ja-JP" altLang="en-US" sz="1600" dirty="0" smtClean="0">
                <a:solidFill>
                  <a:srgbClr val="FF0000"/>
                </a:solidFill>
              </a:rPr>
              <a:t>、</a:t>
            </a:r>
            <a:r>
              <a:rPr kumimoji="1" lang="ja-JP" altLang="en-US" sz="1600" dirty="0" smtClean="0"/>
              <a:t>長寿命化を推進するとともに、施設の有効活用や総量最適化を図る、公共施設等の最適な経営管理</a:t>
            </a:r>
            <a:r>
              <a:rPr lang="ja-JP" altLang="en-US" sz="1600" dirty="0"/>
              <a:t>（</a:t>
            </a:r>
            <a:r>
              <a:rPr kumimoji="1" lang="ja-JP" altLang="en-US" sz="1600" dirty="0" smtClean="0"/>
              <a:t>ファシリティマネジメント）を推進。</a:t>
            </a:r>
            <a:endParaRPr kumimoji="1" lang="ja-JP" altLang="en-US" sz="1600" dirty="0"/>
          </a:p>
        </p:txBody>
      </p:sp>
      <p:grpSp>
        <p:nvGrpSpPr>
          <p:cNvPr id="51" name="グループ化 50"/>
          <p:cNvGrpSpPr/>
          <p:nvPr/>
        </p:nvGrpSpPr>
        <p:grpSpPr>
          <a:xfrm>
            <a:off x="1619672" y="1124744"/>
            <a:ext cx="2137647" cy="1604377"/>
            <a:chOff x="1983209" y="1126866"/>
            <a:chExt cx="2137647" cy="1604377"/>
          </a:xfrm>
        </p:grpSpPr>
        <p:sp>
          <p:nvSpPr>
            <p:cNvPr id="52" name="正方形/長方形 51"/>
            <p:cNvSpPr/>
            <p:nvPr/>
          </p:nvSpPr>
          <p:spPr>
            <a:xfrm>
              <a:off x="1983209" y="1136802"/>
              <a:ext cx="1152128" cy="159444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200" dirty="0" smtClean="0">
                  <a:solidFill>
                    <a:schemeClr val="tx1"/>
                  </a:solidFill>
                </a:rPr>
                <a:t>▲</a:t>
              </a:r>
              <a:r>
                <a:rPr lang="en-US" altLang="ja-JP" sz="1200" dirty="0" smtClean="0">
                  <a:solidFill>
                    <a:schemeClr val="tx1"/>
                  </a:solidFill>
                </a:rPr>
                <a:t>15</a:t>
              </a:r>
              <a:r>
                <a:rPr kumimoji="1" lang="ja-JP" altLang="en-US" sz="1200" dirty="0" smtClean="0">
                  <a:solidFill>
                    <a:schemeClr val="tx1"/>
                  </a:solidFill>
                </a:rPr>
                <a:t>年</a:t>
              </a:r>
              <a:r>
                <a:rPr lang="en-US" altLang="ja-JP" sz="1200" dirty="0">
                  <a:solidFill>
                    <a:schemeClr val="tx1"/>
                  </a:solidFill>
                </a:rPr>
                <a:t>2</a:t>
              </a:r>
              <a:r>
                <a:rPr kumimoji="1" lang="ja-JP" altLang="en-US" sz="1200" dirty="0" smtClean="0">
                  <a:solidFill>
                    <a:schemeClr val="tx1"/>
                  </a:solidFill>
                </a:rPr>
                <a:t>月　</a:t>
              </a:r>
              <a:endParaRPr kumimoji="1" lang="en-US" altLang="ja-JP" sz="1200" dirty="0" smtClean="0">
                <a:solidFill>
                  <a:schemeClr val="tx1"/>
                </a:solidFill>
              </a:endParaRPr>
            </a:p>
            <a:p>
              <a:pPr marL="182563" indent="-90488"/>
              <a:r>
                <a:rPr kumimoji="1" lang="ja-JP" altLang="en-US" sz="1200" dirty="0" smtClean="0">
                  <a:solidFill>
                    <a:schemeClr val="tx1"/>
                  </a:solidFill>
                </a:rPr>
                <a:t>・「行財政改革推進</a:t>
              </a:r>
              <a:endParaRPr kumimoji="1" lang="en-US" altLang="ja-JP" sz="1200" dirty="0" smtClean="0">
                <a:solidFill>
                  <a:schemeClr val="tx1"/>
                </a:solidFill>
              </a:endParaRPr>
            </a:p>
            <a:p>
              <a:pPr marL="182563" indent="-90488"/>
              <a:r>
                <a:rPr lang="ja-JP" altLang="en-US" sz="1200" dirty="0">
                  <a:solidFill>
                    <a:schemeClr val="tx1"/>
                  </a:solidFill>
                </a:rPr>
                <a:t>　</a:t>
              </a:r>
              <a:r>
                <a:rPr kumimoji="1" lang="ja-JP" altLang="en-US" sz="1200" dirty="0" smtClean="0">
                  <a:solidFill>
                    <a:schemeClr val="tx1"/>
                  </a:solidFill>
                </a:rPr>
                <a:t>プラン」</a:t>
              </a:r>
              <a:r>
                <a:rPr kumimoji="1" lang="en-US" altLang="ja-JP" sz="1200" dirty="0" smtClean="0">
                  <a:solidFill>
                    <a:schemeClr val="tx1"/>
                  </a:solidFill>
                </a:rPr>
                <a:t>(</a:t>
              </a:r>
              <a:r>
                <a:rPr kumimoji="1" lang="ja-JP" altLang="en-US" sz="1200" dirty="0" smtClean="0">
                  <a:solidFill>
                    <a:schemeClr val="tx1"/>
                  </a:solidFill>
                </a:rPr>
                <a:t>案</a:t>
              </a:r>
              <a:r>
                <a:rPr kumimoji="1" lang="en-US" altLang="ja-JP" sz="1200" dirty="0" smtClean="0">
                  <a:solidFill>
                    <a:schemeClr val="tx1"/>
                  </a:solidFill>
                </a:rPr>
                <a:t>)</a:t>
              </a:r>
              <a:r>
                <a:rPr kumimoji="1" lang="ja-JP" altLang="en-US" sz="1200" dirty="0" smtClean="0">
                  <a:solidFill>
                    <a:schemeClr val="tx1"/>
                  </a:solidFill>
                </a:rPr>
                <a:t>において、ファシリティマネジメント推進を位置づけ</a:t>
              </a:r>
              <a:endParaRPr kumimoji="1" lang="ja-JP" altLang="en-US" sz="1200" dirty="0">
                <a:solidFill>
                  <a:schemeClr val="tx1"/>
                </a:solidFill>
              </a:endParaRPr>
            </a:p>
          </p:txBody>
        </p:sp>
        <p:sp>
          <p:nvSpPr>
            <p:cNvPr id="59" name="正方形/長方形 58"/>
            <p:cNvSpPr/>
            <p:nvPr/>
          </p:nvSpPr>
          <p:spPr>
            <a:xfrm>
              <a:off x="3351361" y="1126866"/>
              <a:ext cx="769495" cy="160437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200" dirty="0" smtClean="0">
                  <a:solidFill>
                    <a:schemeClr val="tx1"/>
                  </a:solidFill>
                </a:rPr>
                <a:t>▲</a:t>
              </a:r>
              <a:r>
                <a:rPr lang="en-US" altLang="ja-JP" sz="1200" dirty="0">
                  <a:solidFill>
                    <a:schemeClr val="tx1"/>
                  </a:solidFill>
                </a:rPr>
                <a:t>15</a:t>
              </a:r>
              <a:r>
                <a:rPr kumimoji="1" lang="ja-JP" altLang="en-US" sz="1200" dirty="0" smtClean="0">
                  <a:solidFill>
                    <a:schemeClr val="tx1"/>
                  </a:solidFill>
                </a:rPr>
                <a:t>年</a:t>
              </a:r>
              <a:r>
                <a:rPr lang="en-US" altLang="ja-JP" sz="1200" dirty="0">
                  <a:solidFill>
                    <a:schemeClr val="tx1"/>
                  </a:solidFill>
                </a:rPr>
                <a:t>11</a:t>
              </a:r>
              <a:r>
                <a:rPr kumimoji="1" lang="ja-JP" altLang="en-US" sz="1200" dirty="0" smtClean="0">
                  <a:solidFill>
                    <a:schemeClr val="tx1"/>
                  </a:solidFill>
                </a:rPr>
                <a:t>月　</a:t>
              </a:r>
              <a:endParaRPr kumimoji="1" lang="en-US" altLang="ja-JP" sz="1200" dirty="0" smtClean="0">
                <a:solidFill>
                  <a:schemeClr val="tx1"/>
                </a:solidFill>
              </a:endParaRPr>
            </a:p>
            <a:p>
              <a:pPr marL="182563"/>
              <a:r>
                <a:rPr lang="ja-JP" altLang="en-US" sz="1200" dirty="0" smtClean="0">
                  <a:solidFill>
                    <a:schemeClr val="tx1"/>
                  </a:solidFill>
                </a:rPr>
                <a:t>「大阪府ファシリティマネジメント基本方針」策定</a:t>
              </a:r>
              <a:endParaRPr kumimoji="1" lang="en-US" altLang="ja-JP" sz="1200" dirty="0" smtClean="0">
                <a:solidFill>
                  <a:schemeClr val="tx1"/>
                </a:solidFill>
              </a:endParaRPr>
            </a:p>
          </p:txBody>
        </p:sp>
      </p:grpSp>
      <p:graphicFrame>
        <p:nvGraphicFramePr>
          <p:cNvPr id="60" name="表 59"/>
          <p:cNvGraphicFramePr>
            <a:graphicFrameLocks noGrp="1"/>
          </p:cNvGraphicFramePr>
          <p:nvPr>
            <p:extLst/>
          </p:nvPr>
        </p:nvGraphicFramePr>
        <p:xfrm>
          <a:off x="755576" y="834193"/>
          <a:ext cx="7343880" cy="254614"/>
        </p:xfrm>
        <a:graphic>
          <a:graphicData uri="http://schemas.openxmlformats.org/drawingml/2006/table">
            <a:tbl>
              <a:tblPr firstRow="1" bandRow="1">
                <a:tableStyleId>{7DF18680-E054-41AD-8BC1-D1AEF772440D}</a:tableStyleId>
              </a:tblPr>
              <a:tblGrid>
                <a:gridCol w="79208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664000">
                  <a:extLst>
                    <a:ext uri="{9D8B030D-6E8A-4147-A177-3AD203B41FA5}">
                      <a16:colId xmlns:a16="http://schemas.microsoft.com/office/drawing/2014/main" val="20002"/>
                    </a:ext>
                  </a:extLst>
                </a:gridCol>
                <a:gridCol w="1439520">
                  <a:extLst>
                    <a:ext uri="{9D8B030D-6E8A-4147-A177-3AD203B41FA5}">
                      <a16:colId xmlns:a16="http://schemas.microsoft.com/office/drawing/2014/main" val="20003"/>
                    </a:ext>
                  </a:extLst>
                </a:gridCol>
              </a:tblGrid>
              <a:tr h="254614">
                <a:tc>
                  <a:txBody>
                    <a:bodyPr/>
                    <a:lstStyle/>
                    <a:p>
                      <a:endParaRPr kumimoji="1" lang="ja-JP" altLang="en-US" sz="1050" dirty="0"/>
                    </a:p>
                  </a:txBody>
                  <a:tcPr/>
                </a:tc>
                <a:tc>
                  <a:txBody>
                    <a:bodyPr/>
                    <a:lstStyle/>
                    <a:p>
                      <a:r>
                        <a:rPr kumimoji="1" lang="en-US" altLang="ja-JP" sz="1050" dirty="0" smtClean="0"/>
                        <a:t>2015</a:t>
                      </a:r>
                      <a:r>
                        <a:rPr kumimoji="1" lang="ja-JP" altLang="en-US" sz="1050" dirty="0" smtClean="0"/>
                        <a:t>年</a:t>
                      </a:r>
                      <a:endParaRPr kumimoji="1" lang="ja-JP" altLang="en-US" sz="1050" dirty="0"/>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47" name="正方形/長方形 46"/>
          <p:cNvSpPr/>
          <p:nvPr/>
        </p:nvSpPr>
        <p:spPr>
          <a:xfrm>
            <a:off x="4139527" y="1145823"/>
            <a:ext cx="853255" cy="158329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indent="-177800"/>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endParaRPr lang="en-US" altLang="ja-JP" sz="1200" dirty="0" smtClean="0">
              <a:solidFill>
                <a:schemeClr val="tx1"/>
              </a:solidFill>
            </a:endParaRPr>
          </a:p>
          <a:p>
            <a:pPr marL="177800" indent="4763"/>
            <a:r>
              <a:rPr kumimoji="1" lang="ja-JP" altLang="en-US" sz="1200" dirty="0" smtClean="0">
                <a:solidFill>
                  <a:schemeClr val="tx1"/>
                </a:solidFill>
              </a:rPr>
              <a:t>基本方針に基づき施設の点検</a:t>
            </a:r>
            <a:endParaRPr kumimoji="1" lang="en-US" altLang="ja-JP" sz="1200" dirty="0" smtClean="0">
              <a:solidFill>
                <a:schemeClr val="tx1"/>
              </a:solidFill>
            </a:endParaRPr>
          </a:p>
          <a:p>
            <a:pPr marL="177800" indent="4763"/>
            <a:r>
              <a:rPr lang="ja-JP" altLang="en-US" sz="1200" dirty="0" smtClean="0">
                <a:solidFill>
                  <a:schemeClr val="tx1"/>
                </a:solidFill>
              </a:rPr>
              <a:t>（３カ年で集中点検</a:t>
            </a:r>
            <a:r>
              <a:rPr lang="en-US" altLang="ja-JP" sz="1200" dirty="0" smtClean="0">
                <a:solidFill>
                  <a:schemeClr val="tx1"/>
                </a:solidFill>
              </a:rPr>
              <a:t>)</a:t>
            </a:r>
            <a:endParaRPr kumimoji="1" lang="en-US" altLang="ja-JP" sz="1200" dirty="0" smtClean="0">
              <a:solidFill>
                <a:schemeClr val="tx1"/>
              </a:solidFill>
            </a:endParaRPr>
          </a:p>
        </p:txBody>
      </p:sp>
      <p:grpSp>
        <p:nvGrpSpPr>
          <p:cNvPr id="48" name="グループ化 47"/>
          <p:cNvGrpSpPr/>
          <p:nvPr/>
        </p:nvGrpSpPr>
        <p:grpSpPr>
          <a:xfrm>
            <a:off x="179512" y="4221088"/>
            <a:ext cx="4034691" cy="2171396"/>
            <a:chOff x="49285" y="2239464"/>
            <a:chExt cx="4126576" cy="1662946"/>
          </a:xfrm>
        </p:grpSpPr>
        <p:pic>
          <p:nvPicPr>
            <p:cNvPr id="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76" y="2239464"/>
              <a:ext cx="3888000" cy="166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正方形/長方形 49"/>
            <p:cNvSpPr/>
            <p:nvPr/>
          </p:nvSpPr>
          <p:spPr>
            <a:xfrm>
              <a:off x="572048" y="2275194"/>
              <a:ext cx="882000" cy="1566812"/>
            </a:xfrm>
            <a:prstGeom prst="rect">
              <a:avLst/>
            </a:prstGeom>
            <a:noFill/>
            <a:ln w="19050">
              <a:solidFill>
                <a:schemeClr val="accent3">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p>
          </p:txBody>
        </p:sp>
        <p:sp>
          <p:nvSpPr>
            <p:cNvPr id="54" name="右矢印 53"/>
            <p:cNvSpPr/>
            <p:nvPr/>
          </p:nvSpPr>
          <p:spPr>
            <a:xfrm>
              <a:off x="586153" y="2362120"/>
              <a:ext cx="846000" cy="45719"/>
            </a:xfrm>
            <a:prstGeom prst="rightArrow">
              <a:avLst/>
            </a:prstGeom>
            <a:solidFill>
              <a:schemeClr val="accent3">
                <a:lumMod val="60000"/>
                <a:lumOff val="4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55" name="角丸四角形吹き出し 54"/>
            <p:cNvSpPr/>
            <p:nvPr/>
          </p:nvSpPr>
          <p:spPr>
            <a:xfrm>
              <a:off x="1749090" y="2295144"/>
              <a:ext cx="2221196" cy="380611"/>
            </a:xfrm>
            <a:prstGeom prst="wedgeRoundRectCallout">
              <a:avLst>
                <a:gd name="adj1" fmla="val -65964"/>
                <a:gd name="adj2" fmla="val 5229"/>
                <a:gd name="adj3" fmla="val 16667"/>
              </a:avLst>
            </a:prstGeom>
            <a:ln w="15875"/>
          </p:spPr>
          <p:style>
            <a:lnRef idx="2">
              <a:schemeClr val="accent6"/>
            </a:lnRef>
            <a:fillRef idx="1">
              <a:schemeClr val="lt1"/>
            </a:fillRef>
            <a:effectRef idx="0">
              <a:schemeClr val="accent6"/>
            </a:effectRef>
            <a:fontRef idx="minor">
              <a:schemeClr val="dk1"/>
            </a:fontRef>
          </p:style>
          <p:txBody>
            <a:bodyPr wrap="square" lIns="36000" tIns="36000" rIns="36000" bIns="3600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今後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、築後</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を経過する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施設の延床面積は全体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割</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を占める</a:t>
              </a:r>
              <a:endParaRPr 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3671806" y="3726942"/>
              <a:ext cx="504055" cy="168014"/>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400" b="1" u="none" strike="noStrike" kern="0" cap="all" spc="0" normalizeH="0" baseline="0" noProof="0" dirty="0" smtClean="0">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1" u="none" strike="noStrike" kern="0" cap="all" spc="0" normalizeH="0" baseline="0" noProof="0" dirty="0" smtClean="0">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0" lang="ja-JP" altLang="en-US" sz="400" b="1" u="none" strike="noStrike" kern="0" cap="all" spc="0" normalizeH="0" baseline="0" noProof="0" dirty="0" smtClean="0">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a:xfrm>
              <a:off x="49285" y="3734396"/>
              <a:ext cx="587488" cy="168014"/>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700" b="1" u="none" strike="noStrike" kern="0" cap="all" spc="0" normalizeH="0" baseline="0" noProof="0" dirty="0" smtClean="0">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1" kern="0" cap="all"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1" u="none" strike="noStrike" kern="0" cap="all" spc="0" normalizeH="0" baseline="0" noProof="0" dirty="0" smtClean="0">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58" name="角丸四角形 57"/>
          <p:cNvSpPr/>
          <p:nvPr/>
        </p:nvSpPr>
        <p:spPr>
          <a:xfrm>
            <a:off x="4566153" y="4184273"/>
            <a:ext cx="4398335" cy="1620000"/>
          </a:xfrm>
          <a:prstGeom prst="roundRect">
            <a:avLst>
              <a:gd name="adj" fmla="val 5172"/>
            </a:avLst>
          </a:prstGeom>
          <a:noFill/>
          <a:ln w="25400" cmpd="dbl">
            <a:solidFill>
              <a:schemeClr val="tx1"/>
            </a:solidFill>
            <a:prstDash val="solid"/>
          </a:ln>
        </p:spPr>
        <p:txBody>
          <a:bodyPr wrap="square" lIns="0" tIns="45720" rIns="0" bIns="45720" rtlCol="0" anchor="ctr">
            <a:noAutofit/>
            <a:flatTx/>
          </a:bodyPr>
          <a:lstStyle/>
          <a:p>
            <a:pPr lvl="0" defTabSz="914400"/>
            <a:r>
              <a:rPr kumimoji="0" lang="ja-JP" altLang="en-US" sz="1200" b="1"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a:t>
            </a:r>
            <a:r>
              <a:rPr kumimoji="0" lang="ja-JP" altLang="en-US" sz="1200" b="1" u="sng" kern="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」に基づく</a:t>
            </a:r>
            <a:r>
              <a:rPr kumimoji="0" lang="ja-JP" altLang="en-US" sz="12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endParaRPr kumimoji="0" lang="en-US" altLang="ja-JP" sz="12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endParaRPr kumimoji="0" lang="en-US" altLang="ja-JP" sz="6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200" b="1"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長 　寿 　命　 化   ≫</a:t>
            </a:r>
            <a:endParaRPr kumimoji="0" lang="en-US" altLang="ja-JP" sz="12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a:t>
            </a:r>
            <a:r>
              <a:rPr kumimoji="0" lang="ja-JP" altLang="en-US" sz="105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の長寿命化を推進し、維持・更新経費の軽減</a:t>
            </a:r>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・平準化を図る</a:t>
            </a:r>
            <a:endParaRPr kumimoji="0" lang="en-US" altLang="ja-JP"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★点検・劣化度調査等を行い、予防保全型の施設維持管理体制を構築し、</a:t>
            </a:r>
            <a:endParaRPr kumimoji="0" lang="en-US" altLang="ja-JP"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府民の安全・安心の確保に努める</a:t>
            </a:r>
            <a:endParaRPr kumimoji="0" lang="en-US" altLang="ja-JP"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endParaRPr kumimoji="0" lang="en-US" altLang="ja-JP" sz="50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200" b="1"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1" u="sng"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総量</a:t>
            </a:r>
            <a:r>
              <a:rPr kumimoji="0" lang="ja-JP" altLang="en-US" sz="12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最適化・有効活用≫</a:t>
            </a:r>
            <a:endParaRPr kumimoji="0" lang="en-US" altLang="ja-JP" sz="1200" b="1" u="sng"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新規施設整備を抑制し、将来の利用需要に応じた施設</a:t>
            </a:r>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の有効</a:t>
            </a:r>
            <a:r>
              <a:rPr kumimoji="0" lang="ja-JP" altLang="en-US" sz="105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活用や</a:t>
            </a:r>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総量</a:t>
            </a:r>
            <a:r>
              <a:rPr kumimoji="0" lang="ja-JP" altLang="en-US" sz="105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の最適化を</a:t>
            </a:r>
            <a:r>
              <a:rPr kumimoji="0" lang="ja-JP" altLang="en-US" sz="1050" kern="0" dirty="0" smtClean="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endParaRPr kumimoji="0" lang="ja-JP" altLang="en-US" sz="105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二等辺三角形 2"/>
          <p:cNvSpPr/>
          <p:nvPr/>
        </p:nvSpPr>
        <p:spPr>
          <a:xfrm rot="5400000">
            <a:off x="3238558" y="5311211"/>
            <a:ext cx="2207541" cy="171311"/>
          </a:xfrm>
          <a:prstGeom prst="triangl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566154" y="5938124"/>
            <a:ext cx="4398334" cy="5152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dirty="0" smtClean="0"/>
              <a:t>【</a:t>
            </a:r>
            <a:r>
              <a:rPr kumimoji="1" lang="en-US" altLang="ja-JP" sz="1200" dirty="0" smtClean="0">
                <a:solidFill>
                  <a:schemeClr val="tx1"/>
                </a:solidFill>
              </a:rPr>
              <a:t>2016</a:t>
            </a:r>
            <a:r>
              <a:rPr kumimoji="1" lang="ja-JP" altLang="en-US" sz="1200" dirty="0" smtClean="0">
                <a:solidFill>
                  <a:schemeClr val="tx1"/>
                </a:solidFill>
              </a:rPr>
              <a:t>・</a:t>
            </a:r>
            <a:r>
              <a:rPr kumimoji="1" lang="en-US" altLang="ja-JP" sz="1200" dirty="0" smtClean="0">
                <a:solidFill>
                  <a:schemeClr val="tx1"/>
                </a:solidFill>
              </a:rPr>
              <a:t>2017</a:t>
            </a:r>
            <a:r>
              <a:rPr kumimoji="1" lang="ja-JP" altLang="en-US" sz="1200" dirty="0" smtClean="0">
                <a:solidFill>
                  <a:schemeClr val="tx1"/>
                </a:solidFill>
              </a:rPr>
              <a:t>年度　総量最適化に向けた施設点検結果</a:t>
            </a:r>
            <a:r>
              <a:rPr kumimoji="1" lang="en-US" altLang="ja-JP" sz="1200" dirty="0" smtClean="0">
                <a:solidFill>
                  <a:schemeClr val="tx1"/>
                </a:solidFill>
              </a:rPr>
              <a:t>】</a:t>
            </a:r>
          </a:p>
          <a:p>
            <a:r>
              <a:rPr lang="ja-JP" altLang="en-US" sz="1200" dirty="0" smtClean="0">
                <a:solidFill>
                  <a:schemeClr val="tx1"/>
                </a:solidFill>
              </a:rPr>
              <a:t>維持</a:t>
            </a:r>
            <a:r>
              <a:rPr lang="ja-JP" altLang="en-US" sz="1000" dirty="0" smtClean="0">
                <a:solidFill>
                  <a:schemeClr val="tx1"/>
                </a:solidFill>
              </a:rPr>
              <a:t>（</a:t>
            </a:r>
            <a:r>
              <a:rPr lang="en-US" altLang="ja-JP" sz="1000" dirty="0" smtClean="0">
                <a:solidFill>
                  <a:schemeClr val="tx1"/>
                </a:solidFill>
              </a:rPr>
              <a:t>※</a:t>
            </a:r>
            <a:r>
              <a:rPr lang="ja-JP" altLang="en-US" sz="1000" dirty="0" smtClean="0">
                <a:solidFill>
                  <a:schemeClr val="tx1"/>
                </a:solidFill>
              </a:rPr>
              <a:t>当面予防保全するものを含む）</a:t>
            </a:r>
            <a:r>
              <a:rPr lang="ja-JP" altLang="en-US" sz="1200" dirty="0" smtClean="0">
                <a:solidFill>
                  <a:schemeClr val="tx1"/>
                </a:solidFill>
              </a:rPr>
              <a:t>：</a:t>
            </a:r>
            <a:r>
              <a:rPr lang="en-US" altLang="ja-JP" sz="1200" dirty="0" smtClean="0">
                <a:solidFill>
                  <a:schemeClr val="tx1"/>
                </a:solidFill>
              </a:rPr>
              <a:t>68</a:t>
            </a:r>
            <a:r>
              <a:rPr lang="ja-JP" altLang="en-US" sz="1200" dirty="0" smtClean="0">
                <a:solidFill>
                  <a:schemeClr val="tx1"/>
                </a:solidFill>
              </a:rPr>
              <a:t>施設　建替え</a:t>
            </a:r>
            <a:r>
              <a:rPr lang="en-US" altLang="ja-JP" sz="1200" dirty="0" smtClean="0">
                <a:solidFill>
                  <a:schemeClr val="tx1"/>
                </a:solidFill>
              </a:rPr>
              <a:t>(</a:t>
            </a:r>
            <a:r>
              <a:rPr lang="ja-JP" altLang="en-US" sz="1200" dirty="0" smtClean="0">
                <a:solidFill>
                  <a:schemeClr val="tx1"/>
                </a:solidFill>
              </a:rPr>
              <a:t>減築</a:t>
            </a:r>
            <a:r>
              <a:rPr lang="en-US" altLang="ja-JP" sz="1200" dirty="0" smtClean="0">
                <a:solidFill>
                  <a:schemeClr val="tx1"/>
                </a:solidFill>
              </a:rPr>
              <a:t>)</a:t>
            </a:r>
            <a:r>
              <a:rPr lang="ja-JP" altLang="en-US" sz="1200" dirty="0" smtClean="0">
                <a:solidFill>
                  <a:schemeClr val="tx1"/>
                </a:solidFill>
              </a:rPr>
              <a:t>：</a:t>
            </a:r>
            <a:r>
              <a:rPr lang="en-US" altLang="ja-JP" sz="1200" dirty="0" smtClean="0">
                <a:solidFill>
                  <a:schemeClr val="tx1"/>
                </a:solidFill>
              </a:rPr>
              <a:t>4</a:t>
            </a:r>
            <a:r>
              <a:rPr lang="ja-JP" altLang="en-US" sz="1200" dirty="0" smtClean="0">
                <a:solidFill>
                  <a:schemeClr val="tx1"/>
                </a:solidFill>
              </a:rPr>
              <a:t>施設　有効活用：</a:t>
            </a:r>
            <a:r>
              <a:rPr lang="en-US" altLang="ja-JP" sz="1200" dirty="0" smtClean="0">
                <a:solidFill>
                  <a:schemeClr val="tx1"/>
                </a:solidFill>
              </a:rPr>
              <a:t>1</a:t>
            </a:r>
            <a:r>
              <a:rPr lang="ja-JP" altLang="en-US" sz="1200" dirty="0">
                <a:solidFill>
                  <a:schemeClr val="tx1"/>
                </a:solidFill>
              </a:rPr>
              <a:t>施設</a:t>
            </a:r>
            <a:r>
              <a:rPr lang="ja-JP" altLang="en-US" sz="1200" dirty="0" smtClean="0">
                <a:solidFill>
                  <a:schemeClr val="tx1"/>
                </a:solidFill>
              </a:rPr>
              <a:t>　撤去・廃止等：</a:t>
            </a:r>
            <a:r>
              <a:rPr lang="en-US" altLang="ja-JP" sz="1200" dirty="0" smtClean="0">
                <a:solidFill>
                  <a:schemeClr val="tx1"/>
                </a:solidFill>
              </a:rPr>
              <a:t>13</a:t>
            </a:r>
            <a:r>
              <a:rPr lang="ja-JP" altLang="en-US" sz="1200" dirty="0" smtClean="0">
                <a:solidFill>
                  <a:schemeClr val="tx1"/>
                </a:solidFill>
              </a:rPr>
              <a:t>施設</a:t>
            </a:r>
            <a:endParaRPr kumimoji="1" lang="ja-JP" altLang="en-US" sz="1200" dirty="0">
              <a:solidFill>
                <a:schemeClr val="tx1"/>
              </a:solidFill>
            </a:endParaRPr>
          </a:p>
        </p:txBody>
      </p:sp>
      <p:sp>
        <p:nvSpPr>
          <p:cNvPr id="2" name="正方形/長方形 1"/>
          <p:cNvSpPr/>
          <p:nvPr/>
        </p:nvSpPr>
        <p:spPr>
          <a:xfrm>
            <a:off x="690635" y="6382751"/>
            <a:ext cx="3277152" cy="27017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smtClean="0">
                <a:solidFill>
                  <a:schemeClr val="tx1"/>
                </a:solidFill>
              </a:rPr>
              <a:t>出典：「大阪府ファシリティマネジメント基本方針」</a:t>
            </a:r>
            <a:r>
              <a:rPr lang="en-US" altLang="ja-JP" sz="1000" dirty="0" smtClean="0">
                <a:solidFill>
                  <a:schemeClr val="tx1"/>
                </a:solidFill>
              </a:rPr>
              <a:t>(2015.11)</a:t>
            </a:r>
            <a:endParaRPr kumimoji="1" lang="ja-JP" altLang="en-US" sz="1000" dirty="0">
              <a:solidFill>
                <a:schemeClr val="tx1"/>
              </a:solidFill>
            </a:endParaRPr>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96</a:t>
            </a:fld>
            <a:endParaRPr kumimoji="1" lang="ja-JP" altLang="en-US"/>
          </a:p>
        </p:txBody>
      </p:sp>
    </p:spTree>
    <p:extLst>
      <p:ext uri="{BB962C8B-B14F-4D97-AF65-F5344CB8AC3E}">
        <p14:creationId xmlns:p14="http://schemas.microsoft.com/office/powerpoint/2010/main" val="7436720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１．（６）</a:t>
            </a:r>
            <a:endParaRPr lang="en-US" altLang="ja-JP" sz="1600" u="sng" dirty="0" smtClean="0"/>
          </a:p>
        </p:txBody>
      </p:sp>
      <p:sp>
        <p:nvSpPr>
          <p:cNvPr id="21" name="テキスト ボックス 20"/>
          <p:cNvSpPr txBox="1"/>
          <p:nvPr/>
        </p:nvSpPr>
        <p:spPr>
          <a:xfrm>
            <a:off x="251520" y="169277"/>
            <a:ext cx="3384376" cy="338554"/>
          </a:xfrm>
          <a:prstGeom prst="rect">
            <a:avLst/>
          </a:prstGeom>
          <a:noFill/>
        </p:spPr>
        <p:txBody>
          <a:bodyPr wrap="square" rtlCol="0">
            <a:spAutoFit/>
          </a:bodyPr>
          <a:lstStyle/>
          <a:p>
            <a:r>
              <a:rPr lang="ja-JP" altLang="en-US" sz="1600" dirty="0" smtClean="0"/>
              <a:t>⑥課税自主権の活用</a:t>
            </a:r>
            <a:endParaRPr kumimoji="1" lang="ja-JP" altLang="en-US" sz="1600" dirty="0"/>
          </a:p>
        </p:txBody>
      </p:sp>
      <p:sp>
        <p:nvSpPr>
          <p:cNvPr id="28" name="テキスト ボックス 27"/>
          <p:cNvSpPr txBox="1"/>
          <p:nvPr/>
        </p:nvSpPr>
        <p:spPr>
          <a:xfrm>
            <a:off x="251520" y="507831"/>
            <a:ext cx="8440069" cy="338554"/>
          </a:xfrm>
          <a:prstGeom prst="rect">
            <a:avLst/>
          </a:prstGeom>
          <a:noFill/>
        </p:spPr>
        <p:txBody>
          <a:bodyPr wrap="square" rtlCol="0">
            <a:spAutoFit/>
          </a:bodyPr>
          <a:lstStyle/>
          <a:p>
            <a:r>
              <a:rPr kumimoji="1" lang="ja-JP" altLang="en-US" sz="1600" dirty="0" smtClean="0"/>
              <a:t>■経緯</a:t>
            </a:r>
            <a:endParaRPr kumimoji="1" lang="ja-JP" altLang="en-US" sz="1600" dirty="0"/>
          </a:p>
        </p:txBody>
      </p:sp>
      <p:sp>
        <p:nvSpPr>
          <p:cNvPr id="29" name="テキスト ボックス 28"/>
          <p:cNvSpPr txBox="1"/>
          <p:nvPr/>
        </p:nvSpPr>
        <p:spPr>
          <a:xfrm>
            <a:off x="202517" y="2636912"/>
            <a:ext cx="8440069" cy="1077218"/>
          </a:xfrm>
          <a:prstGeom prst="rect">
            <a:avLst/>
          </a:prstGeom>
          <a:noFill/>
        </p:spPr>
        <p:txBody>
          <a:bodyPr wrap="square" rtlCol="0">
            <a:spAutoFit/>
          </a:bodyPr>
          <a:lstStyle/>
          <a:p>
            <a:r>
              <a:rPr kumimoji="1" lang="ja-JP" altLang="en-US" sz="1600" dirty="0" smtClean="0"/>
              <a:t>■</a:t>
            </a:r>
            <a:r>
              <a:rPr lang="ja-JP" altLang="en-US" sz="1600" dirty="0"/>
              <a:t>超過課税</a:t>
            </a:r>
            <a:r>
              <a:rPr lang="ja-JP" altLang="en-US" sz="1600" dirty="0" smtClean="0"/>
              <a:t>の状況</a:t>
            </a:r>
            <a:endParaRPr kumimoji="1" lang="en-US" altLang="ja-JP" sz="1600" dirty="0" smtClean="0"/>
          </a:p>
          <a:p>
            <a:r>
              <a:rPr lang="ja-JP" altLang="en-US" sz="1600" dirty="0"/>
              <a:t>　府で</a:t>
            </a:r>
            <a:r>
              <a:rPr lang="ja-JP" altLang="en-US" sz="1600" dirty="0" smtClean="0"/>
              <a:t>は高まる行政ニーズに応えるため徹底した行財政改革に取組んでいる中で、歳入</a:t>
            </a:r>
            <a:r>
              <a:rPr lang="ja-JP" altLang="en-US" sz="1600" dirty="0"/>
              <a:t>確保に向けたさまざまな取組みの一環として、課税自主権の活用に</a:t>
            </a:r>
            <a:r>
              <a:rPr lang="ja-JP" altLang="en-US" sz="1600" dirty="0" smtClean="0"/>
              <a:t>ついて「</a:t>
            </a:r>
            <a:r>
              <a:rPr lang="ja-JP" altLang="en-US" sz="1600" dirty="0"/>
              <a:t>受益と負担」や「税収の使途」を踏まえ検討を</a:t>
            </a:r>
            <a:r>
              <a:rPr lang="ja-JP" altLang="en-US" sz="1600" dirty="0" smtClean="0"/>
              <a:t>行い、超過</a:t>
            </a:r>
            <a:r>
              <a:rPr lang="ja-JP" altLang="en-US" sz="1600" dirty="0"/>
              <a:t>課税や法定外</a:t>
            </a:r>
            <a:r>
              <a:rPr lang="ja-JP" altLang="en-US" sz="1600" dirty="0" smtClean="0"/>
              <a:t>税を導入している。</a:t>
            </a:r>
            <a:endParaRPr kumimoji="1" lang="ja-JP" altLang="en-US" sz="1600" dirty="0"/>
          </a:p>
        </p:txBody>
      </p:sp>
      <p:grpSp>
        <p:nvGrpSpPr>
          <p:cNvPr id="51" name="グループ化 50"/>
          <p:cNvGrpSpPr/>
          <p:nvPr/>
        </p:nvGrpSpPr>
        <p:grpSpPr>
          <a:xfrm>
            <a:off x="989862" y="1118019"/>
            <a:ext cx="6516451" cy="1494505"/>
            <a:chOff x="1366895" y="1106737"/>
            <a:chExt cx="6516451" cy="1494505"/>
          </a:xfrm>
        </p:grpSpPr>
        <p:sp>
          <p:nvSpPr>
            <p:cNvPr id="52" name="正方形/長方形 51"/>
            <p:cNvSpPr/>
            <p:nvPr/>
          </p:nvSpPr>
          <p:spPr>
            <a:xfrm>
              <a:off x="1366895" y="1106737"/>
              <a:ext cx="1368152"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smtClean="0">
                  <a:solidFill>
                    <a:schemeClr val="tx1"/>
                  </a:solidFill>
                </a:rPr>
                <a:t>15</a:t>
              </a:r>
              <a:r>
                <a:rPr kumimoji="1" lang="ja-JP" altLang="en-US" sz="1050" dirty="0" smtClean="0">
                  <a:solidFill>
                    <a:schemeClr val="tx1"/>
                  </a:solidFill>
                </a:rPr>
                <a:t>年</a:t>
              </a:r>
              <a:r>
                <a:rPr lang="en-US" altLang="ja-JP" sz="1050" dirty="0">
                  <a:solidFill>
                    <a:schemeClr val="tx1"/>
                  </a:solidFill>
                </a:rPr>
                <a:t>2</a:t>
              </a:r>
              <a:r>
                <a:rPr kumimoji="1" lang="ja-JP" altLang="en-US" sz="1050" dirty="0" smtClean="0">
                  <a:solidFill>
                    <a:schemeClr val="tx1"/>
                  </a:solidFill>
                </a:rPr>
                <a:t>月　</a:t>
              </a:r>
              <a:endParaRPr kumimoji="1" lang="en-US" altLang="ja-JP" sz="1050" dirty="0" smtClean="0">
                <a:solidFill>
                  <a:schemeClr val="tx1"/>
                </a:solidFill>
              </a:endParaRPr>
            </a:p>
            <a:p>
              <a:pPr marL="182563" indent="-90488"/>
              <a:r>
                <a:rPr kumimoji="1" lang="ja-JP" altLang="en-US" sz="1050" dirty="0" smtClean="0">
                  <a:solidFill>
                    <a:schemeClr val="tx1"/>
                  </a:solidFill>
                </a:rPr>
                <a:t>・「行財政改革推進</a:t>
              </a:r>
              <a:endParaRPr kumimoji="1" lang="en-US" altLang="ja-JP" sz="1050" dirty="0" smtClean="0">
                <a:solidFill>
                  <a:schemeClr val="tx1"/>
                </a:solidFill>
              </a:endParaRPr>
            </a:p>
            <a:p>
              <a:pPr marL="182563" indent="-90488"/>
              <a:r>
                <a:rPr lang="ja-JP" altLang="en-US" sz="1050" dirty="0">
                  <a:solidFill>
                    <a:schemeClr val="tx1"/>
                  </a:solidFill>
                </a:rPr>
                <a:t>　</a:t>
              </a:r>
              <a:r>
                <a:rPr kumimoji="1" lang="ja-JP" altLang="en-US" sz="1050" dirty="0" smtClean="0">
                  <a:solidFill>
                    <a:schemeClr val="tx1"/>
                  </a:solidFill>
                </a:rPr>
                <a:t>プラン」</a:t>
              </a:r>
              <a:r>
                <a:rPr kumimoji="1" lang="en-US" altLang="ja-JP" sz="1050" dirty="0" smtClean="0">
                  <a:solidFill>
                    <a:schemeClr val="tx1"/>
                  </a:solidFill>
                </a:rPr>
                <a:t>(</a:t>
              </a:r>
              <a:r>
                <a:rPr kumimoji="1" lang="ja-JP" altLang="en-US" sz="1050" dirty="0" smtClean="0">
                  <a:solidFill>
                    <a:schemeClr val="tx1"/>
                  </a:solidFill>
                </a:rPr>
                <a:t>案</a:t>
              </a:r>
              <a:r>
                <a:rPr kumimoji="1" lang="en-US" altLang="ja-JP" sz="1050" dirty="0" smtClean="0">
                  <a:solidFill>
                    <a:schemeClr val="tx1"/>
                  </a:solidFill>
                </a:rPr>
                <a:t>)</a:t>
              </a:r>
              <a:r>
                <a:rPr kumimoji="1" lang="ja-JP" altLang="en-US" sz="1050" dirty="0" smtClean="0">
                  <a:solidFill>
                    <a:schemeClr val="tx1"/>
                  </a:solidFill>
                </a:rPr>
                <a:t>において</a:t>
              </a:r>
              <a:endParaRPr kumimoji="1" lang="en-US" altLang="ja-JP" sz="1050" dirty="0" smtClean="0">
                <a:solidFill>
                  <a:schemeClr val="tx1"/>
                </a:solidFill>
              </a:endParaRPr>
            </a:p>
            <a:p>
              <a:pPr marL="182563" indent="-90488"/>
              <a:r>
                <a:rPr lang="ja-JP" altLang="en-US" sz="1050" dirty="0">
                  <a:solidFill>
                    <a:schemeClr val="tx1"/>
                  </a:solidFill>
                </a:rPr>
                <a:t>　</a:t>
              </a:r>
              <a:r>
                <a:rPr kumimoji="1" lang="ja-JP" altLang="en-US" sz="1050" dirty="0" smtClean="0">
                  <a:solidFill>
                    <a:schemeClr val="tx1"/>
                  </a:solidFill>
                </a:rPr>
                <a:t>課税自主権の活用を行う場合は、「受益と負担」や「税収の使途」を踏まえ、検討を行うこととした</a:t>
              </a:r>
              <a:endParaRPr kumimoji="1" lang="ja-JP" altLang="en-US" sz="1050" dirty="0">
                <a:solidFill>
                  <a:schemeClr val="tx1"/>
                </a:solidFill>
              </a:endParaRPr>
            </a:p>
          </p:txBody>
        </p:sp>
        <p:sp>
          <p:nvSpPr>
            <p:cNvPr id="59" name="正方形/長方形 58"/>
            <p:cNvSpPr/>
            <p:nvPr/>
          </p:nvSpPr>
          <p:spPr>
            <a:xfrm>
              <a:off x="7103270" y="1125242"/>
              <a:ext cx="780076"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a:solidFill>
                    <a:schemeClr val="tx1"/>
                  </a:solidFill>
                </a:rPr>
                <a:t>17</a:t>
              </a:r>
              <a:r>
                <a:rPr kumimoji="1" lang="ja-JP" altLang="en-US" sz="1050" dirty="0" smtClean="0">
                  <a:solidFill>
                    <a:schemeClr val="tx1"/>
                  </a:solidFill>
                </a:rPr>
                <a:t>年</a:t>
              </a:r>
              <a:r>
                <a:rPr kumimoji="1" lang="en-US" altLang="ja-JP" sz="1050" dirty="0" smtClean="0">
                  <a:solidFill>
                    <a:schemeClr val="tx1"/>
                  </a:solidFill>
                </a:rPr>
                <a:t>2</a:t>
              </a:r>
              <a:r>
                <a:rPr kumimoji="1" lang="ja-JP" altLang="en-US" sz="1050" dirty="0" smtClean="0">
                  <a:solidFill>
                    <a:schemeClr val="tx1"/>
                  </a:solidFill>
                </a:rPr>
                <a:t>月議会　</a:t>
              </a:r>
              <a:endParaRPr kumimoji="1" lang="en-US" altLang="ja-JP" sz="1050" dirty="0" smtClean="0">
                <a:solidFill>
                  <a:schemeClr val="tx1"/>
                </a:solidFill>
              </a:endParaRPr>
            </a:p>
            <a:p>
              <a:pPr marL="182563"/>
              <a:r>
                <a:rPr lang="ja-JP" altLang="en-US" sz="1050" dirty="0" smtClean="0">
                  <a:solidFill>
                    <a:schemeClr val="tx1"/>
                  </a:solidFill>
                </a:rPr>
                <a:t>法人府民税法人税割・法人事業税の超過課税の延長決定</a:t>
              </a:r>
              <a:endParaRPr kumimoji="1" lang="en-US" altLang="ja-JP" sz="1050" dirty="0" smtClean="0">
                <a:solidFill>
                  <a:schemeClr val="tx1"/>
                </a:solidFill>
              </a:endParaRPr>
            </a:p>
          </p:txBody>
        </p:sp>
      </p:grpSp>
      <p:graphicFrame>
        <p:nvGraphicFramePr>
          <p:cNvPr id="60" name="表 59"/>
          <p:cNvGraphicFramePr>
            <a:graphicFrameLocks noGrp="1"/>
          </p:cNvGraphicFramePr>
          <p:nvPr>
            <p:extLst/>
          </p:nvPr>
        </p:nvGraphicFramePr>
        <p:xfrm>
          <a:off x="755576" y="834193"/>
          <a:ext cx="8126529" cy="254614"/>
        </p:xfrm>
        <a:graphic>
          <a:graphicData uri="http://schemas.openxmlformats.org/drawingml/2006/table">
            <a:tbl>
              <a:tblPr firstRow="1" bandRow="1">
                <a:tableStyleId>{7DF18680-E054-41AD-8BC1-D1AEF772440D}</a:tableStyleId>
              </a:tblPr>
              <a:tblGrid>
                <a:gridCol w="718324">
                  <a:extLst>
                    <a:ext uri="{9D8B030D-6E8A-4147-A177-3AD203B41FA5}">
                      <a16:colId xmlns:a16="http://schemas.microsoft.com/office/drawing/2014/main" val="20000"/>
                    </a:ext>
                  </a:extLst>
                </a:gridCol>
                <a:gridCol w="2220283">
                  <a:extLst>
                    <a:ext uri="{9D8B030D-6E8A-4147-A177-3AD203B41FA5}">
                      <a16:colId xmlns:a16="http://schemas.microsoft.com/office/drawing/2014/main" val="20001"/>
                    </a:ext>
                  </a:extLst>
                </a:gridCol>
                <a:gridCol w="2415922">
                  <a:extLst>
                    <a:ext uri="{9D8B030D-6E8A-4147-A177-3AD203B41FA5}">
                      <a16:colId xmlns:a16="http://schemas.microsoft.com/office/drawing/2014/main" val="20002"/>
                    </a:ext>
                  </a:extLst>
                </a:gridCol>
                <a:gridCol w="2772000">
                  <a:extLst>
                    <a:ext uri="{9D8B030D-6E8A-4147-A177-3AD203B41FA5}">
                      <a16:colId xmlns:a16="http://schemas.microsoft.com/office/drawing/2014/main" val="20003"/>
                    </a:ext>
                  </a:extLst>
                </a:gridCol>
              </a:tblGrid>
              <a:tr h="254614">
                <a:tc>
                  <a:txBody>
                    <a:bodyPr/>
                    <a:lstStyle/>
                    <a:p>
                      <a:endParaRPr kumimoji="1" lang="ja-JP" altLang="en-US" sz="1050" dirty="0"/>
                    </a:p>
                  </a:txBody>
                  <a:tcPr/>
                </a:tc>
                <a:tc>
                  <a:txBody>
                    <a:bodyPr/>
                    <a:lstStyle/>
                    <a:p>
                      <a:r>
                        <a:rPr kumimoji="1" lang="en-US" altLang="ja-JP" sz="1050" dirty="0" smtClean="0"/>
                        <a:t>2015</a:t>
                      </a:r>
                      <a:r>
                        <a:rPr kumimoji="1" lang="ja-JP" altLang="en-US" sz="1050" dirty="0" smtClean="0"/>
                        <a:t>年</a:t>
                      </a:r>
                      <a:endParaRPr kumimoji="1" lang="ja-JP" altLang="en-US" sz="1050" dirty="0"/>
                    </a:p>
                  </a:txBody>
                  <a:tcPr/>
                </a:tc>
                <a:tc>
                  <a:txBody>
                    <a:bodyPr/>
                    <a:lstStyle/>
                    <a:p>
                      <a:r>
                        <a:rPr kumimoji="1" lang="en-US" altLang="ja-JP" sz="1050" dirty="0" smtClean="0"/>
                        <a:t>2016</a:t>
                      </a:r>
                      <a:r>
                        <a:rPr kumimoji="1" lang="ja-JP" altLang="en-US" sz="1050" dirty="0" smtClean="0"/>
                        <a:t>年</a:t>
                      </a:r>
                      <a:endParaRPr kumimoji="1" lang="ja-JP" altLang="en-US" sz="1050" dirty="0"/>
                    </a:p>
                  </a:txBody>
                  <a:tcPr/>
                </a:tc>
                <a:tc>
                  <a:txBody>
                    <a:bodyPr/>
                    <a:lstStyle/>
                    <a:p>
                      <a:r>
                        <a:rPr kumimoji="1" lang="en-US" altLang="ja-JP" sz="1050" dirty="0" smtClean="0"/>
                        <a:t>2017</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22" name="正方形/長方形 21"/>
          <p:cNvSpPr/>
          <p:nvPr/>
        </p:nvSpPr>
        <p:spPr>
          <a:xfrm>
            <a:off x="4337312" y="1136524"/>
            <a:ext cx="531351"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a:solidFill>
                  <a:schemeClr val="tx1"/>
                </a:solidFill>
              </a:rPr>
              <a:t>16</a:t>
            </a:r>
            <a:r>
              <a:rPr kumimoji="1" lang="ja-JP" altLang="en-US" sz="1050" dirty="0" smtClean="0">
                <a:solidFill>
                  <a:schemeClr val="tx1"/>
                </a:solidFill>
              </a:rPr>
              <a:t>年</a:t>
            </a:r>
            <a:r>
              <a:rPr lang="en-US" altLang="ja-JP" sz="1050" dirty="0">
                <a:solidFill>
                  <a:schemeClr val="tx1"/>
                </a:solidFill>
              </a:rPr>
              <a:t>4</a:t>
            </a:r>
            <a:r>
              <a:rPr kumimoji="1" lang="ja-JP" altLang="en-US" sz="1050" dirty="0" smtClean="0">
                <a:solidFill>
                  <a:schemeClr val="tx1"/>
                </a:solidFill>
              </a:rPr>
              <a:t>月　</a:t>
            </a:r>
            <a:endParaRPr kumimoji="1" lang="en-US" altLang="ja-JP" sz="1050" dirty="0" smtClean="0">
              <a:solidFill>
                <a:schemeClr val="tx1"/>
              </a:solidFill>
            </a:endParaRPr>
          </a:p>
          <a:p>
            <a:pPr marL="182563"/>
            <a:r>
              <a:rPr lang="ja-JP" altLang="en-US" sz="1050" dirty="0" smtClean="0">
                <a:solidFill>
                  <a:schemeClr val="tx1"/>
                </a:solidFill>
              </a:rPr>
              <a:t>森林環境税を導入</a:t>
            </a:r>
            <a:endParaRPr kumimoji="1" lang="en-US" altLang="ja-JP" sz="1050" dirty="0" smtClean="0">
              <a:solidFill>
                <a:schemeClr val="tx1"/>
              </a:solidFill>
            </a:endParaRPr>
          </a:p>
        </p:txBody>
      </p:sp>
      <p:sp>
        <p:nvSpPr>
          <p:cNvPr id="23" name="正方形/長方形 22"/>
          <p:cNvSpPr/>
          <p:nvPr/>
        </p:nvSpPr>
        <p:spPr>
          <a:xfrm>
            <a:off x="6156176" y="1124744"/>
            <a:ext cx="481463"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a:solidFill>
                  <a:schemeClr val="tx1"/>
                </a:solidFill>
              </a:rPr>
              <a:t>17</a:t>
            </a:r>
            <a:r>
              <a:rPr kumimoji="1" lang="ja-JP" altLang="en-US" sz="1050" dirty="0" smtClean="0">
                <a:solidFill>
                  <a:schemeClr val="tx1"/>
                </a:solidFill>
              </a:rPr>
              <a:t>年</a:t>
            </a:r>
            <a:r>
              <a:rPr lang="en-US" altLang="ja-JP" sz="1050" dirty="0" smtClean="0">
                <a:solidFill>
                  <a:schemeClr val="tx1"/>
                </a:solidFill>
              </a:rPr>
              <a:t>1</a:t>
            </a:r>
            <a:r>
              <a:rPr kumimoji="1" lang="ja-JP" altLang="en-US" sz="1050" dirty="0" smtClean="0">
                <a:solidFill>
                  <a:schemeClr val="tx1"/>
                </a:solidFill>
              </a:rPr>
              <a:t>月　</a:t>
            </a:r>
            <a:endParaRPr kumimoji="1" lang="en-US" altLang="ja-JP" sz="1050" dirty="0" smtClean="0">
              <a:solidFill>
                <a:schemeClr val="tx1"/>
              </a:solidFill>
            </a:endParaRPr>
          </a:p>
          <a:p>
            <a:pPr marL="182563"/>
            <a:r>
              <a:rPr lang="ja-JP" altLang="en-US" sz="1050" dirty="0" smtClean="0">
                <a:solidFill>
                  <a:schemeClr val="tx1"/>
                </a:solidFill>
              </a:rPr>
              <a:t>宿泊税の導入</a:t>
            </a:r>
            <a:endParaRPr kumimoji="1" lang="en-US" altLang="ja-JP" sz="1050" dirty="0" smtClean="0">
              <a:solidFill>
                <a:schemeClr val="tx1"/>
              </a:solidFill>
            </a:endParaRPr>
          </a:p>
        </p:txBody>
      </p:sp>
      <p:graphicFrame>
        <p:nvGraphicFramePr>
          <p:cNvPr id="2" name="表 1"/>
          <p:cNvGraphicFramePr>
            <a:graphicFrameLocks noGrp="1"/>
          </p:cNvGraphicFramePr>
          <p:nvPr>
            <p:extLst/>
          </p:nvPr>
        </p:nvGraphicFramePr>
        <p:xfrm>
          <a:off x="120134" y="3678555"/>
          <a:ext cx="8772346" cy="2934832"/>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20000"/>
                    </a:ext>
                  </a:extLst>
                </a:gridCol>
                <a:gridCol w="2857314">
                  <a:extLst>
                    <a:ext uri="{9D8B030D-6E8A-4147-A177-3AD203B41FA5}">
                      <a16:colId xmlns:a16="http://schemas.microsoft.com/office/drawing/2014/main" val="20001"/>
                    </a:ext>
                  </a:extLst>
                </a:gridCol>
                <a:gridCol w="3839430">
                  <a:extLst>
                    <a:ext uri="{9D8B030D-6E8A-4147-A177-3AD203B41FA5}">
                      <a16:colId xmlns:a16="http://schemas.microsoft.com/office/drawing/2014/main" val="20002"/>
                    </a:ext>
                  </a:extLst>
                </a:gridCol>
                <a:gridCol w="923473">
                  <a:extLst>
                    <a:ext uri="{9D8B030D-6E8A-4147-A177-3AD203B41FA5}">
                      <a16:colId xmlns:a16="http://schemas.microsoft.com/office/drawing/2014/main" val="20003"/>
                    </a:ext>
                  </a:extLst>
                </a:gridCol>
              </a:tblGrid>
              <a:tr h="313552">
                <a:tc>
                  <a:txBody>
                    <a:bodyPr/>
                    <a:lstStyle/>
                    <a:p>
                      <a:pPr algn="ctr"/>
                      <a:r>
                        <a:rPr kumimoji="1" lang="ja-JP" altLang="en-US" sz="1100" dirty="0" smtClean="0">
                          <a:latin typeface="+mn-ea"/>
                          <a:ea typeface="+mn-ea"/>
                        </a:rPr>
                        <a:t>税目</a:t>
                      </a:r>
                      <a:endParaRPr kumimoji="1" lang="ja-JP" altLang="en-US" sz="1100" dirty="0">
                        <a:latin typeface="+mn-ea"/>
                        <a:ea typeface="+mn-ea"/>
                      </a:endParaRPr>
                    </a:p>
                  </a:txBody>
                  <a:tcPr marL="0" marR="0" anchor="ctr"/>
                </a:tc>
                <a:tc>
                  <a:txBody>
                    <a:bodyPr/>
                    <a:lstStyle/>
                    <a:p>
                      <a:pPr algn="ctr"/>
                      <a:r>
                        <a:rPr kumimoji="1" lang="ja-JP" altLang="en-US" sz="1100" dirty="0" smtClean="0">
                          <a:latin typeface="+mn-ea"/>
                          <a:ea typeface="+mn-ea"/>
                        </a:rPr>
                        <a:t>課税目的</a:t>
                      </a:r>
                      <a:endParaRPr kumimoji="1" lang="ja-JP" altLang="en-US" sz="1100" dirty="0">
                        <a:latin typeface="+mn-ea"/>
                        <a:ea typeface="+mn-ea"/>
                      </a:endParaRPr>
                    </a:p>
                  </a:txBody>
                  <a:tcPr marL="0" marR="0" anchor="ctr"/>
                </a:tc>
                <a:tc>
                  <a:txBody>
                    <a:bodyPr/>
                    <a:lstStyle/>
                    <a:p>
                      <a:pPr algn="ctr"/>
                      <a:r>
                        <a:rPr kumimoji="1" lang="ja-JP" altLang="en-US" sz="1100" dirty="0" smtClean="0">
                          <a:latin typeface="+mn-ea"/>
                          <a:ea typeface="+mn-ea"/>
                        </a:rPr>
                        <a:t>税率・額</a:t>
                      </a:r>
                      <a:endParaRPr kumimoji="1" lang="ja-JP" altLang="en-US" sz="1100" dirty="0">
                        <a:latin typeface="+mn-ea"/>
                        <a:ea typeface="+mn-ea"/>
                      </a:endParaRPr>
                    </a:p>
                  </a:txBody>
                  <a:tcPr marL="0" marR="0" anchor="ctr"/>
                </a:tc>
                <a:tc>
                  <a:txBody>
                    <a:bodyPr/>
                    <a:lstStyle/>
                    <a:p>
                      <a:pPr algn="ctr"/>
                      <a:r>
                        <a:rPr kumimoji="1" lang="en-US" altLang="ja-JP" sz="1100" dirty="0" smtClean="0">
                          <a:solidFill>
                            <a:schemeClr val="bg1"/>
                          </a:solidFill>
                          <a:latin typeface="+mn-ea"/>
                          <a:ea typeface="+mn-ea"/>
                        </a:rPr>
                        <a:t>2017</a:t>
                      </a:r>
                      <a:r>
                        <a:rPr kumimoji="1" lang="ja-JP" altLang="en-US" sz="1100" dirty="0" smtClean="0">
                          <a:solidFill>
                            <a:schemeClr val="bg1"/>
                          </a:solidFill>
                          <a:latin typeface="+mn-ea"/>
                          <a:ea typeface="+mn-ea"/>
                        </a:rPr>
                        <a:t>年度決算</a:t>
                      </a:r>
                      <a:endParaRPr kumimoji="1" lang="ja-JP" altLang="en-US" sz="1100" dirty="0">
                        <a:solidFill>
                          <a:schemeClr val="bg1"/>
                        </a:solidFill>
                        <a:latin typeface="+mn-ea"/>
                        <a:ea typeface="+mn-ea"/>
                      </a:endParaRPr>
                    </a:p>
                  </a:txBody>
                  <a:tcPr marL="0" marR="0" anchor="ctr"/>
                </a:tc>
                <a:extLst>
                  <a:ext uri="{0D108BD9-81ED-4DB2-BD59-A6C34878D82A}">
                    <a16:rowId xmlns:a16="http://schemas.microsoft.com/office/drawing/2014/main" val="10000"/>
                  </a:ext>
                </a:extLst>
              </a:tr>
              <a:tr h="313552">
                <a:tc>
                  <a:txBody>
                    <a:bodyPr/>
                    <a:lstStyle/>
                    <a:p>
                      <a:r>
                        <a:rPr kumimoji="1" lang="ja-JP" altLang="en-US" sz="1100" dirty="0" smtClean="0">
                          <a:solidFill>
                            <a:schemeClr val="tx1"/>
                          </a:solidFill>
                          <a:latin typeface="+mn-ea"/>
                          <a:ea typeface="+mn-ea"/>
                        </a:rPr>
                        <a:t>森林環境税</a:t>
                      </a:r>
                      <a:endParaRPr kumimoji="1" lang="en-US" altLang="ja-JP" sz="11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n-ea"/>
                          <a:ea typeface="+mn-ea"/>
                        </a:rPr>
                        <a:t>(2016</a:t>
                      </a:r>
                      <a:r>
                        <a:rPr kumimoji="1" lang="ja-JP" altLang="en-US" sz="1100" dirty="0" smtClean="0">
                          <a:solidFill>
                            <a:schemeClr val="tx1"/>
                          </a:solidFill>
                          <a:latin typeface="+mn-ea"/>
                          <a:ea typeface="+mn-ea"/>
                        </a:rPr>
                        <a:t>年</a:t>
                      </a:r>
                      <a:r>
                        <a:rPr kumimoji="1" lang="en-US" altLang="ja-JP" sz="1100" dirty="0" smtClean="0">
                          <a:solidFill>
                            <a:schemeClr val="tx1"/>
                          </a:solidFill>
                          <a:latin typeface="+mn-ea"/>
                          <a:ea typeface="+mn-ea"/>
                        </a:rPr>
                        <a:t>4</a:t>
                      </a:r>
                      <a:r>
                        <a:rPr kumimoji="1" lang="ja-JP" altLang="en-US" sz="1100" dirty="0" smtClean="0">
                          <a:solidFill>
                            <a:schemeClr val="tx1"/>
                          </a:solidFill>
                          <a:latin typeface="+mn-ea"/>
                          <a:ea typeface="+mn-ea"/>
                        </a:rPr>
                        <a:t>月導入</a:t>
                      </a:r>
                      <a:r>
                        <a:rPr kumimoji="1" lang="en-US" altLang="ja-JP" sz="1100" dirty="0" smtClean="0">
                          <a:solidFill>
                            <a:schemeClr val="tx1"/>
                          </a:solidFill>
                          <a:latin typeface="+mn-ea"/>
                          <a:ea typeface="+mn-ea"/>
                        </a:rPr>
                        <a:t>)</a:t>
                      </a:r>
                      <a:endParaRPr kumimoji="1" lang="ja-JP" altLang="en-US" sz="1100" dirty="0" smtClean="0">
                        <a:solidFill>
                          <a:schemeClr val="tx1"/>
                        </a:solidFill>
                        <a:latin typeface="+mn-ea"/>
                        <a:ea typeface="+mn-ea"/>
                      </a:endParaRPr>
                    </a:p>
                  </a:txBody>
                  <a:tcPr marL="0"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ea typeface="+mn-ea"/>
                        </a:rPr>
                        <a:t>森林の有する公益的機能を維持する環境整備のため</a:t>
                      </a:r>
                      <a:endParaRPr lang="en-US" altLang="ja-JP" sz="1100" dirty="0" smtClean="0">
                        <a:solidFill>
                          <a:schemeClr val="tx1"/>
                        </a:solidFill>
                        <a:latin typeface="+mn-ea"/>
                        <a:ea typeface="+mn-ea"/>
                      </a:endParaRPr>
                    </a:p>
                  </a:txBody>
                  <a:tcPr marL="0" marR="0" anchor="ctr"/>
                </a:tc>
                <a:tc>
                  <a:txBody>
                    <a:bodyPr/>
                    <a:lstStyle/>
                    <a:p>
                      <a:r>
                        <a:rPr kumimoji="1" lang="ja-JP" altLang="en-US" sz="1100" dirty="0" smtClean="0">
                          <a:solidFill>
                            <a:schemeClr val="tx1"/>
                          </a:solidFill>
                          <a:latin typeface="+mn-ea"/>
                          <a:ea typeface="+mn-ea"/>
                        </a:rPr>
                        <a:t>年額３００円（個人府民税均等割額に加算）</a:t>
                      </a:r>
                      <a:endParaRPr kumimoji="1" lang="ja-JP" altLang="en-US" sz="1100" dirty="0">
                        <a:solidFill>
                          <a:schemeClr val="tx1"/>
                        </a:solidFill>
                        <a:latin typeface="+mn-ea"/>
                        <a:ea typeface="+mn-ea"/>
                      </a:endParaRPr>
                    </a:p>
                  </a:txBody>
                  <a:tcPr marL="0" marR="0" anchor="ctr"/>
                </a:tc>
                <a:tc>
                  <a:txBody>
                    <a:bodyPr/>
                    <a:lstStyle/>
                    <a:p>
                      <a:pPr algn="ctr"/>
                      <a:r>
                        <a:rPr kumimoji="1" lang="en-US" altLang="ja-JP" sz="1100" dirty="0" smtClean="0">
                          <a:solidFill>
                            <a:schemeClr val="tx1"/>
                          </a:solidFill>
                          <a:latin typeface="+mn-ea"/>
                          <a:ea typeface="+mn-ea"/>
                        </a:rPr>
                        <a:t>11.8</a:t>
                      </a:r>
                      <a:r>
                        <a:rPr kumimoji="1" lang="ja-JP" altLang="en-US" sz="1100" dirty="0" smtClean="0">
                          <a:solidFill>
                            <a:schemeClr val="tx1"/>
                          </a:solidFill>
                          <a:latin typeface="+mn-ea"/>
                          <a:ea typeface="+mn-ea"/>
                        </a:rPr>
                        <a:t>億円</a:t>
                      </a:r>
                      <a:endParaRPr kumimoji="1" lang="ja-JP" altLang="en-US" sz="1100" dirty="0">
                        <a:solidFill>
                          <a:schemeClr val="tx1"/>
                        </a:solidFill>
                        <a:latin typeface="+mn-ea"/>
                        <a:ea typeface="+mn-ea"/>
                      </a:endParaRPr>
                    </a:p>
                  </a:txBody>
                  <a:tcPr marL="0" marR="0" anchor="ctr"/>
                </a:tc>
                <a:extLst>
                  <a:ext uri="{0D108BD9-81ED-4DB2-BD59-A6C34878D82A}">
                    <a16:rowId xmlns:a16="http://schemas.microsoft.com/office/drawing/2014/main" val="10001"/>
                  </a:ext>
                </a:extLst>
              </a:tr>
              <a:tr h="559914">
                <a:tc>
                  <a:txBody>
                    <a:bodyPr/>
                    <a:lstStyle/>
                    <a:p>
                      <a:r>
                        <a:rPr kumimoji="1" lang="ja-JP" altLang="en-US" sz="1100" dirty="0" smtClean="0">
                          <a:solidFill>
                            <a:schemeClr val="tx1"/>
                          </a:solidFill>
                          <a:latin typeface="+mn-ea"/>
                          <a:ea typeface="+mn-ea"/>
                        </a:rPr>
                        <a:t>宿泊税</a:t>
                      </a:r>
                      <a:endParaRPr kumimoji="1" lang="en-US" altLang="ja-JP" sz="11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n-ea"/>
                          <a:ea typeface="+mn-ea"/>
                        </a:rPr>
                        <a:t>(2017</a:t>
                      </a:r>
                      <a:r>
                        <a:rPr kumimoji="1" lang="ja-JP" altLang="en-US" sz="1100" dirty="0" smtClean="0">
                          <a:solidFill>
                            <a:schemeClr val="tx1"/>
                          </a:solidFill>
                          <a:latin typeface="+mn-ea"/>
                          <a:ea typeface="+mn-ea"/>
                        </a:rPr>
                        <a:t>年</a:t>
                      </a:r>
                      <a:r>
                        <a:rPr kumimoji="1" lang="en-US" altLang="ja-JP" sz="1100" dirty="0" smtClean="0">
                          <a:solidFill>
                            <a:schemeClr val="tx1"/>
                          </a:solidFill>
                          <a:latin typeface="+mn-ea"/>
                          <a:ea typeface="+mn-ea"/>
                        </a:rPr>
                        <a:t>1</a:t>
                      </a:r>
                      <a:r>
                        <a:rPr kumimoji="1" lang="ja-JP" altLang="en-US" sz="1100" dirty="0" smtClean="0">
                          <a:solidFill>
                            <a:schemeClr val="tx1"/>
                          </a:solidFill>
                          <a:latin typeface="+mn-ea"/>
                          <a:ea typeface="+mn-ea"/>
                        </a:rPr>
                        <a:t>月導入</a:t>
                      </a:r>
                      <a:r>
                        <a:rPr kumimoji="1" lang="en-US" altLang="ja-JP" sz="1100" dirty="0" smtClean="0">
                          <a:solidFill>
                            <a:schemeClr val="tx1"/>
                          </a:solidFill>
                          <a:latin typeface="+mn-ea"/>
                          <a:ea typeface="+mn-ea"/>
                        </a:rPr>
                        <a:t>)</a:t>
                      </a:r>
                      <a:endParaRPr kumimoji="1" lang="ja-JP" altLang="en-US" sz="1100" dirty="0" smtClean="0">
                        <a:solidFill>
                          <a:schemeClr val="tx1"/>
                        </a:solidFill>
                        <a:latin typeface="+mn-ea"/>
                        <a:ea typeface="+mn-ea"/>
                      </a:endParaRPr>
                    </a:p>
                    <a:p>
                      <a:endParaRPr kumimoji="1" lang="en-US" altLang="ja-JP" sz="1100" dirty="0" smtClean="0">
                        <a:solidFill>
                          <a:schemeClr val="tx1"/>
                        </a:solidFill>
                        <a:latin typeface="+mn-ea"/>
                        <a:ea typeface="+mn-ea"/>
                      </a:endParaRPr>
                    </a:p>
                  </a:txBody>
                  <a:tcPr marL="0" marR="0" anchor="ctr"/>
                </a:tc>
                <a:tc>
                  <a:txBody>
                    <a:bodyPr/>
                    <a:lstStyle/>
                    <a:p>
                      <a:r>
                        <a:rPr kumimoji="1" lang="ja-JP" altLang="en-US" sz="1100" dirty="0" smtClean="0">
                          <a:solidFill>
                            <a:schemeClr val="tx1"/>
                          </a:solidFill>
                          <a:latin typeface="+mn-ea"/>
                          <a:ea typeface="+mn-ea"/>
                        </a:rPr>
                        <a:t>観光客の受け入れ環境整備をはじめとする大阪の観光振興の取組みを推進するため</a:t>
                      </a:r>
                      <a:endParaRPr kumimoji="1" lang="en-US" altLang="ja-JP" sz="1100" dirty="0" smtClean="0">
                        <a:solidFill>
                          <a:schemeClr val="tx1"/>
                        </a:solidFill>
                        <a:latin typeface="+mn-ea"/>
                        <a:ea typeface="+mn-ea"/>
                      </a:endParaRPr>
                    </a:p>
                  </a:txBody>
                  <a:tcPr marL="0" marR="0" anchor="ctr"/>
                </a:tc>
                <a:tc>
                  <a:txBody>
                    <a:bodyPr/>
                    <a:lstStyle/>
                    <a:p>
                      <a:r>
                        <a:rPr kumimoji="1" lang="ja-JP" altLang="en-US" sz="1100" dirty="0" smtClean="0">
                          <a:solidFill>
                            <a:schemeClr val="tx1"/>
                          </a:solidFill>
                          <a:latin typeface="+mn-ea"/>
                          <a:ea typeface="+mn-ea"/>
                        </a:rPr>
                        <a:t>　　　</a:t>
                      </a:r>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宿泊料金</a:t>
                      </a:r>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　　　　　　　　　　</a:t>
                      </a:r>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税率</a:t>
                      </a:r>
                      <a:r>
                        <a:rPr kumimoji="1" lang="en-US" altLang="ja-JP" sz="1100" dirty="0" smtClean="0">
                          <a:solidFill>
                            <a:schemeClr val="tx1"/>
                          </a:solidFill>
                          <a:latin typeface="+mn-ea"/>
                          <a:ea typeface="+mn-ea"/>
                        </a:rPr>
                        <a:t>〉</a:t>
                      </a:r>
                      <a:endParaRPr kumimoji="1" lang="ja-JP" altLang="en-US" sz="1100" dirty="0" smtClean="0">
                        <a:solidFill>
                          <a:schemeClr val="tx1"/>
                        </a:solidFill>
                        <a:latin typeface="+mn-ea"/>
                        <a:ea typeface="+mn-ea"/>
                      </a:endParaRPr>
                    </a:p>
                    <a:p>
                      <a:r>
                        <a:rPr kumimoji="1" lang="ja-JP" altLang="en-US" sz="1100" dirty="0" smtClean="0">
                          <a:solidFill>
                            <a:schemeClr val="tx1"/>
                          </a:solidFill>
                          <a:latin typeface="+mn-ea"/>
                          <a:ea typeface="+mn-ea"/>
                        </a:rPr>
                        <a:t> </a:t>
                      </a:r>
                      <a:r>
                        <a:rPr kumimoji="1" lang="en-US" altLang="ja-JP" sz="1100" dirty="0" smtClean="0">
                          <a:solidFill>
                            <a:schemeClr val="tx1"/>
                          </a:solidFill>
                          <a:latin typeface="+mn-ea"/>
                          <a:ea typeface="+mn-ea"/>
                        </a:rPr>
                        <a:t>10,000</a:t>
                      </a:r>
                      <a:r>
                        <a:rPr kumimoji="1" lang="ja-JP" altLang="en-US" sz="1100" dirty="0" smtClean="0">
                          <a:solidFill>
                            <a:schemeClr val="tx1"/>
                          </a:solidFill>
                          <a:latin typeface="+mn-ea"/>
                          <a:ea typeface="+mn-ea"/>
                        </a:rPr>
                        <a:t>円以上</a:t>
                      </a:r>
                      <a:r>
                        <a:rPr kumimoji="1" lang="en-US" altLang="ja-JP" sz="1100" dirty="0" smtClean="0">
                          <a:solidFill>
                            <a:schemeClr val="tx1"/>
                          </a:solidFill>
                          <a:latin typeface="+mn-ea"/>
                          <a:ea typeface="+mn-ea"/>
                        </a:rPr>
                        <a:t>15,000</a:t>
                      </a:r>
                      <a:r>
                        <a:rPr kumimoji="1" lang="ja-JP" altLang="en-US" sz="1100" dirty="0" smtClean="0">
                          <a:solidFill>
                            <a:schemeClr val="tx1"/>
                          </a:solidFill>
                          <a:latin typeface="+mn-ea"/>
                          <a:ea typeface="+mn-ea"/>
                        </a:rPr>
                        <a:t>円未満　　　</a:t>
                      </a:r>
                      <a:r>
                        <a:rPr kumimoji="1" lang="en-US" altLang="ja-JP" sz="1100" dirty="0" smtClean="0">
                          <a:solidFill>
                            <a:schemeClr val="tx1"/>
                          </a:solidFill>
                          <a:latin typeface="+mn-ea"/>
                          <a:ea typeface="+mn-ea"/>
                        </a:rPr>
                        <a:t>100</a:t>
                      </a:r>
                      <a:r>
                        <a:rPr kumimoji="1" lang="ja-JP" altLang="en-US" sz="1100" dirty="0" smtClean="0">
                          <a:solidFill>
                            <a:schemeClr val="tx1"/>
                          </a:solidFill>
                          <a:latin typeface="+mn-ea"/>
                          <a:ea typeface="+mn-ea"/>
                        </a:rPr>
                        <a:t>円</a:t>
                      </a:r>
                    </a:p>
                    <a:p>
                      <a:r>
                        <a:rPr kumimoji="1" lang="ja-JP" altLang="en-US" sz="1100" dirty="0" smtClean="0">
                          <a:solidFill>
                            <a:schemeClr val="tx1"/>
                          </a:solidFill>
                          <a:latin typeface="+mn-ea"/>
                          <a:ea typeface="+mn-ea"/>
                        </a:rPr>
                        <a:t> </a:t>
                      </a:r>
                      <a:r>
                        <a:rPr kumimoji="1" lang="en-US" altLang="ja-JP" sz="1100" dirty="0" smtClean="0">
                          <a:solidFill>
                            <a:schemeClr val="tx1"/>
                          </a:solidFill>
                          <a:latin typeface="+mn-ea"/>
                          <a:ea typeface="+mn-ea"/>
                        </a:rPr>
                        <a:t>15,000</a:t>
                      </a:r>
                      <a:r>
                        <a:rPr kumimoji="1" lang="ja-JP" altLang="en-US" sz="1100" dirty="0" smtClean="0">
                          <a:solidFill>
                            <a:schemeClr val="tx1"/>
                          </a:solidFill>
                          <a:latin typeface="+mn-ea"/>
                          <a:ea typeface="+mn-ea"/>
                        </a:rPr>
                        <a:t>円以上</a:t>
                      </a:r>
                      <a:r>
                        <a:rPr kumimoji="1" lang="en-US" altLang="ja-JP" sz="1100" dirty="0" smtClean="0">
                          <a:solidFill>
                            <a:schemeClr val="tx1"/>
                          </a:solidFill>
                          <a:latin typeface="+mn-ea"/>
                          <a:ea typeface="+mn-ea"/>
                        </a:rPr>
                        <a:t>20,000</a:t>
                      </a:r>
                      <a:r>
                        <a:rPr kumimoji="1" lang="ja-JP" altLang="en-US" sz="1100" dirty="0" smtClean="0">
                          <a:solidFill>
                            <a:schemeClr val="tx1"/>
                          </a:solidFill>
                          <a:latin typeface="+mn-ea"/>
                          <a:ea typeface="+mn-ea"/>
                        </a:rPr>
                        <a:t>円未満　　　</a:t>
                      </a:r>
                      <a:r>
                        <a:rPr kumimoji="1" lang="en-US" altLang="ja-JP" sz="1100" dirty="0" smtClean="0">
                          <a:solidFill>
                            <a:schemeClr val="tx1"/>
                          </a:solidFill>
                          <a:latin typeface="+mn-ea"/>
                          <a:ea typeface="+mn-ea"/>
                        </a:rPr>
                        <a:t>200</a:t>
                      </a:r>
                      <a:r>
                        <a:rPr kumimoji="1" lang="ja-JP" altLang="en-US" sz="1100" dirty="0" smtClean="0">
                          <a:solidFill>
                            <a:schemeClr val="tx1"/>
                          </a:solidFill>
                          <a:latin typeface="+mn-ea"/>
                          <a:ea typeface="+mn-ea"/>
                        </a:rPr>
                        <a:t>円</a:t>
                      </a:r>
                    </a:p>
                    <a:p>
                      <a:r>
                        <a:rPr kumimoji="1" lang="ja-JP" altLang="en-US" sz="1100" dirty="0" smtClean="0">
                          <a:solidFill>
                            <a:schemeClr val="tx1"/>
                          </a:solidFill>
                          <a:latin typeface="+mn-ea"/>
                          <a:ea typeface="+mn-ea"/>
                        </a:rPr>
                        <a:t> </a:t>
                      </a:r>
                      <a:r>
                        <a:rPr kumimoji="1" lang="en-US" altLang="ja-JP" sz="1100" dirty="0" smtClean="0">
                          <a:solidFill>
                            <a:schemeClr val="tx1"/>
                          </a:solidFill>
                          <a:latin typeface="+mn-ea"/>
                          <a:ea typeface="+mn-ea"/>
                        </a:rPr>
                        <a:t>20,000</a:t>
                      </a:r>
                      <a:r>
                        <a:rPr kumimoji="1" lang="ja-JP" altLang="en-US" sz="1100" dirty="0" smtClean="0">
                          <a:solidFill>
                            <a:schemeClr val="tx1"/>
                          </a:solidFill>
                          <a:latin typeface="+mn-ea"/>
                          <a:ea typeface="+mn-ea"/>
                        </a:rPr>
                        <a:t>円以上　　　　　　　　　　　  </a:t>
                      </a:r>
                      <a:r>
                        <a:rPr kumimoji="1" lang="en-US" altLang="ja-JP" sz="1100" dirty="0" smtClean="0">
                          <a:solidFill>
                            <a:schemeClr val="tx1"/>
                          </a:solidFill>
                          <a:latin typeface="+mn-ea"/>
                          <a:ea typeface="+mn-ea"/>
                        </a:rPr>
                        <a:t>300</a:t>
                      </a:r>
                      <a:r>
                        <a:rPr kumimoji="1" lang="ja-JP" altLang="en-US" sz="1100" dirty="0" smtClean="0">
                          <a:solidFill>
                            <a:schemeClr val="tx1"/>
                          </a:solidFill>
                          <a:latin typeface="+mn-ea"/>
                          <a:ea typeface="+mn-ea"/>
                        </a:rPr>
                        <a:t>円</a:t>
                      </a:r>
                    </a:p>
                  </a:txBody>
                  <a:tcPr marL="0" marR="0" anchor="ctr"/>
                </a:tc>
                <a:tc>
                  <a:txBody>
                    <a:bodyPr/>
                    <a:lstStyle/>
                    <a:p>
                      <a:pPr algn="ctr"/>
                      <a:r>
                        <a:rPr kumimoji="1" lang="en-US" altLang="ja-JP" sz="1100" dirty="0" smtClean="0">
                          <a:solidFill>
                            <a:schemeClr val="tx1"/>
                          </a:solidFill>
                          <a:latin typeface="+mn-ea"/>
                          <a:ea typeface="+mn-ea"/>
                        </a:rPr>
                        <a:t>7.7</a:t>
                      </a:r>
                      <a:r>
                        <a:rPr kumimoji="1" lang="ja-JP" altLang="en-US" sz="1100" dirty="0" smtClean="0">
                          <a:solidFill>
                            <a:schemeClr val="tx1"/>
                          </a:solidFill>
                          <a:latin typeface="+mn-ea"/>
                          <a:ea typeface="+mn-ea"/>
                        </a:rPr>
                        <a:t>億円</a:t>
                      </a:r>
                      <a:endParaRPr kumimoji="1" lang="ja-JP" altLang="en-US" sz="1100" dirty="0">
                        <a:solidFill>
                          <a:schemeClr val="tx1"/>
                        </a:solidFill>
                        <a:latin typeface="+mn-ea"/>
                        <a:ea typeface="+mn-ea"/>
                      </a:endParaRPr>
                    </a:p>
                  </a:txBody>
                  <a:tcPr marL="0" marR="0" anchor="ctr"/>
                </a:tc>
                <a:extLst>
                  <a:ext uri="{0D108BD9-81ED-4DB2-BD59-A6C34878D82A}">
                    <a16:rowId xmlns:a16="http://schemas.microsoft.com/office/drawing/2014/main" val="10002"/>
                  </a:ext>
                </a:extLst>
              </a:tr>
              <a:tr h="1175820">
                <a:tc>
                  <a:txBody>
                    <a:bodyPr/>
                    <a:lstStyle/>
                    <a:p>
                      <a:r>
                        <a:rPr kumimoji="1" lang="ja-JP" altLang="en-US" sz="1100" dirty="0" smtClean="0">
                          <a:solidFill>
                            <a:schemeClr val="tx1"/>
                          </a:solidFill>
                          <a:latin typeface="+mn-ea"/>
                          <a:ea typeface="+mn-ea"/>
                        </a:rPr>
                        <a:t>法人二税</a:t>
                      </a:r>
                      <a:endParaRPr kumimoji="1" lang="en-US" altLang="ja-JP" sz="1100" dirty="0" smtClean="0">
                        <a:solidFill>
                          <a:schemeClr val="tx1"/>
                        </a:solidFill>
                        <a:latin typeface="+mn-ea"/>
                        <a:ea typeface="+mn-ea"/>
                      </a:endParaRPr>
                    </a:p>
                  </a:txBody>
                  <a:tcPr marL="0" marR="0" anchor="ctr"/>
                </a:tc>
                <a:tc>
                  <a:txBody>
                    <a:bodyPr/>
                    <a:lstStyle/>
                    <a:p>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法人府民税法人税割・法人事業税</a:t>
                      </a:r>
                      <a:r>
                        <a:rPr kumimoji="1" lang="en-US" altLang="ja-JP" sz="1100" dirty="0" smtClean="0">
                          <a:solidFill>
                            <a:schemeClr val="tx1"/>
                          </a:solidFill>
                          <a:latin typeface="+mn-ea"/>
                          <a:ea typeface="+mn-ea"/>
                        </a:rPr>
                        <a:t>】</a:t>
                      </a:r>
                    </a:p>
                    <a:p>
                      <a:r>
                        <a:rPr kumimoji="1" lang="ja-JP" altLang="en-US" sz="1100" dirty="0" smtClean="0">
                          <a:solidFill>
                            <a:schemeClr val="tx1"/>
                          </a:solidFill>
                          <a:latin typeface="+mn-ea"/>
                          <a:ea typeface="+mn-ea"/>
                        </a:rPr>
                        <a:t>道路網などの都市基盤整備や防災対策の充実といった大都市圏特有の緊急かつ膨大な財政需要に対処するため</a:t>
                      </a:r>
                      <a:endParaRPr kumimoji="1" lang="en-US" altLang="ja-JP" sz="11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2017</a:t>
                      </a:r>
                      <a:r>
                        <a:rPr kumimoji="1" lang="ja-JP" altLang="en-US" sz="1100" dirty="0" smtClean="0">
                          <a:solidFill>
                            <a:schemeClr val="tx1"/>
                          </a:solidFill>
                          <a:latin typeface="+mn-ea"/>
                          <a:ea typeface="+mn-ea"/>
                        </a:rPr>
                        <a:t>年</a:t>
                      </a:r>
                      <a:r>
                        <a:rPr kumimoji="1" lang="en-US" altLang="ja-JP" sz="1100" dirty="0" smtClean="0">
                          <a:solidFill>
                            <a:schemeClr val="tx1"/>
                          </a:solidFill>
                          <a:latin typeface="+mn-ea"/>
                          <a:ea typeface="+mn-ea"/>
                        </a:rPr>
                        <a:t>2</a:t>
                      </a:r>
                      <a:r>
                        <a:rPr kumimoji="1" lang="ja-JP" altLang="en-US" sz="1100" dirty="0" smtClean="0">
                          <a:solidFill>
                            <a:schemeClr val="tx1"/>
                          </a:solidFill>
                          <a:latin typeface="+mn-ea"/>
                          <a:ea typeface="+mn-ea"/>
                        </a:rPr>
                        <a:t>月議会延長）</a:t>
                      </a:r>
                      <a:endParaRPr kumimoji="1" lang="en-US" altLang="ja-JP" sz="1100" dirty="0" smtClean="0">
                        <a:solidFill>
                          <a:schemeClr val="tx1"/>
                        </a:solidFill>
                        <a:latin typeface="+mn-ea"/>
                        <a:ea typeface="+mn-ea"/>
                      </a:endParaRPr>
                    </a:p>
                    <a:p>
                      <a:r>
                        <a:rPr kumimoji="1" lang="en-US" altLang="ja-JP" sz="1100" dirty="0" smtClean="0">
                          <a:solidFill>
                            <a:schemeClr val="tx1"/>
                          </a:solidFill>
                          <a:latin typeface="+mn-ea"/>
                          <a:ea typeface="+mn-ea"/>
                        </a:rPr>
                        <a:t>【</a:t>
                      </a:r>
                      <a:r>
                        <a:rPr kumimoji="1" lang="zh-CN" altLang="en-US" sz="1100" dirty="0" smtClean="0">
                          <a:solidFill>
                            <a:schemeClr val="tx1"/>
                          </a:solidFill>
                          <a:latin typeface="ＭＳ Ｐゴシック" panose="020B0600070205080204" pitchFamily="50" charset="-128"/>
                          <a:ea typeface="ＭＳ Ｐゴシック" panose="020B0600070205080204" pitchFamily="50" charset="-128"/>
                        </a:rPr>
                        <a:t>法人府民税均等割</a:t>
                      </a:r>
                      <a:r>
                        <a:rPr kumimoji="1" lang="en-US" altLang="ja-JP" sz="1100" dirty="0" smtClean="0">
                          <a:solidFill>
                            <a:schemeClr val="tx1"/>
                          </a:solidFill>
                          <a:latin typeface="+mn-ea"/>
                          <a:ea typeface="+mn-ea"/>
                        </a:rPr>
                        <a:t>】</a:t>
                      </a:r>
                    </a:p>
                    <a:p>
                      <a:r>
                        <a:rPr kumimoji="1" lang="ja-JP" altLang="en-US" sz="1100" dirty="0" smtClean="0">
                          <a:solidFill>
                            <a:schemeClr val="tx1"/>
                          </a:solidFill>
                          <a:latin typeface="+mn-ea"/>
                          <a:ea typeface="+mn-ea"/>
                        </a:rPr>
                        <a:t>大阪経済の成長に向けた施策を推進するため</a:t>
                      </a:r>
                      <a:endParaRPr kumimoji="1" lang="en-US" altLang="ja-JP" sz="11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2016</a:t>
                      </a:r>
                      <a:r>
                        <a:rPr kumimoji="1" lang="ja-JP" altLang="en-US" sz="1100" dirty="0" smtClean="0">
                          <a:solidFill>
                            <a:schemeClr val="tx1"/>
                          </a:solidFill>
                          <a:latin typeface="+mn-ea"/>
                          <a:ea typeface="+mn-ea"/>
                        </a:rPr>
                        <a:t>年</a:t>
                      </a:r>
                      <a:r>
                        <a:rPr kumimoji="1" lang="en-US" altLang="ja-JP" sz="1100" dirty="0" smtClean="0">
                          <a:solidFill>
                            <a:schemeClr val="tx1"/>
                          </a:solidFill>
                          <a:latin typeface="+mn-ea"/>
                          <a:ea typeface="+mn-ea"/>
                        </a:rPr>
                        <a:t>2</a:t>
                      </a:r>
                      <a:r>
                        <a:rPr kumimoji="1" lang="ja-JP" altLang="en-US" sz="1100" dirty="0" smtClean="0">
                          <a:solidFill>
                            <a:schemeClr val="tx1"/>
                          </a:solidFill>
                          <a:latin typeface="+mn-ea"/>
                          <a:ea typeface="+mn-ea"/>
                        </a:rPr>
                        <a:t>月議会延長</a:t>
                      </a:r>
                      <a:r>
                        <a:rPr kumimoji="1" lang="en-US" altLang="ja-JP" sz="1100" dirty="0" smtClean="0">
                          <a:solidFill>
                            <a:schemeClr val="tx1"/>
                          </a:solidFill>
                          <a:latin typeface="+mn-ea"/>
                          <a:ea typeface="+mn-ea"/>
                        </a:rPr>
                        <a:t>)</a:t>
                      </a:r>
                    </a:p>
                  </a:txBody>
                  <a:tcPr marL="0" marR="0" anchor="ctr"/>
                </a:tc>
                <a:tc>
                  <a:txBody>
                    <a:bodyPr/>
                    <a:lstStyle/>
                    <a:p>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法人府民税法人税割・法人事業税</a:t>
                      </a:r>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資本金</a:t>
                      </a:r>
                      <a:r>
                        <a:rPr kumimoji="1" lang="en-US" altLang="ja-JP" sz="1050" dirty="0" smtClean="0">
                          <a:solidFill>
                            <a:schemeClr val="tx1"/>
                          </a:solidFill>
                          <a:latin typeface="+mn-ea"/>
                          <a:ea typeface="+mn-ea"/>
                        </a:rPr>
                        <a:t>1</a:t>
                      </a:r>
                      <a:r>
                        <a:rPr kumimoji="1" lang="ja-JP" altLang="en-US" sz="1050" dirty="0" smtClean="0">
                          <a:solidFill>
                            <a:schemeClr val="tx1"/>
                          </a:solidFill>
                          <a:latin typeface="+mn-ea"/>
                          <a:ea typeface="+mn-ea"/>
                        </a:rPr>
                        <a:t>億円超の法人等</a:t>
                      </a:r>
                      <a:endParaRPr kumimoji="1" lang="en-US" altLang="ja-JP" sz="1100" dirty="0" smtClean="0">
                        <a:solidFill>
                          <a:schemeClr val="tx1"/>
                        </a:solidFill>
                        <a:latin typeface="+mn-ea"/>
                        <a:ea typeface="+mn-ea"/>
                      </a:endParaRPr>
                    </a:p>
                    <a:p>
                      <a:r>
                        <a:rPr kumimoji="1" lang="ja-JP" altLang="en-US" sz="1100" dirty="0" smtClean="0">
                          <a:solidFill>
                            <a:schemeClr val="tx1"/>
                          </a:solidFill>
                          <a:latin typeface="+mn-ea"/>
                          <a:ea typeface="+mn-ea"/>
                        </a:rPr>
                        <a:t>＜法人府民税法人税割＞標準税率に１％上乗</a:t>
                      </a:r>
                      <a:endParaRPr kumimoji="1" lang="en-US" altLang="ja-JP" sz="1100" dirty="0" smtClean="0">
                        <a:solidFill>
                          <a:schemeClr val="tx1"/>
                        </a:solidFill>
                        <a:latin typeface="+mn-ea"/>
                        <a:ea typeface="+mn-ea"/>
                      </a:endParaRPr>
                    </a:p>
                    <a:p>
                      <a:r>
                        <a:rPr kumimoji="1" lang="ja-JP" altLang="en-US" sz="1100" dirty="0" smtClean="0">
                          <a:solidFill>
                            <a:schemeClr val="tx1"/>
                          </a:solidFill>
                          <a:latin typeface="+mn-ea"/>
                          <a:ea typeface="+mn-ea"/>
                        </a:rPr>
                        <a:t>＜法人事業税＞地方法人特別税等の暫定措置法適用前の標準税率の</a:t>
                      </a:r>
                      <a:r>
                        <a:rPr kumimoji="1" lang="en-US" altLang="ja-JP" sz="1100" dirty="0" smtClean="0">
                          <a:solidFill>
                            <a:schemeClr val="tx1"/>
                          </a:solidFill>
                          <a:latin typeface="+mn-ea"/>
                          <a:ea typeface="+mn-ea"/>
                        </a:rPr>
                        <a:t>5</a:t>
                      </a:r>
                      <a:r>
                        <a:rPr kumimoji="1" lang="ja-JP" altLang="en-US" sz="1100" dirty="0" smtClean="0">
                          <a:solidFill>
                            <a:schemeClr val="tx1"/>
                          </a:solidFill>
                          <a:latin typeface="+mn-ea"/>
                          <a:ea typeface="+mn-ea"/>
                        </a:rPr>
                        <a:t>％増の率を暫定措置法適用後の標準税率に上乗せ</a:t>
                      </a:r>
                      <a:endParaRPr kumimoji="1" lang="en-US" altLang="ja-JP" sz="1100" dirty="0" smtClean="0">
                        <a:solidFill>
                          <a:schemeClr val="tx1"/>
                        </a:solidFill>
                        <a:latin typeface="+mn-ea"/>
                        <a:ea typeface="+mn-ea"/>
                      </a:endParaRPr>
                    </a:p>
                    <a:p>
                      <a:r>
                        <a:rPr kumimoji="1" lang="en-US" altLang="ja-JP" sz="1100" dirty="0" smtClean="0">
                          <a:solidFill>
                            <a:schemeClr val="tx1"/>
                          </a:solidFill>
                          <a:latin typeface="+mn-ea"/>
                          <a:ea typeface="+mn-ea"/>
                        </a:rPr>
                        <a:t>【</a:t>
                      </a:r>
                      <a:r>
                        <a:rPr kumimoji="1" lang="zh-CN" altLang="en-US" sz="1100" dirty="0" smtClean="0">
                          <a:solidFill>
                            <a:schemeClr val="tx1"/>
                          </a:solidFill>
                          <a:latin typeface="ＭＳ Ｐゴシック" panose="020B0600070205080204" pitchFamily="50" charset="-128"/>
                          <a:ea typeface="ＭＳ Ｐゴシック" panose="020B0600070205080204" pitchFamily="50" charset="-128"/>
                        </a:rPr>
                        <a:t>法人府民税均等割</a:t>
                      </a:r>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資本金</a:t>
                      </a:r>
                      <a:r>
                        <a:rPr kumimoji="1" lang="en-US" altLang="ja-JP" sz="1100" dirty="0" smtClean="0">
                          <a:solidFill>
                            <a:schemeClr val="tx1"/>
                          </a:solidFill>
                          <a:latin typeface="+mn-ea"/>
                          <a:ea typeface="+mn-ea"/>
                        </a:rPr>
                        <a:t>1</a:t>
                      </a:r>
                      <a:r>
                        <a:rPr kumimoji="1" lang="ja-JP" altLang="en-US" sz="1100" dirty="0" smtClean="0">
                          <a:solidFill>
                            <a:schemeClr val="tx1"/>
                          </a:solidFill>
                          <a:latin typeface="+mn-ea"/>
                          <a:ea typeface="+mn-ea"/>
                        </a:rPr>
                        <a:t>千万円超の法人</a:t>
                      </a:r>
                      <a:endParaRPr kumimoji="1" lang="en-US" altLang="ja-JP" sz="1100" dirty="0" smtClean="0">
                        <a:solidFill>
                          <a:schemeClr val="tx1"/>
                        </a:solidFill>
                        <a:latin typeface="+mn-ea"/>
                        <a:ea typeface="+mn-ea"/>
                      </a:endParaRPr>
                    </a:p>
                    <a:p>
                      <a:r>
                        <a:rPr kumimoji="1" lang="ja-JP" altLang="en-US" sz="1100" dirty="0" smtClean="0">
                          <a:solidFill>
                            <a:schemeClr val="tx1"/>
                          </a:solidFill>
                          <a:latin typeface="+mn-ea"/>
                          <a:ea typeface="+mn-ea"/>
                        </a:rPr>
                        <a:t>標準税率の</a:t>
                      </a:r>
                      <a:r>
                        <a:rPr kumimoji="1" lang="en-US" altLang="ja-JP" sz="1100" dirty="0" smtClean="0">
                          <a:solidFill>
                            <a:schemeClr val="tx1"/>
                          </a:solidFill>
                          <a:latin typeface="+mn-ea"/>
                          <a:ea typeface="+mn-ea"/>
                        </a:rPr>
                        <a:t>2</a:t>
                      </a:r>
                      <a:r>
                        <a:rPr kumimoji="1" lang="ja-JP" altLang="en-US" sz="1100" dirty="0" smtClean="0">
                          <a:solidFill>
                            <a:schemeClr val="tx1"/>
                          </a:solidFill>
                          <a:latin typeface="+mn-ea"/>
                          <a:ea typeface="+mn-ea"/>
                        </a:rPr>
                        <a:t>倍</a:t>
                      </a:r>
                      <a:endParaRPr kumimoji="1" lang="en-US" altLang="ja-JP" sz="1100" dirty="0" smtClean="0">
                        <a:solidFill>
                          <a:schemeClr val="tx1"/>
                        </a:solidFill>
                        <a:latin typeface="+mn-ea"/>
                        <a:ea typeface="+mn-ea"/>
                      </a:endParaRPr>
                    </a:p>
                    <a:p>
                      <a:r>
                        <a:rPr kumimoji="1" lang="ja-JP" altLang="en-US" sz="1100" dirty="0" smtClean="0">
                          <a:solidFill>
                            <a:schemeClr val="tx1"/>
                          </a:solidFill>
                          <a:latin typeface="+mn-ea"/>
                          <a:ea typeface="+mn-ea"/>
                        </a:rPr>
                        <a:t>ただし、資本金</a:t>
                      </a:r>
                      <a:r>
                        <a:rPr kumimoji="1" lang="en-US" altLang="ja-JP" sz="1100" dirty="0" smtClean="0">
                          <a:solidFill>
                            <a:schemeClr val="tx1"/>
                          </a:solidFill>
                          <a:latin typeface="+mn-ea"/>
                          <a:ea typeface="+mn-ea"/>
                        </a:rPr>
                        <a:t>1</a:t>
                      </a:r>
                      <a:r>
                        <a:rPr kumimoji="1" lang="ja-JP" altLang="en-US" sz="1100" dirty="0" smtClean="0">
                          <a:solidFill>
                            <a:schemeClr val="tx1"/>
                          </a:solidFill>
                          <a:latin typeface="+mn-ea"/>
                          <a:ea typeface="+mn-ea"/>
                        </a:rPr>
                        <a:t>千万円超１</a:t>
                      </a:r>
                      <a:r>
                        <a:rPr lang="ja-JP" altLang="en-US" sz="1100" dirty="0" smtClean="0">
                          <a:solidFill>
                            <a:schemeClr val="tx1"/>
                          </a:solidFill>
                          <a:latin typeface="+mn-ea"/>
                          <a:ea typeface="+mn-ea"/>
                        </a:rPr>
                        <a:t>億円以下の法人は</a:t>
                      </a:r>
                      <a:r>
                        <a:rPr lang="en-US" altLang="ja-JP" sz="1100" dirty="0" smtClean="0">
                          <a:solidFill>
                            <a:schemeClr val="tx1"/>
                          </a:solidFill>
                          <a:latin typeface="+mn-ea"/>
                          <a:ea typeface="+mn-ea"/>
                        </a:rPr>
                        <a:t>1.5</a:t>
                      </a:r>
                      <a:r>
                        <a:rPr lang="ja-JP" altLang="en-US" sz="1100" dirty="0" smtClean="0">
                          <a:solidFill>
                            <a:schemeClr val="tx1"/>
                          </a:solidFill>
                          <a:latin typeface="+mn-ea"/>
                          <a:ea typeface="+mn-ea"/>
                        </a:rPr>
                        <a:t>倍</a:t>
                      </a:r>
                      <a:endParaRPr kumimoji="1" lang="ja-JP" altLang="en-US" sz="1100" dirty="0">
                        <a:solidFill>
                          <a:schemeClr val="tx1"/>
                        </a:solidFill>
                        <a:latin typeface="+mn-ea"/>
                        <a:ea typeface="+mn-ea"/>
                      </a:endParaRPr>
                    </a:p>
                  </a:txBody>
                  <a:tcPr marL="0" marR="0" anchor="ctr"/>
                </a:tc>
                <a:tc>
                  <a:txBody>
                    <a:bodyPr/>
                    <a:lstStyle/>
                    <a:p>
                      <a:pPr algn="ctr"/>
                      <a:r>
                        <a:rPr kumimoji="1" lang="en-US" altLang="ja-JP" sz="1100" dirty="0" smtClean="0">
                          <a:solidFill>
                            <a:schemeClr val="tx1"/>
                          </a:solidFill>
                          <a:latin typeface="+mn-ea"/>
                          <a:ea typeface="+mn-ea"/>
                        </a:rPr>
                        <a:t>415</a:t>
                      </a:r>
                      <a:r>
                        <a:rPr kumimoji="1" lang="ja-JP" altLang="en-US" sz="1100" dirty="0" smtClean="0">
                          <a:solidFill>
                            <a:schemeClr val="tx1"/>
                          </a:solidFill>
                          <a:latin typeface="+mn-ea"/>
                          <a:ea typeface="+mn-ea"/>
                        </a:rPr>
                        <a:t>億円</a:t>
                      </a:r>
                      <a:endParaRPr kumimoji="1" lang="ja-JP" altLang="en-US" sz="1100" dirty="0">
                        <a:solidFill>
                          <a:schemeClr val="tx1"/>
                        </a:solidFill>
                        <a:latin typeface="+mn-ea"/>
                        <a:ea typeface="+mn-ea"/>
                      </a:endParaRPr>
                    </a:p>
                  </a:txBody>
                  <a:tcPr marL="0" marR="0" anchor="ctr"/>
                </a:tc>
                <a:extLst>
                  <a:ext uri="{0D108BD9-81ED-4DB2-BD59-A6C34878D82A}">
                    <a16:rowId xmlns:a16="http://schemas.microsoft.com/office/drawing/2014/main" val="10003"/>
                  </a:ext>
                </a:extLst>
              </a:tr>
            </a:tbl>
          </a:graphicData>
        </a:graphic>
      </p:graphicFrame>
      <p:sp>
        <p:nvSpPr>
          <p:cNvPr id="17" name="正方形/長方形 16"/>
          <p:cNvSpPr/>
          <p:nvPr/>
        </p:nvSpPr>
        <p:spPr>
          <a:xfrm>
            <a:off x="3635896" y="1145342"/>
            <a:ext cx="611326"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indent="-182563"/>
            <a:r>
              <a:rPr lang="ja-JP" altLang="en-US" sz="1050" dirty="0" smtClean="0">
                <a:solidFill>
                  <a:schemeClr val="tx1"/>
                </a:solidFill>
              </a:rPr>
              <a:t>▲</a:t>
            </a:r>
            <a:r>
              <a:rPr lang="en-US" altLang="ja-JP" sz="1050" dirty="0" smtClean="0">
                <a:solidFill>
                  <a:schemeClr val="tx1"/>
                </a:solidFill>
              </a:rPr>
              <a:t>16</a:t>
            </a:r>
            <a:r>
              <a:rPr kumimoji="1" lang="ja-JP" altLang="en-US" sz="1050" dirty="0" smtClean="0">
                <a:solidFill>
                  <a:schemeClr val="tx1"/>
                </a:solidFill>
              </a:rPr>
              <a:t>年</a:t>
            </a:r>
            <a:r>
              <a:rPr kumimoji="1" lang="en-US" altLang="ja-JP" sz="1050" dirty="0" smtClean="0">
                <a:solidFill>
                  <a:schemeClr val="tx1"/>
                </a:solidFill>
              </a:rPr>
              <a:t>2</a:t>
            </a:r>
            <a:r>
              <a:rPr kumimoji="1" lang="ja-JP" altLang="en-US" sz="1050" dirty="0" smtClean="0">
                <a:solidFill>
                  <a:schemeClr val="tx1"/>
                </a:solidFill>
              </a:rPr>
              <a:t>月議会</a:t>
            </a:r>
            <a:endParaRPr kumimoji="1" lang="en-US" altLang="ja-JP" sz="1050" dirty="0" smtClean="0">
              <a:solidFill>
                <a:schemeClr val="tx1"/>
              </a:solidFill>
            </a:endParaRPr>
          </a:p>
          <a:p>
            <a:pPr marL="182563" indent="-182563"/>
            <a:r>
              <a:rPr lang="ja-JP" altLang="en-US" sz="1050" dirty="0" smtClean="0">
                <a:solidFill>
                  <a:schemeClr val="tx1"/>
                </a:solidFill>
              </a:rPr>
              <a:t>　　法人府民税均等割の超過課税の延長決定</a:t>
            </a:r>
            <a:endParaRPr lang="en-US" altLang="ja-JP" sz="1050"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63BC356D-1576-478B-8647-1361C6E9DFF7}" type="slidenum">
              <a:rPr kumimoji="1" lang="ja-JP" altLang="en-US" smtClean="0"/>
              <a:t>97</a:t>
            </a:fld>
            <a:endParaRPr kumimoji="1" lang="ja-JP" altLang="en-US"/>
          </a:p>
        </p:txBody>
      </p:sp>
    </p:spTree>
    <p:extLst>
      <p:ext uri="{BB962C8B-B14F-4D97-AF65-F5344CB8AC3E}">
        <p14:creationId xmlns:p14="http://schemas.microsoft.com/office/powerpoint/2010/main" val="7338686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749900814"/>
              </p:ext>
            </p:extLst>
          </p:nvPr>
        </p:nvGraphicFramePr>
        <p:xfrm>
          <a:off x="251520" y="476672"/>
          <a:ext cx="8748464" cy="6192119"/>
        </p:xfrm>
        <a:graphic>
          <a:graphicData uri="http://schemas.openxmlformats.org/drawingml/2006/table">
            <a:tbl>
              <a:tblPr firstRow="1" bandRow="1">
                <a:tableStyleId>{5940675A-B579-460E-94D1-54222C63F5DA}</a:tableStyleId>
              </a:tblPr>
              <a:tblGrid>
                <a:gridCol w="2458246">
                  <a:extLst>
                    <a:ext uri="{9D8B030D-6E8A-4147-A177-3AD203B41FA5}">
                      <a16:colId xmlns:a16="http://schemas.microsoft.com/office/drawing/2014/main" val="20000"/>
                    </a:ext>
                  </a:extLst>
                </a:gridCol>
                <a:gridCol w="1590630">
                  <a:extLst>
                    <a:ext uri="{9D8B030D-6E8A-4147-A177-3AD203B41FA5}">
                      <a16:colId xmlns:a16="http://schemas.microsoft.com/office/drawing/2014/main" val="20001"/>
                    </a:ext>
                  </a:extLst>
                </a:gridCol>
                <a:gridCol w="2512472">
                  <a:extLst>
                    <a:ext uri="{9D8B030D-6E8A-4147-A177-3AD203B41FA5}">
                      <a16:colId xmlns:a16="http://schemas.microsoft.com/office/drawing/2014/main" val="20002"/>
                    </a:ext>
                  </a:extLst>
                </a:gridCol>
                <a:gridCol w="2187116">
                  <a:extLst>
                    <a:ext uri="{9D8B030D-6E8A-4147-A177-3AD203B41FA5}">
                      <a16:colId xmlns:a16="http://schemas.microsoft.com/office/drawing/2014/main" val="20003"/>
                    </a:ext>
                  </a:extLst>
                </a:gridCol>
              </a:tblGrid>
              <a:tr h="362418">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a:lnL w="28575" cap="flat" cmpd="sng" algn="ctr">
                      <a:solidFill>
                        <a:schemeClr val="tx2">
                          <a:lumMod val="50000"/>
                        </a:schemeClr>
                      </a:solidFill>
                      <a:prstDash val="solid"/>
                      <a:round/>
                      <a:headEnd type="none" w="med" len="med"/>
                      <a:tailEnd type="none" w="med" len="med"/>
                    </a:lnL>
                    <a:lnR w="12700" cap="flat" cmpd="sng" algn="ctr">
                      <a:solidFill>
                        <a:srgbClr val="002060"/>
                      </a:solidFill>
                      <a:prstDash val="sysDash"/>
                      <a:round/>
                      <a:headEnd type="none" w="med" len="med"/>
                      <a:tailEnd type="none" w="med" len="med"/>
                    </a:lnR>
                    <a:lnT w="28575" cap="flat" cmpd="sng" algn="ctr">
                      <a:solidFill>
                        <a:schemeClr val="tx2">
                          <a:lumMod val="50000"/>
                        </a:schemeClr>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28575" cap="flat" cmpd="sng" algn="ctr">
                      <a:solidFill>
                        <a:schemeClr val="tx2">
                          <a:lumMod val="50000"/>
                        </a:schemeClr>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28575" cap="flat" cmpd="sng" algn="ctr">
                      <a:solidFill>
                        <a:schemeClr val="tx2">
                          <a:lumMod val="50000"/>
                        </a:schemeClr>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a:lnL w="12700" cap="flat" cmpd="sng" algn="ctr">
                      <a:solidFill>
                        <a:srgbClr val="002060"/>
                      </a:solidFill>
                      <a:prstDash val="sysDash"/>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185779">
                <a:tc>
                  <a:txBody>
                    <a:bodyPr/>
                    <a:lstStyle/>
                    <a:p>
                      <a:pPr marL="0" indent="0"/>
                      <a:r>
                        <a:rPr kumimoji="1" lang="ja-JP" altLang="en-US" sz="1400" dirty="0" smtClean="0">
                          <a:solidFill>
                            <a:schemeClr val="tx1"/>
                          </a:solidFill>
                        </a:rPr>
                        <a:t>　府の慢性的な赤字決算（</a:t>
                      </a:r>
                      <a:r>
                        <a:rPr kumimoji="1" lang="en-US" altLang="ja-JP" sz="1400" dirty="0" smtClean="0">
                          <a:solidFill>
                            <a:schemeClr val="tx1"/>
                          </a:solidFill>
                        </a:rPr>
                        <a:t>1998</a:t>
                      </a:r>
                      <a:r>
                        <a:rPr kumimoji="1" lang="ja-JP" altLang="en-US" sz="1400" dirty="0" smtClean="0">
                          <a:solidFill>
                            <a:schemeClr val="tx1"/>
                          </a:solidFill>
                        </a:rPr>
                        <a:t>年度～</a:t>
                      </a:r>
                      <a:r>
                        <a:rPr kumimoji="1" lang="en-US" altLang="ja-JP" sz="1400" dirty="0" smtClean="0">
                          <a:solidFill>
                            <a:schemeClr val="tx1"/>
                          </a:solidFill>
                        </a:rPr>
                        <a:t>2007</a:t>
                      </a:r>
                      <a:r>
                        <a:rPr kumimoji="1" lang="ja-JP" altLang="en-US" sz="1400" dirty="0" smtClean="0">
                          <a:solidFill>
                            <a:schemeClr val="tx1"/>
                          </a:solidFill>
                        </a:rPr>
                        <a:t>年度まで</a:t>
                      </a:r>
                      <a:r>
                        <a:rPr kumimoji="1" lang="en-US" altLang="ja-JP" sz="1400" dirty="0" smtClean="0">
                          <a:solidFill>
                            <a:schemeClr val="tx1"/>
                          </a:solidFill>
                        </a:rPr>
                        <a:t>10</a:t>
                      </a:r>
                      <a:r>
                        <a:rPr kumimoji="1" lang="ja-JP" altLang="en-US" sz="1400" dirty="0" smtClean="0">
                          <a:solidFill>
                            <a:schemeClr val="tx1"/>
                          </a:solidFill>
                        </a:rPr>
                        <a:t>年連続赤字決算。累計▲</a:t>
                      </a:r>
                      <a:r>
                        <a:rPr kumimoji="1" lang="en-US" altLang="ja-JP" sz="1400" dirty="0" smtClean="0">
                          <a:solidFill>
                            <a:schemeClr val="tx1"/>
                          </a:solidFill>
                        </a:rPr>
                        <a:t>2,164</a:t>
                      </a:r>
                      <a:r>
                        <a:rPr kumimoji="1" lang="ja-JP" altLang="en-US" sz="1400" dirty="0" smtClean="0">
                          <a:solidFill>
                            <a:schemeClr val="tx1"/>
                          </a:solidFill>
                        </a:rPr>
                        <a:t>億円。</a:t>
                      </a:r>
                      <a:r>
                        <a:rPr kumimoji="1" lang="en-US" altLang="ja-JP" sz="1400" dirty="0" smtClean="0">
                          <a:solidFill>
                            <a:schemeClr val="tx1"/>
                          </a:solidFill>
                        </a:rPr>
                        <a:t>10</a:t>
                      </a:r>
                      <a:r>
                        <a:rPr kumimoji="1" lang="ja-JP" altLang="en-US" sz="1400" dirty="0" smtClean="0">
                          <a:solidFill>
                            <a:schemeClr val="tx1"/>
                          </a:solidFill>
                        </a:rPr>
                        <a:t>年間の予算約</a:t>
                      </a:r>
                      <a:r>
                        <a:rPr kumimoji="1" lang="en-US" altLang="ja-JP" sz="1400" dirty="0" smtClean="0">
                          <a:solidFill>
                            <a:schemeClr val="tx1"/>
                          </a:solidFill>
                        </a:rPr>
                        <a:t>30</a:t>
                      </a:r>
                      <a:r>
                        <a:rPr kumimoji="1" lang="ja-JP" altLang="en-US" sz="1400" dirty="0" smtClean="0">
                          <a:solidFill>
                            <a:schemeClr val="tx1"/>
                          </a:solidFill>
                        </a:rPr>
                        <a:t>兆円の</a:t>
                      </a:r>
                      <a:r>
                        <a:rPr kumimoji="1" lang="en-US" altLang="ja-JP" sz="1400" dirty="0" smtClean="0">
                          <a:solidFill>
                            <a:schemeClr val="tx1"/>
                          </a:solidFill>
                        </a:rPr>
                        <a:t>0.72</a:t>
                      </a:r>
                      <a:r>
                        <a:rPr kumimoji="1" lang="ja-JP" altLang="en-US" sz="1400" dirty="0" smtClean="0">
                          <a:solidFill>
                            <a:schemeClr val="tx1"/>
                          </a:solidFill>
                        </a:rPr>
                        <a:t>％に相当。）</a:t>
                      </a:r>
                      <a:endParaRPr kumimoji="1" lang="en-US" altLang="ja-JP" sz="1400" dirty="0" smtClean="0">
                        <a:solidFill>
                          <a:schemeClr val="tx1"/>
                        </a:solidFill>
                      </a:endParaRPr>
                    </a:p>
                  </a:txBody>
                  <a:tcPr>
                    <a:lnL w="28575" cap="flat" cmpd="sng" algn="ctr">
                      <a:solidFill>
                        <a:schemeClr val="tx2">
                          <a:lumMod val="50000"/>
                        </a:schemeClr>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endParaRPr kumimoji="1" lang="ja-JP" altLang="en-US" sz="1400" strike="sngStrike" baseline="0" dirty="0">
                        <a:solidFill>
                          <a:schemeClr val="tx1"/>
                        </a:solidFill>
                      </a:endParaRPr>
                    </a:p>
                  </a:txBody>
                  <a:tcPr>
                    <a:lnL w="12700" cap="flat" cmpd="sng" algn="ctr">
                      <a:solidFill>
                        <a:srgbClr val="002060"/>
                      </a:solidFill>
                      <a:prstDash val="sysDash"/>
                      <a:round/>
                      <a:headEnd type="none" w="med" len="med"/>
                      <a:tailEnd type="none" w="med" len="med"/>
                    </a:lnL>
                    <a:lnR w="28575" cap="flat" cmpd="sng" algn="ctr">
                      <a:solidFill>
                        <a:schemeClr val="tx2">
                          <a:lumMod val="50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2598982">
                <a:tc>
                  <a:txBody>
                    <a:bodyPr/>
                    <a:lstStyle/>
                    <a:p>
                      <a:r>
                        <a:rPr kumimoji="1" lang="ja-JP" altLang="en-US" sz="1400" b="1" dirty="0" smtClean="0">
                          <a:solidFill>
                            <a:schemeClr val="tx1"/>
                          </a:solidFill>
                        </a:rPr>
                        <a:t>①～③歳入改善</a:t>
                      </a:r>
                      <a:endParaRPr kumimoji="1" lang="en-US" altLang="ja-JP" sz="1400" b="1" dirty="0" smtClean="0">
                        <a:solidFill>
                          <a:schemeClr val="tx1"/>
                        </a:solidFill>
                      </a:endParaRPr>
                    </a:p>
                    <a:p>
                      <a:r>
                        <a:rPr kumimoji="1" lang="ja-JP" altLang="en-US" sz="1400" dirty="0" smtClean="0">
                          <a:solidFill>
                            <a:schemeClr val="tx1"/>
                          </a:solidFill>
                        </a:rPr>
                        <a:t>　太田府政時代も、民間活力の活用として、ネーミングライツの活用等を実施していたが、赤字体質の改善には至らなかった。</a:t>
                      </a:r>
                      <a:endParaRPr kumimoji="1" lang="ja-JP" altLang="en-US" sz="1400" dirty="0">
                        <a:solidFill>
                          <a:schemeClr val="tx1"/>
                        </a:solidFill>
                      </a:endParaRPr>
                    </a:p>
                  </a:txBody>
                  <a:tcPr>
                    <a:lnL w="28575" cap="flat" cmpd="sng" algn="ctr">
                      <a:solidFill>
                        <a:schemeClr val="tx2">
                          <a:lumMod val="50000"/>
                        </a:schemeClr>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endParaRPr kumimoji="1" lang="en-US" altLang="ja-JP" sz="1400" dirty="0" smtClean="0">
                        <a:solidFill>
                          <a:schemeClr val="tx1"/>
                        </a:solidFill>
                      </a:endParaRPr>
                    </a:p>
                    <a:p>
                      <a:r>
                        <a:rPr kumimoji="1" lang="ja-JP" altLang="en-US" sz="1400" dirty="0" smtClean="0">
                          <a:solidFill>
                            <a:schemeClr val="tx1"/>
                          </a:solidFill>
                        </a:rPr>
                        <a:t>　債権管理の強化、広告事業の拡充等により、さらなる歳入改善を実施。</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endParaRPr kumimoji="1" lang="en-US" altLang="ja-JP" sz="1400" dirty="0" smtClean="0">
                        <a:solidFill>
                          <a:schemeClr val="tx1"/>
                        </a:solidFill>
                      </a:endParaRPr>
                    </a:p>
                    <a:p>
                      <a:pPr marL="92075" indent="-92075"/>
                      <a:r>
                        <a:rPr kumimoji="1" lang="ja-JP" altLang="en-US" sz="1200" dirty="0" smtClean="0">
                          <a:solidFill>
                            <a:schemeClr val="tx1"/>
                          </a:solidFill>
                        </a:rPr>
                        <a:t>①　専属の債権特別回収・整理グループを設置し、債権の回収及び整理を推進。</a:t>
                      </a:r>
                      <a:endParaRPr kumimoji="1" lang="en-US" altLang="ja-JP" sz="1200" dirty="0" smtClean="0">
                        <a:solidFill>
                          <a:schemeClr val="tx1"/>
                        </a:solidFill>
                      </a:endParaRPr>
                    </a:p>
                    <a:p>
                      <a:pPr marL="92075" indent="-92075"/>
                      <a:endParaRPr kumimoji="1" lang="en-US" altLang="ja-JP" sz="1200" dirty="0" smtClean="0">
                        <a:solidFill>
                          <a:schemeClr val="tx1"/>
                        </a:solidFill>
                      </a:endParaRPr>
                    </a:p>
                    <a:p>
                      <a:pPr marL="92075" indent="-92075"/>
                      <a:endParaRPr kumimoji="1" lang="en-US" altLang="ja-JP" sz="1200" dirty="0" smtClean="0">
                        <a:solidFill>
                          <a:schemeClr val="tx1"/>
                        </a:solidFill>
                      </a:endParaRPr>
                    </a:p>
                    <a:p>
                      <a:pPr marL="92075" indent="-92075"/>
                      <a:endParaRPr kumimoji="1" lang="ja-JP" altLang="en-US" sz="1200" dirty="0" smtClean="0">
                        <a:solidFill>
                          <a:schemeClr val="tx1"/>
                        </a:solidFill>
                      </a:endParaRPr>
                    </a:p>
                    <a:p>
                      <a:pPr marL="92075" indent="-92075"/>
                      <a:r>
                        <a:rPr kumimoji="1" lang="ja-JP" altLang="en-US" sz="1200" dirty="0" smtClean="0">
                          <a:solidFill>
                            <a:schemeClr val="tx1"/>
                          </a:solidFill>
                        </a:rPr>
                        <a:t>②　「府有財産自主点検調査」を実施（</a:t>
                      </a:r>
                      <a:r>
                        <a:rPr kumimoji="1" lang="en-US" altLang="ja-JP" sz="1200" dirty="0" smtClean="0">
                          <a:solidFill>
                            <a:schemeClr val="tx1"/>
                          </a:solidFill>
                        </a:rPr>
                        <a:t>2009</a:t>
                      </a:r>
                      <a:r>
                        <a:rPr kumimoji="1" lang="ja-JP" altLang="en-US" sz="1200" dirty="0" smtClean="0">
                          <a:solidFill>
                            <a:schemeClr val="tx1"/>
                          </a:solidFill>
                        </a:rPr>
                        <a:t>～</a:t>
                      </a:r>
                      <a:r>
                        <a:rPr kumimoji="1" lang="en-US" altLang="ja-JP" sz="1200" dirty="0" smtClean="0">
                          <a:solidFill>
                            <a:schemeClr val="tx1"/>
                          </a:solidFill>
                        </a:rPr>
                        <a:t>2010</a:t>
                      </a:r>
                      <a:r>
                        <a:rPr kumimoji="1" lang="ja-JP" altLang="en-US" sz="1200" dirty="0" smtClean="0">
                          <a:solidFill>
                            <a:schemeClr val="tx1"/>
                          </a:solidFill>
                        </a:rPr>
                        <a:t>年度）し、新たな府の未・低利用地を掘り起し。</a:t>
                      </a:r>
                      <a:endParaRPr kumimoji="1" lang="en-US" altLang="ja-JP" sz="1200" dirty="0" smtClean="0">
                        <a:solidFill>
                          <a:schemeClr val="tx1"/>
                        </a:solidFill>
                      </a:endParaRPr>
                    </a:p>
                    <a:p>
                      <a:pPr marL="92075" indent="-92075"/>
                      <a:endParaRPr kumimoji="1" lang="ja-JP" altLang="en-US" sz="1200" dirty="0" smtClean="0">
                        <a:solidFill>
                          <a:schemeClr val="tx1"/>
                        </a:solidFill>
                      </a:endParaRPr>
                    </a:p>
                    <a:p>
                      <a:pPr marL="92075" indent="-92075"/>
                      <a:r>
                        <a:rPr kumimoji="1" lang="ja-JP" altLang="en-US" sz="1200" dirty="0" smtClean="0">
                          <a:solidFill>
                            <a:schemeClr val="tx1"/>
                          </a:solidFill>
                        </a:rPr>
                        <a:t>③　広告事業の拡充やネーミングライツなどの取組みも進める。</a:t>
                      </a:r>
                      <a:endParaRPr kumimoji="1" lang="ja-JP" altLang="en-US" sz="12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endParaRPr kumimoji="1" lang="en-US" altLang="ja-JP" sz="1400" dirty="0" smtClean="0">
                        <a:solidFill>
                          <a:schemeClr val="tx1"/>
                        </a:solidFill>
                      </a:endParaRPr>
                    </a:p>
                    <a:p>
                      <a:pPr marL="92075" indent="-92075"/>
                      <a:r>
                        <a:rPr kumimoji="1" lang="ja-JP" altLang="en-US" sz="1200" dirty="0" smtClean="0">
                          <a:solidFill>
                            <a:schemeClr val="tx1"/>
                          </a:solidFill>
                        </a:rPr>
                        <a:t>①</a:t>
                      </a:r>
                      <a:r>
                        <a:rPr kumimoji="1" lang="en-US" altLang="ja-JP" sz="1200" dirty="0" smtClean="0">
                          <a:solidFill>
                            <a:schemeClr val="tx1"/>
                          </a:solidFill>
                        </a:rPr>
                        <a:t>2011</a:t>
                      </a:r>
                      <a:r>
                        <a:rPr kumimoji="1" lang="ja-JP" altLang="en-US" sz="1200" dirty="0" smtClean="0">
                          <a:solidFill>
                            <a:schemeClr val="tx1"/>
                          </a:solidFill>
                        </a:rPr>
                        <a:t>年から</a:t>
                      </a:r>
                      <a:r>
                        <a:rPr kumimoji="1" lang="en-US" altLang="ja-JP" sz="1200" dirty="0" smtClean="0">
                          <a:solidFill>
                            <a:schemeClr val="tx1"/>
                          </a:solidFill>
                        </a:rPr>
                        <a:t>2013</a:t>
                      </a:r>
                      <a:r>
                        <a:rPr kumimoji="1" lang="ja-JP" altLang="en-US" sz="1200" dirty="0" smtClean="0">
                          <a:solidFill>
                            <a:schemeClr val="tx1"/>
                          </a:solidFill>
                        </a:rPr>
                        <a:t>年までに</a:t>
                      </a:r>
                      <a:r>
                        <a:rPr kumimoji="1" lang="en-US" altLang="ja-JP" sz="1200" dirty="0" smtClean="0">
                          <a:solidFill>
                            <a:schemeClr val="tx1"/>
                          </a:solidFill>
                        </a:rPr>
                        <a:t>364</a:t>
                      </a:r>
                      <a:r>
                        <a:rPr kumimoji="1" lang="ja-JP" altLang="en-US" sz="1200" dirty="0" smtClean="0">
                          <a:solidFill>
                            <a:schemeClr val="tx1"/>
                          </a:solidFill>
                        </a:rPr>
                        <a:t>億円の債権回収を達成。</a:t>
                      </a:r>
                    </a:p>
                    <a:p>
                      <a:pPr marL="92075" indent="-92075"/>
                      <a:r>
                        <a:rPr kumimoji="1" lang="ja-JP" altLang="en-US" sz="1200" dirty="0" smtClean="0">
                          <a:solidFill>
                            <a:schemeClr val="tx1"/>
                          </a:solidFill>
                        </a:rPr>
                        <a:t>　</a:t>
                      </a:r>
                      <a:r>
                        <a:rPr kumimoji="1" lang="en-US" altLang="ja-JP" sz="1200" dirty="0" smtClean="0">
                          <a:solidFill>
                            <a:schemeClr val="tx1"/>
                          </a:solidFill>
                        </a:rPr>
                        <a:t>2014</a:t>
                      </a:r>
                      <a:r>
                        <a:rPr kumimoji="1" lang="ja-JP" altLang="en-US" sz="1200" dirty="0" smtClean="0">
                          <a:solidFill>
                            <a:schemeClr val="tx1"/>
                          </a:solidFill>
                        </a:rPr>
                        <a:t>年から</a:t>
                      </a:r>
                      <a:r>
                        <a:rPr kumimoji="1" lang="en-US" altLang="ja-JP" sz="1200" dirty="0" smtClean="0">
                          <a:solidFill>
                            <a:schemeClr val="tx1"/>
                          </a:solidFill>
                        </a:rPr>
                        <a:t>2017</a:t>
                      </a:r>
                      <a:r>
                        <a:rPr kumimoji="1" lang="ja-JP" altLang="en-US" sz="1200" dirty="0" smtClean="0">
                          <a:solidFill>
                            <a:schemeClr val="tx1"/>
                          </a:solidFill>
                        </a:rPr>
                        <a:t>年までに</a:t>
                      </a:r>
                      <a:r>
                        <a:rPr kumimoji="1" lang="en-US" altLang="ja-JP" sz="1200" dirty="0" smtClean="0">
                          <a:solidFill>
                            <a:schemeClr val="tx1"/>
                          </a:solidFill>
                        </a:rPr>
                        <a:t>293</a:t>
                      </a:r>
                      <a:r>
                        <a:rPr kumimoji="1" lang="ja-JP" altLang="en-US" sz="1200" dirty="0" smtClean="0">
                          <a:solidFill>
                            <a:schemeClr val="tx1"/>
                          </a:solidFill>
                        </a:rPr>
                        <a:t>億円の債権回収を達成。</a:t>
                      </a:r>
                      <a:endParaRPr kumimoji="1" lang="en-US" altLang="ja-JP" sz="1200" dirty="0" smtClean="0">
                        <a:solidFill>
                          <a:schemeClr val="tx1"/>
                        </a:solidFill>
                      </a:endParaRPr>
                    </a:p>
                    <a:p>
                      <a:pPr marL="92075" indent="-92075"/>
                      <a:r>
                        <a:rPr kumimoji="1" lang="ja-JP" altLang="en-US" sz="1200" dirty="0" smtClean="0">
                          <a:solidFill>
                            <a:schemeClr val="tx1"/>
                          </a:solidFill>
                        </a:rPr>
                        <a:t>　⇒</a:t>
                      </a:r>
                      <a:r>
                        <a:rPr kumimoji="1" lang="en-US" altLang="ja-JP" sz="1200" dirty="0" smtClean="0">
                          <a:solidFill>
                            <a:schemeClr val="tx1"/>
                          </a:solidFill>
                        </a:rPr>
                        <a:t>8</a:t>
                      </a:r>
                      <a:r>
                        <a:rPr kumimoji="1" lang="ja-JP" altLang="en-US" sz="1200" dirty="0" smtClean="0">
                          <a:solidFill>
                            <a:schemeClr val="tx1"/>
                          </a:solidFill>
                        </a:rPr>
                        <a:t>年間累計　</a:t>
                      </a:r>
                      <a:r>
                        <a:rPr kumimoji="1" lang="en-US" altLang="ja-JP" sz="1200" dirty="0" smtClean="0">
                          <a:solidFill>
                            <a:schemeClr val="tx1"/>
                          </a:solidFill>
                        </a:rPr>
                        <a:t>775</a:t>
                      </a:r>
                      <a:r>
                        <a:rPr kumimoji="1" lang="ja-JP" altLang="en-US" sz="1200" dirty="0" smtClean="0">
                          <a:solidFill>
                            <a:schemeClr val="tx1"/>
                          </a:solidFill>
                        </a:rPr>
                        <a:t>億円</a:t>
                      </a:r>
                      <a:endParaRPr kumimoji="1" lang="en-US" altLang="ja-JP" sz="1200" dirty="0" smtClean="0">
                        <a:solidFill>
                          <a:schemeClr val="tx1"/>
                        </a:solidFill>
                      </a:endParaRPr>
                    </a:p>
                    <a:p>
                      <a:pPr marL="92075" indent="-92075"/>
                      <a:endParaRPr kumimoji="1" lang="en-US" altLang="ja-JP" sz="1200" dirty="0" smtClean="0">
                        <a:solidFill>
                          <a:schemeClr val="tx1"/>
                        </a:solidFill>
                      </a:endParaRPr>
                    </a:p>
                    <a:p>
                      <a:r>
                        <a:rPr kumimoji="1" lang="ja-JP" altLang="en-US" sz="1200" dirty="0" smtClean="0">
                          <a:solidFill>
                            <a:schemeClr val="tx1"/>
                          </a:solidFill>
                        </a:rPr>
                        <a:t>②　不動産売却額累計</a:t>
                      </a:r>
                      <a:endParaRPr kumimoji="1" lang="en-US" altLang="ja-JP" sz="1200" dirty="0" smtClean="0">
                        <a:solidFill>
                          <a:schemeClr val="tx1"/>
                        </a:solidFill>
                      </a:endParaRPr>
                    </a:p>
                    <a:p>
                      <a:r>
                        <a:rPr kumimoji="1" lang="ja-JP" altLang="en-US" sz="1200" dirty="0" smtClean="0">
                          <a:solidFill>
                            <a:schemeClr val="tx1"/>
                          </a:solidFill>
                        </a:rPr>
                        <a:t>　⇒</a:t>
                      </a:r>
                      <a:r>
                        <a:rPr kumimoji="1" lang="en-US" altLang="ja-JP" sz="1200" dirty="0" smtClean="0">
                          <a:solidFill>
                            <a:schemeClr val="tx1"/>
                          </a:solidFill>
                        </a:rPr>
                        <a:t>1,179</a:t>
                      </a:r>
                      <a:r>
                        <a:rPr kumimoji="1" lang="ja-JP" altLang="en-US" sz="1200" dirty="0" smtClean="0">
                          <a:solidFill>
                            <a:schemeClr val="tx1"/>
                          </a:solidFill>
                        </a:rPr>
                        <a:t>億円（</a:t>
                      </a:r>
                      <a:r>
                        <a:rPr kumimoji="1" lang="en-US" altLang="ja-JP" sz="1200" dirty="0" smtClean="0">
                          <a:solidFill>
                            <a:schemeClr val="tx1"/>
                          </a:solidFill>
                        </a:rPr>
                        <a:t>2005-11</a:t>
                      </a:r>
                      <a:r>
                        <a:rPr kumimoji="1" lang="ja-JP" altLang="en-US" sz="1200" dirty="0" smtClean="0">
                          <a:solidFill>
                            <a:schemeClr val="tx1"/>
                          </a:solidFill>
                        </a:rPr>
                        <a:t>年度）</a:t>
                      </a:r>
                      <a:endParaRPr kumimoji="1" lang="en-US" altLang="ja-JP" sz="1200" dirty="0" smtClean="0">
                        <a:solidFill>
                          <a:schemeClr val="tx1"/>
                        </a:solidFill>
                      </a:endParaRPr>
                    </a:p>
                    <a:p>
                      <a:r>
                        <a:rPr kumimoji="1" lang="ja-JP" altLang="en-US" sz="1200" dirty="0" smtClean="0">
                          <a:solidFill>
                            <a:schemeClr val="tx1"/>
                          </a:solidFill>
                        </a:rPr>
                        <a:t>　⇒　</a:t>
                      </a:r>
                      <a:r>
                        <a:rPr kumimoji="1" lang="en-US" altLang="ja-JP" sz="1200" dirty="0" smtClean="0">
                          <a:solidFill>
                            <a:schemeClr val="tx1"/>
                          </a:solidFill>
                        </a:rPr>
                        <a:t>805</a:t>
                      </a:r>
                      <a:r>
                        <a:rPr kumimoji="1" lang="ja-JP" altLang="en-US" sz="1200" dirty="0" smtClean="0">
                          <a:solidFill>
                            <a:schemeClr val="tx1"/>
                          </a:solidFill>
                        </a:rPr>
                        <a:t>億円（</a:t>
                      </a:r>
                      <a:r>
                        <a:rPr kumimoji="1" lang="en-US" altLang="ja-JP" sz="1200" dirty="0" smtClean="0">
                          <a:solidFill>
                            <a:schemeClr val="tx1"/>
                          </a:solidFill>
                        </a:rPr>
                        <a:t>2012-16</a:t>
                      </a:r>
                      <a:r>
                        <a:rPr kumimoji="1" lang="ja-JP" altLang="en-US" sz="1200" dirty="0" smtClean="0">
                          <a:solidFill>
                            <a:schemeClr val="tx1"/>
                          </a:solidFill>
                        </a:rPr>
                        <a:t>年度）</a:t>
                      </a:r>
                      <a:endParaRPr kumimoji="1" lang="en-US" altLang="ja-JP" sz="1200" dirty="0" smtClean="0">
                        <a:solidFill>
                          <a:schemeClr val="tx1"/>
                        </a:solidFill>
                      </a:endParaRPr>
                    </a:p>
                    <a:p>
                      <a:pPr marL="92075" indent="-92075"/>
                      <a:endParaRPr kumimoji="1" lang="en-US" altLang="ja-JP" sz="1200" dirty="0" smtClean="0">
                        <a:solidFill>
                          <a:schemeClr val="tx1"/>
                        </a:solidFill>
                      </a:endParaRPr>
                    </a:p>
                    <a:p>
                      <a:pPr marL="92075" indent="-92075"/>
                      <a:r>
                        <a:rPr kumimoji="1" lang="ja-JP" altLang="en-US" sz="1200" dirty="0" smtClean="0">
                          <a:solidFill>
                            <a:schemeClr val="tx1"/>
                          </a:solidFill>
                        </a:rPr>
                        <a:t>③収入額</a:t>
                      </a:r>
                      <a:endParaRPr kumimoji="1" lang="en-US" altLang="ja-JP" sz="1200" dirty="0" smtClean="0">
                        <a:solidFill>
                          <a:schemeClr val="tx1"/>
                        </a:solidFill>
                      </a:endParaRPr>
                    </a:p>
                    <a:p>
                      <a:pPr marL="92075" indent="-92075"/>
                      <a:r>
                        <a:rPr kumimoji="1" lang="ja-JP" altLang="en-US" sz="1200" dirty="0" smtClean="0">
                          <a:solidFill>
                            <a:schemeClr val="tx1"/>
                          </a:solidFill>
                        </a:rPr>
                        <a:t>　</a:t>
                      </a:r>
                      <a:r>
                        <a:rPr kumimoji="1" lang="en-US" altLang="ja-JP" sz="1200" dirty="0" smtClean="0">
                          <a:solidFill>
                            <a:schemeClr val="tx1"/>
                          </a:solidFill>
                        </a:rPr>
                        <a:t>2008</a:t>
                      </a:r>
                      <a:r>
                        <a:rPr kumimoji="1" lang="ja-JP" altLang="en-US" sz="1200" dirty="0" smtClean="0">
                          <a:solidFill>
                            <a:schemeClr val="tx1"/>
                          </a:solidFill>
                        </a:rPr>
                        <a:t>～</a:t>
                      </a:r>
                      <a:r>
                        <a:rPr kumimoji="1" lang="en-US" altLang="ja-JP" sz="1200" dirty="0" smtClean="0">
                          <a:solidFill>
                            <a:schemeClr val="tx1"/>
                          </a:solidFill>
                        </a:rPr>
                        <a:t>2012</a:t>
                      </a:r>
                      <a:r>
                        <a:rPr kumimoji="1" lang="ja-JP" altLang="en-US" sz="1200" dirty="0" smtClean="0">
                          <a:solidFill>
                            <a:schemeClr val="tx1"/>
                          </a:solidFill>
                        </a:rPr>
                        <a:t>年度：</a:t>
                      </a:r>
                      <a:r>
                        <a:rPr kumimoji="1" lang="en-US" altLang="ja-JP" sz="1200" dirty="0" smtClean="0">
                          <a:solidFill>
                            <a:schemeClr val="tx1"/>
                          </a:solidFill>
                        </a:rPr>
                        <a:t>3.1</a:t>
                      </a:r>
                      <a:r>
                        <a:rPr kumimoji="1" lang="ja-JP" altLang="en-US" sz="1200" dirty="0" smtClean="0">
                          <a:solidFill>
                            <a:schemeClr val="tx1"/>
                          </a:solidFill>
                        </a:rPr>
                        <a:t>億円</a:t>
                      </a:r>
                      <a:endParaRPr kumimoji="1" lang="en-US" altLang="ja-JP" sz="1200" dirty="0" smtClean="0">
                        <a:solidFill>
                          <a:schemeClr val="tx1"/>
                        </a:solidFill>
                      </a:endParaRPr>
                    </a:p>
                    <a:p>
                      <a:pPr marL="92075" indent="-92075"/>
                      <a:r>
                        <a:rPr kumimoji="1" lang="ja-JP" altLang="en-US" sz="1200" dirty="0" smtClean="0">
                          <a:solidFill>
                            <a:schemeClr val="tx1"/>
                          </a:solidFill>
                        </a:rPr>
                        <a:t>　</a:t>
                      </a:r>
                      <a:r>
                        <a:rPr kumimoji="1" lang="en-US" altLang="ja-JP" sz="1200" dirty="0" smtClean="0">
                          <a:solidFill>
                            <a:schemeClr val="tx1"/>
                          </a:solidFill>
                        </a:rPr>
                        <a:t>2013</a:t>
                      </a:r>
                      <a:r>
                        <a:rPr kumimoji="1" lang="ja-JP" altLang="en-US" sz="1200" dirty="0" smtClean="0">
                          <a:solidFill>
                            <a:schemeClr val="tx1"/>
                          </a:solidFill>
                        </a:rPr>
                        <a:t>～</a:t>
                      </a:r>
                      <a:r>
                        <a:rPr kumimoji="1" lang="en-US" altLang="ja-JP" sz="1200" dirty="0" smtClean="0">
                          <a:solidFill>
                            <a:schemeClr val="tx1"/>
                          </a:solidFill>
                        </a:rPr>
                        <a:t>2017</a:t>
                      </a:r>
                      <a:r>
                        <a:rPr kumimoji="1" lang="ja-JP" altLang="en-US" sz="1200" dirty="0" smtClean="0">
                          <a:solidFill>
                            <a:schemeClr val="tx1"/>
                          </a:solidFill>
                        </a:rPr>
                        <a:t>年度：</a:t>
                      </a:r>
                      <a:r>
                        <a:rPr kumimoji="1" lang="en-US" altLang="ja-JP" sz="1200" dirty="0" smtClean="0">
                          <a:solidFill>
                            <a:schemeClr val="tx1"/>
                          </a:solidFill>
                        </a:rPr>
                        <a:t>5.2</a:t>
                      </a:r>
                      <a:r>
                        <a:rPr kumimoji="1" lang="ja-JP" altLang="en-US" sz="1200" dirty="0" smtClean="0">
                          <a:solidFill>
                            <a:schemeClr val="tx1"/>
                          </a:solidFill>
                        </a:rPr>
                        <a:t>億円</a:t>
                      </a:r>
                      <a:endParaRPr kumimoji="1" lang="en-US" altLang="ja-JP" sz="1200" dirty="0" smtClean="0">
                        <a:solidFill>
                          <a:schemeClr val="tx1"/>
                        </a:solidFill>
                      </a:endParaRPr>
                    </a:p>
                    <a:p>
                      <a:pPr marL="92075" indent="-92075"/>
                      <a:r>
                        <a:rPr kumimoji="1" lang="en-US" altLang="ja-JP" sz="1050" dirty="0" smtClean="0">
                          <a:solidFill>
                            <a:schemeClr val="tx1"/>
                          </a:solidFill>
                        </a:rPr>
                        <a:t>※</a:t>
                      </a:r>
                      <a:r>
                        <a:rPr kumimoji="1" lang="ja-JP" altLang="en-US" sz="1050" dirty="0" smtClean="0">
                          <a:solidFill>
                            <a:schemeClr val="tx1"/>
                          </a:solidFill>
                        </a:rPr>
                        <a:t>参考：</a:t>
                      </a:r>
                      <a:r>
                        <a:rPr kumimoji="1" lang="en-US" altLang="ja-JP" sz="1050" dirty="0" smtClean="0">
                          <a:solidFill>
                            <a:schemeClr val="tx1"/>
                          </a:solidFill>
                        </a:rPr>
                        <a:t>2005</a:t>
                      </a:r>
                      <a:r>
                        <a:rPr kumimoji="1" lang="ja-JP" altLang="en-US" sz="1050" dirty="0" smtClean="0">
                          <a:solidFill>
                            <a:schemeClr val="tx1"/>
                          </a:solidFill>
                        </a:rPr>
                        <a:t>～</a:t>
                      </a:r>
                      <a:r>
                        <a:rPr kumimoji="1" lang="en-US" altLang="ja-JP" sz="1050" dirty="0" smtClean="0">
                          <a:solidFill>
                            <a:schemeClr val="tx1"/>
                          </a:solidFill>
                        </a:rPr>
                        <a:t>2007</a:t>
                      </a:r>
                      <a:r>
                        <a:rPr kumimoji="1" lang="ja-JP" altLang="en-US" sz="1050" dirty="0" smtClean="0">
                          <a:solidFill>
                            <a:schemeClr val="tx1"/>
                          </a:solidFill>
                        </a:rPr>
                        <a:t>年度：</a:t>
                      </a:r>
                      <a:r>
                        <a:rPr kumimoji="1" lang="en-US" altLang="ja-JP" sz="1050" dirty="0" smtClean="0">
                          <a:solidFill>
                            <a:schemeClr val="tx1"/>
                          </a:solidFill>
                        </a:rPr>
                        <a:t>2.1</a:t>
                      </a:r>
                      <a:r>
                        <a:rPr kumimoji="1" lang="ja-JP" altLang="en-US" sz="1050" dirty="0" smtClean="0">
                          <a:solidFill>
                            <a:schemeClr val="tx1"/>
                          </a:solidFill>
                        </a:rPr>
                        <a:t>億円</a:t>
                      </a:r>
                    </a:p>
                  </a:txBody>
                  <a:tcPr>
                    <a:lnL w="12700" cap="flat" cmpd="sng" algn="ctr">
                      <a:solidFill>
                        <a:srgbClr val="002060"/>
                      </a:solidFill>
                      <a:prstDash val="sysDash"/>
                      <a:round/>
                      <a:headEnd type="none" w="med" len="med"/>
                      <a:tailEnd type="none" w="med" len="med"/>
                    </a:lnL>
                    <a:lnR w="28575" cap="flat" cmpd="sng" algn="ctr">
                      <a:solidFill>
                        <a:schemeClr val="tx2">
                          <a:lumMod val="50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1757477">
                <a:tc>
                  <a:txBody>
                    <a:bodyPr/>
                    <a:lstStyle/>
                    <a:p>
                      <a:pPr marL="92075" indent="-92075"/>
                      <a:r>
                        <a:rPr kumimoji="1" lang="ja-JP" altLang="en-US" sz="1400" b="1" dirty="0" smtClean="0">
                          <a:solidFill>
                            <a:schemeClr val="tx1"/>
                          </a:solidFill>
                        </a:rPr>
                        <a:t>④財務マネジメント</a:t>
                      </a:r>
                      <a:endParaRPr kumimoji="1" lang="en-US" altLang="ja-JP" sz="1400" b="1" dirty="0" smtClean="0">
                        <a:solidFill>
                          <a:schemeClr val="tx1"/>
                        </a:solidFill>
                      </a:endParaRPr>
                    </a:p>
                    <a:p>
                      <a:pPr marL="0" indent="0"/>
                      <a:r>
                        <a:rPr kumimoji="1" lang="ja-JP" altLang="en-US" sz="1400" dirty="0" smtClean="0">
                          <a:solidFill>
                            <a:schemeClr val="tx1"/>
                          </a:solidFill>
                        </a:rPr>
                        <a:t>　府のキャッシュフローやストックは民間企業に比べ非常に大きく、民間企業で行われている財務マネジメントを導入することで大きな効果を得られるにもかかわらず、これまで取り組みが不十分。</a:t>
                      </a:r>
                      <a:endParaRPr kumimoji="1" lang="en-US" altLang="ja-JP" sz="1400" dirty="0" smtClean="0">
                        <a:solidFill>
                          <a:schemeClr val="tx1"/>
                        </a:solidFill>
                      </a:endParaRPr>
                    </a:p>
                  </a:txBody>
                  <a:tcPr>
                    <a:lnL w="28575" cap="flat" cmpd="sng" algn="ctr">
                      <a:solidFill>
                        <a:schemeClr val="tx2">
                          <a:lumMod val="50000"/>
                        </a:schemeClr>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r>
                        <a:rPr kumimoji="1" lang="ja-JP" altLang="en-US" sz="1400" dirty="0" smtClean="0">
                          <a:solidFill>
                            <a:schemeClr val="tx1"/>
                          </a:solidFill>
                        </a:rPr>
                        <a:t>　資金の調達や運用などを総合的に管理することにより、「財務マネジメント」機能の向上に取り組み財務の効率性を高める。</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a:txBody>
                    <a:bodyPr/>
                    <a:lstStyle/>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④　財務マネジメント機能の向上を図るための専属グループ（公債企画グループ）を設置し、府債発行時の金利（長期／短期）の複合活用による、公債費の抑制や、資金の効率的な運用を開始。</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a:txBody>
                    <a:bodyPr/>
                    <a:lstStyle/>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④　金利（長期／短期、変動／固定）の複合活用及び預金、債券の同時運用を実施することで支払利子の低減、運用益の増収を実現。</a:t>
                      </a:r>
                      <a:endParaRPr kumimoji="1" lang="ja-JP" altLang="en-US" sz="1400" strike="sngStrike" baseline="0" dirty="0">
                        <a:solidFill>
                          <a:schemeClr val="tx1"/>
                        </a:solidFill>
                      </a:endParaRPr>
                    </a:p>
                  </a:txBody>
                  <a:tcPr>
                    <a:lnL w="12700" cap="flat" cmpd="sng" algn="ctr">
                      <a:solidFill>
                        <a:srgbClr val="002060"/>
                      </a:solidFill>
                      <a:prstDash val="sysDash"/>
                      <a:round/>
                      <a:headEnd type="none" w="med" len="med"/>
                      <a:tailEnd type="none" w="med" len="med"/>
                    </a:lnL>
                    <a:lnR w="28575" cap="flat" cmpd="sng" algn="ctr">
                      <a:solidFill>
                        <a:schemeClr val="tx2">
                          <a:lumMod val="50000"/>
                        </a:schemeClr>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6012160" y="0"/>
            <a:ext cx="3131840" cy="338554"/>
          </a:xfrm>
          <a:prstGeom prst="rect">
            <a:avLst/>
          </a:prstGeom>
          <a:noFill/>
        </p:spPr>
        <p:txBody>
          <a:bodyPr wrap="square" rtlCol="0">
            <a:spAutoFit/>
          </a:bodyPr>
          <a:lstStyle/>
          <a:p>
            <a:pPr algn="r"/>
            <a:r>
              <a:rPr lang="ja-JP" altLang="en-US" sz="1600" u="sng" dirty="0" smtClean="0"/>
              <a:t>Ａ　２．</a:t>
            </a:r>
            <a:endParaRPr lang="en-US" altLang="ja-JP" sz="1600" u="sng" dirty="0" smtClean="0"/>
          </a:p>
        </p:txBody>
      </p:sp>
      <p:sp>
        <p:nvSpPr>
          <p:cNvPr id="6" name="テキスト ボックス 5"/>
          <p:cNvSpPr txBox="1"/>
          <p:nvPr/>
        </p:nvSpPr>
        <p:spPr>
          <a:xfrm>
            <a:off x="-14684" y="0"/>
            <a:ext cx="7467004" cy="338554"/>
          </a:xfrm>
          <a:prstGeom prst="rect">
            <a:avLst/>
          </a:prstGeom>
          <a:solidFill>
            <a:srgbClr val="002060"/>
          </a:solidFill>
        </p:spPr>
        <p:txBody>
          <a:bodyPr wrap="square" rtlCol="0">
            <a:spAutoFit/>
          </a:bodyPr>
          <a:lstStyle/>
          <a:p>
            <a:r>
              <a:rPr lang="en-US" altLang="ja-JP" sz="1600" b="1" u="sng" dirty="0">
                <a:solidFill>
                  <a:schemeClr val="bg1"/>
                </a:solidFill>
                <a:latin typeface="ＭＳ Ｐゴシック" panose="020B0600070205080204" pitchFamily="50" charset="-128"/>
                <a:ea typeface="ＭＳ Ｐゴシック" panose="020B0600070205080204" pitchFamily="50" charset="-128"/>
              </a:rPr>
              <a:t>Ⅳ</a:t>
            </a:r>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kumimoji="1" lang="ja-JP" altLang="en-US" sz="1600" b="1" u="sng" dirty="0" smtClean="0">
                <a:solidFill>
                  <a:schemeClr val="bg1"/>
                </a:solidFill>
                <a:latin typeface="ＭＳ Ｐゴシック" panose="020B0600070205080204" pitchFamily="50" charset="-128"/>
                <a:ea typeface="ＭＳ Ｐゴシック" panose="020B0600070205080204" pitchFamily="50" charset="-128"/>
              </a:rPr>
              <a:t>財政</a:t>
            </a:r>
            <a:r>
              <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２</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）財務マネジメント</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98</a:t>
            </a:fld>
            <a:endParaRPr kumimoji="1" lang="ja-JP" altLang="en-US" dirty="0"/>
          </a:p>
        </p:txBody>
      </p:sp>
    </p:spTree>
    <p:extLst>
      <p:ext uri="{BB962C8B-B14F-4D97-AF65-F5344CB8AC3E}">
        <p14:creationId xmlns:p14="http://schemas.microsoft.com/office/powerpoint/2010/main" val="3420393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EBF725-D59F-4224-BBF8-D8316058784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be2acaf-88a6-4029-b366-c28176c79890"/>
    <ds:schemaRef ds:uri="http://www.w3.org/XML/1998/namespace"/>
    <ds:schemaRef ds:uri="http://purl.org/dc/dcmitype/"/>
  </ds:schemaRefs>
</ds:datastoreItem>
</file>

<file path=customXml/itemProps2.xml><?xml version="1.0" encoding="utf-8"?>
<ds:datastoreItem xmlns:ds="http://schemas.openxmlformats.org/officeDocument/2006/customXml" ds:itemID="{60452AFF-9A38-4710-B65B-0505013AB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4CE94D-BBCD-450B-90A8-CCA64D1861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42207</Words>
  <PresentationFormat>画面に合わせる (4:3)</PresentationFormat>
  <Paragraphs>10453</Paragraphs>
  <Slides>206</Slides>
  <Notes>15</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206</vt:i4>
      </vt:variant>
    </vt:vector>
  </HeadingPairs>
  <TitlesOfParts>
    <vt:vector size="221" baseType="lpstr">
      <vt:lpstr>Arial Unicode MS</vt:lpstr>
      <vt:lpstr>HG丸ｺﾞｼｯｸM-PRO</vt:lpstr>
      <vt:lpstr>Meiryo UI</vt:lpstr>
      <vt:lpstr>ＭＳ Ｐゴシック</vt:lpstr>
      <vt:lpstr>MS UI Gothic</vt:lpstr>
      <vt:lpstr>ＭＳ ゴシック</vt:lpstr>
      <vt:lpstr>ＭＳ 明朝</vt:lpstr>
      <vt:lpstr>新細明體</vt:lpstr>
      <vt:lpstr>メイリオ</vt:lpstr>
      <vt:lpstr>游ゴシック</vt:lpstr>
      <vt:lpstr>Arial</vt:lpstr>
      <vt:lpstr>Calibri</vt:lpstr>
      <vt:lpstr>Century</vt:lpstr>
      <vt:lpstr>Times New Roman</vt:lpstr>
      <vt:lpstr>Office ​​テーマ</vt:lpstr>
      <vt:lpstr>大阪府庁の点検・棚卸し結果 （2008年～2017年）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Ⅰ　政策の刷新（主なもの） （１）関空・伊丹空港の経営統合　　 （２）インフラ整備（道路網・鉄道網）の具体化、 　　　ストックの組換え （３）地震・津波対策　　   （４）治水対策の方針転換 （５）クラスター形成  　　　 （６）教育    　　　 （７）私立高校授業料無償化  　 （８）健康・医療 （９）介護 （10）子どもの貧困 （11）待機児童 （12）女性活躍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■教育庁の創設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■関連データ：教育予算規模の推移</vt:lpstr>
      <vt:lpstr>PowerPoint プレゼンテーション</vt:lpstr>
      <vt:lpstr>PowerPoint プレゼンテーション</vt:lpstr>
      <vt:lpstr>■私立高校等授業料支援補助金の制度概要イメージ</vt:lpstr>
      <vt:lpstr>PowerPoint プレゼンテーション</vt:lpstr>
      <vt:lpstr>PowerPoint プレゼンテーション</vt:lpstr>
      <vt:lpstr>PowerPoint プレゼンテーション</vt:lpstr>
      <vt:lpstr>■関連データ：私学助成の予算額の推移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公民連携／経営形態の見直し  　（１）公民連携の推進 　（２）独立行政法人化   　（３）水道事業、下水道事業の見直し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Ⅳ　行財政改革  【財政】    （１）財政再建 （２）財務マネジメント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Ⅳ　行財政改革  　【人事】 　　（３）人事・給与制度 　　（４）公募制度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Ⅳ　行財政改革  　【業務執行の刷新】 　（５）働き方改革 　（６）ＩＣＴ活用 　（７）サービス改善 　（８）市町村との連携強化 　（９）補助金等の見直し 　（10）府民利用施設の廃止・改革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  府庁における改革の一覧、個票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2019-02-13T01:52:27Z</dcterms:created>
  <dcterms:modified xsi:type="dcterms:W3CDTF">2019-03-22T06:02:37Z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